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0469-945B-4E2E-8337-DF907E174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27A2D-9359-494E-9C03-6F02D1017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1BDFA-6662-4598-8E6C-B213417F3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17-05-2020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AB845-C2EA-43AA-8961-AC1A2E4A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14C37-8810-40FA-8A1F-5DEF70104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6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8859E-074A-4143-8FBF-511200BF4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8815B-EEA7-49D9-8741-F1E3233F2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46843-8760-44CB-8D94-44B6A738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17-05-2020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275-FFE6-4127-BEDC-CEE1504F0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0A6EE-48A7-4FE2-9131-8DE7D5EC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0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C3E857-2BD6-4528-B763-2460031DA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94146-DA04-4DFC-9D1B-9F735187C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E896C-4EF8-4F12-9A82-93030919E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17-05-2020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7346E-810A-4206-8443-C1D1C9138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E3413-E03B-4C75-BB5B-DD0591C54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2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1551E-0333-4E58-8836-0CB17578D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296B5-4A66-4949-A852-97B34541C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7A529-9EEC-4B5E-9740-0953143CF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17-05-2020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C524A-93E2-4335-816A-1BD1FB01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26DFF-9671-4C18-9D0D-192C69657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3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A79F2-89CD-4F01-9256-30C9836EE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26800-D199-4E23-A587-6693E79F8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47686-EC7D-473C-AAD2-A3357C24B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17-05-2020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4CC2B-E583-40BA-BF79-BD8A0CD18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7190A-C21C-4D8E-8463-E055DB89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5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DFC3F-217C-425C-B547-66DB5E24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390B1-C994-4648-BF9B-655DC15D3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21A4C6-5576-481F-8328-46E10AEAD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F9686-BBBB-440E-B77F-60B6EF40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17-05-2020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A7636-00EE-49EE-9348-3DB05C23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2ABEC-CAD7-4A30-BD84-DDF4E469B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4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D4A7D-66F0-4AE5-8C23-8B6647447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417E0-0F97-46E3-89A0-7F6D91486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59C67D-8C42-4353-B2EF-EE90F7AA7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89578F-C174-4D66-A381-EE0195278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5D2E25-440C-4851-B0D5-4A2C99589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0D1FD-49F5-45F7-AB21-6381ED026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17-05-2020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D1737D-4169-44F2-9D5D-4BB12682A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98798E-74D9-40BC-B46F-8BFDF26F6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3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4CA04-B4CB-47C9-A391-9902923C6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1C113D-3BB4-407B-9CC6-09113557B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17-05-2020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8892E-D1D2-484F-B60B-CC286DFAF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35075E-E417-4089-BC5B-8682D5A68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0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F4C3F5-C1E2-422E-96B1-4696D036F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17-05-2020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9F562E-CB5D-4677-B828-BB50C46CA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AE7AE-F94C-44A7-8F3C-DDBA276F0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9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728A-43CA-4E75-AA59-CA2F90F4C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8DDFA-CCD2-407F-AEA0-40F7BF146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C3AFA-3534-4AE6-AE87-82D8E9C74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C1F58-13C9-4641-A824-3F87CB3E9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17-05-2020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FF51C-DDFB-4885-B3FE-84A3DD7BB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61F4E-8A18-4EF4-BB40-D8348038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4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8746-92B8-4F13-9607-8628092A6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4047A5-8BD2-4D1E-8F14-3422D92C90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FD4C7-D75F-4614-ADEA-1DBD4FCF5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6F80F-51C2-4937-8E36-33C511FA1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17-05-2020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97D14-4697-4DC8-8FA4-0C42EA32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8D62D-9591-47CF-97DB-3AE2A9570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4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9478A-FCD3-411A-A192-7D1CAB686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43109-2E84-4CA3-A8B1-2BD64AD03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A7C02-B1AA-4395-B3B1-DCE679BFC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E5DCE-CAB9-482F-ABCD-E79C7C26BF53}" type="datetimeFigureOut">
              <a:rPr lang="en-US" smtClean="0"/>
              <a:t>17-05-2020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F7764-2D17-4BE2-AAF1-98680CE890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70770-B11B-49F8-8E88-2F5B1BADD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3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DA8A3-BE09-40CA-BB53-68550730B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0811" y="633047"/>
            <a:ext cx="3460653" cy="967154"/>
          </a:xfrm>
        </p:spPr>
        <p:txBody>
          <a:bodyPr>
            <a:normAutofit/>
          </a:bodyPr>
          <a:lstStyle/>
          <a:p>
            <a:r>
              <a:rPr lang="ar-IQ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الاسناد وأحواله</a:t>
            </a:r>
            <a:endParaRPr lang="en-US" sz="4000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00201"/>
            <a:ext cx="9144000" cy="4744328"/>
          </a:xfrm>
        </p:spPr>
        <p:txBody>
          <a:bodyPr>
            <a:normAutofit fontScale="92500" lnSpcReduction="10000"/>
          </a:bodyPr>
          <a:lstStyle/>
          <a:p>
            <a:pPr algn="r" rtl="1"/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en-US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 لكل جملة خبرية كانت أو إنشائية ركنين هما: </a:t>
            </a:r>
          </a:p>
          <a:p>
            <a:pPr algn="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endParaRPr lang="ar-IQ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IQ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المسند: </a:t>
            </a:r>
            <a:r>
              <a:rPr lang="ar-IQ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هو </a:t>
            </a:r>
            <a:r>
              <a:rPr lang="ar-IQ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الخبر</a:t>
            </a:r>
            <a:r>
              <a:rPr lang="ar-IQ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أو ما يقوم مقامه في الجملة الاسمية، أو </a:t>
            </a:r>
            <a:r>
              <a:rPr lang="ar-IQ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الفعل</a:t>
            </a:r>
            <a:r>
              <a:rPr lang="ar-IQ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وما يقوم مقامه في الجملة الفعلية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r>
              <a:rPr lang="en-US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</a:t>
            </a:r>
            <a:endParaRPr lang="ar-SA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المسند اليه: </a:t>
            </a:r>
            <a:r>
              <a:rPr lang="ar-IQ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هو </a:t>
            </a:r>
            <a:r>
              <a:rPr lang="ar-IQ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المبتدأ </a:t>
            </a:r>
            <a:r>
              <a:rPr lang="ar-IQ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 ما يقوم مقامه في الجملة الاسمية، أو </a:t>
            </a:r>
            <a:r>
              <a:rPr lang="ar-IQ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الفاعل</a:t>
            </a:r>
            <a:r>
              <a:rPr lang="ar-IQ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وما يقوم مقامه في الجملة الفعلية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algn="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ar-SA" sz="32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مثال في الجملة الإسمية:       </a:t>
            </a:r>
            <a:r>
              <a:rPr lang="ar-SA" sz="3200" b="1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ز</a:t>
            </a:r>
            <a:r>
              <a:rPr lang="ar-SA" sz="3200" b="1" u="sng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يدٌ</a:t>
            </a:r>
            <a:r>
              <a:rPr lang="ar-SA" sz="3200" b="1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ق</a:t>
            </a:r>
            <a:r>
              <a:rPr lang="ar-SA" sz="3200" b="1" u="sng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ائمٌ</a:t>
            </a:r>
            <a:r>
              <a:rPr lang="ar-SA" sz="3200" b="1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SA" sz="3200" b="1" dirty="0">
              <a:solidFill>
                <a:srgbClr val="00B05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SA" sz="32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مثال في الجملة الفعلية:           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</a:t>
            </a:r>
            <a:r>
              <a:rPr lang="ar-SA" sz="3200" b="1" u="sng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ام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 ز</a:t>
            </a:r>
            <a:r>
              <a:rPr lang="ar-SA" sz="3200" b="1" u="sng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يدٌ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IQ" sz="3200" b="1" dirty="0">
              <a:solidFill>
                <a:srgbClr val="00B05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endParaRPr lang="ar-IQ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86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66690"/>
            <a:ext cx="9144000" cy="4761914"/>
          </a:xfrm>
        </p:spPr>
        <p:txBody>
          <a:bodyPr>
            <a:normAutofit/>
          </a:bodyPr>
          <a:lstStyle/>
          <a:p>
            <a:pPr algn="r" rtl="1"/>
            <a:endParaRPr lang="ar-SA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ومواضيع المسند هي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</a:p>
          <a:p>
            <a:pPr algn="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1 -</a:t>
            </a:r>
            <a:r>
              <a:rPr lang="ar-SA" sz="32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الفعل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نحو: «يأبى» من قولك: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يأبى العربي الضيم.</a:t>
            </a:r>
          </a:p>
          <a:p>
            <a:pPr algn="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2 - </a:t>
            </a:r>
            <a:r>
              <a:rPr lang="ar-SA" sz="32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اسم الفعل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نحو: 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شتان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بمعنى: افترق، 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وأفٍ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بمعنى: أتوجع، 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وبَلْهَ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بمعنى:</a:t>
            </a:r>
          </a:p>
          <a:p>
            <a:pPr algn="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دع أو اترك.</a:t>
            </a:r>
          </a:p>
          <a:p>
            <a:pPr algn="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3– </a:t>
            </a:r>
            <a:r>
              <a:rPr lang="ar-SA" sz="32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خبر المبتدأ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نحو: «عمل» من قولك: 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الحياة عمل.</a:t>
            </a:r>
          </a:p>
          <a:p>
            <a:pPr algn="r" rtl="1"/>
            <a:r>
              <a:rPr lang="ar-SA" b="1" dirty="0"/>
              <a:t>    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IQ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810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/>
          </a:bodyPr>
          <a:lstStyle/>
          <a:p>
            <a:pPr algn="r" rtl="1"/>
            <a:endParaRPr lang="ar-SA" sz="2800" b="1" dirty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en-US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</a:t>
            </a:r>
            <a:r>
              <a:rPr lang="ar-SA" sz="28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أصله خبر المبتدأ: 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ويشمل خبر كان وأخواتها نحو: «معتدلا» من قولك: صار الجو معتدلا، وخبر إن وأخواتها نحو: «فضيلة» من قولك: إن الصدق فضيلة، </a:t>
            </a:r>
          </a:p>
          <a:p>
            <a:pPr algn="r" rtl="1"/>
            <a:r>
              <a:rPr lang="ar-SA" sz="28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</a:t>
            </a:r>
            <a:r>
              <a:rPr lang="en-US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</a:t>
            </a:r>
            <a:r>
              <a:rPr lang="ar-SA" sz="28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المصدر النائب عن فعل الأمر 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نحو: «إحسانا» من قوله تعالى:</a:t>
            </a:r>
          </a:p>
          <a:p>
            <a:pPr algn="r" rtl="1"/>
            <a:r>
              <a:rPr lang="ar-SA" sz="28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﴿ وَبِالْوالِدَيْنِ إِحْساناً ﴾.</a:t>
            </a:r>
          </a:p>
        </p:txBody>
      </p:sp>
    </p:spTree>
    <p:extLst>
      <p:ext uri="{BB962C8B-B14F-4D97-AF65-F5344CB8AC3E}">
        <p14:creationId xmlns:p14="http://schemas.microsoft.com/office/powerpoint/2010/main" val="46903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/>
          </a:bodyPr>
          <a:lstStyle/>
          <a:p>
            <a:pPr algn="r" rtl="1"/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</a:t>
            </a:r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ومواضع المسند إليه هي:</a:t>
            </a:r>
          </a:p>
          <a:p>
            <a:pPr algn="r" rtl="1"/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</a:t>
            </a:r>
            <a:r>
              <a:rPr lang="ar-SA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1 - </a:t>
            </a:r>
            <a:r>
              <a:rPr lang="ar-SA" sz="32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فاعل الفعل التام وشبهه 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نحو: </a:t>
            </a:r>
            <a:r>
              <a:rPr lang="ar-SA" sz="28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انتصر المدافعون عن أوطانهم.</a:t>
            </a:r>
          </a:p>
          <a:p>
            <a:pPr algn="r" rtl="1"/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«فالمدافعون» وهو الفاعل هنا قد أسند إليه الانتصار، ولهذا فهو المسند إليه.      </a:t>
            </a:r>
          </a:p>
          <a:p>
            <a:pPr algn="r" rtl="1"/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والشبيه بالفعل مشتقاته، كاسم الفاعل والصفة المشبهة من نحو: </a:t>
            </a:r>
            <a:r>
              <a:rPr lang="ar-SA" sz="28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أنت الحسن خلقه،      </a:t>
            </a:r>
          </a:p>
          <a:p>
            <a:pPr algn="r" rtl="1"/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«فخلقه» وهو فاعل الصفة المشبهة قد أسند إليه الحسن، ولذلك فهو المسند إليه.</a:t>
            </a:r>
            <a:endParaRPr lang="en-US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ar-SA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</a:t>
            </a:r>
            <a:r>
              <a:rPr lang="ar-SA" sz="28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نائب الفاعل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نحو: </a:t>
            </a:r>
            <a:r>
              <a:rPr lang="ar-SA" sz="28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يكرم الضيف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«فالضيف» وهو نائب الفاعل قد أسند إليه </a:t>
            </a:r>
          </a:p>
          <a:p>
            <a:pPr algn="r" rtl="1"/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الكرم، فهو المسندإليه.</a:t>
            </a:r>
          </a:p>
          <a:p>
            <a:pPr algn="r" rtl="1"/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3 - </a:t>
            </a:r>
            <a:r>
              <a:rPr lang="ar-SA" sz="28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المبتدأ الذي له خبر 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نحو: «الحياة» من قولك: </a:t>
            </a:r>
            <a:r>
              <a:rPr lang="ar-SA" sz="28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الحياة كفاح.</a:t>
            </a: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</a:t>
            </a:r>
            <a:endParaRPr lang="ar-IQ" sz="2800" b="1" dirty="0">
              <a:solidFill>
                <a:srgbClr val="00B05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242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/>
          </a:bodyPr>
          <a:lstStyle/>
          <a:p>
            <a:pPr algn="r" rtl="1"/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</a:t>
            </a:r>
            <a:r>
              <a:rPr lang="en-US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- </a:t>
            </a:r>
            <a:r>
              <a:rPr lang="ar-SA" sz="32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أصله مبتدأ: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ويشمل اسم كان وأخواتها نحو: «العامل» من قولك:</a:t>
            </a:r>
          </a:p>
          <a:p>
            <a:pPr algn="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ظل العامل مشتغلا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واسم إن وأخواتها نحو: «الحق» من قولك: لعل الحق يظهر.</a:t>
            </a:r>
            <a:endParaRPr lang="en-US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70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/>
          </a:bodyPr>
          <a:lstStyle/>
          <a:p>
            <a:pPr algn="r" rtl="1"/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en-US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فالمسند والمسند إليه هما ركنا الجملة الأساسيان،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وما زاد عليهما غير </a:t>
            </a:r>
            <a:r>
              <a:rPr lang="en-US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</a:p>
          <a:p>
            <a:pPr algn="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المضاف إليه وصلة الموصول فهو قيد. </a:t>
            </a:r>
            <a:r>
              <a:rPr lang="ar-SA" sz="3200" b="1" u="sng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والقيود هي: </a:t>
            </a:r>
            <a:r>
              <a:rPr lang="ar-SA" sz="32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أدوات الشرط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  <a:r>
              <a:rPr lang="ar-SA" sz="32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وأدوات</a:t>
            </a:r>
            <a:r>
              <a:rPr lang="en-US" sz="32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</a:p>
          <a:p>
            <a:pPr algn="r" rtl="1"/>
            <a:r>
              <a:rPr lang="ar-SA" sz="32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النفي، وحروف الجر، والمفاعيل الخمسة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المفعول به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والمفعول المطلق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</a:p>
          <a:p>
            <a:pPr algn="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والمفعول فيه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والمفعول لأجله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والمفعول معه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  <a:r>
              <a:rPr lang="ar-SA" sz="32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والحال، والتمييز، والتوابع</a:t>
            </a:r>
          </a:p>
          <a:p>
            <a:pPr algn="r" rtl="1"/>
            <a:r>
              <a:rPr lang="ar-SA" sz="32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النعت، والعطف والتوكيد، والبدل.</a:t>
            </a:r>
          </a:p>
          <a:p>
            <a:pPr algn="r" rtl="1"/>
            <a:r>
              <a:rPr lang="ar-SA" sz="4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مثال: </a:t>
            </a:r>
          </a:p>
          <a:p>
            <a:pPr algn="r" rtl="1"/>
            <a:r>
              <a:rPr lang="ar-SA" b="1" dirty="0">
                <a:solidFill>
                  <a:schemeClr val="tx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 الل</a:t>
            </a:r>
            <a:r>
              <a:rPr lang="ar-SA" sz="2800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هُ 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</a:t>
            </a:r>
            <a:r>
              <a:rPr lang="ar-SA" sz="2800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ُ ك</a:t>
            </a:r>
            <a:r>
              <a:rPr lang="ar-SA" sz="2800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لّ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 ش</a:t>
            </a:r>
            <a:r>
              <a:rPr lang="ar-SA" sz="2800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يء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ٍ ﴾                              </a:t>
            </a:r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قيد</a:t>
            </a:r>
          </a:p>
          <a:p>
            <a:pPr algn="r" rtl="1"/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﴿ خ</a:t>
            </a:r>
            <a:r>
              <a:rPr lang="ar-SA" sz="2800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لقَ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</a:t>
            </a:r>
            <a:r>
              <a:rPr lang="ar-SA" sz="2800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له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ُ </a:t>
            </a:r>
            <a:r>
              <a:rPr lang="ar-SA" sz="2800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السمواتِ والأرضَ 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</a:t>
            </a:r>
            <a:r>
              <a:rPr lang="ar-SA" sz="2800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لحق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ِ﴾                   </a:t>
            </a:r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قيد</a:t>
            </a: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800" b="1" dirty="0">
                <a:solidFill>
                  <a:schemeClr val="tx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</a:t>
            </a:r>
            <a:r>
              <a:rPr lang="ar-SA" sz="2800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جاء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</a:t>
            </a:r>
            <a:r>
              <a:rPr lang="ar-SA" sz="2800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ولد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إل</a:t>
            </a:r>
            <a:r>
              <a:rPr lang="ar-SA" sz="2800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ى المدرسة 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</a:t>
            </a:r>
            <a:r>
              <a:rPr lang="ar-SA" sz="2800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 الثامنة صباح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اً                  </a:t>
            </a:r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قيد</a:t>
            </a:r>
          </a:p>
          <a:p>
            <a:pPr algn="r" rtl="1"/>
            <a:endParaRPr lang="ar-SA" sz="2800" b="1" u="sng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en-US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CD7F0B0-F221-4D18-85BE-9B213EDF78EC}"/>
              </a:ext>
            </a:extLst>
          </p:cNvPr>
          <p:cNvCxnSpPr/>
          <p:nvPr/>
        </p:nvCxnSpPr>
        <p:spPr>
          <a:xfrm flipH="1">
            <a:off x="5317588" y="4375052"/>
            <a:ext cx="3460652" cy="98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C40BAB4-5755-4625-ADBC-D50309525256}"/>
              </a:ext>
            </a:extLst>
          </p:cNvPr>
          <p:cNvCxnSpPr/>
          <p:nvPr/>
        </p:nvCxnSpPr>
        <p:spPr>
          <a:xfrm flipH="1">
            <a:off x="5458265" y="4473526"/>
            <a:ext cx="27009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A9DA769-16CD-4BAE-89E8-55BD0633E5EB}"/>
              </a:ext>
            </a:extLst>
          </p:cNvPr>
          <p:cNvCxnSpPr/>
          <p:nvPr/>
        </p:nvCxnSpPr>
        <p:spPr>
          <a:xfrm flipH="1">
            <a:off x="4965895" y="4994031"/>
            <a:ext cx="33199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AB9A948-2435-4E7A-BA8E-55DC09288BA9}"/>
              </a:ext>
            </a:extLst>
          </p:cNvPr>
          <p:cNvCxnSpPr/>
          <p:nvPr/>
        </p:nvCxnSpPr>
        <p:spPr>
          <a:xfrm flipH="1" flipV="1">
            <a:off x="4825218" y="4979963"/>
            <a:ext cx="1941342" cy="168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F3D3A8D-7B9B-4EA1-B761-FCA8FF4894EC}"/>
              </a:ext>
            </a:extLst>
          </p:cNvPr>
          <p:cNvCxnSpPr/>
          <p:nvPr/>
        </p:nvCxnSpPr>
        <p:spPr>
          <a:xfrm flipH="1" flipV="1">
            <a:off x="4965895" y="5669279"/>
            <a:ext cx="3530991" cy="98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24165A0-5013-4F59-AC88-A0E3557EAC9C}"/>
              </a:ext>
            </a:extLst>
          </p:cNvPr>
          <p:cNvCxnSpPr/>
          <p:nvPr/>
        </p:nvCxnSpPr>
        <p:spPr>
          <a:xfrm flipH="1" flipV="1">
            <a:off x="4965895" y="5584874"/>
            <a:ext cx="1800665" cy="126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08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/>
          </a:bodyPr>
          <a:lstStyle/>
          <a:p>
            <a:pPr algn="r" rtl="1"/>
            <a:r>
              <a:rPr lang="ar-IQ" dirty="0">
                <a:solidFill>
                  <a:schemeClr val="accent1"/>
                </a:solidFill>
              </a:rPr>
              <a:t>   </a:t>
            </a:r>
          </a:p>
          <a:p>
            <a:pPr algn="r" rtl="1"/>
            <a:r>
              <a:rPr lang="ar-IQ" sz="3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SA" sz="3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SA" sz="4800" b="1" u="sng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تمرين:</a:t>
            </a:r>
            <a:endParaRPr lang="ar-IQ" sz="4800" b="1" u="sng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بين المسند والمسند إليه</a:t>
            </a:r>
            <a:r>
              <a:rPr lang="ar-IQ" sz="32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الأمثلة الآتية:</a:t>
            </a:r>
          </a:p>
          <a:p>
            <a:pPr algn="r" rtl="1"/>
            <a:r>
              <a:rPr lang="ar-IQ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1ـ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 تعالى: 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{ اللَّهُ نُورُ السَّمَاوَاتِ وَالْأَرْضِ }</a:t>
            </a:r>
            <a:endParaRPr lang="ar-IQ" sz="3200" b="1" dirty="0">
              <a:solidFill>
                <a:srgbClr val="00B05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2ـ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 تعالى: 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{خَلَقَ اللَّهُ السَّمَاوَاتِ وَالْأَرْضَ }</a:t>
            </a:r>
          </a:p>
          <a:p>
            <a:pPr algn="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IQ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3ـ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 تعالى: 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{إِنَّ رَبَّكَ لَغَفُورٌ رَّحِيمٌ }</a:t>
            </a:r>
          </a:p>
          <a:p>
            <a:pPr algn="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4ـ قال الشاعر: 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والْمَوْرِدُ الْعَذْبُ كَثيرُ الزِّحَام.</a:t>
            </a:r>
          </a:p>
          <a:p>
            <a:pPr algn="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5ـ قال النبي محمد</a:t>
            </a:r>
            <a:r>
              <a:rPr lang="ar-SA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 صلى الله عليه وسلم): </a:t>
            </a:r>
            <a:r>
              <a:rPr lang="ar-SA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" لا يُلْدَغُ المؤمنُ من جُحْرٍ واحدٍ مرتين "</a:t>
            </a:r>
            <a:endParaRPr lang="ar-IQ" sz="3200" b="1" dirty="0">
              <a:solidFill>
                <a:srgbClr val="00B05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2101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/>
          </a:bodyPr>
          <a:lstStyle/>
          <a:p>
            <a:pPr algn="r" rtl="1"/>
            <a:r>
              <a:rPr lang="ar-IQ" dirty="0">
                <a:solidFill>
                  <a:schemeClr val="accent1"/>
                </a:solidFill>
              </a:rPr>
              <a:t>   </a:t>
            </a:r>
            <a:endParaRPr lang="ar-IQ" sz="3500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sz="4000" b="1" u="sng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الإجابة:</a:t>
            </a:r>
          </a:p>
          <a:p>
            <a:pPr algn="r" rtl="1"/>
            <a:r>
              <a:rPr lang="ar-IQ" sz="35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ar-IQ" sz="28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1ـ</a:t>
            </a:r>
            <a:r>
              <a:rPr lang="ar-IQ" sz="35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المسند: </a:t>
            </a:r>
            <a:r>
              <a:rPr lang="ar-SA" sz="26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نور </a:t>
            </a:r>
            <a:r>
              <a:rPr lang="ar-SA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المسند إليه: </a:t>
            </a:r>
            <a:r>
              <a:rPr lang="ar-SA" sz="26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الله</a:t>
            </a:r>
            <a:endParaRPr lang="ar-IQ" sz="2600" b="1" dirty="0">
              <a:solidFill>
                <a:srgbClr val="00B05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</a:t>
            </a:r>
            <a:r>
              <a:rPr lang="ar-IQ" sz="26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2ـ </a:t>
            </a:r>
            <a:r>
              <a:rPr lang="ar-SA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المسند: </a:t>
            </a:r>
            <a:r>
              <a:rPr lang="ar-SA" sz="26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خلق </a:t>
            </a:r>
            <a:r>
              <a:rPr lang="ar-SA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المسند إليه: </a:t>
            </a:r>
            <a:r>
              <a:rPr lang="ar-SA" sz="26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الله.</a:t>
            </a:r>
            <a:endParaRPr lang="ar-IQ" sz="2600" b="1" dirty="0">
              <a:solidFill>
                <a:srgbClr val="00B05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sz="26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3ـ </a:t>
            </a:r>
            <a:r>
              <a:rPr lang="ar-SA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المسند: </a:t>
            </a:r>
            <a:r>
              <a:rPr lang="ar-SA" sz="26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غفور</a:t>
            </a:r>
            <a:r>
              <a:rPr lang="ar-SA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المسند إليه: </a:t>
            </a:r>
            <a:r>
              <a:rPr lang="ar-SA" sz="26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ربك.</a:t>
            </a:r>
          </a:p>
          <a:p>
            <a:pPr algn="r" rtl="1"/>
            <a:r>
              <a:rPr lang="ar-SA" sz="26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4ـ </a:t>
            </a:r>
            <a:r>
              <a:rPr lang="ar-SA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المسند: </a:t>
            </a:r>
            <a:r>
              <a:rPr lang="ar-SA" sz="26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كثير </a:t>
            </a:r>
            <a:r>
              <a:rPr lang="ar-SA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المسند إليه: </a:t>
            </a:r>
            <a:r>
              <a:rPr lang="ar-SA" sz="26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المورد.</a:t>
            </a:r>
          </a:p>
          <a:p>
            <a:pPr algn="r" rtl="1"/>
            <a:r>
              <a:rPr lang="ar-SA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</a:t>
            </a:r>
            <a:r>
              <a:rPr lang="ar-SA" sz="26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5ـ </a:t>
            </a:r>
            <a:r>
              <a:rPr lang="ar-SA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المسند: </a:t>
            </a:r>
            <a:r>
              <a:rPr lang="ar-SA" sz="26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يلدغ  </a:t>
            </a:r>
            <a:r>
              <a:rPr lang="ar-SA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المسند إليه: </a:t>
            </a:r>
            <a:r>
              <a:rPr lang="ar-SA" sz="26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</a:t>
            </a:r>
            <a:r>
              <a:rPr lang="ar-SA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IQ" sz="2600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5718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577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Traditional Arabic</vt:lpstr>
      <vt:lpstr>Office Theme</vt:lpstr>
      <vt:lpstr>الاسناد وأحواله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الاستفهام</dc:title>
  <dc:creator>High Tech</dc:creator>
  <cp:lastModifiedBy>Dr. Salih Mala Aziz</cp:lastModifiedBy>
  <cp:revision>100</cp:revision>
  <dcterms:created xsi:type="dcterms:W3CDTF">2020-05-01T08:09:21Z</dcterms:created>
  <dcterms:modified xsi:type="dcterms:W3CDTF">2020-05-17T05:14:00Z</dcterms:modified>
</cp:coreProperties>
</file>