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90469-945B-4E2E-8337-DF907E174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427A2D-9359-494E-9C03-6F02D1017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1BDFA-6662-4598-8E6C-B213417F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AB845-C2EA-43AA-8961-AC1A2E4A2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14C37-8810-40FA-8A1F-5DEF70104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8859E-074A-4143-8FBF-511200BF4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8815B-EEA7-49D9-8741-F1E3233F2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6843-8760-44CB-8D94-44B6A738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275-FFE6-4127-BEDC-CEE1504F0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0A6EE-48A7-4FE2-9131-8DE7D5ECD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C3E857-2BD6-4528-B763-2460031DA7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94146-DA04-4DFC-9D1B-9F735187C0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E896C-4EF8-4F12-9A82-93030919E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346E-810A-4206-8443-C1D1C9138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413-E03B-4C75-BB5B-DD0591C54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2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1551E-0333-4E58-8836-0CB17578D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296B5-4A66-4949-A852-97B34541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7A529-9EEC-4B5E-9740-0953143CF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C524A-93E2-4335-816A-1BD1FB01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26DFF-9671-4C18-9D0D-192C6965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3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A79F2-89CD-4F01-9256-30C9836E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26800-D199-4E23-A587-6693E79F8A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47686-EC7D-473C-AAD2-A3357C24B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4CC2B-E583-40BA-BF79-BD8A0CD1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7190A-C21C-4D8E-8463-E055DB89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5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DFC3F-217C-425C-B547-66DB5E24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390B1-C994-4648-BF9B-655DC15D3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21A4C6-5576-481F-8328-46E10AEAD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F9686-BBBB-440E-B77F-60B6EF40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EA7636-00EE-49EE-9348-3DB05C237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62ABEC-CAD7-4A30-BD84-DDF4E469B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4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D4A7D-66F0-4AE5-8C23-8B664744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417E0-0F97-46E3-89A0-7F6D91486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59C67D-8C42-4353-B2EF-EE90F7AA7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89578F-C174-4D66-A381-EE0195278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5D2E25-440C-4851-B0D5-4A2C995891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A0D1FD-49F5-45F7-AB21-6381ED026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D1737D-4169-44F2-9D5D-4BB12682A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98798E-74D9-40BC-B46F-8BFDF26F6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3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4CA04-B4CB-47C9-A391-9902923C6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1C113D-3BB4-407B-9CC6-09113557B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18892E-D1D2-484F-B60B-CC286DFAF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35075E-E417-4089-BC5B-8682D5A6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00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F4C3F5-C1E2-422E-96B1-4696D036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9F562E-CB5D-4677-B828-BB50C46C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AE7AE-F94C-44A7-8F3C-DDBA276F0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9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728A-43CA-4E75-AA59-CA2F90F4C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8DDFA-CCD2-407F-AEA0-40F7BF146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C3AFA-3534-4AE6-AE87-82D8E9C74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C1F58-13C9-4641-A824-3F87CB3E9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FF51C-DDFB-4885-B3FE-84A3DD7B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61F4E-8A18-4EF4-BB40-D8348038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08746-92B8-4F13-9607-8628092A6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047A5-8BD2-4D1E-8F14-3422D92C90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FD4C7-D75F-4614-ADEA-1DBD4FCF50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66F80F-51C2-4937-8E36-33C511FA1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97D14-4697-4DC8-8FA4-0C42EA32A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8D62D-9591-47CF-97DB-3AE2A9570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145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9478A-FCD3-411A-A192-7D1CAB686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C43109-2E84-4CA3-A8B1-2BD64AD036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A7C02-B1AA-4395-B3B1-DCE679BFC6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5DCE-CAB9-482F-ABCD-E79C7C26BF53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AF7764-2D17-4BE2-AAF1-98680CE890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70770-B11B-49F8-8E88-2F5B1BADD2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91E02-44A2-473C-8673-4D1575CA3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35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A8A3-BE09-40CA-BB53-68550730B2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0811" y="633047"/>
            <a:ext cx="3460653" cy="967154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النداء</a:t>
            </a:r>
            <a:endParaRPr lang="en-US" sz="40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00201"/>
            <a:ext cx="9144000" cy="4744328"/>
          </a:xfrm>
        </p:spPr>
        <p:txBody>
          <a:bodyPr>
            <a:normAutofit/>
          </a:bodyPr>
          <a:lstStyle/>
          <a:p>
            <a:pPr algn="r" rtl="1"/>
            <a:r>
              <a:rPr lang="en-US" dirty="0"/>
              <a:t>       </a:t>
            </a:r>
            <a:r>
              <a:rPr lang="ar-IQ" dirty="0"/>
              <a:t> </a:t>
            </a:r>
            <a:endParaRPr lang="en-US" dirty="0"/>
          </a:p>
          <a:p>
            <a:pPr algn="r" rtl="1"/>
            <a:r>
              <a:rPr lang="en-US" sz="4000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    </a:t>
            </a:r>
            <a:r>
              <a:rPr lang="ar-IQ" sz="4000" b="1" dirty="0">
                <a:solidFill>
                  <a:schemeClr val="accent1"/>
                </a:solidFill>
                <a:latin typeface="Traditional Arabic" panose="02020603050405020304" pitchFamily="18" charset="-78"/>
                <a:ea typeface="+mj-ea"/>
                <a:cs typeface="Traditional Arabic" panose="02020603050405020304" pitchFamily="18" charset="-78"/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النداء:  </a:t>
            </a:r>
            <a:r>
              <a:rPr lang="ar-IQ" sz="2800" b="1" dirty="0"/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النّداءُ طَلَبُ الإِقْبَال بحَرْفٍ نَائِبٍ منَابَ أَدْعُو.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أدوات النِّدَاءَ ثمان : الْهَمْزَةُ، و"</a:t>
            </a:r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"، و"ي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َا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"، و"</a:t>
            </a:r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"، و"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آي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 و"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أَيا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"، و"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هيَا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"، و"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الهمزة وأي لنداء القريب، وغيرهما لنداء البعيد.</a:t>
            </a:r>
          </a:p>
          <a:p>
            <a:pPr algn="r" rtl="1"/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1ـ  </a:t>
            </a:r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بُنَيَّ أعدْ عليَّ ما سمعت مني.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2ـ </a:t>
            </a:r>
            <a:r>
              <a:rPr lang="ar-IQ" b="1" dirty="0"/>
              <a:t> </a:t>
            </a:r>
            <a:r>
              <a:rPr lang="ar-IQ" b="1" dirty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محمدُ لا ترفعْ صوتكَ حتى لا يسمعَ حديثنا أحدٌ.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3ـ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هيا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غائباً عني وفي القلب عرشه           أما آن أن يحظى بوجهك ناظري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4ـ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وا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معتصماه              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5ـ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يا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دار الأحباب أهلاً وسهلاً        من غريب عنها وإن كان فيها</a:t>
            </a:r>
          </a:p>
        </p:txBody>
      </p:sp>
    </p:spTree>
    <p:extLst>
      <p:ext uri="{BB962C8B-B14F-4D97-AF65-F5344CB8AC3E}">
        <p14:creationId xmlns:p14="http://schemas.microsoft.com/office/powerpoint/2010/main" val="36086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IQ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b="1" dirty="0"/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غير أن هناك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أسباباً بلاغية تدعو إِلى مخالفة هذا الأصل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و سنشرح لك هذه الأسباب فيما يأتي: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قد ينزل البعيد منزلة القريب فينادَى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بالهمزة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و"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"، إشارةً إلى قُربه من القلب و حضوره في الذهن.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ـ أي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صديقي أكتب إليك وقد بلغ الشوق غايته.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المنادى هنا بعيد، وقد نودي بـ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الموضوعة للقريب، إشارة إلى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حضوره في الذهن.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ـ كتبَ أبو الطيب إِلى الوالي وهو في الاعتقال: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مَالِكَ رِقّي ومَنْ شَأنُهُ                   هِباتُ اللُّجَينِ وعِتْقُ العَبيدِ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دَعَوْتُكَ عِندَ انْقِطاعِ الرّجَا              ءِ والمَوْتُ مني كحَبل الوَريدِ 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المنادى هنا بعيد، وقد نودي بـ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الموضوعة للقريب، لأَن أبا الطيب أراد أن يبين أن المنادَى على الرغم من بعده في المكان،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قريب من قلبه مستحضر في ذهنه لا يغيب عن باله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فكأنه حاضر معه في مكان واحد.</a:t>
            </a:r>
          </a:p>
        </p:txBody>
      </p:sp>
    </p:spTree>
    <p:extLst>
      <p:ext uri="{BB962C8B-B14F-4D97-AF65-F5344CB8AC3E}">
        <p14:creationId xmlns:p14="http://schemas.microsoft.com/office/powerpoint/2010/main" val="3398108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وقد ينزَّلُ القريب منزلة البعيد فينادى بغير الهمزة و"أي"، إشارةً إلى </a:t>
            </a:r>
            <a:r>
              <a:rPr lang="ar-IQ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عُلُوِّ مرتبته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أو </a:t>
            </a:r>
            <a:r>
              <a:rPr lang="ar-IQ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انحطاط منزلته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أو </a:t>
            </a:r>
            <a:r>
              <a:rPr lang="ar-IQ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غفلته وشرود ذهنه.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الأمثلة: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 يا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رَبِّ إنْ عَظُمَتْ ذنوبي كثْرَةً        فَلَقَدْ عَلِمْتُ بأنَّ عَفْوَكَ أعظمُ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المنادى جليل القدر   فكأَنَّ بُعد درجته في العِظم بعدٌ في المسافة، ولذلك اختار المتكلم في ندائه الحرف الموضوع لنداء البعيد ليشير إلى </a:t>
            </a:r>
            <a:r>
              <a:rPr lang="ar-IQ" b="1" dirty="0">
                <a:solidFill>
                  <a:srgbClr val="00B05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علو مرتبته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أيا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هذا، لا تتكلم حتى يؤذن لك.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المنادى صغير الشأن ولذلك اختار المتكلم في ندائه الحرف الموضوع لنداء البعيد ليشير إلى </a:t>
            </a:r>
            <a:r>
              <a:rPr lang="ar-IQ" b="1" dirty="0">
                <a:solidFill>
                  <a:srgbClr val="0070C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انحطاط منزلته.</a:t>
            </a:r>
          </a:p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 أيا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لاهياً، إن الوقت كالسيف.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المنادى هنا قريب، وقد نودي، بـ "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أيا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 الموضوعة لنداء القريب، إشارةً إلى أنه </a:t>
            </a:r>
            <a:r>
              <a:rPr lang="ar-IQ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غافل شارد الذهن.</a:t>
            </a:r>
          </a:p>
          <a:p>
            <a:pPr algn="r" rtl="1"/>
            <a:r>
              <a:rPr lang="ar-IQ" b="1" dirty="0">
                <a:solidFill>
                  <a:srgbClr val="C0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69036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endParaRPr lang="ar-IQ" b="1" dirty="0"/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و قد تخرج ألفاظ النداء عن معناها الأصلي و هو طلب الإِقبال إلى معان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مجازية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تستفادُ من القرائن، و من هذه المعاني ما يأتي: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2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الزجر: 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كقولك: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يافؤادي ألم يردعك الشيب، وينبهك داعي الحِمام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التحسر: </a:t>
            </a:r>
          </a:p>
          <a:p>
            <a:pPr algn="r" rtl="1"/>
            <a:r>
              <a:rPr lang="ar-IQ" sz="2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كقول الشاعر: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قبر معن كيف واريت جوده … وقد كان منه البر والبحر مترعا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2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ـ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الإغراء: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 شجاع أقدم.    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أو      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يامظلوم تكلم.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</a:t>
            </a:r>
          </a:p>
          <a:p>
            <a:pPr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تمريناتٌ</a:t>
            </a:r>
          </a:p>
          <a:p>
            <a:pPr algn="r" rtl="1"/>
            <a:r>
              <a:rPr lang="ar-IQ" sz="3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التمرين الأول: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هات مثالين للهمزة المستعملة في نداء البعيد، وبين السبب في خروجها عن أصل وضعها.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93242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endParaRPr lang="ar-IQ" dirty="0">
              <a:solidFill>
                <a:schemeClr val="accent1"/>
              </a:solidFill>
            </a:endParaRPr>
          </a:p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الإجابة: 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1ـ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سكان نعمان الأراك كفى فِراقاً.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2ـ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بني لا تبعد وليس بخالد ... حي ومن تصب المنون بعيد.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المنادى في كل من المثالين بعيد، وقد نودي (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بالهمزة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) الموضوعة للقريب، إشارة إلى أنه حاضرٌ في الذهن لا يغيب عن البال، فكأنه حاضر الجثمان.</a:t>
            </a:r>
          </a:p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</a:p>
          <a:p>
            <a:pPr algn="r" rtl="1"/>
            <a:r>
              <a:rPr lang="ar-IQ" dirty="0">
                <a:solidFill>
                  <a:schemeClr val="accent1"/>
                </a:solidFill>
              </a:rPr>
              <a:t> </a:t>
            </a:r>
            <a:r>
              <a:rPr lang="ar-IQ" sz="28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التمرين الثاني: 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ناد (عظيماً تخاطبه وترجو أن يساعدك) ،مستعملاً أداة النداء استعمالاً جاريا على خلاف الأصل، وبين العلة البلاغية.</a:t>
            </a:r>
          </a:p>
          <a:p>
            <a:pPr algn="r" rtl="1"/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1ـ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سيدي ومولاي جئت أرجو معونتك.</a:t>
            </a:r>
          </a:p>
          <a:p>
            <a:pPr algn="r" rtl="1"/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المنادى هنا قريب، وقد نودي بـ </a:t>
            </a:r>
            <a:r>
              <a:rPr lang="ar-IQ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(يا) </a:t>
            </a:r>
            <a:r>
              <a:rPr lang="ar-IQ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إشارة إلى أنه جليل القدر، فكأنّ بعد درجته في العِظم بعدٌ في المسافة.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108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</a:p>
          <a:p>
            <a:pPr algn="r" rtl="1"/>
            <a:r>
              <a:rPr lang="ar-IQ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التمرين الثالث:</a:t>
            </a:r>
          </a:p>
          <a:p>
            <a:pPr algn="r" rtl="1"/>
            <a:r>
              <a:rPr lang="ar-IQ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ماذا يُراد بالنداء في الأمثلة الآتية: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1ـ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 عربية تتحسر على ابنها: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   دعوتك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بني فلم تجبني       فردت دعوتي يأسا عليا!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</a:t>
            </a:r>
            <a:r>
              <a:rPr lang="ar-IQ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قول الشاعر: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بالله قُلْ لي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فُلا           نُ وَلي أقولُ وَلي أُسائِلْ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أتُرِيد في السّبعِينَ ما        قد كنتَ في العشرينَ فاعلْ</a:t>
            </a:r>
          </a:p>
          <a:p>
            <a:pPr algn="r" rtl="1"/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3ـ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قول المتنبي: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</a:t>
            </a:r>
            <a:r>
              <a:rPr lang="ar-IQ" sz="26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يا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أعدَلَ النّاسِ إلاّ في مُعامَلَتي         فيكَ الخِصامُ وَأنتَ الخصْمُ وَالحكَمُ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أُعِيذُها نَظَراتٍ مِنْكَ صادِقَةً             أن تحسَبَ الشّحمَ فيمن شحمهُ وَرَمُ</a:t>
            </a:r>
          </a:p>
        </p:txBody>
      </p:sp>
    </p:spTree>
    <p:extLst>
      <p:ext uri="{BB962C8B-B14F-4D97-AF65-F5344CB8AC3E}">
        <p14:creationId xmlns:p14="http://schemas.microsoft.com/office/powerpoint/2010/main" val="307210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92EE85-7587-4FA9-8BCE-F68B319E28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3218"/>
            <a:ext cx="9144000" cy="6091311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solidFill>
                  <a:schemeClr val="accent1"/>
                </a:solidFill>
              </a:rPr>
              <a:t>   </a:t>
            </a:r>
            <a:endParaRPr lang="ar-IQ" sz="3500" b="1" dirty="0">
              <a:solidFill>
                <a:schemeClr val="accent1"/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 rtl="1"/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الإجابة:</a:t>
            </a:r>
          </a:p>
          <a:p>
            <a:pPr algn="r" rtl="1"/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</a:t>
            </a:r>
            <a:r>
              <a:rPr lang="ar-IQ" sz="28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1ـ</a:t>
            </a:r>
            <a:r>
              <a:rPr lang="ar-IQ" sz="35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الغرض هنا: </a:t>
            </a:r>
            <a:r>
              <a:rPr lang="ar-IQ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التحسر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على فقد الولد، وانقطاع الرجاء من حياته.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</a:t>
            </a:r>
            <a:r>
              <a:rPr lang="ar-IQ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2ـ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الغرض هنا: </a:t>
            </a:r>
            <a:r>
              <a:rPr lang="ar-IQ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الزجر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، فالشاعر يزجر نفسه وينهاها.</a:t>
            </a:r>
          </a:p>
          <a:p>
            <a:pPr algn="r" rtl="1"/>
            <a:r>
              <a:rPr lang="ar-IQ" sz="2600" b="1" dirty="0">
                <a:solidFill>
                  <a:schemeClr val="accent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3ـ </a:t>
            </a:r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الغرض من النداء هنا الإغراء، فإنّ أبا الطيب يريدُ أن يغري سيف الدولة، ويحبب إليه أن </a:t>
            </a:r>
          </a:p>
          <a:p>
            <a:pPr algn="r" rtl="1"/>
            <a:r>
              <a:rPr lang="ar-IQ" sz="2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      يعدل في معاملته، وألّا يفرق في عدله بين إنسان وآخر.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45718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757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Traditional Arabic</vt:lpstr>
      <vt:lpstr>Office Theme</vt:lpstr>
      <vt:lpstr>النداء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الاستفهام</dc:title>
  <dc:creator>High Tech</dc:creator>
  <cp:lastModifiedBy>High Tech</cp:lastModifiedBy>
  <cp:revision>72</cp:revision>
  <dcterms:created xsi:type="dcterms:W3CDTF">2020-05-01T08:09:21Z</dcterms:created>
  <dcterms:modified xsi:type="dcterms:W3CDTF">2020-05-02T14:16:07Z</dcterms:modified>
</cp:coreProperties>
</file>