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56" r:id="rId3"/>
    <p:sldId id="257" r:id="rId4"/>
    <p:sldId id="273" r:id="rId5"/>
    <p:sldId id="259" r:id="rId6"/>
    <p:sldId id="260" r:id="rId7"/>
    <p:sldId id="261" r:id="rId8"/>
    <p:sldId id="262" r:id="rId9"/>
    <p:sldId id="264" r:id="rId10"/>
    <p:sldId id="265" r:id="rId11"/>
    <p:sldId id="266" r:id="rId12"/>
    <p:sldId id="267" r:id="rId13"/>
    <p:sldId id="274" r:id="rId14"/>
    <p:sldId id="268" r:id="rId15"/>
    <p:sldId id="269" r:id="rId16"/>
    <p:sldId id="270" r:id="rId17"/>
    <p:sldId id="271" r:id="rId18"/>
    <p:sldId id="272" r:id="rId19"/>
    <p:sldId id="276"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CFEC3EA-0B10-4438-9159-209B0FB0A22C}" type="datetimeFigureOut">
              <a:rPr lang="ar-IQ" smtClean="0"/>
              <a:pPr/>
              <a:t>13/03/1444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B8D6A7-EA29-474A-B456-E0956B87190E}" type="slidenum">
              <a:rPr lang="ar-IQ" smtClean="0"/>
              <a:pPr/>
              <a:t>‹#›</a:t>
            </a:fld>
            <a:endParaRPr lang="ar-IQ"/>
          </a:p>
        </p:txBody>
      </p:sp>
    </p:spTree>
    <p:extLst>
      <p:ext uri="{BB962C8B-B14F-4D97-AF65-F5344CB8AC3E}">
        <p14:creationId xmlns:p14="http://schemas.microsoft.com/office/powerpoint/2010/main" val="36351833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8B8D6A7-EA29-474A-B456-E0956B87190E}" type="slidenum">
              <a:rPr lang="ar-IQ" smtClean="0"/>
              <a:pPr/>
              <a:t>18</a:t>
            </a:fld>
            <a:endParaRPr lang="ar-IQ"/>
          </a:p>
        </p:txBody>
      </p:sp>
    </p:spTree>
    <p:extLst>
      <p:ext uri="{BB962C8B-B14F-4D97-AF65-F5344CB8AC3E}">
        <p14:creationId xmlns:p14="http://schemas.microsoft.com/office/powerpoint/2010/main" val="263472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D4761D20-F94B-4433-8A05-D303FC3AF5AA}" type="datetime8">
              <a:rPr lang="ar-IQ" smtClean="0"/>
              <a:t>08 تشرين الأول، 22</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
        <p:nvSpPr>
          <p:cNvPr id="6" name="Slide Number Placeholder 5"/>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FA9E747D-D2F3-4BFF-B57A-0C2D15E11E59}" type="datetime8">
              <a:rPr lang="ar-IQ" smtClean="0"/>
              <a:t>08 تشرين الأول، 22</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
        <p:nvSpPr>
          <p:cNvPr id="6" name="Slide Number Placeholder 5"/>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FB3ED031-E0AB-4B11-9A4D-87544E03E52A}" type="datetime8">
              <a:rPr lang="ar-IQ" smtClean="0"/>
              <a:t>08 تشرين الأول، 22</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
        <p:nvSpPr>
          <p:cNvPr id="6" name="Slide Number Placeholder 5"/>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30734FDC-8914-446B-BD1B-B524620E0C9B}" type="datetime8">
              <a:rPr lang="ar-IQ" smtClean="0"/>
              <a:t>08 تشرين الأول، 22</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
        <p:nvSpPr>
          <p:cNvPr id="6" name="Slide Number Placeholder 5"/>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F50EE-B961-4A0C-A9F3-5F5C1ED167D3}" type="datetime8">
              <a:rPr lang="ar-IQ" smtClean="0"/>
              <a:t>08 تشرين الأول، 22</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
        <p:nvSpPr>
          <p:cNvPr id="6" name="Slide Number Placeholder 5"/>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2481687C-1999-489E-A92C-709C5C706E41}" type="datetime8">
              <a:rPr lang="ar-IQ" smtClean="0"/>
              <a:t>08 تشرين الأول، 22</a:t>
            </a:fld>
            <a:endParaRPr lang="ar-IQ"/>
          </a:p>
        </p:txBody>
      </p:sp>
      <p:sp>
        <p:nvSpPr>
          <p:cNvPr id="6" name="Footer Placeholder 5"/>
          <p:cNvSpPr>
            <a:spLocks noGrp="1"/>
          </p:cNvSpPr>
          <p:nvPr>
            <p:ph type="ftr" sz="quarter" idx="11"/>
          </p:nvPr>
        </p:nvSpPr>
        <p:spPr/>
        <p:txBody>
          <a:bodyPr/>
          <a:lstStyle/>
          <a:p>
            <a:r>
              <a:rPr lang="en-US"/>
              <a:t>Lecture 5</a:t>
            </a:r>
            <a:endParaRPr lang="ar-IQ"/>
          </a:p>
        </p:txBody>
      </p:sp>
      <p:sp>
        <p:nvSpPr>
          <p:cNvPr id="7" name="Slide Number Placeholder 6"/>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03207616-F5D7-42F6-9C0C-12B5CBEAB8DD}" type="datetime8">
              <a:rPr lang="ar-IQ" smtClean="0"/>
              <a:t>08 تشرين الأول، 22</a:t>
            </a:fld>
            <a:endParaRPr lang="ar-IQ"/>
          </a:p>
        </p:txBody>
      </p:sp>
      <p:sp>
        <p:nvSpPr>
          <p:cNvPr id="8" name="Footer Placeholder 7"/>
          <p:cNvSpPr>
            <a:spLocks noGrp="1"/>
          </p:cNvSpPr>
          <p:nvPr>
            <p:ph type="ftr" sz="quarter" idx="11"/>
          </p:nvPr>
        </p:nvSpPr>
        <p:spPr/>
        <p:txBody>
          <a:bodyPr/>
          <a:lstStyle/>
          <a:p>
            <a:r>
              <a:rPr lang="en-US"/>
              <a:t>Lecture 5</a:t>
            </a:r>
            <a:endParaRPr lang="ar-IQ"/>
          </a:p>
        </p:txBody>
      </p:sp>
      <p:sp>
        <p:nvSpPr>
          <p:cNvPr id="9" name="Slide Number Placeholder 8"/>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D5120539-5F4A-46FA-A5B5-FDBE7057F2F1}" type="datetime8">
              <a:rPr lang="ar-IQ" smtClean="0"/>
              <a:t>08 تشرين الأول، 22</a:t>
            </a:fld>
            <a:endParaRPr lang="ar-IQ"/>
          </a:p>
        </p:txBody>
      </p:sp>
      <p:sp>
        <p:nvSpPr>
          <p:cNvPr id="4" name="Footer Placeholder 3"/>
          <p:cNvSpPr>
            <a:spLocks noGrp="1"/>
          </p:cNvSpPr>
          <p:nvPr>
            <p:ph type="ftr" sz="quarter" idx="11"/>
          </p:nvPr>
        </p:nvSpPr>
        <p:spPr/>
        <p:txBody>
          <a:bodyPr/>
          <a:lstStyle/>
          <a:p>
            <a:r>
              <a:rPr lang="en-US"/>
              <a:t>Lecture 5</a:t>
            </a:r>
            <a:endParaRPr lang="ar-IQ"/>
          </a:p>
        </p:txBody>
      </p:sp>
      <p:sp>
        <p:nvSpPr>
          <p:cNvPr id="5" name="Slide Number Placeholder 4"/>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769D0-809D-4487-B728-0C91FF2E62BA}" type="datetime8">
              <a:rPr lang="ar-IQ" smtClean="0"/>
              <a:t>08 تشرين الأول، 22</a:t>
            </a:fld>
            <a:endParaRPr lang="ar-IQ"/>
          </a:p>
        </p:txBody>
      </p:sp>
      <p:sp>
        <p:nvSpPr>
          <p:cNvPr id="3" name="Footer Placeholder 2"/>
          <p:cNvSpPr>
            <a:spLocks noGrp="1"/>
          </p:cNvSpPr>
          <p:nvPr>
            <p:ph type="ftr" sz="quarter" idx="11"/>
          </p:nvPr>
        </p:nvSpPr>
        <p:spPr/>
        <p:txBody>
          <a:bodyPr/>
          <a:lstStyle/>
          <a:p>
            <a:r>
              <a:rPr lang="en-US"/>
              <a:t>Lecture 5</a:t>
            </a:r>
            <a:endParaRPr lang="ar-IQ"/>
          </a:p>
        </p:txBody>
      </p:sp>
      <p:sp>
        <p:nvSpPr>
          <p:cNvPr id="4" name="Slide Number Placeholder 3"/>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BFD0AF-BD2E-4499-B2DC-E8D3C0857659}" type="datetime8">
              <a:rPr lang="ar-IQ" smtClean="0"/>
              <a:t>08 تشرين الأول، 22</a:t>
            </a:fld>
            <a:endParaRPr lang="ar-IQ"/>
          </a:p>
        </p:txBody>
      </p:sp>
      <p:sp>
        <p:nvSpPr>
          <p:cNvPr id="6" name="Footer Placeholder 5"/>
          <p:cNvSpPr>
            <a:spLocks noGrp="1"/>
          </p:cNvSpPr>
          <p:nvPr>
            <p:ph type="ftr" sz="quarter" idx="11"/>
          </p:nvPr>
        </p:nvSpPr>
        <p:spPr/>
        <p:txBody>
          <a:bodyPr/>
          <a:lstStyle/>
          <a:p>
            <a:r>
              <a:rPr lang="en-US"/>
              <a:t>Lecture 5</a:t>
            </a:r>
            <a:endParaRPr lang="ar-IQ"/>
          </a:p>
        </p:txBody>
      </p:sp>
      <p:sp>
        <p:nvSpPr>
          <p:cNvPr id="7" name="Slide Number Placeholder 6"/>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3BD1F1-61AB-4D04-BDBE-2D929004F805}" type="datetime8">
              <a:rPr lang="ar-IQ" smtClean="0"/>
              <a:t>08 تشرين الأول، 22</a:t>
            </a:fld>
            <a:endParaRPr lang="ar-IQ"/>
          </a:p>
        </p:txBody>
      </p:sp>
      <p:sp>
        <p:nvSpPr>
          <p:cNvPr id="6" name="Footer Placeholder 5"/>
          <p:cNvSpPr>
            <a:spLocks noGrp="1"/>
          </p:cNvSpPr>
          <p:nvPr>
            <p:ph type="ftr" sz="quarter" idx="11"/>
          </p:nvPr>
        </p:nvSpPr>
        <p:spPr/>
        <p:txBody>
          <a:bodyPr/>
          <a:lstStyle/>
          <a:p>
            <a:r>
              <a:rPr lang="en-US"/>
              <a:t>Lecture 5</a:t>
            </a:r>
            <a:endParaRPr lang="ar-IQ"/>
          </a:p>
        </p:txBody>
      </p:sp>
      <p:sp>
        <p:nvSpPr>
          <p:cNvPr id="7" name="Slide Number Placeholder 6"/>
          <p:cNvSpPr>
            <a:spLocks noGrp="1"/>
          </p:cNvSpPr>
          <p:nvPr>
            <p:ph type="sldNum" sz="quarter" idx="12"/>
          </p:nvPr>
        </p:nvSpPr>
        <p:spPr/>
        <p:txBody>
          <a:bodyPr/>
          <a:lstStyle/>
          <a:p>
            <a:fld id="{40A5485D-FC63-4793-824F-B83760CA283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D95754-AD93-447E-9403-304F5307D7CF}" type="datetime8">
              <a:rPr lang="ar-IQ" smtClean="0"/>
              <a:t>08 تشرين الأول، 22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a:t>Lecture 5</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A5485D-FC63-4793-824F-B83760CA283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8.bin"/><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0.bin"/><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1.bin"/><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oleObject" Target="../embeddings/oleObject7.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GB" sz="6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Lecture-5</a:t>
            </a:r>
          </a:p>
        </p:txBody>
      </p:sp>
      <p:sp>
        <p:nvSpPr>
          <p:cNvPr id="4" name="Footer Placeholder 3"/>
          <p:cNvSpPr>
            <a:spLocks noGrp="1"/>
          </p:cNvSpPr>
          <p:nvPr>
            <p:ph type="ftr" sz="quarter" idx="11"/>
          </p:nvPr>
        </p:nvSpPr>
        <p:spPr/>
        <p:txBody>
          <a:bodyPr/>
          <a:lstStyle/>
          <a:p>
            <a:r>
              <a:rPr lang="en-US"/>
              <a:t>Lecture 5</a:t>
            </a:r>
            <a:endParaRPr lang="ar-IQ"/>
          </a:p>
        </p:txBody>
      </p:sp>
      <p:sp>
        <p:nvSpPr>
          <p:cNvPr id="5" name="Slide Number Placeholder 4"/>
          <p:cNvSpPr>
            <a:spLocks noGrp="1"/>
          </p:cNvSpPr>
          <p:nvPr>
            <p:ph type="sldNum" sz="quarter" idx="12"/>
          </p:nvPr>
        </p:nvSpPr>
        <p:spPr/>
        <p:txBody>
          <a:bodyPr/>
          <a:lstStyle/>
          <a:p>
            <a:fld id="{40A5485D-FC63-4793-824F-B83760CA2832}" type="slidenum">
              <a:rPr lang="ar-IQ" smtClean="0"/>
              <a:pPr/>
              <a:t>1</a:t>
            </a:fld>
            <a:endParaRPr lang="ar-IQ"/>
          </a:p>
        </p:txBody>
      </p:sp>
      <p:sp>
        <p:nvSpPr>
          <p:cNvPr id="6" name="Rectangle 5"/>
          <p:cNvSpPr/>
          <p:nvPr/>
        </p:nvSpPr>
        <p:spPr>
          <a:xfrm>
            <a:off x="342900" y="2274838"/>
            <a:ext cx="8458200" cy="2308324"/>
          </a:xfrm>
          <a:prstGeom prst="rect">
            <a:avLst/>
          </a:prstGeom>
          <a:solidFill>
            <a:schemeClr val="accent6">
              <a:lumMod val="40000"/>
              <a:lumOff val="60000"/>
            </a:schemeClr>
          </a:solidFill>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l" rtl="0"/>
            <a:r>
              <a:rPr lang="en-US" sz="3200" i="1" u="sng" dirty="0">
                <a:ln w="0"/>
                <a:solidFill>
                  <a:srgbClr val="FF0000"/>
                </a:solidFill>
              </a:rPr>
              <a:t>Plane Frame Analysis Using the Stiffness Method  </a:t>
            </a:r>
            <a:endParaRPr lang="en-US" sz="2800" i="1" dirty="0">
              <a:ln w="0"/>
            </a:endParaRPr>
          </a:p>
          <a:p>
            <a:pPr marL="457200" indent="-457200" algn="l" rtl="0">
              <a:buFontTx/>
              <a:buChar char="-"/>
            </a:pPr>
            <a:r>
              <a:rPr lang="en-US" sz="2800" i="1" dirty="0">
                <a:ln w="0"/>
              </a:rPr>
              <a:t>Frame-Member Stiffness Matrix</a:t>
            </a:r>
          </a:p>
          <a:p>
            <a:pPr marL="457200" indent="-457200" algn="l" rtl="0">
              <a:buFontTx/>
              <a:buChar char="-"/>
            </a:pPr>
            <a:r>
              <a:rPr lang="en-US" sz="2800" i="1" dirty="0">
                <a:ln w="0"/>
              </a:rPr>
              <a:t>Displacement and Force Transformation Matrices</a:t>
            </a:r>
          </a:p>
          <a:p>
            <a:pPr marL="457200" indent="-457200" algn="l" rtl="0">
              <a:buFontTx/>
              <a:buChar char="-"/>
            </a:pPr>
            <a:r>
              <a:rPr lang="en-US" sz="2800" i="1" dirty="0">
                <a:ln w="0"/>
              </a:rPr>
              <a:t>Frame-Member Global Stiffness Matrix</a:t>
            </a:r>
          </a:p>
          <a:p>
            <a:pPr marL="457200" indent="-457200" algn="l" rtl="0">
              <a:buFontTx/>
              <a:buChar char="-"/>
            </a:pPr>
            <a:r>
              <a:rPr lang="en-US" sz="2800" i="1" dirty="0">
                <a:ln w="0"/>
              </a:rPr>
              <a:t>Application of the Stiffness Method for </a:t>
            </a:r>
            <a:r>
              <a:rPr lang="en-US" sz="2800" i="1">
                <a:ln w="0"/>
              </a:rPr>
              <a:t>Frame Analysis</a:t>
            </a:r>
            <a:endParaRPr lang="en-US" sz="2800" i="1" dirty="0">
              <a:ln w="0"/>
            </a:endParaRPr>
          </a:p>
        </p:txBody>
      </p:sp>
    </p:spTree>
    <p:extLst>
      <p:ext uri="{BB962C8B-B14F-4D97-AF65-F5344CB8AC3E}">
        <p14:creationId xmlns:p14="http://schemas.microsoft.com/office/powerpoint/2010/main" val="2628317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228600" y="228600"/>
            <a:ext cx="6400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rtl="0" fontAlgn="base">
              <a:spcBef>
                <a:spcPct val="0"/>
              </a:spcBef>
              <a:spcAft>
                <a:spcPct val="0"/>
              </a:spcAft>
            </a:pP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Finally, since </a:t>
            </a:r>
            <a:r>
              <a:rPr kumimoji="0" lang="en-US" sz="28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q</a:t>
            </a:r>
            <a:r>
              <a:rPr kumimoji="0" lang="en-US" sz="28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Nz</a:t>
            </a:r>
            <a:r>
              <a:rPr kumimoji="0" lang="en-US" sz="2800" b="0" i="1" u="none" strike="noStrike" cap="none" normalizeH="0" baseline="-3000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a:t>
            </a:r>
            <a:r>
              <a:rPr kumimoji="0" lang="en-US" sz="2800" b="0" i="1"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is collinear with </a:t>
            </a:r>
            <a:r>
              <a:rPr kumimoji="0" lang="en-US" sz="28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Q</a:t>
            </a:r>
            <a:r>
              <a:rPr lang="en-US" sz="2800" i="1" baseline="-30000" dirty="0" err="1">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N</a:t>
            </a:r>
            <a:r>
              <a:rPr kumimoji="0" lang="en-US" sz="28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z</a:t>
            </a:r>
            <a:r>
              <a:rPr kumimoji="0" lang="en-US" sz="2800" b="0" i="1" u="none" strike="noStrike" cap="none" normalizeH="0" baseline="-3000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400" b="0" i="1" u="none" strike="noStrike" cap="none" normalizeH="0" baseline="-30000" dirty="0">
                <a:ln>
                  <a:noFill/>
                </a:ln>
                <a:solidFill>
                  <a:schemeClr val="tx1"/>
                </a:solidFill>
                <a:effectLst/>
                <a:latin typeface="Calibri" pitchFamily="34" charset="0"/>
                <a:ea typeface="Century Schoolbook" pitchFamily="18" charset="0"/>
                <a:cs typeface="Century Schoolbook" pitchFamily="18" charset="0"/>
              </a:rPr>
              <a:t> </a:t>
            </a:r>
            <a:r>
              <a:rPr kumimoji="0" lang="en-US" sz="2400" b="0" i="1"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we have</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228600" y="2133600"/>
            <a:ext cx="83058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In a similar manner, end loads of </a:t>
            </a:r>
            <a:r>
              <a:rPr kumimoji="0" lang="en-US" sz="28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q</a:t>
            </a:r>
            <a:r>
              <a:rPr kumimoji="0" lang="en-US" sz="28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Fx</a:t>
            </a:r>
            <a:r>
              <a:rPr kumimoji="0" lang="en-US" sz="2800" b="0" i="1" u="none" strike="noStrike" cap="none" normalizeH="0" baseline="-3000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800" b="0" i="1"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8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q</a:t>
            </a:r>
            <a:r>
              <a:rPr kumimoji="0" lang="en-US" sz="28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Fy</a:t>
            </a:r>
            <a:r>
              <a:rPr kumimoji="0" lang="en-US" sz="2800" b="0" i="1" u="none" strike="noStrike" cap="none" normalizeH="0" baseline="-3000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800" b="0" i="1"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8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q</a:t>
            </a:r>
            <a:r>
              <a:rPr kumimoji="0" lang="en-US" sz="28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Fz</a:t>
            </a:r>
            <a:r>
              <a:rPr kumimoji="0" lang="en-US" sz="2800" b="0" i="1" u="none" strike="noStrike" cap="none" normalizeH="0" baseline="-3000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400" b="0" i="1"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will yield the following respective components: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22530" name="Object 4"/>
          <p:cNvGraphicFramePr>
            <a:graphicFrameLocks noChangeAspect="1"/>
          </p:cNvGraphicFramePr>
          <p:nvPr/>
        </p:nvGraphicFramePr>
        <p:xfrm>
          <a:off x="6884988" y="304800"/>
          <a:ext cx="1344612" cy="419100"/>
        </p:xfrm>
        <a:graphic>
          <a:graphicData uri="http://schemas.openxmlformats.org/presentationml/2006/ole">
            <mc:AlternateContent xmlns:mc="http://schemas.openxmlformats.org/markup-compatibility/2006">
              <mc:Choice xmlns:v="urn:schemas-microsoft-com:vml" Requires="v">
                <p:oleObj name="Equation" r:id="rId2" imgW="622080" imgH="228600" progId="Equation.3">
                  <p:embed/>
                </p:oleObj>
              </mc:Choice>
              <mc:Fallback>
                <p:oleObj name="Equation" r:id="rId2" imgW="622080" imgH="2286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4988" y="304800"/>
                        <a:ext cx="1344612" cy="419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graphicFrame>
        <p:nvGraphicFramePr>
          <p:cNvPr id="22531" name="Object 3"/>
          <p:cNvGraphicFramePr>
            <a:graphicFrameLocks noChangeAspect="1"/>
          </p:cNvGraphicFramePr>
          <p:nvPr/>
        </p:nvGraphicFramePr>
        <p:xfrm>
          <a:off x="863600" y="3733800"/>
          <a:ext cx="6854825" cy="1676400"/>
        </p:xfrm>
        <a:graphic>
          <a:graphicData uri="http://schemas.openxmlformats.org/presentationml/2006/ole">
            <mc:AlternateContent xmlns:mc="http://schemas.openxmlformats.org/markup-compatibility/2006">
              <mc:Choice xmlns:v="urn:schemas-microsoft-com:vml" Requires="v">
                <p:oleObj name="Equation" r:id="rId4" imgW="2463480" imgH="711000" progId="Equation.3">
                  <p:embed/>
                </p:oleObj>
              </mc:Choice>
              <mc:Fallback>
                <p:oleObj name="Equation" r:id="rId4" imgW="2463480" imgH="7110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600" y="3733800"/>
                        <a:ext cx="6854825" cy="1676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40A5485D-FC63-4793-824F-B83760CA2832}" type="slidenum">
              <a:rPr lang="ar-IQ" smtClean="0"/>
              <a:pPr/>
              <a:t>10</a:t>
            </a:fld>
            <a:endParaRPr lang="ar-IQ"/>
          </a:p>
        </p:txBody>
      </p:sp>
      <p:sp>
        <p:nvSpPr>
          <p:cNvPr id="7" name="Footer Placeholder 6"/>
          <p:cNvSpPr>
            <a:spLocks noGrp="1"/>
          </p:cNvSpPr>
          <p:nvPr>
            <p:ph type="ftr" sz="quarter" idx="11"/>
          </p:nvPr>
        </p:nvSpPr>
        <p:spPr/>
        <p:txBody>
          <a:bodyPr/>
          <a:lstStyle/>
          <a:p>
            <a:r>
              <a:rPr lang="en-US"/>
              <a:t>Lecture 5</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box(in)">
                                      <p:cBhvr>
                                        <p:cTn id="12" dur="500"/>
                                        <p:tgtEl>
                                          <p:spTgt spid="205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2531"/>
                                        </p:tgtEl>
                                        <p:attrNameLst>
                                          <p:attrName>style.visibility</p:attrName>
                                        </p:attrNameLst>
                                      </p:cBhvr>
                                      <p:to>
                                        <p:strVal val="visible"/>
                                      </p:to>
                                    </p:set>
                                    <p:animEffect transition="in" filter="box(in)">
                                      <p:cBhvr>
                                        <p:cTn id="17"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pPr algn="l" rtl="0"/>
            <a:r>
              <a:rPr lang="en-US" sz="2400" dirty="0"/>
              <a:t>These equations, assembled in matrix form with </a:t>
            </a:r>
            <a:r>
              <a:rPr lang="el-GR" sz="2400" dirty="0">
                <a:effectLst>
                  <a:outerShdw blurRad="38100" dist="38100" dir="2700000" algn="tl">
                    <a:srgbClr val="000000">
                      <a:alpha val="43137"/>
                    </a:srgbClr>
                  </a:outerShdw>
                </a:effectLst>
              </a:rPr>
              <a:t>λ</a:t>
            </a:r>
            <a:r>
              <a:rPr lang="en-US" sz="2400" baseline="-25000" dirty="0">
                <a:effectLst>
                  <a:outerShdw blurRad="38100" dist="38100" dir="2700000" algn="tl">
                    <a:srgbClr val="000000">
                      <a:alpha val="43137"/>
                    </a:srgbClr>
                  </a:outerShdw>
                </a:effectLst>
              </a:rPr>
              <a:t>x</a:t>
            </a:r>
            <a:r>
              <a:rPr lang="en-US" sz="2400" dirty="0">
                <a:effectLst>
                  <a:outerShdw blurRad="38100" dist="38100" dir="2700000" algn="tl">
                    <a:srgbClr val="000000">
                      <a:alpha val="43137"/>
                    </a:srgbClr>
                  </a:outerShdw>
                </a:effectLst>
              </a:rPr>
              <a:t>=</a:t>
            </a:r>
            <a:r>
              <a:rPr lang="en-US" sz="2400" dirty="0" err="1">
                <a:effectLst>
                  <a:outerShdw blurRad="38100" dist="38100" dir="2700000" algn="tl">
                    <a:srgbClr val="000000">
                      <a:alpha val="43137"/>
                    </a:srgbClr>
                  </a:outerShdw>
                </a:effectLst>
              </a:rPr>
              <a:t>cos</a:t>
            </a:r>
            <a:r>
              <a:rPr lang="el-GR" sz="2400" dirty="0">
                <a:effectLst>
                  <a:outerShdw blurRad="38100" dist="38100" dir="2700000" algn="tl">
                    <a:srgbClr val="000000">
                      <a:alpha val="43137"/>
                    </a:srgbClr>
                  </a:outerShdw>
                </a:effectLst>
              </a:rPr>
              <a:t>θ</a:t>
            </a:r>
            <a:r>
              <a:rPr lang="en-US" sz="2400" baseline="-25000" dirty="0">
                <a:effectLst>
                  <a:outerShdw blurRad="38100" dist="38100" dir="2700000" algn="tl">
                    <a:srgbClr val="000000">
                      <a:alpha val="43137"/>
                    </a:srgbClr>
                  </a:outerShdw>
                </a:effectLst>
              </a:rPr>
              <a:t>X</a:t>
            </a:r>
            <a:r>
              <a:rPr lang="en-US" sz="2400" dirty="0">
                <a:effectLst>
                  <a:outerShdw blurRad="38100" dist="38100" dir="2700000" algn="tl">
                    <a:srgbClr val="000000">
                      <a:alpha val="43137"/>
                    </a:srgbClr>
                  </a:outerShdw>
                </a:effectLst>
              </a:rPr>
              <a:t>, </a:t>
            </a:r>
            <a:r>
              <a:rPr lang="el-GR" sz="2400" dirty="0">
                <a:effectLst>
                  <a:outerShdw blurRad="38100" dist="38100" dir="2700000" algn="tl">
                    <a:srgbClr val="000000">
                      <a:alpha val="43137"/>
                    </a:srgbClr>
                  </a:outerShdw>
                </a:effectLst>
              </a:rPr>
              <a:t>λ</a:t>
            </a:r>
            <a:r>
              <a:rPr lang="en-US" sz="2400" baseline="-25000" dirty="0">
                <a:effectLst>
                  <a:outerShdw blurRad="38100" dist="38100" dir="2700000" algn="tl">
                    <a:srgbClr val="000000">
                      <a:alpha val="43137"/>
                    </a:srgbClr>
                  </a:outerShdw>
                </a:effectLst>
              </a:rPr>
              <a:t>y</a:t>
            </a:r>
            <a:r>
              <a:rPr lang="en-US" sz="2400" dirty="0">
                <a:effectLst>
                  <a:outerShdw blurRad="38100" dist="38100" dir="2700000" algn="tl">
                    <a:srgbClr val="000000">
                      <a:alpha val="43137"/>
                    </a:srgbClr>
                  </a:outerShdw>
                </a:effectLst>
              </a:rPr>
              <a:t>=</a:t>
            </a:r>
            <a:r>
              <a:rPr lang="en-US" sz="2400" dirty="0" err="1">
                <a:effectLst>
                  <a:outerShdw blurRad="38100" dist="38100" dir="2700000" algn="tl">
                    <a:srgbClr val="000000">
                      <a:alpha val="43137"/>
                    </a:srgbClr>
                  </a:outerShdw>
                </a:effectLst>
              </a:rPr>
              <a:t>cos</a:t>
            </a:r>
            <a:r>
              <a:rPr lang="el-GR" sz="2400" dirty="0">
                <a:effectLst>
                  <a:outerShdw blurRad="38100" dist="38100" dir="2700000" algn="tl">
                    <a:srgbClr val="000000">
                      <a:alpha val="43137"/>
                    </a:srgbClr>
                  </a:outerShdw>
                </a:effectLst>
              </a:rPr>
              <a:t>θ</a:t>
            </a:r>
            <a:r>
              <a:rPr lang="en-US" sz="2400" baseline="-25000" dirty="0">
                <a:effectLst>
                  <a:outerShdw blurRad="38100" dist="38100" dir="2700000" algn="tl">
                    <a:srgbClr val="000000">
                      <a:alpha val="43137"/>
                    </a:srgbClr>
                  </a:outerShdw>
                </a:effectLst>
              </a:rPr>
              <a:t>y</a:t>
            </a:r>
            <a:r>
              <a:rPr lang="en-US" sz="2400" dirty="0"/>
              <a:t> , yield</a:t>
            </a:r>
            <a:br>
              <a:rPr lang="en-US" sz="2400" dirty="0"/>
            </a:br>
            <a:endParaRPr lang="ar-IQ" sz="2400" dirty="0"/>
          </a:p>
        </p:txBody>
      </p:sp>
      <p:sp>
        <p:nvSpPr>
          <p:cNvPr id="23555" name="Rectangle 3"/>
          <p:cNvSpPr>
            <a:spLocks noChangeArrowheads="1"/>
          </p:cNvSpPr>
          <p:nvPr/>
        </p:nvSpPr>
        <p:spPr bwMode="auto">
          <a:xfrm>
            <a:off x="76200" y="5410200"/>
            <a:ext cx="8915400" cy="10525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lnSpc>
                <a:spcPct val="130000"/>
              </a:lnSpc>
              <a:spcBef>
                <a:spcPct val="0"/>
              </a:spcBef>
              <a:spcAft>
                <a:spcPct val="0"/>
              </a:spcAft>
              <a:tabLst>
                <a:tab pos="1878013" algn="l"/>
              </a:tabLst>
            </a:pP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Here, as stated, </a:t>
            </a:r>
            <a:r>
              <a:rPr lang="en-US" sz="2400" i="1" dirty="0">
                <a:effectLst>
                  <a:outerShdw blurRad="38100" dist="38100" dir="2700000" algn="tl">
                    <a:srgbClr val="000000">
                      <a:alpha val="43137"/>
                    </a:srgbClr>
                  </a:outerShdw>
                </a:effectLst>
              </a:rPr>
              <a:t>T</a:t>
            </a:r>
            <a:r>
              <a:rPr lang="en-US" sz="2400" i="1" baseline="30000" dirty="0">
                <a:effectLst>
                  <a:outerShdw blurRad="38100" dist="38100" dir="2700000" algn="tl">
                    <a:srgbClr val="000000">
                      <a:alpha val="43137"/>
                    </a:srgbClr>
                  </a:outerShdw>
                </a:effectLst>
              </a:rPr>
              <a:t>T</a:t>
            </a:r>
            <a:r>
              <a:rPr kumimoji="0" lang="en-US" sz="2400" b="1"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transforms the six member loads expressed in local coordinates into the six loadings expressed in global coordinates.</a:t>
            </a:r>
            <a:endParaRPr kumimoji="0" lang="en-US" sz="5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Object 3"/>
          <p:cNvGraphicFramePr>
            <a:graphicFrameLocks noChangeAspect="1"/>
          </p:cNvGraphicFramePr>
          <p:nvPr/>
        </p:nvGraphicFramePr>
        <p:xfrm>
          <a:off x="3098800" y="4419600"/>
          <a:ext cx="2211388" cy="784225"/>
        </p:xfrm>
        <a:graphic>
          <a:graphicData uri="http://schemas.openxmlformats.org/presentationml/2006/ole">
            <mc:AlternateContent xmlns:mc="http://schemas.openxmlformats.org/markup-compatibility/2006">
              <mc:Choice xmlns:v="urn:schemas-microsoft-com:vml" Requires="v">
                <p:oleObj name="Equation" r:id="rId2" imgW="545760" imgH="228600" progId="Equation.3">
                  <p:embed/>
                </p:oleObj>
              </mc:Choice>
              <mc:Fallback>
                <p:oleObj name="Equation" r:id="rId2" imgW="545760" imgH="228600" progId="Equation.3">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8800" y="4419600"/>
                        <a:ext cx="2211388" cy="7842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FF00FF"/>
                            </a:solidFill>
                            <a:miter lim="800000"/>
                            <a:headEnd/>
                            <a:tailEnd/>
                          </a14:hiddenLine>
                        </a:ext>
                      </a:extLst>
                    </p:spPr>
                  </p:pic>
                </p:oleObj>
              </mc:Fallback>
            </mc:AlternateContent>
          </a:graphicData>
        </a:graphic>
      </p:graphicFrame>
      <p:sp>
        <p:nvSpPr>
          <p:cNvPr id="8" name="Rectangle 7"/>
          <p:cNvSpPr/>
          <p:nvPr/>
        </p:nvSpPr>
        <p:spPr>
          <a:xfrm>
            <a:off x="1143000" y="3962400"/>
            <a:ext cx="762000" cy="523220"/>
          </a:xfrm>
          <a:prstGeom prst="rect">
            <a:avLst/>
          </a:prstGeom>
        </p:spPr>
        <p:txBody>
          <a:bodyPr wrap="square">
            <a:spAutoFit/>
          </a:bodyPr>
          <a:lstStyle/>
          <a:p>
            <a:pPr algn="l"/>
            <a:r>
              <a:rPr lang="en-US" sz="2800" dirty="0">
                <a:latin typeface="Calibri" pitchFamily="34" charset="0"/>
                <a:ea typeface="Century Schoolbook" pitchFamily="18" charset="0"/>
                <a:cs typeface="Century Schoolbook" pitchFamily="18" charset="0"/>
              </a:rPr>
              <a:t>or</a:t>
            </a:r>
            <a:endParaRPr lang="ar-IQ" sz="2800" dirty="0"/>
          </a:p>
        </p:txBody>
      </p:sp>
      <p:sp>
        <p:nvSpPr>
          <p:cNvPr id="7" name="Slide Number Placeholder 6"/>
          <p:cNvSpPr>
            <a:spLocks noGrp="1"/>
          </p:cNvSpPr>
          <p:nvPr>
            <p:ph type="sldNum" sz="quarter" idx="12"/>
          </p:nvPr>
        </p:nvSpPr>
        <p:spPr/>
        <p:txBody>
          <a:bodyPr/>
          <a:lstStyle/>
          <a:p>
            <a:fld id="{40A5485D-FC63-4793-824F-B83760CA2832}" type="slidenum">
              <a:rPr lang="ar-IQ" smtClean="0"/>
              <a:pPr/>
              <a:t>11</a:t>
            </a:fld>
            <a:endParaRPr lang="ar-IQ"/>
          </a:p>
        </p:txBody>
      </p:sp>
      <p:pic>
        <p:nvPicPr>
          <p:cNvPr id="23556" name="Picture 4"/>
          <p:cNvPicPr>
            <a:picLocks noChangeAspect="1" noChangeArrowheads="1"/>
          </p:cNvPicPr>
          <p:nvPr/>
        </p:nvPicPr>
        <p:blipFill>
          <a:blip r:embed="rId4"/>
          <a:srcRect/>
          <a:stretch>
            <a:fillRect/>
          </a:stretch>
        </p:blipFill>
        <p:spPr bwMode="auto">
          <a:xfrm>
            <a:off x="1066800" y="1295400"/>
            <a:ext cx="7040100" cy="2681288"/>
          </a:xfrm>
          <a:prstGeom prst="rect">
            <a:avLst/>
          </a:prstGeom>
          <a:noFill/>
          <a:ln w="9525">
            <a:noFill/>
            <a:miter lim="800000"/>
            <a:headEnd/>
            <a:tailEnd/>
          </a:ln>
          <a:effectLst/>
        </p:spPr>
      </p:pic>
      <p:sp>
        <p:nvSpPr>
          <p:cNvPr id="9" name="Footer Placeholder 8"/>
          <p:cNvSpPr>
            <a:spLocks noGrp="1"/>
          </p:cNvSpPr>
          <p:nvPr>
            <p:ph type="ftr" sz="quarter" idx="11"/>
          </p:nvPr>
        </p:nvSpPr>
        <p:spPr/>
        <p:txBody>
          <a:bodyPr/>
          <a:lstStyle/>
          <a:p>
            <a:r>
              <a:rPr lang="en-US"/>
              <a:t>Lecture 5</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ox(in)">
                                      <p:cBhvr>
                                        <p:cTn id="7" dur="500"/>
                                        <p:tgtEl>
                                          <p:spTgt spid="2355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3555"/>
                                        </p:tgtEl>
                                        <p:attrNameLst>
                                          <p:attrName>style.visibility</p:attrName>
                                        </p:attrNameLst>
                                      </p:cBhvr>
                                      <p:to>
                                        <p:strVal val="visible"/>
                                      </p:to>
                                    </p:set>
                                    <p:animEffect transition="in" filter="box(in)">
                                      <p:cBhvr>
                                        <p:cTn id="22"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09600"/>
          </a:xfrm>
        </p:spPr>
        <p:txBody>
          <a:bodyPr>
            <a:noAutofit/>
          </a:bodyPr>
          <a:lstStyle/>
          <a:p>
            <a:r>
              <a:rPr lang="en-US" sz="3200" u="sng" dirty="0">
                <a:effectLst>
                  <a:outerShdw blurRad="38100" dist="38100" dir="2700000" algn="tl">
                    <a:srgbClr val="000000">
                      <a:alpha val="43137"/>
                    </a:srgbClr>
                  </a:outerShdw>
                </a:effectLst>
              </a:rPr>
              <a:t>Frame-Member Global Stiffness Matrix</a:t>
            </a:r>
            <a:endParaRPr lang="ar-IQ" sz="3200" u="sng" dirty="0">
              <a:effectLst>
                <a:outerShdw blurRad="38100" dist="38100" dir="2700000" algn="tl">
                  <a:srgbClr val="000000">
                    <a:alpha val="43137"/>
                  </a:srgbClr>
                </a:outerShdw>
              </a:effectLst>
            </a:endParaRPr>
          </a:p>
        </p:txBody>
      </p:sp>
      <p:sp>
        <p:nvSpPr>
          <p:cNvPr id="5" name="Rectangle 4"/>
          <p:cNvSpPr/>
          <p:nvPr/>
        </p:nvSpPr>
        <p:spPr>
          <a:xfrm>
            <a:off x="228600" y="762000"/>
            <a:ext cx="8686800" cy="1865126"/>
          </a:xfrm>
          <a:prstGeom prst="rect">
            <a:avLst/>
          </a:prstGeom>
        </p:spPr>
        <p:txBody>
          <a:bodyPr wrap="square">
            <a:spAutoFit/>
          </a:bodyPr>
          <a:lstStyle/>
          <a:p>
            <a:pPr algn="l" rtl="0">
              <a:lnSpc>
                <a:spcPct val="120000"/>
              </a:lnSpc>
              <a:buNone/>
            </a:pPr>
            <a:r>
              <a:rPr lang="en-US" sz="2400" dirty="0"/>
              <a:t>The results of the previous section will now be combined in order to determine the stiffness matrix for a member that relates the global loadings </a:t>
            </a:r>
            <a:r>
              <a:rPr lang="en-US" sz="2400" b="1" dirty="0"/>
              <a:t>Q </a:t>
            </a:r>
            <a:r>
              <a:rPr lang="en-US" sz="2400" dirty="0"/>
              <a:t>to the global displacements </a:t>
            </a:r>
            <a:r>
              <a:rPr lang="en-US" sz="2400" b="1" dirty="0"/>
              <a:t>D</a:t>
            </a:r>
            <a:r>
              <a:rPr lang="en-US" sz="2400" dirty="0"/>
              <a:t>. To do this, substitute Eq. </a:t>
            </a:r>
            <a:r>
              <a:rPr lang="en-US" sz="2400" b="1" dirty="0"/>
              <a:t>(d = TD) </a:t>
            </a:r>
            <a:r>
              <a:rPr lang="en-US" sz="2400" dirty="0"/>
              <a:t>into Eq. </a:t>
            </a:r>
            <a:r>
              <a:rPr lang="en-US" sz="2400" b="1" dirty="0"/>
              <a:t>(q = </a:t>
            </a:r>
            <a:r>
              <a:rPr lang="en-US" sz="2400" b="1" dirty="0" err="1"/>
              <a:t>k'd</a:t>
            </a:r>
            <a:r>
              <a:rPr lang="en-US" sz="2400" b="1" dirty="0"/>
              <a:t>). </a:t>
            </a:r>
            <a:r>
              <a:rPr lang="en-US" sz="2400" dirty="0"/>
              <a:t>We have</a:t>
            </a:r>
          </a:p>
        </p:txBody>
      </p:sp>
      <p:graphicFrame>
        <p:nvGraphicFramePr>
          <p:cNvPr id="4" name="Object 3"/>
          <p:cNvGraphicFramePr>
            <a:graphicFrameLocks noChangeAspect="1"/>
          </p:cNvGraphicFramePr>
          <p:nvPr/>
        </p:nvGraphicFramePr>
        <p:xfrm>
          <a:off x="5003800" y="2209800"/>
          <a:ext cx="2316163" cy="696913"/>
        </p:xfrm>
        <a:graphic>
          <a:graphicData uri="http://schemas.openxmlformats.org/presentationml/2006/ole">
            <mc:AlternateContent xmlns:mc="http://schemas.openxmlformats.org/markup-compatibility/2006">
              <mc:Choice xmlns:v="urn:schemas-microsoft-com:vml" Requires="v">
                <p:oleObj name="Equation" r:id="rId2" imgW="571320" imgH="203040" progId="Equation.3">
                  <p:embed/>
                </p:oleObj>
              </mc:Choice>
              <mc:Fallback>
                <p:oleObj name="Equation" r:id="rId2" imgW="571320" imgH="203040" progId="Equation.3">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209800"/>
                        <a:ext cx="2316163" cy="696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FF00FF"/>
                            </a:solidFill>
                            <a:miter lim="800000"/>
                            <a:headEnd/>
                            <a:tailEnd/>
                          </a14:hiddenLine>
                        </a:ext>
                      </a:extLst>
                    </p:spPr>
                  </p:pic>
                </p:oleObj>
              </mc:Fallback>
            </mc:AlternateContent>
          </a:graphicData>
        </a:graphic>
      </p:graphicFrame>
      <p:sp>
        <p:nvSpPr>
          <p:cNvPr id="9" name="Rectangle 8"/>
          <p:cNvSpPr/>
          <p:nvPr/>
        </p:nvSpPr>
        <p:spPr>
          <a:xfrm>
            <a:off x="228600" y="2967335"/>
            <a:ext cx="8610600" cy="946798"/>
          </a:xfrm>
          <a:prstGeom prst="rect">
            <a:avLst/>
          </a:prstGeom>
        </p:spPr>
        <p:txBody>
          <a:bodyPr wrap="square">
            <a:spAutoFit/>
          </a:bodyPr>
          <a:lstStyle/>
          <a:p>
            <a:pPr algn="l" rtl="0">
              <a:lnSpc>
                <a:spcPct val="120000"/>
              </a:lnSpc>
            </a:pPr>
            <a:r>
              <a:rPr lang="en-US" sz="2400" dirty="0"/>
              <a:t>Here the member forces </a:t>
            </a:r>
            <a:r>
              <a:rPr lang="en-US" sz="2400" b="1" dirty="0"/>
              <a:t>q </a:t>
            </a:r>
            <a:r>
              <a:rPr lang="en-US" sz="2400" dirty="0"/>
              <a:t>are related to the global displacements </a:t>
            </a:r>
            <a:r>
              <a:rPr lang="en-US" sz="2400" b="1" dirty="0"/>
              <a:t>D. </a:t>
            </a:r>
            <a:r>
              <a:rPr lang="en-US" sz="2400" dirty="0"/>
              <a:t>Substituting this result into Eq. </a:t>
            </a:r>
            <a:r>
              <a:rPr lang="en-US" sz="2400" b="1" dirty="0"/>
              <a:t>(Q = </a:t>
            </a:r>
            <a:r>
              <a:rPr lang="en-US" sz="2400" b="1" dirty="0" err="1"/>
              <a:t>T</a:t>
            </a:r>
            <a:r>
              <a:rPr lang="en-US" sz="2400" b="1" baseline="30000" dirty="0" err="1"/>
              <a:t>T</a:t>
            </a:r>
            <a:r>
              <a:rPr lang="en-US" sz="2400" b="1" dirty="0" err="1"/>
              <a:t>q</a:t>
            </a:r>
            <a:r>
              <a:rPr lang="en-US" sz="2400" b="1" dirty="0"/>
              <a:t>) </a:t>
            </a:r>
            <a:r>
              <a:rPr lang="en-US" sz="2400" dirty="0"/>
              <a:t>yields the final result,</a:t>
            </a:r>
            <a:endParaRPr lang="ar-IQ" sz="2400" dirty="0"/>
          </a:p>
        </p:txBody>
      </p:sp>
      <p:graphicFrame>
        <p:nvGraphicFramePr>
          <p:cNvPr id="24580" name="Object 4"/>
          <p:cNvGraphicFramePr>
            <a:graphicFrameLocks noChangeAspect="1"/>
          </p:cNvGraphicFramePr>
          <p:nvPr/>
        </p:nvGraphicFramePr>
        <p:xfrm>
          <a:off x="688975" y="4038600"/>
          <a:ext cx="5522913" cy="1447800"/>
        </p:xfrm>
        <a:graphic>
          <a:graphicData uri="http://schemas.openxmlformats.org/presentationml/2006/ole">
            <mc:AlternateContent xmlns:mc="http://schemas.openxmlformats.org/markup-compatibility/2006">
              <mc:Choice xmlns:v="urn:schemas-microsoft-com:vml" Requires="v">
                <p:oleObj name="Equation" r:id="rId4" imgW="1752480" imgH="672840" progId="Equation.3">
                  <p:embed/>
                </p:oleObj>
              </mc:Choice>
              <mc:Fallback>
                <p:oleObj name="Equation" r:id="rId4" imgW="1752480" imgH="6728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 y="4038600"/>
                        <a:ext cx="5522913" cy="1447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FF00FF"/>
                            </a:solidFill>
                            <a:miter lim="800000"/>
                            <a:headEnd/>
                            <a:tailEnd/>
                          </a14:hiddenLine>
                        </a:ext>
                      </a:extLst>
                    </p:spPr>
                  </p:pic>
                </p:oleObj>
              </mc:Fallback>
            </mc:AlternateContent>
          </a:graphicData>
        </a:graphic>
      </p:graphicFrame>
      <p:sp>
        <p:nvSpPr>
          <p:cNvPr id="11" name="Rectangle 10"/>
          <p:cNvSpPr/>
          <p:nvPr/>
        </p:nvSpPr>
        <p:spPr>
          <a:xfrm>
            <a:off x="228600" y="5657671"/>
            <a:ext cx="8686800" cy="461665"/>
          </a:xfrm>
          <a:prstGeom prst="rect">
            <a:avLst/>
          </a:prstGeom>
        </p:spPr>
        <p:txBody>
          <a:bodyPr wrap="square">
            <a:spAutoFit/>
          </a:bodyPr>
          <a:lstStyle/>
          <a:p>
            <a:pPr algn="l" rtl="0"/>
            <a:r>
              <a:rPr lang="en-US" sz="2400" dirty="0"/>
              <a:t>Here </a:t>
            </a:r>
            <a:r>
              <a:rPr lang="en-US" sz="2400" b="1" dirty="0"/>
              <a:t>k </a:t>
            </a:r>
            <a:r>
              <a:rPr lang="en-US" sz="2400" dirty="0"/>
              <a:t>represents the global stiffness matrix for the member.</a:t>
            </a:r>
            <a:endParaRPr lang="ar-IQ" sz="2400" dirty="0"/>
          </a:p>
        </p:txBody>
      </p:sp>
      <p:sp>
        <p:nvSpPr>
          <p:cNvPr id="8" name="Slide Number Placeholder 7"/>
          <p:cNvSpPr>
            <a:spLocks noGrp="1"/>
          </p:cNvSpPr>
          <p:nvPr>
            <p:ph type="sldNum" sz="quarter" idx="12"/>
          </p:nvPr>
        </p:nvSpPr>
        <p:spPr/>
        <p:txBody>
          <a:bodyPr/>
          <a:lstStyle/>
          <a:p>
            <a:fld id="{40A5485D-FC63-4793-824F-B83760CA2832}" type="slidenum">
              <a:rPr lang="ar-IQ" smtClean="0"/>
              <a:pPr/>
              <a:t>12</a:t>
            </a:fld>
            <a:endParaRPr lang="ar-IQ"/>
          </a:p>
        </p:txBody>
      </p:sp>
      <p:sp>
        <p:nvSpPr>
          <p:cNvPr id="10" name="Footer Placeholder 9"/>
          <p:cNvSpPr>
            <a:spLocks noGrp="1"/>
          </p:cNvSpPr>
          <p:nvPr>
            <p:ph type="ftr" sz="quarter" idx="11"/>
          </p:nvPr>
        </p:nvSpPr>
        <p:spPr/>
        <p:txBody>
          <a:bodyPr/>
          <a:lstStyle/>
          <a:p>
            <a:r>
              <a:rPr lang="en-US"/>
              <a:t>Lecture 5</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box(in)">
                                      <p:cBhvr>
                                        <p:cTn id="1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a:bodyPr>
          <a:lstStyle/>
          <a:p>
            <a:pPr algn="l" rtl="0">
              <a:buNone/>
            </a:pPr>
            <a:br>
              <a:rPr lang="en-US" dirty="0"/>
            </a:br>
            <a:endParaRPr lang="en-US" dirty="0"/>
          </a:p>
          <a:p>
            <a:pPr algn="l" rtl="0">
              <a:buNone/>
            </a:pPr>
            <a:br>
              <a:rPr lang="en-US" dirty="0"/>
            </a:br>
            <a:br>
              <a:rPr lang="en-US" dirty="0"/>
            </a:br>
            <a:br>
              <a:rPr lang="en-US" dirty="0"/>
            </a:br>
            <a:endParaRPr lang="en-US" dirty="0"/>
          </a:p>
          <a:p>
            <a:pPr algn="l" rtl="0">
              <a:buNone/>
            </a:pPr>
            <a:endParaRPr lang="ar-IQ" dirty="0"/>
          </a:p>
        </p:txBody>
      </p:sp>
      <p:sp>
        <p:nvSpPr>
          <p:cNvPr id="9" name="Rectangle 8"/>
          <p:cNvSpPr/>
          <p:nvPr/>
        </p:nvSpPr>
        <p:spPr>
          <a:xfrm>
            <a:off x="152400" y="152400"/>
            <a:ext cx="8686800" cy="1011431"/>
          </a:xfrm>
          <a:prstGeom prst="rect">
            <a:avLst/>
          </a:prstGeom>
        </p:spPr>
        <p:txBody>
          <a:bodyPr wrap="square">
            <a:spAutoFit/>
          </a:bodyPr>
          <a:lstStyle/>
          <a:p>
            <a:pPr algn="l" rtl="0">
              <a:lnSpc>
                <a:spcPct val="130000"/>
              </a:lnSpc>
            </a:pPr>
            <a:r>
              <a:rPr lang="en-US" sz="2400" dirty="0"/>
              <a:t>We can obtain its value in generalized form using previous </a:t>
            </a:r>
            <a:r>
              <a:rPr lang="en-US" sz="2400" dirty="0" err="1"/>
              <a:t>Eqs</a:t>
            </a:r>
            <a:r>
              <a:rPr lang="en-US" sz="2400" dirty="0"/>
              <a:t>. and performing the matrix operations. This yields the final result</a:t>
            </a:r>
            <a:endParaRPr lang="ar-IQ" sz="2400" dirty="0"/>
          </a:p>
        </p:txBody>
      </p:sp>
      <p:sp>
        <p:nvSpPr>
          <p:cNvPr id="5" name="Slide Number Placeholder 4"/>
          <p:cNvSpPr>
            <a:spLocks noGrp="1"/>
          </p:cNvSpPr>
          <p:nvPr>
            <p:ph type="sldNum" sz="quarter" idx="12"/>
          </p:nvPr>
        </p:nvSpPr>
        <p:spPr/>
        <p:txBody>
          <a:bodyPr/>
          <a:lstStyle/>
          <a:p>
            <a:fld id="{40A5485D-FC63-4793-824F-B83760CA2832}" type="slidenum">
              <a:rPr lang="ar-IQ" smtClean="0"/>
              <a:pPr/>
              <a:t>13</a:t>
            </a:fld>
            <a:endParaRPr lang="ar-IQ"/>
          </a:p>
        </p:txBody>
      </p:sp>
      <p:pic>
        <p:nvPicPr>
          <p:cNvPr id="30721" name="Picture 1"/>
          <p:cNvPicPr>
            <a:picLocks noChangeAspect="1" noChangeArrowheads="1"/>
          </p:cNvPicPr>
          <p:nvPr/>
        </p:nvPicPr>
        <p:blipFill>
          <a:blip r:embed="rId2"/>
          <a:srcRect/>
          <a:stretch>
            <a:fillRect/>
          </a:stretch>
        </p:blipFill>
        <p:spPr bwMode="auto">
          <a:xfrm>
            <a:off x="128588" y="1747838"/>
            <a:ext cx="8886825" cy="3362325"/>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a:t>Lecture 5</a:t>
            </a:r>
            <a:endParaRPr lang="ar-IQ"/>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5257800"/>
          </a:xfrm>
        </p:spPr>
        <p:txBody>
          <a:bodyPr>
            <a:noAutofit/>
          </a:bodyPr>
          <a:lstStyle/>
          <a:p>
            <a:pPr algn="l" rtl="0">
              <a:lnSpc>
                <a:spcPct val="130000"/>
              </a:lnSpc>
              <a:buNone/>
            </a:pPr>
            <a:r>
              <a:rPr lang="en-US" sz="2400" dirty="0"/>
              <a:t>Note that this 6x6 matrix is </a:t>
            </a:r>
            <a:r>
              <a:rPr lang="en-US" sz="2400" i="1" dirty="0"/>
              <a:t>symmetric. </a:t>
            </a:r>
            <a:r>
              <a:rPr lang="en-US" sz="2400" dirty="0"/>
              <a:t>Furthermore, the location of each element is associated with the coding at the near end, </a:t>
            </a:r>
            <a:r>
              <a:rPr lang="en-US" sz="2400" i="1" dirty="0" err="1">
                <a:effectLst>
                  <a:outerShdw blurRad="38100" dist="38100" dir="2700000" algn="tl">
                    <a:srgbClr val="000000">
                      <a:alpha val="43137"/>
                    </a:srgbClr>
                  </a:outerShdw>
                </a:effectLst>
              </a:rPr>
              <a:t>N</a:t>
            </a:r>
            <a:r>
              <a:rPr lang="en-US" sz="2400" i="1" baseline="-25000" dirty="0" err="1">
                <a:effectLst>
                  <a:outerShdw blurRad="38100" dist="38100" dir="2700000" algn="tl">
                    <a:srgbClr val="000000">
                      <a:alpha val="43137"/>
                    </a:srgbClr>
                  </a:outerShdw>
                </a:effectLst>
              </a:rPr>
              <a:t>x</a:t>
            </a:r>
            <a:r>
              <a:rPr lang="en-US" sz="2400" i="1" dirty="0">
                <a:effectLst>
                  <a:outerShdw blurRad="38100" dist="38100" dir="2700000" algn="tl">
                    <a:srgbClr val="000000">
                      <a:alpha val="43137"/>
                    </a:srgbClr>
                  </a:outerShdw>
                </a:effectLst>
              </a:rPr>
              <a:t>, </a:t>
            </a:r>
            <a:r>
              <a:rPr lang="en-US" sz="2400" i="1" dirty="0" err="1">
                <a:effectLst>
                  <a:outerShdw blurRad="38100" dist="38100" dir="2700000" algn="tl">
                    <a:srgbClr val="000000">
                      <a:alpha val="43137"/>
                    </a:srgbClr>
                  </a:outerShdw>
                </a:effectLst>
              </a:rPr>
              <a:t>N</a:t>
            </a:r>
            <a:r>
              <a:rPr lang="en-US" sz="2400" i="1" baseline="-25000" dirty="0" err="1">
                <a:effectLst>
                  <a:outerShdw blurRad="38100" dist="38100" dir="2700000" algn="tl">
                    <a:srgbClr val="000000">
                      <a:alpha val="43137"/>
                    </a:srgbClr>
                  </a:outerShdw>
                </a:effectLst>
              </a:rPr>
              <a:t>y</a:t>
            </a:r>
            <a:r>
              <a:rPr lang="en-US" sz="2400" i="1" dirty="0">
                <a:effectLst>
                  <a:outerShdw blurRad="38100" dist="38100" dir="2700000" algn="tl">
                    <a:srgbClr val="000000">
                      <a:alpha val="43137"/>
                    </a:srgbClr>
                  </a:outerShdw>
                </a:effectLst>
              </a:rPr>
              <a:t>, </a:t>
            </a:r>
            <a:r>
              <a:rPr lang="en-US" sz="2400" i="1" dirty="0" err="1">
                <a:effectLst>
                  <a:outerShdw blurRad="38100" dist="38100" dir="2700000" algn="tl">
                    <a:srgbClr val="000000">
                      <a:alpha val="43137"/>
                    </a:srgbClr>
                  </a:outerShdw>
                </a:effectLst>
              </a:rPr>
              <a:t>N</a:t>
            </a:r>
            <a:r>
              <a:rPr lang="en-US" sz="2400" i="1" baseline="-25000" dirty="0" err="1">
                <a:effectLst>
                  <a:outerShdw blurRad="38100" dist="38100" dir="2700000" algn="tl">
                    <a:srgbClr val="000000">
                      <a:alpha val="43137"/>
                    </a:srgbClr>
                  </a:outerShdw>
                </a:effectLst>
              </a:rPr>
              <a:t>z</a:t>
            </a:r>
            <a:r>
              <a:rPr lang="en-US" sz="2400" i="1" dirty="0">
                <a:effectLst>
                  <a:outerShdw blurRad="38100" dist="38100" dir="2700000" algn="tl">
                    <a:srgbClr val="000000">
                      <a:alpha val="43137"/>
                    </a:srgbClr>
                  </a:outerShdw>
                </a:effectLst>
              </a:rPr>
              <a:t>, </a:t>
            </a:r>
            <a:r>
              <a:rPr lang="en-US" sz="2400" dirty="0"/>
              <a:t>followed by that of the far end, </a:t>
            </a:r>
            <a:r>
              <a:rPr lang="en-US" sz="2400" i="1" dirty="0" err="1">
                <a:effectLst>
                  <a:outerShdw blurRad="38100" dist="38100" dir="2700000" algn="tl">
                    <a:srgbClr val="000000">
                      <a:alpha val="43137"/>
                    </a:srgbClr>
                  </a:outerShdw>
                </a:effectLst>
              </a:rPr>
              <a:t>F</a:t>
            </a:r>
            <a:r>
              <a:rPr lang="en-US" sz="2400" i="1" baseline="-25000" dirty="0" err="1">
                <a:effectLst>
                  <a:outerShdw blurRad="38100" dist="38100" dir="2700000" algn="tl">
                    <a:srgbClr val="000000">
                      <a:alpha val="43137"/>
                    </a:srgbClr>
                  </a:outerShdw>
                </a:effectLst>
              </a:rPr>
              <a:t>x</a:t>
            </a:r>
            <a:r>
              <a:rPr lang="en-US" sz="2400" i="1" dirty="0">
                <a:effectLst>
                  <a:outerShdw blurRad="38100" dist="38100" dir="2700000" algn="tl">
                    <a:srgbClr val="000000">
                      <a:alpha val="43137"/>
                    </a:srgbClr>
                  </a:outerShdw>
                </a:effectLst>
              </a:rPr>
              <a:t>, </a:t>
            </a:r>
            <a:r>
              <a:rPr lang="en-US" sz="2400" i="1" dirty="0" err="1">
                <a:effectLst>
                  <a:outerShdw blurRad="38100" dist="38100" dir="2700000" algn="tl">
                    <a:srgbClr val="000000">
                      <a:alpha val="43137"/>
                    </a:srgbClr>
                  </a:outerShdw>
                </a:effectLst>
              </a:rPr>
              <a:t>F</a:t>
            </a:r>
            <a:r>
              <a:rPr lang="en-US" sz="2400" i="1" baseline="-25000" dirty="0" err="1">
                <a:effectLst>
                  <a:outerShdw blurRad="38100" dist="38100" dir="2700000" algn="tl">
                    <a:srgbClr val="000000">
                      <a:alpha val="43137"/>
                    </a:srgbClr>
                  </a:outerShdw>
                </a:effectLst>
              </a:rPr>
              <a:t>y</a:t>
            </a:r>
            <a:r>
              <a:rPr lang="en-US" sz="2400" i="1" dirty="0">
                <a:effectLst>
                  <a:outerShdw blurRad="38100" dist="38100" dir="2700000" algn="tl">
                    <a:srgbClr val="000000">
                      <a:alpha val="43137"/>
                    </a:srgbClr>
                  </a:outerShdw>
                </a:effectLst>
              </a:rPr>
              <a:t>, </a:t>
            </a:r>
            <a:r>
              <a:rPr lang="en-US" sz="2400" i="1" dirty="0" err="1">
                <a:effectLst>
                  <a:outerShdw blurRad="38100" dist="38100" dir="2700000" algn="tl">
                    <a:srgbClr val="000000">
                      <a:alpha val="43137"/>
                    </a:srgbClr>
                  </a:outerShdw>
                </a:effectLst>
              </a:rPr>
              <a:t>F</a:t>
            </a:r>
            <a:r>
              <a:rPr lang="en-US" sz="2400" i="1" baseline="-25000" dirty="0" err="1">
                <a:effectLst>
                  <a:outerShdw blurRad="38100" dist="38100" dir="2700000" algn="tl">
                    <a:srgbClr val="000000">
                      <a:alpha val="43137"/>
                    </a:srgbClr>
                  </a:outerShdw>
                </a:effectLst>
              </a:rPr>
              <a:t>z</a:t>
            </a:r>
            <a:r>
              <a:rPr lang="en-US" sz="2400" i="1" dirty="0"/>
              <a:t>, </a:t>
            </a:r>
            <a:r>
              <a:rPr lang="en-US" sz="2400" dirty="0"/>
              <a:t>which is listed at the top of the columns and along the rows. Like the </a:t>
            </a:r>
            <a:r>
              <a:rPr lang="en-US" sz="2400" b="1" dirty="0"/>
              <a:t>k' </a:t>
            </a:r>
            <a:r>
              <a:rPr lang="en-US" sz="2400" dirty="0"/>
              <a:t>matrix, each column of the </a:t>
            </a:r>
            <a:r>
              <a:rPr lang="en-US" sz="2400" b="1" dirty="0"/>
              <a:t>k </a:t>
            </a:r>
            <a:r>
              <a:rPr lang="en-US" sz="2400" dirty="0"/>
              <a:t>matrix represents the coordinate loads on the member at the nodes that are necessary to resist a unit displacement in the direction defined by the coding of the column. For example, the first column of </a:t>
            </a:r>
            <a:r>
              <a:rPr lang="en-US" sz="2400" b="1" dirty="0"/>
              <a:t>k </a:t>
            </a:r>
            <a:r>
              <a:rPr lang="en-US" sz="2400" dirty="0"/>
              <a:t>represents the global coordinate loadings at the near and far ends caused by a </a:t>
            </a:r>
            <a:r>
              <a:rPr lang="en-US" sz="2400" i="1" dirty="0"/>
              <a:t>unit displacement </a:t>
            </a:r>
            <a:r>
              <a:rPr lang="en-US" sz="2400" dirty="0"/>
              <a:t>at the near end in the </a:t>
            </a:r>
            <a:r>
              <a:rPr lang="en-US" sz="2400" i="1" dirty="0">
                <a:effectLst>
                  <a:outerShdw blurRad="38100" dist="38100" dir="2700000" algn="tl">
                    <a:srgbClr val="000000">
                      <a:alpha val="43137"/>
                    </a:srgbClr>
                  </a:outerShdw>
                </a:effectLst>
              </a:rPr>
              <a:t>x</a:t>
            </a:r>
            <a:r>
              <a:rPr lang="en-US" sz="2400" i="1" dirty="0"/>
              <a:t> </a:t>
            </a:r>
            <a:r>
              <a:rPr lang="en-US" sz="2400" dirty="0"/>
              <a:t>direction, that is, </a:t>
            </a:r>
            <a:r>
              <a:rPr lang="en-US" sz="2400" i="1" dirty="0" err="1">
                <a:effectLst>
                  <a:outerShdw blurRad="38100" dist="38100" dir="2700000" algn="tl">
                    <a:srgbClr val="000000">
                      <a:alpha val="43137"/>
                    </a:srgbClr>
                  </a:outerShdw>
                </a:effectLst>
              </a:rPr>
              <a:t>D</a:t>
            </a:r>
            <a:r>
              <a:rPr lang="en-US" sz="2400" i="1" baseline="-25000" dirty="0" err="1">
                <a:effectLst>
                  <a:outerShdw blurRad="38100" dist="38100" dir="2700000" algn="tl">
                    <a:srgbClr val="000000">
                      <a:alpha val="43137"/>
                    </a:srgbClr>
                  </a:outerShdw>
                </a:effectLst>
              </a:rPr>
              <a:t>Nx</a:t>
            </a:r>
            <a:r>
              <a:rPr lang="en-US" sz="2400" i="1" dirty="0"/>
              <a:t>.</a:t>
            </a:r>
            <a:r>
              <a:rPr lang="en-US" sz="2400" dirty="0"/>
              <a:t> </a:t>
            </a:r>
            <a:endParaRPr lang="ar-IQ" sz="2400" dirty="0"/>
          </a:p>
        </p:txBody>
      </p:sp>
      <p:sp>
        <p:nvSpPr>
          <p:cNvPr id="4" name="Slide Number Placeholder 3"/>
          <p:cNvSpPr>
            <a:spLocks noGrp="1"/>
          </p:cNvSpPr>
          <p:nvPr>
            <p:ph type="sldNum" sz="quarter" idx="12"/>
          </p:nvPr>
        </p:nvSpPr>
        <p:spPr/>
        <p:txBody>
          <a:bodyPr/>
          <a:lstStyle/>
          <a:p>
            <a:fld id="{40A5485D-FC63-4793-824F-B83760CA2832}" type="slidenum">
              <a:rPr lang="ar-IQ" smtClean="0"/>
              <a:pPr/>
              <a:t>14</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pPr rtl="0"/>
            <a:r>
              <a:rPr lang="en-US" sz="3200" u="sng" dirty="0">
                <a:effectLst>
                  <a:outerShdw blurRad="38100" dist="38100" dir="2700000" algn="tl">
                    <a:srgbClr val="000000">
                      <a:alpha val="43137"/>
                    </a:srgbClr>
                  </a:outerShdw>
                </a:effectLst>
              </a:rPr>
              <a:t>Application of the Stiffness Method for Frame Analysis</a:t>
            </a:r>
            <a:endParaRPr lang="ar-IQ" sz="32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525963"/>
          </a:xfrm>
        </p:spPr>
        <p:txBody>
          <a:bodyPr>
            <a:normAutofit fontScale="77500" lnSpcReduction="20000"/>
          </a:bodyPr>
          <a:lstStyle/>
          <a:p>
            <a:pPr algn="l" rtl="0">
              <a:lnSpc>
                <a:spcPct val="140000"/>
              </a:lnSpc>
              <a:buNone/>
            </a:pPr>
            <a:r>
              <a:rPr lang="en-US" dirty="0"/>
              <a:t>Once the member stiffness matrices are established, they may be assembled into the structure stiffness matrix in the usual manner. By writing the structure matrix equation, the displacements at the unconstrained nodes can be determined, followed by the reactions and internal loadings at the nodes. Lateral loads acting on a member, fabrication errors, temperature changes, inclined supports, and internal supports are handled in the same manner as was outlined for trusses and beams.</a:t>
            </a:r>
          </a:p>
          <a:p>
            <a:pPr algn="l" rtl="0">
              <a:buNone/>
            </a:pPr>
            <a:endParaRPr lang="ar-IQ" dirty="0"/>
          </a:p>
        </p:txBody>
      </p:sp>
      <p:sp>
        <p:nvSpPr>
          <p:cNvPr id="4" name="Slide Number Placeholder 3"/>
          <p:cNvSpPr>
            <a:spLocks noGrp="1"/>
          </p:cNvSpPr>
          <p:nvPr>
            <p:ph type="sldNum" sz="quarter" idx="12"/>
          </p:nvPr>
        </p:nvSpPr>
        <p:spPr/>
        <p:txBody>
          <a:bodyPr/>
          <a:lstStyle/>
          <a:p>
            <a:fld id="{40A5485D-FC63-4793-824F-B83760CA2832}" type="slidenum">
              <a:rPr lang="ar-IQ" smtClean="0"/>
              <a:pPr/>
              <a:t>15</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a:t>PROCEDURE FOR ANALYSIS</a:t>
            </a:r>
            <a:endParaRPr lang="ar-IQ" sz="3200" dirty="0"/>
          </a:p>
        </p:txBody>
      </p:sp>
      <p:sp>
        <p:nvSpPr>
          <p:cNvPr id="3" name="Content Placeholder 2"/>
          <p:cNvSpPr>
            <a:spLocks noGrp="1"/>
          </p:cNvSpPr>
          <p:nvPr>
            <p:ph idx="1"/>
          </p:nvPr>
        </p:nvSpPr>
        <p:spPr>
          <a:xfrm>
            <a:off x="0" y="609600"/>
            <a:ext cx="9144000" cy="5943600"/>
          </a:xfrm>
        </p:spPr>
        <p:txBody>
          <a:bodyPr>
            <a:noAutofit/>
          </a:bodyPr>
          <a:lstStyle/>
          <a:p>
            <a:pPr algn="l" rtl="0">
              <a:buNone/>
            </a:pPr>
            <a:r>
              <a:rPr lang="en-US" sz="2300" b="1" i="1" dirty="0"/>
              <a:t>Notation</a:t>
            </a:r>
            <a:endParaRPr lang="en-US" sz="2300" dirty="0"/>
          </a:p>
          <a:p>
            <a:pPr lvl="0" algn="l" rtl="0"/>
            <a:r>
              <a:rPr lang="en-US" sz="2300" dirty="0"/>
              <a:t>Divide the structure into finite elements and arbitrarily identify each element and its nodes. Elements usually extend between points of support, points of concentrated loads, corners or joints, or to points where internal loadings or displacements are to be determined.</a:t>
            </a:r>
          </a:p>
          <a:p>
            <a:pPr lvl="0" algn="l" rtl="0"/>
            <a:r>
              <a:rPr lang="en-US" sz="2300" dirty="0"/>
              <a:t>Establish the </a:t>
            </a:r>
            <a:r>
              <a:rPr lang="en-US" sz="2300" i="1" dirty="0">
                <a:effectLst>
                  <a:outerShdw blurRad="38100" dist="38100" dir="2700000" algn="tl">
                    <a:srgbClr val="000000">
                      <a:alpha val="43137"/>
                    </a:srgbClr>
                  </a:outerShdw>
                </a:effectLst>
              </a:rPr>
              <a:t>x, y, z, </a:t>
            </a:r>
            <a:r>
              <a:rPr lang="en-US" sz="2300" dirty="0"/>
              <a:t>global coordinate system, usually for conven­ience with the origin located at a nodal point on one of the elements and the axes located such that all the nodes have positive coordinates.</a:t>
            </a:r>
          </a:p>
          <a:p>
            <a:pPr lvl="0" algn="l" rtl="0"/>
            <a:r>
              <a:rPr lang="en-US" sz="2300" dirty="0"/>
              <a:t>At each nodal point of the frame, specify numerically the three </a:t>
            </a:r>
            <a:r>
              <a:rPr lang="en-US" sz="2300" i="1" dirty="0">
                <a:effectLst>
                  <a:outerShdw blurRad="38100" dist="38100" dir="2700000" algn="tl">
                    <a:srgbClr val="000000">
                      <a:alpha val="43137"/>
                    </a:srgbClr>
                  </a:outerShdw>
                </a:effectLst>
              </a:rPr>
              <a:t>x, y, z </a:t>
            </a:r>
            <a:r>
              <a:rPr lang="en-US" sz="2300" dirty="0"/>
              <a:t>coding components. In all cases use the </a:t>
            </a:r>
            <a:r>
              <a:rPr lang="en-US" sz="2300" i="1" dirty="0"/>
              <a:t>lowest code numbers </a:t>
            </a:r>
            <a:r>
              <a:rPr lang="en-US" sz="2300" dirty="0"/>
              <a:t>to identify all the </a:t>
            </a:r>
            <a:r>
              <a:rPr lang="en-US" sz="2300" i="1" dirty="0"/>
              <a:t>unconstrained degrees of freedom, </a:t>
            </a:r>
            <a:r>
              <a:rPr lang="en-US" sz="2300" dirty="0"/>
              <a:t>followed by the remaining or </a:t>
            </a:r>
            <a:r>
              <a:rPr lang="en-US" sz="2300" i="1" dirty="0"/>
              <a:t>highest code numbers </a:t>
            </a:r>
            <a:r>
              <a:rPr lang="en-US" sz="2300" dirty="0"/>
              <a:t>to identify the </a:t>
            </a:r>
            <a:r>
              <a:rPr lang="en-US" sz="2300" i="1" dirty="0"/>
              <a:t>constrained degrees of freedom.</a:t>
            </a:r>
            <a:endParaRPr lang="en-US" sz="2300" dirty="0"/>
          </a:p>
          <a:p>
            <a:pPr lvl="0" algn="l" rtl="0"/>
            <a:r>
              <a:rPr lang="en-US" sz="2300" dirty="0"/>
              <a:t>From the problem, establish the known displacements </a:t>
            </a:r>
            <a:r>
              <a:rPr lang="en-US" sz="2300" i="1" dirty="0" err="1">
                <a:effectLst>
                  <a:outerShdw blurRad="38100" dist="38100" dir="2700000" algn="tl">
                    <a:srgbClr val="000000">
                      <a:alpha val="43137"/>
                    </a:srgbClr>
                  </a:outerShdw>
                </a:effectLst>
              </a:rPr>
              <a:t>D</a:t>
            </a:r>
            <a:r>
              <a:rPr lang="en-US" sz="2300" i="1" baseline="-25000" dirty="0" err="1">
                <a:effectLst>
                  <a:outerShdw blurRad="38100" dist="38100" dir="2700000" algn="tl">
                    <a:srgbClr val="000000">
                      <a:alpha val="43137"/>
                    </a:srgbClr>
                  </a:outerShdw>
                </a:effectLst>
              </a:rPr>
              <a:t>k</a:t>
            </a:r>
            <a:r>
              <a:rPr lang="en-US" sz="2300" i="1" dirty="0"/>
              <a:t> </a:t>
            </a:r>
            <a:r>
              <a:rPr lang="en-US" sz="2300" dirty="0"/>
              <a:t>and known external loads </a:t>
            </a:r>
            <a:r>
              <a:rPr lang="en-US" sz="2300" i="1" dirty="0" err="1">
                <a:effectLst>
                  <a:outerShdw blurRad="38100" dist="38100" dir="2700000" algn="tl">
                    <a:srgbClr val="000000">
                      <a:alpha val="43137"/>
                    </a:srgbClr>
                  </a:outerShdw>
                </a:effectLst>
              </a:rPr>
              <a:t>Q</a:t>
            </a:r>
            <a:r>
              <a:rPr lang="en-US" sz="2300" i="1" baseline="-25000" dirty="0" err="1">
                <a:effectLst>
                  <a:outerShdw blurRad="38100" dist="38100" dir="2700000" algn="tl">
                    <a:srgbClr val="000000">
                      <a:alpha val="43137"/>
                    </a:srgbClr>
                  </a:outerShdw>
                </a:effectLst>
              </a:rPr>
              <a:t>k</a:t>
            </a:r>
            <a:r>
              <a:rPr lang="en-US" sz="2300" i="1" dirty="0">
                <a:effectLst>
                  <a:outerShdw blurRad="38100" dist="38100" dir="2700000" algn="tl">
                    <a:srgbClr val="000000">
                      <a:alpha val="43137"/>
                    </a:srgbClr>
                  </a:outerShdw>
                </a:effectLst>
              </a:rPr>
              <a:t>. </a:t>
            </a:r>
            <a:r>
              <a:rPr lang="en-US" sz="2300" dirty="0"/>
              <a:t>When establishing </a:t>
            </a:r>
            <a:r>
              <a:rPr lang="en-US" sz="2300" i="1" dirty="0" err="1">
                <a:effectLst>
                  <a:outerShdw blurRad="38100" dist="38100" dir="2700000" algn="tl">
                    <a:srgbClr val="000000">
                      <a:alpha val="43137"/>
                    </a:srgbClr>
                  </a:outerShdw>
                </a:effectLst>
              </a:rPr>
              <a:t>Q</a:t>
            </a:r>
            <a:r>
              <a:rPr lang="en-US" sz="2300" i="1" baseline="-25000" dirty="0" err="1">
                <a:effectLst>
                  <a:outerShdw blurRad="38100" dist="38100" dir="2700000" algn="tl">
                    <a:srgbClr val="000000">
                      <a:alpha val="43137"/>
                    </a:srgbClr>
                  </a:outerShdw>
                </a:effectLst>
              </a:rPr>
              <a:t>k</a:t>
            </a:r>
            <a:r>
              <a:rPr lang="en-US" sz="2300" i="1" dirty="0"/>
              <a:t> </a:t>
            </a:r>
            <a:r>
              <a:rPr lang="en-US" sz="2300" dirty="0"/>
              <a:t>be sure to include any </a:t>
            </a:r>
            <a:r>
              <a:rPr lang="en-US" sz="2300" i="1" dirty="0"/>
              <a:t>reversed </a:t>
            </a:r>
            <a:r>
              <a:rPr lang="en-US" sz="2300" dirty="0"/>
              <a:t>fixed-end loadings if an element supports an inter­mediate load.</a:t>
            </a:r>
          </a:p>
          <a:p>
            <a:pPr algn="l"/>
            <a:endParaRPr lang="ar-IQ" sz="2300" dirty="0"/>
          </a:p>
        </p:txBody>
      </p:sp>
      <p:sp>
        <p:nvSpPr>
          <p:cNvPr id="4" name="Slide Number Placeholder 3"/>
          <p:cNvSpPr>
            <a:spLocks noGrp="1"/>
          </p:cNvSpPr>
          <p:nvPr>
            <p:ph type="sldNum" sz="quarter" idx="12"/>
          </p:nvPr>
        </p:nvSpPr>
        <p:spPr/>
        <p:txBody>
          <a:bodyPr/>
          <a:lstStyle/>
          <a:p>
            <a:fld id="{40A5485D-FC63-4793-824F-B83760CA2832}" type="slidenum">
              <a:rPr lang="ar-IQ" smtClean="0"/>
              <a:pPr/>
              <a:t>16</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715000"/>
          </a:xfrm>
        </p:spPr>
        <p:txBody>
          <a:bodyPr>
            <a:normAutofit fontScale="92500" lnSpcReduction="10000"/>
          </a:bodyPr>
          <a:lstStyle/>
          <a:p>
            <a:pPr algn="l" rtl="0">
              <a:buNone/>
            </a:pPr>
            <a:r>
              <a:rPr lang="en-US" sz="2400" b="1" i="1" dirty="0"/>
              <a:t>Structure Stiffness Matrix</a:t>
            </a:r>
            <a:endParaRPr lang="en-US" sz="2400" dirty="0"/>
          </a:p>
          <a:p>
            <a:pPr algn="l" rtl="0">
              <a:lnSpc>
                <a:spcPct val="120000"/>
              </a:lnSpc>
            </a:pPr>
            <a:r>
              <a:rPr lang="en-US" sz="2400" dirty="0"/>
              <a:t>Apply  previous Eq. (k-matrix) to determine the stiffness matrix for each element expressed in global coordinates. In particular, the direction cosines </a:t>
            </a:r>
            <a:r>
              <a:rPr lang="en-US" sz="2400" i="1" dirty="0" err="1">
                <a:effectLst>
                  <a:outerShdw blurRad="38100" dist="38100" dir="2700000" algn="tl">
                    <a:srgbClr val="000000">
                      <a:alpha val="43137"/>
                    </a:srgbClr>
                  </a:outerShdw>
                </a:effectLst>
              </a:rPr>
              <a:t>k</a:t>
            </a:r>
            <a:r>
              <a:rPr lang="en-US" sz="2400" i="1" baseline="-25000" dirty="0" err="1">
                <a:effectLst>
                  <a:outerShdw blurRad="38100" dist="38100" dir="2700000" algn="tl">
                    <a:srgbClr val="000000">
                      <a:alpha val="43137"/>
                    </a:srgbClr>
                  </a:outerShdw>
                </a:effectLst>
              </a:rPr>
              <a:t>x</a:t>
            </a:r>
            <a:r>
              <a:rPr lang="en-US" sz="2400" i="1" dirty="0"/>
              <a:t> </a:t>
            </a:r>
            <a:r>
              <a:rPr lang="en-US" sz="2400" dirty="0"/>
              <a:t>and </a:t>
            </a:r>
            <a:r>
              <a:rPr lang="en-US" sz="2400" i="1" dirty="0" err="1">
                <a:effectLst>
                  <a:outerShdw blurRad="38100" dist="38100" dir="2700000" algn="tl">
                    <a:srgbClr val="000000">
                      <a:alpha val="43137"/>
                    </a:srgbClr>
                  </a:outerShdw>
                </a:effectLst>
              </a:rPr>
              <a:t>k</a:t>
            </a:r>
            <a:r>
              <a:rPr lang="en-US" sz="2400" i="1" baseline="-25000" dirty="0" err="1">
                <a:effectLst>
                  <a:outerShdw blurRad="38100" dist="38100" dir="2700000" algn="tl">
                    <a:srgbClr val="000000">
                      <a:alpha val="43137"/>
                    </a:srgbClr>
                  </a:outerShdw>
                </a:effectLst>
              </a:rPr>
              <a:t>y</a:t>
            </a:r>
            <a:r>
              <a:rPr lang="en-US" sz="2400" i="1" dirty="0"/>
              <a:t> </a:t>
            </a:r>
            <a:r>
              <a:rPr lang="en-US" sz="2400" dirty="0"/>
              <a:t>are determined from the </a:t>
            </a:r>
            <a:r>
              <a:rPr lang="en-US" sz="2400" i="1" dirty="0">
                <a:effectLst>
                  <a:outerShdw blurRad="38100" dist="38100" dir="2700000" algn="tl">
                    <a:srgbClr val="000000">
                      <a:alpha val="43137"/>
                    </a:srgbClr>
                  </a:outerShdw>
                </a:effectLst>
              </a:rPr>
              <a:t>x, y </a:t>
            </a:r>
            <a:r>
              <a:rPr lang="en-US" sz="2400" dirty="0"/>
              <a:t>coordinates of the ends of the element, </a:t>
            </a:r>
            <a:r>
              <a:rPr lang="en-US" sz="2400" dirty="0" err="1"/>
              <a:t>Eqs</a:t>
            </a:r>
            <a:r>
              <a:rPr lang="en-US" sz="2400" dirty="0"/>
              <a:t>. </a:t>
            </a:r>
          </a:p>
          <a:p>
            <a:pPr algn="l" rtl="0">
              <a:lnSpc>
                <a:spcPct val="120000"/>
              </a:lnSpc>
            </a:pPr>
            <a:endParaRPr lang="en-US" sz="2400" dirty="0"/>
          </a:p>
          <a:p>
            <a:pPr algn="l" rtl="0">
              <a:lnSpc>
                <a:spcPct val="120000"/>
              </a:lnSpc>
              <a:buNone/>
            </a:pPr>
            <a:endParaRPr lang="en-US" sz="2400" dirty="0"/>
          </a:p>
          <a:p>
            <a:pPr algn="l" rtl="0">
              <a:lnSpc>
                <a:spcPct val="120000"/>
              </a:lnSpc>
              <a:buNone/>
            </a:pPr>
            <a:endParaRPr lang="en-US" sz="2400" dirty="0"/>
          </a:p>
          <a:p>
            <a:pPr algn="l" rtl="0">
              <a:lnSpc>
                <a:spcPct val="120000"/>
              </a:lnSpc>
              <a:buNone/>
            </a:pPr>
            <a:endParaRPr lang="en-US" sz="2400" dirty="0"/>
          </a:p>
          <a:p>
            <a:pPr algn="l" rtl="0">
              <a:lnSpc>
                <a:spcPct val="120000"/>
              </a:lnSpc>
              <a:buNone/>
            </a:pPr>
            <a:endParaRPr lang="en-US" sz="2400" dirty="0"/>
          </a:p>
          <a:p>
            <a:pPr algn="l" rtl="0"/>
            <a:r>
              <a:rPr lang="en-US" sz="2400" dirty="0"/>
              <a:t>After each member stiffness matrix is written, and the six rows and columns are identified with the near and far code numbers, merge the matrices to form the structure stiffness matrix </a:t>
            </a:r>
            <a:r>
              <a:rPr lang="en-US" sz="2400" i="1" dirty="0">
                <a:effectLst>
                  <a:outerShdw blurRad="38100" dist="38100" dir="2700000" algn="tl">
                    <a:srgbClr val="000000">
                      <a:alpha val="43137"/>
                    </a:srgbClr>
                  </a:outerShdw>
                </a:effectLst>
              </a:rPr>
              <a:t>K</a:t>
            </a:r>
            <a:r>
              <a:rPr lang="en-US" sz="2400" b="1" dirty="0"/>
              <a:t>. </a:t>
            </a:r>
            <a:r>
              <a:rPr lang="en-US" sz="2400" dirty="0"/>
              <a:t>As a partial check, the element and structure stiffness matrices should all be </a:t>
            </a:r>
            <a:r>
              <a:rPr lang="en-US" sz="2400" i="1" dirty="0"/>
              <a:t>symmetric.</a:t>
            </a:r>
            <a:endParaRPr lang="en-US" sz="2400" dirty="0"/>
          </a:p>
        </p:txBody>
      </p:sp>
      <p:sp>
        <p:nvSpPr>
          <p:cNvPr id="4" name="Slide Number Placeholder 3"/>
          <p:cNvSpPr>
            <a:spLocks noGrp="1"/>
          </p:cNvSpPr>
          <p:nvPr>
            <p:ph type="sldNum" sz="quarter" idx="12"/>
          </p:nvPr>
        </p:nvSpPr>
        <p:spPr/>
        <p:txBody>
          <a:bodyPr/>
          <a:lstStyle/>
          <a:p>
            <a:fld id="{40A5485D-FC63-4793-824F-B83760CA2832}" type="slidenum">
              <a:rPr lang="ar-IQ" smtClean="0"/>
              <a:pPr/>
              <a:t>17</a:t>
            </a:fld>
            <a:endParaRPr lang="ar-IQ"/>
          </a:p>
        </p:txBody>
      </p:sp>
      <p:graphicFrame>
        <p:nvGraphicFramePr>
          <p:cNvPr id="26628" name="Object 4"/>
          <p:cNvGraphicFramePr>
            <a:graphicFrameLocks noChangeAspect="1"/>
          </p:cNvGraphicFramePr>
          <p:nvPr/>
        </p:nvGraphicFramePr>
        <p:xfrm>
          <a:off x="838200" y="2337197"/>
          <a:ext cx="5286375" cy="2158603"/>
        </p:xfrm>
        <a:graphic>
          <a:graphicData uri="http://schemas.openxmlformats.org/presentationml/2006/ole">
            <mc:AlternateContent xmlns:mc="http://schemas.openxmlformats.org/markup-compatibility/2006">
              <mc:Choice xmlns:v="urn:schemas-microsoft-com:vml" Requires="v">
                <p:oleObj name="Equation" r:id="rId2" imgW="3047760" imgH="1244520" progId="Equation.3">
                  <p:embed/>
                </p:oleObj>
              </mc:Choice>
              <mc:Fallback>
                <p:oleObj name="Equation" r:id="rId2" imgW="3047760" imgH="1244520" progId="Equation.3">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37197"/>
                        <a:ext cx="5286375" cy="2158603"/>
                      </a:xfrm>
                      <a:prstGeom prst="rect">
                        <a:avLst/>
                      </a:prstGeom>
                      <a:noFill/>
                      <a:ln w="28575">
                        <a:solidFill>
                          <a:srgbClr val="FF6600"/>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477000"/>
          </a:xfrm>
        </p:spPr>
        <p:txBody>
          <a:bodyPr>
            <a:noAutofit/>
          </a:bodyPr>
          <a:lstStyle/>
          <a:p>
            <a:pPr algn="l" rtl="0">
              <a:buNone/>
            </a:pPr>
            <a:r>
              <a:rPr lang="en-US" sz="2400" b="1" i="1" dirty="0"/>
              <a:t>Displacements and Loads</a:t>
            </a:r>
            <a:endParaRPr lang="en-US" sz="2400" dirty="0"/>
          </a:p>
          <a:p>
            <a:pPr algn="l" rtl="0"/>
            <a:r>
              <a:rPr lang="en-US" sz="2400" dirty="0"/>
              <a:t> Partition the stiffness matrix as indicated by Eq.</a:t>
            </a:r>
          </a:p>
          <a:p>
            <a:pPr algn="l" rtl="0">
              <a:buNone/>
            </a:pPr>
            <a:r>
              <a:rPr lang="en-US" sz="2400" dirty="0"/>
              <a:t>	 Expansion then leads to</a:t>
            </a:r>
          </a:p>
          <a:p>
            <a:pPr algn="l" rtl="0">
              <a:buNone/>
            </a:pPr>
            <a:r>
              <a:rPr lang="en-US" sz="2400" b="1" dirty="0"/>
              <a:t>			</a:t>
            </a:r>
            <a:r>
              <a:rPr lang="en-US" sz="2400" b="1" dirty="0" err="1"/>
              <a:t>Q</a:t>
            </a:r>
            <a:r>
              <a:rPr lang="en-US" sz="2400" i="1" baseline="-25000" dirty="0" err="1"/>
              <a:t>k</a:t>
            </a:r>
            <a:r>
              <a:rPr lang="en-US" sz="2400" b="1" dirty="0"/>
              <a:t>= K</a:t>
            </a:r>
            <a:r>
              <a:rPr lang="en-US" sz="2400" b="1" baseline="-25000" dirty="0"/>
              <a:t>11</a:t>
            </a:r>
            <a:r>
              <a:rPr lang="en-US" sz="2400" b="1" dirty="0"/>
              <a:t>D</a:t>
            </a:r>
            <a:r>
              <a:rPr lang="en-US" sz="2400" b="1" baseline="-25000" dirty="0"/>
              <a:t>u</a:t>
            </a:r>
            <a:r>
              <a:rPr lang="en-US" sz="2400" b="1" dirty="0"/>
              <a:t> + </a:t>
            </a:r>
            <a:r>
              <a:rPr lang="en-US" sz="2400" i="1" dirty="0"/>
              <a:t>K</a:t>
            </a:r>
            <a:r>
              <a:rPr lang="en-US" sz="2400" b="1" i="1" baseline="-25000" dirty="0"/>
              <a:t>12</a:t>
            </a:r>
            <a:r>
              <a:rPr lang="en-US" sz="2400" b="1" i="1" dirty="0"/>
              <a:t>D</a:t>
            </a:r>
            <a:r>
              <a:rPr lang="en-US" sz="2400" b="1" i="1" baseline="-25000" dirty="0"/>
              <a:t>k</a:t>
            </a:r>
            <a:endParaRPr lang="en-US" sz="2400" dirty="0"/>
          </a:p>
          <a:p>
            <a:pPr algn="l" rtl="0">
              <a:buNone/>
            </a:pPr>
            <a:r>
              <a:rPr lang="en-US" sz="2400" i="1" dirty="0"/>
              <a:t>			</a:t>
            </a:r>
            <a:r>
              <a:rPr lang="en-US" sz="2400" i="1" dirty="0" err="1"/>
              <a:t>Q</a:t>
            </a:r>
            <a:r>
              <a:rPr lang="en-US" sz="2400" i="1" baseline="-25000" dirty="0" err="1"/>
              <a:t>u</a:t>
            </a:r>
            <a:r>
              <a:rPr lang="en-US" sz="2400" i="1" dirty="0"/>
              <a:t> </a:t>
            </a:r>
            <a:r>
              <a:rPr lang="en-US" sz="2400" b="1" dirty="0"/>
              <a:t>= K</a:t>
            </a:r>
            <a:r>
              <a:rPr lang="en-US" sz="2400" b="1" baseline="-25000" dirty="0"/>
              <a:t>21</a:t>
            </a:r>
            <a:r>
              <a:rPr lang="en-US" sz="2400" b="1" dirty="0"/>
              <a:t>D</a:t>
            </a:r>
            <a:r>
              <a:rPr lang="en-US" sz="2400" b="1" baseline="-25000" dirty="0"/>
              <a:t>u</a:t>
            </a:r>
            <a:r>
              <a:rPr lang="en-US" sz="2400" b="1" dirty="0"/>
              <a:t> + </a:t>
            </a:r>
            <a:r>
              <a:rPr lang="en-US" sz="2400" i="1" dirty="0"/>
              <a:t>K</a:t>
            </a:r>
            <a:r>
              <a:rPr lang="en-US" sz="2400" b="1" i="1" baseline="-25000" dirty="0"/>
              <a:t>22</a:t>
            </a:r>
            <a:r>
              <a:rPr lang="en-US" sz="2400" b="1" i="1" dirty="0"/>
              <a:t>D</a:t>
            </a:r>
            <a:r>
              <a:rPr lang="en-US" sz="2400" b="1" i="1" baseline="-25000" dirty="0"/>
              <a:t>k</a:t>
            </a:r>
            <a:endParaRPr lang="en-US" sz="2400" dirty="0"/>
          </a:p>
          <a:p>
            <a:pPr algn="l" rtl="0">
              <a:lnSpc>
                <a:spcPct val="130000"/>
              </a:lnSpc>
              <a:buNone/>
            </a:pPr>
            <a:r>
              <a:rPr lang="en-US" sz="2400"/>
              <a:t>The </a:t>
            </a:r>
            <a:r>
              <a:rPr lang="en-US" sz="2400" dirty="0"/>
              <a:t>unknown displacements </a:t>
            </a:r>
            <a:r>
              <a:rPr lang="en-US" sz="2400" b="1" dirty="0"/>
              <a:t>D</a:t>
            </a:r>
            <a:r>
              <a:rPr lang="en-US" sz="2400" b="1" baseline="-25000" dirty="0"/>
              <a:t>u</a:t>
            </a:r>
            <a:r>
              <a:rPr lang="en-US" sz="2400" b="1" dirty="0"/>
              <a:t> </a:t>
            </a:r>
            <a:r>
              <a:rPr lang="en-US" sz="2400" dirty="0"/>
              <a:t>are determined from the first of these equations. Using these values, the support reactions </a:t>
            </a:r>
            <a:r>
              <a:rPr lang="en-US" sz="2400" b="1" dirty="0" err="1"/>
              <a:t>Q</a:t>
            </a:r>
            <a:r>
              <a:rPr lang="en-US" sz="2400" b="1" baseline="-25000" dirty="0" err="1"/>
              <a:t>u</a:t>
            </a:r>
            <a:r>
              <a:rPr lang="en-US" sz="2400" b="1" dirty="0"/>
              <a:t> </a:t>
            </a:r>
            <a:r>
              <a:rPr lang="en-US" sz="2400" dirty="0"/>
              <a:t>are computed from the second equation. Finally, the internal loadings </a:t>
            </a:r>
            <a:r>
              <a:rPr lang="en-US" sz="2400" b="1" dirty="0"/>
              <a:t>q </a:t>
            </a:r>
            <a:r>
              <a:rPr lang="en-US" sz="2400" dirty="0"/>
              <a:t>at the ends of the members can be computed from Eq.</a:t>
            </a:r>
            <a:r>
              <a:rPr lang="en-US" sz="2400" b="1" dirty="0"/>
              <a:t> q = k’ TD</a:t>
            </a:r>
            <a:endParaRPr lang="en-US" sz="2400" dirty="0"/>
          </a:p>
          <a:p>
            <a:pPr algn="l" rtl="0">
              <a:buNone/>
            </a:pPr>
            <a:r>
              <a:rPr lang="en-US" sz="2400" b="1" dirty="0"/>
              <a:t>	</a:t>
            </a:r>
          </a:p>
          <a:p>
            <a:pPr algn="l" rtl="0">
              <a:buNone/>
            </a:pPr>
            <a:r>
              <a:rPr lang="en-US" sz="2400" dirty="0"/>
              <a:t>If the results of any of the unknowns are calculated as negative quantities, it indicates they act in the negative coordinate directions.</a:t>
            </a:r>
          </a:p>
          <a:p>
            <a:pPr algn="l">
              <a:buNone/>
            </a:pPr>
            <a:endParaRPr lang="ar-IQ" sz="2400" dirty="0"/>
          </a:p>
        </p:txBody>
      </p:sp>
      <p:sp>
        <p:nvSpPr>
          <p:cNvPr id="4" name="Slide Number Placeholder 3"/>
          <p:cNvSpPr>
            <a:spLocks noGrp="1"/>
          </p:cNvSpPr>
          <p:nvPr>
            <p:ph type="sldNum" sz="quarter" idx="12"/>
          </p:nvPr>
        </p:nvSpPr>
        <p:spPr/>
        <p:txBody>
          <a:bodyPr/>
          <a:lstStyle/>
          <a:p>
            <a:fld id="{40A5485D-FC63-4793-824F-B83760CA2832}" type="slidenum">
              <a:rPr lang="ar-IQ" smtClean="0"/>
              <a:pPr/>
              <a:t>18</a:t>
            </a:fld>
            <a:endParaRPr lang="ar-IQ"/>
          </a:p>
        </p:txBody>
      </p:sp>
      <p:pic>
        <p:nvPicPr>
          <p:cNvPr id="27653" name="Picture 5"/>
          <p:cNvPicPr>
            <a:picLocks noChangeAspect="1" noChangeArrowheads="1"/>
          </p:cNvPicPr>
          <p:nvPr/>
        </p:nvPicPr>
        <p:blipFill>
          <a:blip r:embed="rId3"/>
          <a:srcRect/>
          <a:stretch>
            <a:fillRect/>
          </a:stretch>
        </p:blipFill>
        <p:spPr bwMode="auto">
          <a:xfrm>
            <a:off x="6553200" y="533400"/>
            <a:ext cx="2366818" cy="7620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49340" y="800100"/>
            <a:ext cx="6115050" cy="742950"/>
          </a:xfrm>
        </p:spPr>
        <p:txBody>
          <a:bodyPr>
            <a:normAutofit fontScale="90000"/>
          </a:bodyPr>
          <a:lstStyle/>
          <a:p>
            <a:r>
              <a:rPr lang="en-US" altLang="en-US" b="1" dirty="0"/>
              <a:t>What Have You Learnt?</a:t>
            </a:r>
          </a:p>
        </p:txBody>
      </p:sp>
      <p:sp>
        <p:nvSpPr>
          <p:cNvPr id="6" name="Content Placeholder 2"/>
          <p:cNvSpPr>
            <a:spLocks noGrp="1"/>
          </p:cNvSpPr>
          <p:nvPr>
            <p:ph idx="1"/>
          </p:nvPr>
        </p:nvSpPr>
        <p:spPr>
          <a:xfrm>
            <a:off x="1314450" y="1600201"/>
            <a:ext cx="7120156" cy="3428999"/>
          </a:xfrm>
        </p:spPr>
        <p:txBody>
          <a:bodyPr>
            <a:normAutofit/>
          </a:bodyPr>
          <a:lstStyle/>
          <a:p>
            <a:pPr algn="l" rtl="0" eaLnBrk="1" hangingPunct="1"/>
            <a:r>
              <a:rPr lang="en-US" dirty="0"/>
              <a:t>Frame-Member Stiffness Matrix in Global Coordinate System</a:t>
            </a:r>
          </a:p>
          <a:p>
            <a:pPr algn="l" rtl="0"/>
            <a:r>
              <a:rPr lang="en-US" dirty="0"/>
              <a:t>Analysis of Frame by Stiffness Method </a:t>
            </a:r>
          </a:p>
          <a:p>
            <a:pPr algn="l" rtl="0" eaLnBrk="1" hangingPunct="1"/>
            <a:endParaRPr lang="en-US" dirty="0"/>
          </a:p>
        </p:txBody>
      </p:sp>
      <p:sp>
        <p:nvSpPr>
          <p:cNvPr id="2" name="Footer Placeholder 1"/>
          <p:cNvSpPr>
            <a:spLocks noGrp="1"/>
          </p:cNvSpPr>
          <p:nvPr>
            <p:ph type="ftr" sz="quarter" idx="11"/>
          </p:nvPr>
        </p:nvSpPr>
        <p:spPr/>
        <p:txBody>
          <a:bodyPr/>
          <a:lstStyle/>
          <a:p>
            <a:r>
              <a:rPr lang="en-US"/>
              <a:t>Lecture 5</a:t>
            </a:r>
            <a:endParaRPr lang="ar-IQ"/>
          </a:p>
        </p:txBody>
      </p:sp>
      <p:sp>
        <p:nvSpPr>
          <p:cNvPr id="3" name="Slide Number Placeholder 2"/>
          <p:cNvSpPr>
            <a:spLocks noGrp="1"/>
          </p:cNvSpPr>
          <p:nvPr>
            <p:ph type="sldNum" sz="quarter" idx="12"/>
          </p:nvPr>
        </p:nvSpPr>
        <p:spPr/>
        <p:txBody>
          <a:bodyPr/>
          <a:lstStyle/>
          <a:p>
            <a:fld id="{40A5485D-FC63-4793-824F-B83760CA2832}" type="slidenum">
              <a:rPr lang="ar-IQ" smtClean="0"/>
              <a:pPr/>
              <a:t>19</a:t>
            </a:fld>
            <a:endParaRPr lang="ar-IQ"/>
          </a:p>
        </p:txBody>
      </p:sp>
    </p:spTree>
    <p:extLst>
      <p:ext uri="{BB962C8B-B14F-4D97-AF65-F5344CB8AC3E}">
        <p14:creationId xmlns:p14="http://schemas.microsoft.com/office/powerpoint/2010/main" val="280672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p:spPr>
        <p:style>
          <a:lnRef idx="1">
            <a:schemeClr val="dk1"/>
          </a:lnRef>
          <a:fillRef idx="2">
            <a:schemeClr val="dk1"/>
          </a:fillRef>
          <a:effectRef idx="1">
            <a:schemeClr val="dk1"/>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rtl="0"/>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Plane Frame Analysis Using the Stiffness Method</a:t>
            </a:r>
            <a:endParaRPr lang="ar-IQ"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a:xfrm>
            <a:off x="381000" y="2057400"/>
            <a:ext cx="7924800" cy="4114800"/>
          </a:xfrm>
        </p:spPr>
        <p:txBody>
          <a:bodyPr>
            <a:noAutofit/>
          </a:bodyPr>
          <a:lstStyle/>
          <a:p>
            <a:pPr algn="l">
              <a:lnSpc>
                <a:spcPct val="130000"/>
              </a:lnSpc>
            </a:pPr>
            <a:r>
              <a:rPr lang="en-US" sz="2800" dirty="0">
                <a:solidFill>
                  <a:schemeClr val="tx1"/>
                </a:solidFill>
              </a:rPr>
              <a:t>The concepts presented in the previous chapters on trusses and beams will be extended in this chapter and applied to the analysis of frames. It will be shown that the procedure for the solution is similar to that for beams, but will require the use of transformation matrices since frame members are oriented in different directions</a:t>
            </a:r>
            <a:endParaRPr lang="ar-IQ" sz="2800" dirty="0">
              <a:solidFill>
                <a:schemeClr val="tx1"/>
              </a:solidFill>
            </a:endParaRPr>
          </a:p>
        </p:txBody>
      </p:sp>
      <p:sp>
        <p:nvSpPr>
          <p:cNvPr id="4" name="Slide Number Placeholder 3"/>
          <p:cNvSpPr>
            <a:spLocks noGrp="1"/>
          </p:cNvSpPr>
          <p:nvPr>
            <p:ph type="sldNum" sz="quarter" idx="12"/>
          </p:nvPr>
        </p:nvSpPr>
        <p:spPr/>
        <p:txBody>
          <a:bodyPr/>
          <a:lstStyle/>
          <a:p>
            <a:fld id="{40A5485D-FC63-4793-824F-B83760CA2832}" type="slidenum">
              <a:rPr lang="ar-IQ" smtClean="0"/>
              <a:pPr/>
              <a:t>2</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200" u="sng" dirty="0">
                <a:effectLst>
                  <a:outerShdw blurRad="38100" dist="38100" dir="2700000" algn="tl">
                    <a:srgbClr val="000000">
                      <a:alpha val="43137"/>
                    </a:srgbClr>
                  </a:outerShdw>
                </a:effectLst>
              </a:rPr>
              <a:t>Frame-Member Stiffness Matrix</a:t>
            </a:r>
            <a:endParaRPr lang="ar-IQ" sz="32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4343400" cy="4419600"/>
          </a:xfrm>
          <a:ln>
            <a:solidFill>
              <a:schemeClr val="tx1"/>
            </a:solidFill>
          </a:ln>
        </p:spPr>
        <p:txBody>
          <a:bodyPr>
            <a:noAutofit/>
          </a:bodyPr>
          <a:lstStyle/>
          <a:p>
            <a:pPr algn="l" rtl="0">
              <a:lnSpc>
                <a:spcPct val="120000"/>
              </a:lnSpc>
              <a:buNone/>
            </a:pPr>
            <a:r>
              <a:rPr lang="en-US" sz="2400" dirty="0"/>
              <a:t>In this section we will develop the stiffness matrix for a prismatic frame member referenced from the local </a:t>
            </a:r>
            <a:r>
              <a:rPr lang="en-US" sz="2400" b="1" i="1" dirty="0"/>
              <a:t>x', </a:t>
            </a:r>
            <a:r>
              <a:rPr lang="en-US" sz="2400" b="1" i="1" dirty="0" err="1"/>
              <a:t>y',z</a:t>
            </a:r>
            <a:r>
              <a:rPr lang="en-US" sz="2400" b="1" i="1" dirty="0"/>
              <a:t>' </a:t>
            </a:r>
            <a:r>
              <a:rPr lang="en-US" sz="2400" dirty="0"/>
              <a:t>coordinate system.  The member is subjected to axial loads </a:t>
            </a:r>
            <a:r>
              <a:rPr lang="en-US" sz="2400" b="1" i="1" dirty="0" err="1"/>
              <a:t>q</a:t>
            </a:r>
            <a:r>
              <a:rPr lang="en-US" sz="2400" b="1" i="1" baseline="-25000" dirty="0" err="1"/>
              <a:t>Nx</a:t>
            </a:r>
            <a:r>
              <a:rPr lang="en-US" sz="2400" b="1" i="1" baseline="-25000" dirty="0"/>
              <a:t>’ ,</a:t>
            </a:r>
            <a:r>
              <a:rPr lang="en-US" sz="2400" b="1" i="1" dirty="0" err="1"/>
              <a:t>q</a:t>
            </a:r>
            <a:r>
              <a:rPr lang="en-US" sz="2400" b="1" i="1" baseline="-25000" dirty="0" err="1"/>
              <a:t>Fx</a:t>
            </a:r>
            <a:r>
              <a:rPr lang="en-US" sz="2400" b="1" i="1" baseline="-25000" dirty="0"/>
              <a:t>’</a:t>
            </a:r>
            <a:r>
              <a:rPr lang="en-US" sz="2400" b="1" i="1" dirty="0"/>
              <a:t>, </a:t>
            </a:r>
            <a:r>
              <a:rPr lang="en-US" sz="2400" dirty="0"/>
              <a:t>shear loads </a:t>
            </a:r>
            <a:r>
              <a:rPr lang="en-US" sz="2400" b="1" i="1" dirty="0" err="1"/>
              <a:t>q</a:t>
            </a:r>
            <a:r>
              <a:rPr lang="en-US" sz="2400" b="1" i="1" baseline="-25000" dirty="0" err="1"/>
              <a:t>Ny</a:t>
            </a:r>
            <a:r>
              <a:rPr lang="en-US" sz="2400" b="1" i="1" baseline="-25000" dirty="0"/>
              <a:t>’</a:t>
            </a:r>
            <a:r>
              <a:rPr lang="en-US" sz="2400" b="1" i="1" dirty="0"/>
              <a:t> , </a:t>
            </a:r>
            <a:r>
              <a:rPr lang="en-US" sz="2400" b="1" i="1" dirty="0" err="1"/>
              <a:t>q</a:t>
            </a:r>
            <a:r>
              <a:rPr lang="en-US" sz="2400" b="1" i="1" baseline="-25000" dirty="0" err="1"/>
              <a:t>Fy</a:t>
            </a:r>
            <a:r>
              <a:rPr lang="en-US" sz="2400" b="1" i="1" baseline="-25000" dirty="0"/>
              <a:t>’ ,</a:t>
            </a:r>
            <a:r>
              <a:rPr lang="en-US" sz="2400" b="1" i="1" dirty="0"/>
              <a:t> </a:t>
            </a:r>
            <a:r>
              <a:rPr lang="en-US" sz="2400" dirty="0"/>
              <a:t>and bending moments </a:t>
            </a:r>
            <a:r>
              <a:rPr lang="en-US" sz="2400" b="1" i="1" dirty="0" err="1"/>
              <a:t>q</a:t>
            </a:r>
            <a:r>
              <a:rPr lang="en-US" sz="2400" b="1" i="1" baseline="-25000" dirty="0" err="1"/>
              <a:t>Nz</a:t>
            </a:r>
            <a:r>
              <a:rPr lang="en-US" sz="2400" b="1" i="1" baseline="-25000" dirty="0"/>
              <a:t>’ ,</a:t>
            </a:r>
            <a:r>
              <a:rPr lang="en-US" sz="2400" b="1" i="1" dirty="0"/>
              <a:t>  </a:t>
            </a:r>
            <a:r>
              <a:rPr lang="en-US" sz="2400" b="1" i="1" dirty="0" err="1"/>
              <a:t>q</a:t>
            </a:r>
            <a:r>
              <a:rPr lang="en-US" sz="2400" b="1" i="1" baseline="-25000" dirty="0" err="1"/>
              <a:t>Fz</a:t>
            </a:r>
            <a:r>
              <a:rPr lang="en-US" sz="2400" b="1" i="1" baseline="-25000" dirty="0"/>
              <a:t>’</a:t>
            </a:r>
            <a:r>
              <a:rPr lang="en-US" sz="2400" b="1" i="1" dirty="0"/>
              <a:t> </a:t>
            </a:r>
            <a:r>
              <a:rPr lang="en-US" sz="2400" dirty="0"/>
              <a:t>at its near and far ends, respectively. </a:t>
            </a:r>
          </a:p>
          <a:p>
            <a:pPr algn="l" rtl="0">
              <a:buNone/>
            </a:pPr>
            <a:r>
              <a:rPr lang="en-US" sz="2400" dirty="0"/>
              <a:t> </a:t>
            </a:r>
          </a:p>
          <a:p>
            <a:pPr algn="l" rtl="0">
              <a:buNone/>
            </a:pPr>
            <a:endParaRPr lang="ar-IQ" sz="2400" dirty="0"/>
          </a:p>
        </p:txBody>
      </p:sp>
      <p:sp>
        <p:nvSpPr>
          <p:cNvPr id="4" name="Rectangle 3"/>
          <p:cNvSpPr/>
          <p:nvPr/>
        </p:nvSpPr>
        <p:spPr>
          <a:xfrm>
            <a:off x="0" y="4919008"/>
            <a:ext cx="9144000" cy="1938992"/>
          </a:xfrm>
          <a:prstGeom prst="rect">
            <a:avLst/>
          </a:prstGeom>
        </p:spPr>
        <p:txBody>
          <a:bodyPr wrap="square">
            <a:spAutoFit/>
          </a:bodyPr>
          <a:lstStyle/>
          <a:p>
            <a:pPr algn="l" rtl="0"/>
            <a:r>
              <a:rPr lang="en-US" sz="2400" dirty="0"/>
              <a:t>These loadings all act in the positive coordinate directions along with their associated displacements. As in the case of beams, the moments </a:t>
            </a:r>
            <a:r>
              <a:rPr lang="en-US" sz="2400" b="1" i="1" dirty="0" err="1"/>
              <a:t>q</a:t>
            </a:r>
            <a:r>
              <a:rPr lang="en-US" sz="2400" b="1" i="1" baseline="-25000" dirty="0" err="1"/>
              <a:t>Nz</a:t>
            </a:r>
            <a:r>
              <a:rPr lang="en-US" sz="2400" b="1" i="1" baseline="-25000" dirty="0"/>
              <a:t>’</a:t>
            </a:r>
            <a:r>
              <a:rPr lang="en-US" sz="2400" b="1" i="1" dirty="0"/>
              <a:t> </a:t>
            </a:r>
            <a:r>
              <a:rPr lang="en-US" sz="2400" dirty="0"/>
              <a:t>and </a:t>
            </a:r>
            <a:r>
              <a:rPr lang="en-US" sz="2400" b="1" i="1" dirty="0" err="1"/>
              <a:t>q</a:t>
            </a:r>
            <a:r>
              <a:rPr lang="en-US" sz="2400" b="1" i="1" baseline="-25000" dirty="0" err="1"/>
              <a:t>Fz</a:t>
            </a:r>
            <a:r>
              <a:rPr lang="en-US" sz="2400" b="1" i="1" baseline="-25000" dirty="0"/>
              <a:t>’</a:t>
            </a:r>
            <a:r>
              <a:rPr lang="en-US" sz="2400" b="1" i="1" dirty="0"/>
              <a:t> </a:t>
            </a:r>
            <a:r>
              <a:rPr lang="en-US" sz="2400" dirty="0"/>
              <a:t>are positive counterclockwise, since by the right-hand rule the moment vectors are then directed along the positive </a:t>
            </a:r>
            <a:r>
              <a:rPr lang="en-US" sz="2400" b="1" i="1" dirty="0"/>
              <a:t>z' </a:t>
            </a:r>
            <a:r>
              <a:rPr lang="en-US" sz="2400" dirty="0"/>
              <a:t>axis, which is out of the page.</a:t>
            </a:r>
            <a:endParaRPr lang="ar-IQ" sz="2400" dirty="0"/>
          </a:p>
        </p:txBody>
      </p:sp>
      <p:sp>
        <p:nvSpPr>
          <p:cNvPr id="6" name="Slide Number Placeholder 5"/>
          <p:cNvSpPr>
            <a:spLocks noGrp="1"/>
          </p:cNvSpPr>
          <p:nvPr>
            <p:ph type="sldNum" sz="quarter" idx="12"/>
          </p:nvPr>
        </p:nvSpPr>
        <p:spPr/>
        <p:txBody>
          <a:bodyPr/>
          <a:lstStyle/>
          <a:p>
            <a:fld id="{40A5485D-FC63-4793-824F-B83760CA2832}" type="slidenum">
              <a:rPr lang="ar-IQ" smtClean="0"/>
              <a:pPr/>
              <a:t>3</a:t>
            </a:fld>
            <a:endParaRPr lang="ar-IQ"/>
          </a:p>
        </p:txBody>
      </p:sp>
      <p:pic>
        <p:nvPicPr>
          <p:cNvPr id="19457" name="Picture 1"/>
          <p:cNvPicPr>
            <a:picLocks noChangeAspect="1" noChangeArrowheads="1"/>
          </p:cNvPicPr>
          <p:nvPr/>
        </p:nvPicPr>
        <p:blipFill>
          <a:blip r:embed="rId2"/>
          <a:srcRect/>
          <a:stretch>
            <a:fillRect/>
          </a:stretch>
        </p:blipFill>
        <p:spPr bwMode="auto">
          <a:xfrm>
            <a:off x="4312075" y="609600"/>
            <a:ext cx="4831926" cy="2971800"/>
          </a:xfrm>
          <a:prstGeom prst="rect">
            <a:avLst/>
          </a:prstGeom>
          <a:noFill/>
          <a:ln w="9525">
            <a:noFill/>
            <a:miter lim="800000"/>
            <a:headEnd/>
            <a:tailEnd/>
          </a:ln>
          <a:effectLst/>
        </p:spPr>
      </p:pic>
      <p:sp>
        <p:nvSpPr>
          <p:cNvPr id="7" name="Footer Placeholder 6"/>
          <p:cNvSpPr>
            <a:spLocks noGrp="1"/>
          </p:cNvSpPr>
          <p:nvPr>
            <p:ph type="ftr" sz="quarter" idx="11"/>
          </p:nvPr>
        </p:nvSpPr>
        <p:spPr/>
        <p:txBody>
          <a:bodyPr/>
          <a:lstStyle/>
          <a:p>
            <a:r>
              <a:rPr lang="en-US"/>
              <a:t>Lecture 5</a:t>
            </a:r>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915400" cy="1828799"/>
          </a:xfrm>
        </p:spPr>
        <p:txBody>
          <a:bodyPr>
            <a:noAutofit/>
          </a:bodyPr>
          <a:lstStyle/>
          <a:p>
            <a:pPr algn="l" rtl="0">
              <a:lnSpc>
                <a:spcPct val="120000"/>
              </a:lnSpc>
              <a:buNone/>
            </a:pPr>
            <a:r>
              <a:rPr lang="en-US" sz="2400" dirty="0"/>
              <a:t>The axial load, the shear load, and the bending moment were discussed in previous chapters.  By superposition, if these results are added, the resulting six load-displacement relations for the member can be expressed in matrix form as</a:t>
            </a:r>
          </a:p>
          <a:p>
            <a:pPr algn="l" rtl="0">
              <a:buNone/>
            </a:pPr>
            <a:endParaRPr lang="ar-IQ" sz="2400" dirty="0"/>
          </a:p>
        </p:txBody>
      </p:sp>
      <p:sp>
        <p:nvSpPr>
          <p:cNvPr id="4" name="Slide Number Placeholder 3"/>
          <p:cNvSpPr>
            <a:spLocks noGrp="1"/>
          </p:cNvSpPr>
          <p:nvPr>
            <p:ph type="sldNum" sz="quarter" idx="12"/>
          </p:nvPr>
        </p:nvSpPr>
        <p:spPr/>
        <p:txBody>
          <a:bodyPr/>
          <a:lstStyle/>
          <a:p>
            <a:fld id="{40A5485D-FC63-4793-824F-B83760CA2832}" type="slidenum">
              <a:rPr lang="ar-IQ" smtClean="0"/>
              <a:pPr/>
              <a:t>4</a:t>
            </a:fld>
            <a:endParaRPr lang="ar-IQ"/>
          </a:p>
        </p:txBody>
      </p:sp>
      <p:pic>
        <p:nvPicPr>
          <p:cNvPr id="2051" name="Picture 3"/>
          <p:cNvPicPr>
            <a:picLocks noChangeAspect="1" noChangeArrowheads="1"/>
          </p:cNvPicPr>
          <p:nvPr/>
        </p:nvPicPr>
        <p:blipFill>
          <a:blip r:embed="rId2"/>
          <a:srcRect/>
          <a:stretch>
            <a:fillRect/>
          </a:stretch>
        </p:blipFill>
        <p:spPr bwMode="auto">
          <a:xfrm>
            <a:off x="359726" y="1676400"/>
            <a:ext cx="8327074" cy="52578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86400"/>
          </a:xfrm>
        </p:spPr>
        <p:txBody>
          <a:bodyPr>
            <a:noAutofit/>
          </a:bodyPr>
          <a:lstStyle/>
          <a:p>
            <a:pPr algn="l" rtl="0">
              <a:buNone/>
            </a:pPr>
            <a:r>
              <a:rPr lang="en-US" sz="2400" dirty="0"/>
              <a:t>or in abbreviated form as</a:t>
            </a:r>
          </a:p>
          <a:p>
            <a:pPr algn="ctr" rtl="0">
              <a:buNone/>
            </a:pPr>
            <a:r>
              <a:rPr lang="en-US" sz="2400" b="1" dirty="0"/>
              <a:t>q = </a:t>
            </a:r>
            <a:r>
              <a:rPr lang="en-US" sz="2400" b="1" dirty="0" err="1"/>
              <a:t>k'd</a:t>
            </a:r>
            <a:r>
              <a:rPr lang="en-US" sz="2400" b="1" dirty="0"/>
              <a:t>	</a:t>
            </a:r>
            <a:endParaRPr lang="en-US" sz="2400" dirty="0"/>
          </a:p>
          <a:p>
            <a:pPr algn="l" rtl="0">
              <a:lnSpc>
                <a:spcPct val="140000"/>
              </a:lnSpc>
              <a:buNone/>
            </a:pPr>
            <a:r>
              <a:rPr lang="en-US" sz="2400" dirty="0"/>
              <a:t>The member stiffness matrix </a:t>
            </a:r>
            <a:r>
              <a:rPr lang="en-US" sz="2400" b="1" dirty="0"/>
              <a:t>k' </a:t>
            </a:r>
            <a:r>
              <a:rPr lang="en-US" sz="2400" dirty="0"/>
              <a:t>consists of thirty-six influence coefficients that physically represent the load on the member when the member undergoes a specified unit displacement. Specifically, each column in the matrix represents the member loadings for unit displacements identified by the degree-of-freedom coding listed above the columns. From the assembly, both equilibrium and compatibility of displacements have been satisfied.</a:t>
            </a:r>
          </a:p>
        </p:txBody>
      </p:sp>
      <p:sp>
        <p:nvSpPr>
          <p:cNvPr id="4" name="Slide Number Placeholder 3"/>
          <p:cNvSpPr>
            <a:spLocks noGrp="1"/>
          </p:cNvSpPr>
          <p:nvPr>
            <p:ph type="sldNum" sz="quarter" idx="12"/>
          </p:nvPr>
        </p:nvSpPr>
        <p:spPr/>
        <p:txBody>
          <a:bodyPr/>
          <a:lstStyle/>
          <a:p>
            <a:fld id="{40A5485D-FC63-4793-824F-B83760CA2832}" type="slidenum">
              <a:rPr lang="ar-IQ" smtClean="0"/>
              <a:pPr/>
              <a:t>5</a:t>
            </a:fld>
            <a:endParaRPr lang="ar-IQ"/>
          </a:p>
        </p:txBody>
      </p:sp>
      <p:sp>
        <p:nvSpPr>
          <p:cNvPr id="5" name="Footer Placeholder 4"/>
          <p:cNvSpPr>
            <a:spLocks noGrp="1"/>
          </p:cNvSpPr>
          <p:nvPr>
            <p:ph type="ftr" sz="quarter" idx="11"/>
          </p:nvPr>
        </p:nvSpPr>
        <p:spPr/>
        <p:txBody>
          <a:bodyPr/>
          <a:lstStyle/>
          <a:p>
            <a:r>
              <a:rPr lang="en-US"/>
              <a:t>Lecture 5</a:t>
            </a:r>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200" u="sng" dirty="0">
                <a:effectLst>
                  <a:outerShdw blurRad="38100" dist="38100" dir="2700000" algn="tl">
                    <a:srgbClr val="000000">
                      <a:alpha val="43137"/>
                    </a:srgbClr>
                  </a:outerShdw>
                </a:effectLst>
              </a:rPr>
              <a:t>Displacement and Force Transformation Matrices</a:t>
            </a:r>
            <a:endParaRPr lang="ar-IQ" sz="32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990600"/>
            <a:ext cx="8839200" cy="2895600"/>
          </a:xfrm>
        </p:spPr>
        <p:txBody>
          <a:bodyPr>
            <a:normAutofit/>
          </a:bodyPr>
          <a:lstStyle/>
          <a:p>
            <a:pPr algn="l" rtl="0">
              <a:buNone/>
            </a:pPr>
            <a:r>
              <a:rPr lang="en-US" sz="2400" dirty="0"/>
              <a:t>As in the case for trusses, we must be able to transform the internal member loads </a:t>
            </a:r>
            <a:r>
              <a:rPr lang="en-US" sz="2400" b="1" dirty="0"/>
              <a:t>q </a:t>
            </a:r>
            <a:r>
              <a:rPr lang="en-US" sz="2400" dirty="0"/>
              <a:t>and deformations </a:t>
            </a:r>
            <a:r>
              <a:rPr lang="en-US" sz="2400" b="1" dirty="0"/>
              <a:t>d </a:t>
            </a:r>
            <a:r>
              <a:rPr lang="en-US" sz="2400" dirty="0"/>
              <a:t>from local </a:t>
            </a:r>
            <a:r>
              <a:rPr lang="en-US" sz="2400" i="1" dirty="0">
                <a:effectLst>
                  <a:outerShdw blurRad="38100" dist="38100" dir="2700000" algn="tl">
                    <a:srgbClr val="000000">
                      <a:alpha val="43137"/>
                    </a:srgbClr>
                  </a:outerShdw>
                </a:effectLst>
              </a:rPr>
              <a:t>x', y', z' </a:t>
            </a:r>
            <a:r>
              <a:rPr lang="en-US" sz="2400" dirty="0"/>
              <a:t>coordinates to global </a:t>
            </a:r>
            <a:r>
              <a:rPr lang="en-US" sz="2400" i="1" dirty="0">
                <a:effectLst>
                  <a:outerShdw blurRad="38100" dist="38100" dir="2700000" algn="tl">
                    <a:srgbClr val="000000">
                      <a:alpha val="43137"/>
                    </a:srgbClr>
                  </a:outerShdw>
                </a:effectLst>
              </a:rPr>
              <a:t>x, y, z </a:t>
            </a:r>
            <a:r>
              <a:rPr lang="en-US" sz="2400" dirty="0"/>
              <a:t>coordinates. For this reason transformation matrices are needed. </a:t>
            </a:r>
          </a:p>
          <a:p>
            <a:pPr algn="l" rtl="0">
              <a:buNone/>
            </a:pPr>
            <a:r>
              <a:rPr lang="en-US" sz="2400" b="1" dirty="0"/>
              <a:t>Displacement Transformation Matrix. </a:t>
            </a:r>
            <a:r>
              <a:rPr lang="en-US" sz="2400" dirty="0"/>
              <a:t>Consider the frame member shown in Fig</a:t>
            </a:r>
            <a:r>
              <a:rPr lang="en-US" sz="2400" i="1" dirty="0"/>
              <a:t>. </a:t>
            </a:r>
            <a:r>
              <a:rPr lang="en-US" sz="2400" dirty="0"/>
              <a:t>Here it is seen that a global coordinate displacement </a:t>
            </a:r>
            <a:r>
              <a:rPr lang="en-US" sz="2400" i="1" dirty="0" err="1">
                <a:effectLst>
                  <a:outerShdw blurRad="38100" dist="38100" dir="2700000" algn="tl">
                    <a:srgbClr val="000000">
                      <a:alpha val="43137"/>
                    </a:srgbClr>
                  </a:outerShdw>
                </a:effectLst>
              </a:rPr>
              <a:t>D</a:t>
            </a:r>
            <a:r>
              <a:rPr lang="en-US" sz="2400" i="1" baseline="-25000" dirty="0" err="1">
                <a:effectLst>
                  <a:outerShdw blurRad="38100" dist="38100" dir="2700000" algn="tl">
                    <a:srgbClr val="000000">
                      <a:alpha val="43137"/>
                    </a:srgbClr>
                  </a:outerShdw>
                </a:effectLst>
              </a:rPr>
              <a:t>Nx</a:t>
            </a:r>
            <a:r>
              <a:rPr lang="en-US" sz="2400" i="1" dirty="0"/>
              <a:t> </a:t>
            </a:r>
            <a:r>
              <a:rPr lang="en-US" sz="2400" dirty="0"/>
              <a:t>creates local coordinate displacements</a:t>
            </a:r>
          </a:p>
          <a:p>
            <a:pPr algn="l">
              <a:buNone/>
            </a:pPr>
            <a:endParaRPr lang="ar-IQ" sz="2400" dirty="0"/>
          </a:p>
        </p:txBody>
      </p:sp>
      <p:pic>
        <p:nvPicPr>
          <p:cNvPr id="4" name="Picture 2"/>
          <p:cNvPicPr>
            <a:picLocks noChangeAspect="1" noChangeArrowheads="1"/>
          </p:cNvPicPr>
          <p:nvPr/>
        </p:nvPicPr>
        <p:blipFill>
          <a:blip r:embed="rId2"/>
          <a:srcRect/>
          <a:stretch>
            <a:fillRect/>
          </a:stretch>
        </p:blipFill>
        <p:spPr bwMode="auto">
          <a:xfrm>
            <a:off x="4991622" y="4267200"/>
            <a:ext cx="4152378" cy="25908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40A5485D-FC63-4793-824F-B83760CA2832}" type="slidenum">
              <a:rPr lang="ar-IQ" smtClean="0"/>
              <a:pPr/>
              <a:t>6</a:t>
            </a:fld>
            <a:endParaRPr lang="ar-IQ"/>
          </a:p>
        </p:txBody>
      </p:sp>
      <p:graphicFrame>
        <p:nvGraphicFramePr>
          <p:cNvPr id="3075" name="Object 4"/>
          <p:cNvGraphicFramePr>
            <a:graphicFrameLocks noChangeAspect="1"/>
          </p:cNvGraphicFramePr>
          <p:nvPr/>
        </p:nvGraphicFramePr>
        <p:xfrm>
          <a:off x="228600" y="4038600"/>
          <a:ext cx="6452268" cy="622300"/>
        </p:xfrm>
        <a:graphic>
          <a:graphicData uri="http://schemas.openxmlformats.org/presentationml/2006/ole">
            <mc:AlternateContent xmlns:mc="http://schemas.openxmlformats.org/markup-compatibility/2006">
              <mc:Choice xmlns:v="urn:schemas-microsoft-com:vml" Requires="v">
                <p:oleObj name="Equation" r:id="rId3" imgW="2501640" imgH="241200" progId="Equation.3">
                  <p:embed/>
                </p:oleObj>
              </mc:Choice>
              <mc:Fallback>
                <p:oleObj name="Equation" r:id="rId3" imgW="250164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038600"/>
                        <a:ext cx="6452268" cy="622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7" name="Footer Placeholder 6"/>
          <p:cNvSpPr>
            <a:spLocks noGrp="1"/>
          </p:cNvSpPr>
          <p:nvPr>
            <p:ph type="ftr" sz="quarter" idx="11"/>
          </p:nvPr>
        </p:nvSpPr>
        <p:spPr/>
        <p:txBody>
          <a:bodyPr/>
          <a:lstStyle/>
          <a:p>
            <a:r>
              <a:rPr lang="en-US"/>
              <a:t>Lecture 5</a:t>
            </a:r>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4320138" y="-76200"/>
            <a:ext cx="4823862" cy="2362200"/>
          </a:xfrm>
          <a:prstGeom prst="rect">
            <a:avLst/>
          </a:prstGeom>
          <a:noFill/>
          <a:ln w="9525">
            <a:noFill/>
            <a:miter lim="800000"/>
            <a:headEnd/>
            <a:tailEnd/>
          </a:ln>
          <a:effectLst/>
        </p:spPr>
      </p:pic>
      <p:sp>
        <p:nvSpPr>
          <p:cNvPr id="2053" name="Rectangle 5"/>
          <p:cNvSpPr>
            <a:spLocks noChangeArrowheads="1"/>
          </p:cNvSpPr>
          <p:nvPr/>
        </p:nvSpPr>
        <p:spPr bwMode="auto">
          <a:xfrm>
            <a:off x="381000" y="304800"/>
            <a:ext cx="4419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Likewise, a global coordinate displacement </a:t>
            </a:r>
            <a:r>
              <a:rPr kumimoji="0" lang="en-US" sz="24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D</a:t>
            </a:r>
            <a:r>
              <a:rPr kumimoji="0" lang="en-US" sz="24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Ny</a:t>
            </a:r>
            <a:r>
              <a:rPr lang="en-US" sz="2400" i="1" dirty="0">
                <a:latin typeface="Calibri" pitchFamily="34" charset="0"/>
                <a:ea typeface="Century Schoolbook" pitchFamily="18" charset="0"/>
                <a:cs typeface="Century Schoolbook"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creates local coordinate displacements of</a:t>
            </a:r>
            <a:endParaRPr kumimoji="0" lang="en-US" sz="5400" b="0" i="0" u="none" strike="noStrike" cap="none" normalizeH="0" baseline="0" dirty="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152400" y="2895600"/>
            <a:ext cx="8991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Finally, since the </a:t>
            </a:r>
            <a:r>
              <a:rPr kumimoji="0" lang="en-US" sz="2400" b="0" i="1"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Palatino Linotype" pitchFamily="18" charset="0"/>
                <a:cs typeface="Palatino Linotype" pitchFamily="18" charset="0"/>
              </a:rPr>
              <a:t>z'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and </a:t>
            </a:r>
            <a:r>
              <a:rPr kumimoji="0" lang="en-US" sz="2400" b="0" i="1"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Palatino Linotype" pitchFamily="18" charset="0"/>
                <a:cs typeface="Palatino Linotype" pitchFamily="18" charset="0"/>
              </a:rPr>
              <a:t>z</a:t>
            </a:r>
            <a:r>
              <a:rPr kumimoji="0" lang="en-US" sz="2400" b="0" i="1" u="none" strike="noStrike" cap="none" normalizeH="0" baseline="0" dirty="0">
                <a:ln>
                  <a:noFill/>
                </a:ln>
                <a:solidFill>
                  <a:schemeClr val="tx1"/>
                </a:solidFill>
                <a:effectLst/>
                <a:latin typeface="Calibri" pitchFamily="34" charset="0"/>
                <a:ea typeface="Palatino Linotype" pitchFamily="18" charset="0"/>
                <a:cs typeface="Palatino Linotype"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axes are coincident, that is, directed out of the page, a rotation </a:t>
            </a:r>
            <a:r>
              <a:rPr kumimoji="0" lang="en-US" sz="24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D</a:t>
            </a:r>
            <a:r>
              <a:rPr kumimoji="0" lang="en-US" sz="24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Nz</a:t>
            </a:r>
            <a:r>
              <a:rPr kumimoji="0" lang="en-US" sz="2400" b="0" i="1"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about </a:t>
            </a:r>
            <a:r>
              <a:rPr kumimoji="0" lang="en-US" sz="2400" b="0" i="1" u="none" strike="noStrike" cap="none" normalizeH="0" baseline="0" dirty="0">
                <a:ln>
                  <a:noFill/>
                </a:ln>
                <a:solidFill>
                  <a:schemeClr val="tx1"/>
                </a:solidFill>
                <a:effectLst/>
                <a:latin typeface="Calibri" pitchFamily="34" charset="0"/>
                <a:ea typeface="Palatino Linotype" pitchFamily="18" charset="0"/>
                <a:cs typeface="Palatino Linotype" pitchFamily="18" charset="0"/>
              </a:rPr>
              <a:t>z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causes a corresponding rotation </a:t>
            </a:r>
            <a:r>
              <a:rPr kumimoji="0" lang="en-US" sz="2400" b="0" i="1" u="none" strike="noStrike" cap="none" normalizeH="0" baseline="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d</a:t>
            </a:r>
            <a:r>
              <a:rPr kumimoji="0" lang="en-US" sz="2400" b="0" i="1" u="none" strike="noStrike" cap="none" normalizeH="0" baseline="-30000" dirty="0" err="1">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Nz</a:t>
            </a:r>
            <a:r>
              <a:rPr kumimoji="0" lang="en-US" sz="2400" b="0" i="1" u="none" strike="noStrike" cap="none" normalizeH="0" baseline="-3000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a:t>
            </a:r>
            <a:r>
              <a:rPr kumimoji="0" lang="en-US" sz="2400" b="0" i="1"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Century Schoolbook" pitchFamily="18" charset="0"/>
                <a:cs typeface="Century Schoolbook" pitchFamily="18" charset="0"/>
              </a:rPr>
              <a:t>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about </a:t>
            </a:r>
            <a:r>
              <a:rPr kumimoji="0" lang="en-US" sz="2400" b="0" i="1" u="none" strike="noStrike" cap="none" normalizeH="0" baseline="0" dirty="0">
                <a:ln>
                  <a:noFill/>
                </a:ln>
                <a:solidFill>
                  <a:schemeClr val="tx1"/>
                </a:solidFill>
                <a:effectLst>
                  <a:outerShdw blurRad="38100" dist="38100" dir="2700000" algn="tl">
                    <a:srgbClr val="000000">
                      <a:alpha val="43137"/>
                    </a:srgbClr>
                  </a:outerShdw>
                </a:effectLst>
                <a:latin typeface="Calibri" pitchFamily="34" charset="0"/>
                <a:ea typeface="Palatino Linotype" pitchFamily="18" charset="0"/>
                <a:cs typeface="Palatino Linotype" pitchFamily="18" charset="0"/>
              </a:rPr>
              <a:t>z'. </a:t>
            </a:r>
            <a:r>
              <a:rPr kumimoji="0" lang="en-US" sz="2400" b="0" i="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Thus,</a:t>
            </a:r>
            <a:endParaRPr kumimoji="0" lang="en-US" sz="5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098" name="Object 4"/>
          <p:cNvGraphicFramePr>
            <a:graphicFrameLocks noChangeAspect="1"/>
          </p:cNvGraphicFramePr>
          <p:nvPr/>
        </p:nvGraphicFramePr>
        <p:xfrm>
          <a:off x="192088" y="2209800"/>
          <a:ext cx="5108575" cy="442913"/>
        </p:xfrm>
        <a:graphic>
          <a:graphicData uri="http://schemas.openxmlformats.org/presentationml/2006/ole">
            <mc:AlternateContent xmlns:mc="http://schemas.openxmlformats.org/markup-compatibility/2006">
              <mc:Choice xmlns:v="urn:schemas-microsoft-com:vml" Requires="v">
                <p:oleObj name="Equation" r:id="rId3" imgW="2361960" imgH="241200" progId="Equation.3">
                  <p:embed/>
                </p:oleObj>
              </mc:Choice>
              <mc:Fallback>
                <p:oleObj name="Equation" r:id="rId3" imgW="236196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8" y="2209800"/>
                        <a:ext cx="5108575" cy="442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graphicFrame>
        <p:nvGraphicFramePr>
          <p:cNvPr id="4099" name="Object 4"/>
          <p:cNvGraphicFramePr>
            <a:graphicFrameLocks noChangeAspect="1"/>
          </p:cNvGraphicFramePr>
          <p:nvPr/>
        </p:nvGraphicFramePr>
        <p:xfrm>
          <a:off x="2465388" y="3810000"/>
          <a:ext cx="1373187" cy="419100"/>
        </p:xfrm>
        <a:graphic>
          <a:graphicData uri="http://schemas.openxmlformats.org/presentationml/2006/ole">
            <mc:AlternateContent xmlns:mc="http://schemas.openxmlformats.org/markup-compatibility/2006">
              <mc:Choice xmlns:v="urn:schemas-microsoft-com:vml" Requires="v">
                <p:oleObj name="Equation" r:id="rId5" imgW="634680" imgH="228600" progId="Equation.3">
                  <p:embed/>
                </p:oleObj>
              </mc:Choice>
              <mc:Fallback>
                <p:oleObj name="Equation" r:id="rId5" imgW="6346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5388" y="3810000"/>
                        <a:ext cx="1373187" cy="419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12" name="Title 1"/>
          <p:cNvSpPr>
            <a:spLocks noGrp="1"/>
          </p:cNvSpPr>
          <p:nvPr>
            <p:ph type="title"/>
          </p:nvPr>
        </p:nvSpPr>
        <p:spPr>
          <a:xfrm>
            <a:off x="228600" y="4419600"/>
            <a:ext cx="8915400" cy="1417638"/>
          </a:xfrm>
        </p:spPr>
        <p:txBody>
          <a:bodyPr>
            <a:noAutofit/>
          </a:bodyPr>
          <a:lstStyle/>
          <a:p>
            <a:pPr algn="l"/>
            <a:r>
              <a:rPr lang="en-US" sz="2400" dirty="0"/>
              <a:t>In a similar manner, if global displacements </a:t>
            </a:r>
            <a:r>
              <a:rPr lang="en-US" sz="2400" i="1" dirty="0" err="1">
                <a:effectLst>
                  <a:outerShdw blurRad="38100" dist="38100" dir="2700000" algn="tl">
                    <a:srgbClr val="000000">
                      <a:alpha val="43137"/>
                    </a:srgbClr>
                  </a:outerShdw>
                </a:effectLst>
              </a:rPr>
              <a:t>D</a:t>
            </a:r>
            <a:r>
              <a:rPr lang="en-US" sz="2400" i="1" baseline="-25000" dirty="0" err="1">
                <a:effectLst>
                  <a:outerShdw blurRad="38100" dist="38100" dir="2700000" algn="tl">
                    <a:srgbClr val="000000">
                      <a:alpha val="43137"/>
                    </a:srgbClr>
                  </a:outerShdw>
                </a:effectLst>
              </a:rPr>
              <a:t>Fx</a:t>
            </a:r>
            <a:r>
              <a:rPr lang="en-US" sz="2400" i="1" dirty="0"/>
              <a:t> </a:t>
            </a:r>
            <a:r>
              <a:rPr lang="en-US" sz="2400" dirty="0"/>
              <a:t>in the </a:t>
            </a:r>
            <a:r>
              <a:rPr lang="en-US" sz="2400" i="1" dirty="0"/>
              <a:t>x </a:t>
            </a:r>
            <a:r>
              <a:rPr lang="en-US" sz="2400" dirty="0"/>
              <a:t>direction, </a:t>
            </a:r>
            <a:r>
              <a:rPr lang="en-US" sz="2400" i="1" dirty="0" err="1">
                <a:effectLst>
                  <a:outerShdw blurRad="38100" dist="38100" dir="2700000" algn="tl">
                    <a:srgbClr val="000000">
                      <a:alpha val="43137"/>
                    </a:srgbClr>
                  </a:outerShdw>
                </a:effectLst>
              </a:rPr>
              <a:t>D</a:t>
            </a:r>
            <a:r>
              <a:rPr lang="en-US" sz="2400" i="1" baseline="-25000" dirty="0" err="1">
                <a:effectLst>
                  <a:outerShdw blurRad="38100" dist="38100" dir="2700000" algn="tl">
                    <a:srgbClr val="000000">
                      <a:alpha val="43137"/>
                    </a:srgbClr>
                  </a:outerShdw>
                </a:effectLst>
              </a:rPr>
              <a:t>Fy</a:t>
            </a:r>
            <a:r>
              <a:rPr lang="en-US" sz="2400" i="1" dirty="0"/>
              <a:t> </a:t>
            </a:r>
            <a:r>
              <a:rPr lang="en-US" sz="2400" dirty="0"/>
              <a:t>in the </a:t>
            </a:r>
            <a:r>
              <a:rPr lang="en-US" sz="2400" i="1" dirty="0"/>
              <a:t>y </a:t>
            </a:r>
            <a:r>
              <a:rPr lang="en-US" sz="2400" dirty="0"/>
              <a:t>direction, and a rotation </a:t>
            </a:r>
            <a:r>
              <a:rPr lang="en-US" sz="2400" i="1" dirty="0" err="1">
                <a:effectLst>
                  <a:outerShdw blurRad="38100" dist="38100" dir="2700000" algn="tl">
                    <a:srgbClr val="000000">
                      <a:alpha val="43137"/>
                    </a:srgbClr>
                  </a:outerShdw>
                </a:effectLst>
              </a:rPr>
              <a:t>D</a:t>
            </a:r>
            <a:r>
              <a:rPr lang="en-US" sz="2400" i="1" baseline="-25000" dirty="0" err="1">
                <a:effectLst>
                  <a:outerShdw blurRad="38100" dist="38100" dir="2700000" algn="tl">
                    <a:srgbClr val="000000">
                      <a:alpha val="43137"/>
                    </a:srgbClr>
                  </a:outerShdw>
                </a:effectLst>
              </a:rPr>
              <a:t>Fz</a:t>
            </a:r>
            <a:r>
              <a:rPr lang="en-US" sz="2400" i="1" dirty="0"/>
              <a:t> </a:t>
            </a:r>
            <a:r>
              <a:rPr lang="en-US" sz="2400" dirty="0"/>
              <a:t>are imposed on the far end of the member, the resulting transformation equations are, respectively,</a:t>
            </a:r>
            <a:br>
              <a:rPr lang="en-US" sz="2400" dirty="0"/>
            </a:br>
            <a:endParaRPr lang="ar-IQ" sz="2400" dirty="0"/>
          </a:p>
        </p:txBody>
      </p:sp>
      <p:graphicFrame>
        <p:nvGraphicFramePr>
          <p:cNvPr id="4100" name="Object 4"/>
          <p:cNvGraphicFramePr>
            <a:graphicFrameLocks noChangeAspect="1"/>
          </p:cNvGraphicFramePr>
          <p:nvPr/>
        </p:nvGraphicFramePr>
        <p:xfrm>
          <a:off x="635000" y="5791200"/>
          <a:ext cx="7664450" cy="884238"/>
        </p:xfrm>
        <a:graphic>
          <a:graphicData uri="http://schemas.openxmlformats.org/presentationml/2006/ole">
            <mc:AlternateContent xmlns:mc="http://schemas.openxmlformats.org/markup-compatibility/2006">
              <mc:Choice xmlns:v="urn:schemas-microsoft-com:vml" Requires="v">
                <p:oleObj name="Equation" r:id="rId7" imgW="3543120" imgH="482400" progId="Equation.3">
                  <p:embed/>
                </p:oleObj>
              </mc:Choice>
              <mc:Fallback>
                <p:oleObj name="Equation" r:id="rId7" imgW="354312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5000" y="5791200"/>
                        <a:ext cx="7664450" cy="884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9" name="Slide Number Placeholder 8"/>
          <p:cNvSpPr>
            <a:spLocks noGrp="1"/>
          </p:cNvSpPr>
          <p:nvPr>
            <p:ph type="sldNum" sz="quarter" idx="12"/>
          </p:nvPr>
        </p:nvSpPr>
        <p:spPr/>
        <p:txBody>
          <a:bodyPr/>
          <a:lstStyle/>
          <a:p>
            <a:fld id="{40A5485D-FC63-4793-824F-B83760CA2832}" type="slidenum">
              <a:rPr lang="ar-IQ" smtClean="0"/>
              <a:pPr/>
              <a:t>7</a:t>
            </a:fld>
            <a:endParaRPr lang="ar-IQ"/>
          </a:p>
        </p:txBody>
      </p:sp>
      <p:sp>
        <p:nvSpPr>
          <p:cNvPr id="10" name="Footer Placeholder 9"/>
          <p:cNvSpPr>
            <a:spLocks noGrp="1"/>
          </p:cNvSpPr>
          <p:nvPr>
            <p:ph type="ftr" sz="quarter" idx="11"/>
          </p:nvPr>
        </p:nvSpPr>
        <p:spPr/>
        <p:txBody>
          <a:bodyPr/>
          <a:lstStyle/>
          <a:p>
            <a:r>
              <a:rPr lang="en-US"/>
              <a:t>Lecture 5</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box(in)">
                                      <p:cBhvr>
                                        <p:cTn id="12" dur="500"/>
                                        <p:tgtEl>
                                          <p:spTgt spid="205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box(in)">
                                      <p:cBhvr>
                                        <p:cTn id="17" dur="5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100"/>
                                        </p:tgtEl>
                                        <p:attrNameLst>
                                          <p:attrName>style.visibility</p:attrName>
                                        </p:attrNameLst>
                                      </p:cBhvr>
                                      <p:to>
                                        <p:strVal val="visible"/>
                                      </p:to>
                                    </p:set>
                                    <p:animEffect transition="in" filter="box(in)">
                                      <p:cBhvr>
                                        <p:cTn id="2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304800" y="228600"/>
            <a:ext cx="8534400" cy="1389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0" fontAlgn="base">
              <a:lnSpc>
                <a:spcPct val="120000"/>
              </a:lnSpc>
              <a:spcBef>
                <a:spcPct val="0"/>
              </a:spcBef>
              <a:spcAft>
                <a:spcPct val="0"/>
              </a:spcAft>
            </a:pPr>
            <a:r>
              <a:rPr kumimoji="0" lang="en-US"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Letting </a:t>
            </a:r>
            <a:r>
              <a:rPr kumimoji="0" lang="el-GR"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λ</a:t>
            </a:r>
            <a:r>
              <a:rPr kumimoji="0" lang="en-US" sz="2400" b="0" u="none" strike="noStrike" cap="none" normalizeH="0" baseline="-30000" dirty="0">
                <a:ln>
                  <a:noFill/>
                </a:ln>
                <a:solidFill>
                  <a:schemeClr val="tx1"/>
                </a:solidFill>
                <a:effectLst/>
                <a:latin typeface="Calibri" pitchFamily="34" charset="0"/>
                <a:ea typeface="Century Schoolbook" pitchFamily="18" charset="0"/>
                <a:cs typeface="Century Schoolbook" pitchFamily="18" charset="0"/>
              </a:rPr>
              <a:t>x</a:t>
            </a:r>
            <a:r>
              <a:rPr kumimoji="0" lang="en-US"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a:t>
            </a:r>
            <a:r>
              <a:rPr kumimoji="0" lang="en-US" sz="2400" b="0" u="none" strike="noStrike" cap="none" normalizeH="0" baseline="0" dirty="0" err="1">
                <a:ln>
                  <a:noFill/>
                </a:ln>
                <a:solidFill>
                  <a:schemeClr val="tx1"/>
                </a:solidFill>
                <a:effectLst/>
                <a:latin typeface="Calibri" pitchFamily="34" charset="0"/>
                <a:ea typeface="Century Schoolbook" pitchFamily="18" charset="0"/>
                <a:cs typeface="Century Schoolbook" pitchFamily="18" charset="0"/>
              </a:rPr>
              <a:t>cos</a:t>
            </a:r>
            <a:r>
              <a:rPr kumimoji="0" lang="el-GR"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θ</a:t>
            </a:r>
            <a:r>
              <a:rPr kumimoji="0" lang="en-US" sz="2400" b="0" u="none" strike="noStrike" cap="none" normalizeH="0" baseline="-30000" dirty="0">
                <a:ln>
                  <a:noFill/>
                </a:ln>
                <a:solidFill>
                  <a:schemeClr val="tx1"/>
                </a:solidFill>
                <a:effectLst/>
                <a:latin typeface="Calibri" pitchFamily="34" charset="0"/>
                <a:ea typeface="Century Schoolbook" pitchFamily="18" charset="0"/>
                <a:cs typeface="Century Schoolbook" pitchFamily="18" charset="0"/>
              </a:rPr>
              <a:t>X</a:t>
            </a:r>
            <a:r>
              <a:rPr kumimoji="0" lang="en-US"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 </a:t>
            </a:r>
            <a:r>
              <a:rPr kumimoji="0" lang="el-GR"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λ</a:t>
            </a:r>
            <a:r>
              <a:rPr kumimoji="0" lang="en-US" sz="2400" b="0" u="none" strike="noStrike" cap="none" normalizeH="0" baseline="-30000" dirty="0">
                <a:ln>
                  <a:noFill/>
                </a:ln>
                <a:solidFill>
                  <a:schemeClr val="tx1"/>
                </a:solidFill>
                <a:effectLst/>
                <a:latin typeface="Calibri" pitchFamily="34" charset="0"/>
                <a:ea typeface="Century Schoolbook" pitchFamily="18" charset="0"/>
                <a:cs typeface="Century Schoolbook" pitchFamily="18" charset="0"/>
              </a:rPr>
              <a:t>y</a:t>
            </a:r>
            <a:r>
              <a:rPr kumimoji="0" lang="en-US"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a:t>
            </a:r>
            <a:r>
              <a:rPr kumimoji="0" lang="en-US" sz="2400" b="0" u="none" strike="noStrike" cap="none" normalizeH="0" baseline="0" dirty="0" err="1">
                <a:ln>
                  <a:noFill/>
                </a:ln>
                <a:solidFill>
                  <a:schemeClr val="tx1"/>
                </a:solidFill>
                <a:effectLst/>
                <a:latin typeface="Calibri" pitchFamily="34" charset="0"/>
                <a:ea typeface="Century Schoolbook" pitchFamily="18" charset="0"/>
                <a:cs typeface="Century Schoolbook" pitchFamily="18" charset="0"/>
              </a:rPr>
              <a:t>cos</a:t>
            </a:r>
            <a:r>
              <a:rPr kumimoji="0" lang="el-GR"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θ</a:t>
            </a:r>
            <a:r>
              <a:rPr kumimoji="0" lang="en-US" sz="2400" b="0" u="none" strike="noStrike" cap="none" normalizeH="0" baseline="-30000" dirty="0">
                <a:ln>
                  <a:noFill/>
                </a:ln>
                <a:solidFill>
                  <a:schemeClr val="tx1"/>
                </a:solidFill>
                <a:effectLst/>
                <a:latin typeface="Calibri" pitchFamily="34" charset="0"/>
                <a:ea typeface="Century Schoolbook" pitchFamily="18" charset="0"/>
                <a:cs typeface="Century Schoolbook" pitchFamily="18" charset="0"/>
              </a:rPr>
              <a:t>y</a:t>
            </a:r>
            <a:r>
              <a:rPr kumimoji="0" lang="en-US" sz="2400" b="0" u="none" strike="noStrike" cap="none" normalizeH="0" baseline="0" dirty="0">
                <a:ln>
                  <a:noFill/>
                </a:ln>
                <a:solidFill>
                  <a:schemeClr val="tx1"/>
                </a:solidFill>
                <a:effectLst/>
                <a:latin typeface="Calibri" pitchFamily="34" charset="0"/>
                <a:ea typeface="Century Schoolbook" pitchFamily="18" charset="0"/>
                <a:cs typeface="Century Schoolbook" pitchFamily="18" charset="0"/>
              </a:rPr>
              <a:t> represent the direction cosines of the member, we can write the superposition of displacements in matrix form as</a:t>
            </a:r>
            <a:endParaRPr kumimoji="0" lang="en-US" sz="5400" b="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5123" name="Object 4"/>
          <p:cNvGraphicFramePr>
            <a:graphicFrameLocks noChangeAspect="1"/>
          </p:cNvGraphicFramePr>
          <p:nvPr/>
        </p:nvGraphicFramePr>
        <p:xfrm>
          <a:off x="3175000" y="4267200"/>
          <a:ext cx="1903413" cy="609600"/>
        </p:xfrm>
        <a:graphic>
          <a:graphicData uri="http://schemas.openxmlformats.org/presentationml/2006/ole">
            <mc:AlternateContent xmlns:mc="http://schemas.openxmlformats.org/markup-compatibility/2006">
              <mc:Choice xmlns:v="urn:schemas-microsoft-com:vml" Requires="v">
                <p:oleObj name="Equation" r:id="rId2" imgW="469800" imgH="177480" progId="Equation.3">
                  <p:embed/>
                </p:oleObj>
              </mc:Choice>
              <mc:Fallback>
                <p:oleObj name="Equation" r:id="rId2" imgW="469800" imgH="177480" progId="Equation.3">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00" y="4267200"/>
                        <a:ext cx="1903413" cy="6096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FF00FF"/>
                            </a:solidFill>
                            <a:miter lim="800000"/>
                            <a:headEnd/>
                            <a:tailEnd/>
                          </a14:hiddenLine>
                        </a:ext>
                      </a:extLst>
                    </p:spPr>
                  </p:pic>
                </p:oleObj>
              </mc:Fallback>
            </mc:AlternateContent>
          </a:graphicData>
        </a:graphic>
      </p:graphicFrame>
      <p:sp>
        <p:nvSpPr>
          <p:cNvPr id="10" name="Content Placeholder 2"/>
          <p:cNvSpPr>
            <a:spLocks noGrp="1"/>
          </p:cNvSpPr>
          <p:nvPr>
            <p:ph idx="1"/>
          </p:nvPr>
        </p:nvSpPr>
        <p:spPr>
          <a:xfrm>
            <a:off x="0" y="5029200"/>
            <a:ext cx="9144000" cy="1371600"/>
          </a:xfrm>
        </p:spPr>
        <p:txBody>
          <a:bodyPr>
            <a:normAutofit fontScale="92500" lnSpcReduction="20000"/>
          </a:bodyPr>
          <a:lstStyle/>
          <a:p>
            <a:pPr algn="l" rtl="0">
              <a:lnSpc>
                <a:spcPct val="120000"/>
              </a:lnSpc>
              <a:buNone/>
            </a:pPr>
            <a:r>
              <a:rPr lang="en-US" sz="2800" dirty="0"/>
              <a:t>By inspection, </a:t>
            </a:r>
            <a:r>
              <a:rPr lang="en-US" sz="2800" b="1" dirty="0"/>
              <a:t>T </a:t>
            </a:r>
            <a:r>
              <a:rPr lang="en-US" sz="2800" dirty="0"/>
              <a:t>transforms the six global </a:t>
            </a:r>
            <a:r>
              <a:rPr lang="en-US" sz="2800" i="1" dirty="0">
                <a:effectLst>
                  <a:outerShdw blurRad="38100" dist="38100" dir="2700000" algn="tl">
                    <a:srgbClr val="000000">
                      <a:alpha val="43137"/>
                    </a:srgbClr>
                  </a:outerShdw>
                </a:effectLst>
              </a:rPr>
              <a:t>x, y, z </a:t>
            </a:r>
            <a:r>
              <a:rPr lang="en-US" sz="2800" dirty="0"/>
              <a:t>displacements </a:t>
            </a:r>
            <a:r>
              <a:rPr lang="en-US" sz="2800" b="1" dirty="0"/>
              <a:t>D </a:t>
            </a:r>
            <a:r>
              <a:rPr lang="en-US" sz="2800" dirty="0"/>
              <a:t>into the six local </a:t>
            </a:r>
            <a:r>
              <a:rPr lang="en-US" sz="2800" i="1" dirty="0">
                <a:effectLst>
                  <a:outerShdw blurRad="38100" dist="38100" dir="2700000" algn="tl">
                    <a:srgbClr val="000000">
                      <a:alpha val="43137"/>
                    </a:srgbClr>
                  </a:outerShdw>
                </a:effectLst>
              </a:rPr>
              <a:t>x', y', z' </a:t>
            </a:r>
            <a:r>
              <a:rPr lang="en-US" sz="2800" dirty="0"/>
              <a:t>displacements </a:t>
            </a:r>
            <a:r>
              <a:rPr lang="en-US" sz="2800" b="1" dirty="0"/>
              <a:t>d. </a:t>
            </a:r>
            <a:r>
              <a:rPr lang="en-US" sz="2800" dirty="0"/>
              <a:t>Hence </a:t>
            </a:r>
            <a:r>
              <a:rPr lang="en-US" sz="2800" b="1" dirty="0"/>
              <a:t>T </a:t>
            </a:r>
            <a:r>
              <a:rPr lang="en-US" sz="2800" dirty="0"/>
              <a:t>is referred to as the </a:t>
            </a:r>
            <a:r>
              <a:rPr lang="en-US" sz="2800" i="1" dirty="0"/>
              <a:t>displacement transformation matrix.</a:t>
            </a:r>
            <a:endParaRPr lang="ar-IQ" sz="2800" dirty="0"/>
          </a:p>
        </p:txBody>
      </p:sp>
      <p:sp>
        <p:nvSpPr>
          <p:cNvPr id="6" name="Slide Number Placeholder 5"/>
          <p:cNvSpPr>
            <a:spLocks noGrp="1"/>
          </p:cNvSpPr>
          <p:nvPr>
            <p:ph type="sldNum" sz="quarter" idx="12"/>
          </p:nvPr>
        </p:nvSpPr>
        <p:spPr/>
        <p:txBody>
          <a:bodyPr/>
          <a:lstStyle/>
          <a:p>
            <a:fld id="{40A5485D-FC63-4793-824F-B83760CA2832}" type="slidenum">
              <a:rPr lang="ar-IQ" smtClean="0"/>
              <a:pPr/>
              <a:t>8</a:t>
            </a:fld>
            <a:endParaRPr lang="ar-IQ"/>
          </a:p>
        </p:txBody>
      </p:sp>
      <p:pic>
        <p:nvPicPr>
          <p:cNvPr id="5124" name="Picture 4"/>
          <p:cNvPicPr>
            <a:picLocks noChangeAspect="1" noChangeArrowheads="1"/>
          </p:cNvPicPr>
          <p:nvPr/>
        </p:nvPicPr>
        <p:blipFill>
          <a:blip r:embed="rId4"/>
          <a:srcRect/>
          <a:stretch>
            <a:fillRect/>
          </a:stretch>
        </p:blipFill>
        <p:spPr bwMode="auto">
          <a:xfrm>
            <a:off x="1166659" y="1600200"/>
            <a:ext cx="7291541" cy="2728913"/>
          </a:xfrm>
          <a:prstGeom prst="rect">
            <a:avLst/>
          </a:prstGeom>
          <a:noFill/>
          <a:ln w="9525">
            <a:noFill/>
            <a:miter lim="800000"/>
            <a:headEnd/>
            <a:tailEnd/>
          </a:ln>
          <a:effectLst/>
        </p:spPr>
      </p:pic>
      <p:sp>
        <p:nvSpPr>
          <p:cNvPr id="7" name="Footer Placeholder 6"/>
          <p:cNvSpPr>
            <a:spLocks noGrp="1"/>
          </p:cNvSpPr>
          <p:nvPr>
            <p:ph type="ftr" sz="quarter" idx="11"/>
          </p:nvPr>
        </p:nvSpPr>
        <p:spPr/>
        <p:txBody>
          <a:bodyPr/>
          <a:lstStyle/>
          <a:p>
            <a:r>
              <a:rPr lang="en-US"/>
              <a:t>Lecture 5</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in)">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ox(in)">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ox(in)">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1981200"/>
          </a:xfrm>
        </p:spPr>
        <p:txBody>
          <a:bodyPr>
            <a:noAutofit/>
          </a:bodyPr>
          <a:lstStyle/>
          <a:p>
            <a:pPr algn="l" rtl="0">
              <a:lnSpc>
                <a:spcPct val="120000"/>
              </a:lnSpc>
              <a:buNone/>
            </a:pPr>
            <a:r>
              <a:rPr lang="en-US" sz="2400" b="1" u="sng" dirty="0"/>
              <a:t>Force Transformation Matrix</a:t>
            </a:r>
            <a:r>
              <a:rPr lang="en-US" sz="2400" b="1" dirty="0"/>
              <a:t>. </a:t>
            </a:r>
            <a:r>
              <a:rPr lang="en-US" sz="2400" dirty="0"/>
              <a:t>If we now apply each component of load to the near end of the member, we can determine how to transform the load components from local to global coordinates. Applying </a:t>
            </a:r>
            <a:r>
              <a:rPr lang="en-US" sz="2400" i="1" dirty="0" err="1">
                <a:effectLst>
                  <a:outerShdw blurRad="38100" dist="38100" dir="2700000" algn="tl">
                    <a:srgbClr val="000000">
                      <a:alpha val="43137"/>
                    </a:srgbClr>
                  </a:outerShdw>
                </a:effectLst>
              </a:rPr>
              <a:t>q</a:t>
            </a:r>
            <a:r>
              <a:rPr lang="en-US" sz="2400" i="1" baseline="-25000" dirty="0" err="1">
                <a:effectLst>
                  <a:outerShdw blurRad="38100" dist="38100" dir="2700000" algn="tl">
                    <a:srgbClr val="000000">
                      <a:alpha val="43137"/>
                    </a:srgbClr>
                  </a:outerShdw>
                </a:effectLst>
              </a:rPr>
              <a:t>Nx</a:t>
            </a:r>
            <a:r>
              <a:rPr lang="en-US" sz="2400" i="1" baseline="-25000" dirty="0"/>
              <a:t>’ </a:t>
            </a:r>
            <a:r>
              <a:rPr lang="en-US" sz="2400" dirty="0"/>
              <a:t> it can be seen that</a:t>
            </a:r>
          </a:p>
          <a:p>
            <a:pPr algn="l" rtl="0">
              <a:buNone/>
            </a:pPr>
            <a:endParaRPr lang="ar-IQ" sz="2400" dirty="0"/>
          </a:p>
        </p:txBody>
      </p:sp>
      <p:pic>
        <p:nvPicPr>
          <p:cNvPr id="1026" name="Picture 2"/>
          <p:cNvPicPr>
            <a:picLocks noChangeAspect="1" noChangeArrowheads="1"/>
          </p:cNvPicPr>
          <p:nvPr/>
        </p:nvPicPr>
        <p:blipFill>
          <a:blip r:embed="rId2"/>
          <a:srcRect/>
          <a:stretch>
            <a:fillRect/>
          </a:stretch>
        </p:blipFill>
        <p:spPr bwMode="auto">
          <a:xfrm>
            <a:off x="4236879" y="1600200"/>
            <a:ext cx="4907121" cy="3124200"/>
          </a:xfrm>
          <a:prstGeom prst="rect">
            <a:avLst/>
          </a:prstGeom>
          <a:noFill/>
          <a:ln w="9525">
            <a:noFill/>
            <a:miter lim="800000"/>
            <a:headEnd/>
            <a:tailEnd/>
          </a:ln>
          <a:effectLst/>
        </p:spPr>
      </p:pic>
      <p:graphicFrame>
        <p:nvGraphicFramePr>
          <p:cNvPr id="6146" name="Object 4"/>
          <p:cNvGraphicFramePr>
            <a:graphicFrameLocks noChangeAspect="1"/>
          </p:cNvGraphicFramePr>
          <p:nvPr/>
        </p:nvGraphicFramePr>
        <p:xfrm>
          <a:off x="192088" y="1981200"/>
          <a:ext cx="5027612" cy="442913"/>
        </p:xfrm>
        <a:graphic>
          <a:graphicData uri="http://schemas.openxmlformats.org/presentationml/2006/ole">
            <mc:AlternateContent xmlns:mc="http://schemas.openxmlformats.org/markup-compatibility/2006">
              <mc:Choice xmlns:v="urn:schemas-microsoft-com:vml" Requires="v">
                <p:oleObj name="Equation" r:id="rId3" imgW="2323800" imgH="241200" progId="Equation.3">
                  <p:embed/>
                </p:oleObj>
              </mc:Choice>
              <mc:Fallback>
                <p:oleObj name="Equation" r:id="rId3" imgW="232380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8" y="1981200"/>
                        <a:ext cx="5027612" cy="442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sp>
        <p:nvSpPr>
          <p:cNvPr id="5" name="Title 1"/>
          <p:cNvSpPr>
            <a:spLocks noGrp="1"/>
          </p:cNvSpPr>
          <p:nvPr>
            <p:ph type="title"/>
          </p:nvPr>
        </p:nvSpPr>
        <p:spPr>
          <a:xfrm>
            <a:off x="0" y="3962400"/>
            <a:ext cx="4267200" cy="914400"/>
          </a:xfrm>
        </p:spPr>
        <p:txBody>
          <a:bodyPr>
            <a:noAutofit/>
          </a:bodyPr>
          <a:lstStyle/>
          <a:p>
            <a:pPr algn="l" rtl="0"/>
            <a:r>
              <a:rPr lang="en-US" sz="2400" dirty="0"/>
              <a:t>If </a:t>
            </a:r>
            <a:r>
              <a:rPr lang="en-US" sz="2800" i="1" dirty="0" err="1">
                <a:effectLst>
                  <a:outerShdw blurRad="38100" dist="38100" dir="2700000" algn="tl">
                    <a:srgbClr val="000000">
                      <a:alpha val="43137"/>
                    </a:srgbClr>
                  </a:outerShdw>
                </a:effectLst>
              </a:rPr>
              <a:t>q</a:t>
            </a:r>
            <a:r>
              <a:rPr lang="en-US" sz="2800" i="1" baseline="-25000" dirty="0" err="1">
                <a:effectLst>
                  <a:outerShdw blurRad="38100" dist="38100" dir="2700000" algn="tl">
                    <a:srgbClr val="000000">
                      <a:alpha val="43137"/>
                    </a:srgbClr>
                  </a:outerShdw>
                </a:effectLst>
              </a:rPr>
              <a:t>Ny</a:t>
            </a:r>
            <a:r>
              <a:rPr lang="en-US" sz="2800" i="1" baseline="-25000" dirty="0">
                <a:effectLst>
                  <a:outerShdw blurRad="38100" dist="38100" dir="2700000" algn="tl">
                    <a:srgbClr val="000000">
                      <a:alpha val="43137"/>
                    </a:srgbClr>
                  </a:outerShdw>
                </a:effectLst>
              </a:rPr>
              <a:t>'</a:t>
            </a:r>
            <a:r>
              <a:rPr lang="en-US" sz="2800" i="1" dirty="0">
                <a:effectLst>
                  <a:outerShdw blurRad="38100" dist="38100" dir="2700000" algn="tl">
                    <a:srgbClr val="000000">
                      <a:alpha val="43137"/>
                    </a:srgbClr>
                  </a:outerShdw>
                </a:effectLst>
              </a:rPr>
              <a:t> </a:t>
            </a:r>
            <a:r>
              <a:rPr lang="en-US" sz="2400" dirty="0"/>
              <a:t>is applied then its components are</a:t>
            </a:r>
          </a:p>
        </p:txBody>
      </p:sp>
      <p:graphicFrame>
        <p:nvGraphicFramePr>
          <p:cNvPr id="6147" name="Object 4"/>
          <p:cNvGraphicFramePr>
            <a:graphicFrameLocks noChangeAspect="1"/>
          </p:cNvGraphicFramePr>
          <p:nvPr/>
        </p:nvGraphicFramePr>
        <p:xfrm>
          <a:off x="36513" y="5638800"/>
          <a:ext cx="4651375" cy="442913"/>
        </p:xfrm>
        <a:graphic>
          <a:graphicData uri="http://schemas.openxmlformats.org/presentationml/2006/ole">
            <mc:AlternateContent xmlns:mc="http://schemas.openxmlformats.org/markup-compatibility/2006">
              <mc:Choice xmlns:v="urn:schemas-microsoft-com:vml" Requires="v">
                <p:oleObj name="Equation" r:id="rId5" imgW="2425680" imgH="241200" progId="Equation.3">
                  <p:embed/>
                </p:oleObj>
              </mc:Choice>
              <mc:Fallback>
                <p:oleObj name="Equation" r:id="rId5" imgW="242568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13" y="5638800"/>
                        <a:ext cx="4651375" cy="442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99"/>
                            </a:solidFill>
                          </a14:hiddenFill>
                        </a:ext>
                      </a:extLst>
                    </p:spPr>
                  </p:pic>
                </p:oleObj>
              </mc:Fallback>
            </mc:AlternateContent>
          </a:graphicData>
        </a:graphic>
      </p:graphicFrame>
      <p:pic>
        <p:nvPicPr>
          <p:cNvPr id="6148" name="Picture 4"/>
          <p:cNvPicPr>
            <a:picLocks noChangeAspect="1" noChangeArrowheads="1"/>
          </p:cNvPicPr>
          <p:nvPr/>
        </p:nvPicPr>
        <p:blipFill>
          <a:blip r:embed="rId7"/>
          <a:srcRect/>
          <a:stretch>
            <a:fillRect/>
          </a:stretch>
        </p:blipFill>
        <p:spPr bwMode="auto">
          <a:xfrm>
            <a:off x="4800600" y="4495800"/>
            <a:ext cx="4300021" cy="231042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40A5485D-FC63-4793-824F-B83760CA2832}" type="slidenum">
              <a:rPr lang="ar-IQ" smtClean="0"/>
              <a:pPr/>
              <a:t>9</a:t>
            </a:fld>
            <a:endParaRPr lang="ar-IQ"/>
          </a:p>
        </p:txBody>
      </p:sp>
      <p:sp>
        <p:nvSpPr>
          <p:cNvPr id="9" name="Footer Placeholder 8"/>
          <p:cNvSpPr>
            <a:spLocks noGrp="1"/>
          </p:cNvSpPr>
          <p:nvPr>
            <p:ph type="ftr" sz="quarter" idx="11"/>
          </p:nvPr>
        </p:nvSpPr>
        <p:spPr/>
        <p:txBody>
          <a:bodyPr/>
          <a:lstStyle/>
          <a:p>
            <a:r>
              <a:rPr lang="en-US"/>
              <a:t>Lecture 5</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ox(in)">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147"/>
                                        </p:tgtEl>
                                        <p:attrNameLst>
                                          <p:attrName>style.visibility</p:attrName>
                                        </p:attrNameLst>
                                      </p:cBhvr>
                                      <p:to>
                                        <p:strVal val="visible"/>
                                      </p:to>
                                    </p:set>
                                    <p:animEffect transition="in" filter="box(in)">
                                      <p:cBhvr>
                                        <p:cTn id="22"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1537</Words>
  <Application>Microsoft Office PowerPoint</Application>
  <PresentationFormat>On-screen Show (4:3)</PresentationFormat>
  <Paragraphs>105</Paragraphs>
  <Slides>19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Calibri</vt:lpstr>
      <vt:lpstr>Office Theme</vt:lpstr>
      <vt:lpstr>Equation</vt:lpstr>
      <vt:lpstr>Lecture-5</vt:lpstr>
      <vt:lpstr>Plane Frame Analysis Using the Stiffness Method</vt:lpstr>
      <vt:lpstr>Frame-Member Stiffness Matrix</vt:lpstr>
      <vt:lpstr>PowerPoint Presentation</vt:lpstr>
      <vt:lpstr>PowerPoint Presentation</vt:lpstr>
      <vt:lpstr>Displacement and Force Transformation Matrices</vt:lpstr>
      <vt:lpstr>In a similar manner, if global displacements DFx in the x direction, DFy in the y direction, and a rotation DFz are imposed on the far end of the member, the resulting transformation equations are, respectively, </vt:lpstr>
      <vt:lpstr>PowerPoint Presentation</vt:lpstr>
      <vt:lpstr>If qNy' is applied then its components are</vt:lpstr>
      <vt:lpstr>PowerPoint Presentation</vt:lpstr>
      <vt:lpstr>These equations, assembled in matrix form with λx=cosθX, λy=cosθy , yield </vt:lpstr>
      <vt:lpstr>Frame-Member Global Stiffness Matrix</vt:lpstr>
      <vt:lpstr>PowerPoint Presentation</vt:lpstr>
      <vt:lpstr>PowerPoint Presentation</vt:lpstr>
      <vt:lpstr>Application of the Stiffness Method for Frame Analysis</vt:lpstr>
      <vt:lpstr>PROCEDURE FOR ANALYSIS</vt:lpstr>
      <vt:lpstr>PowerPoint Presentation</vt:lpstr>
      <vt:lpstr>PowerPoint Presentation</vt:lpstr>
      <vt:lpstr>What Have You Learnt?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MIQDAD</dc:creator>
  <cp:lastModifiedBy>NA</cp:lastModifiedBy>
  <cp:revision>66</cp:revision>
  <dcterms:created xsi:type="dcterms:W3CDTF">2011-08-10T19:53:08Z</dcterms:created>
  <dcterms:modified xsi:type="dcterms:W3CDTF">2022-10-08T17:04:49Z</dcterms:modified>
</cp:coreProperties>
</file>