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87" r:id="rId2"/>
    <p:sldId id="279" r:id="rId3"/>
    <p:sldId id="280" r:id="rId4"/>
    <p:sldId id="257" r:id="rId5"/>
    <p:sldId id="258" r:id="rId6"/>
    <p:sldId id="288" r:id="rId7"/>
    <p:sldId id="289" r:id="rId8"/>
    <p:sldId id="262" r:id="rId9"/>
    <p:sldId id="263" r:id="rId10"/>
    <p:sldId id="290" r:id="rId11"/>
    <p:sldId id="291" r:id="rId12"/>
    <p:sldId id="292" r:id="rId13"/>
    <p:sldId id="293" r:id="rId14"/>
    <p:sldId id="294" r:id="rId15"/>
    <p:sldId id="295" r:id="rId16"/>
    <p:sldId id="259" r:id="rId17"/>
    <p:sldId id="260" r:id="rId18"/>
    <p:sldId id="261" r:id="rId19"/>
    <p:sldId id="265" r:id="rId20"/>
    <p:sldId id="277" r:id="rId21"/>
    <p:sldId id="278" r:id="rId22"/>
    <p:sldId id="286" r:id="rId23"/>
    <p:sldId id="296" r:id="rId24"/>
    <p:sldId id="297" r:id="rId25"/>
    <p:sldId id="281" r:id="rId26"/>
    <p:sldId id="282" r:id="rId27"/>
    <p:sldId id="283" r:id="rId28"/>
    <p:sldId id="284" r:id="rId29"/>
    <p:sldId id="285" r:id="rId30"/>
    <p:sldId id="299" r:id="rId31"/>
    <p:sldId id="300" r:id="rId32"/>
    <p:sldId id="301" r:id="rId33"/>
    <p:sldId id="302" r:id="rId34"/>
    <p:sldId id="303" r:id="rId35"/>
    <p:sldId id="30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59" autoAdjust="0"/>
    <p:restoredTop sz="94710" autoAdjust="0"/>
  </p:normalViewPr>
  <p:slideViewPr>
    <p:cSldViewPr>
      <p:cViewPr varScale="1">
        <p:scale>
          <a:sx n="78" d="100"/>
          <a:sy n="78" d="100"/>
        </p:scale>
        <p:origin x="1661" y="72"/>
      </p:cViewPr>
      <p:guideLst>
        <p:guide orient="horz" pos="2160"/>
        <p:guide pos="2880"/>
      </p:guideLst>
    </p:cSldViewPr>
  </p:slideViewPr>
  <p:outlineViewPr>
    <p:cViewPr>
      <p:scale>
        <a:sx n="33" d="100"/>
        <a:sy n="33" d="100"/>
      </p:scale>
      <p:origin x="12"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0B8ED0-9261-4C49-BA72-3B7798F2AFF7}" type="datetimeFigureOut">
              <a:rPr lang="en-GB" smtClean="0"/>
              <a:t>06/08/2021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19073-D2A3-41AA-B4B2-5833AA9E7070}" type="slidenum">
              <a:rPr lang="en-GB" smtClean="0"/>
              <a:t>‹#›</a:t>
            </a:fld>
            <a:endParaRPr lang="en-GB"/>
          </a:p>
        </p:txBody>
      </p:sp>
    </p:spTree>
    <p:extLst>
      <p:ext uri="{BB962C8B-B14F-4D97-AF65-F5344CB8AC3E}">
        <p14:creationId xmlns:p14="http://schemas.microsoft.com/office/powerpoint/2010/main" val="83912725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DA2989B-1993-44E7-98AD-911D570CECF2}" type="datetimeFigureOut">
              <a:rPr lang="ar-IQ" smtClean="0"/>
              <a:pPr/>
              <a:t>28/12/1442</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5BBA069-AC17-4D43-9AE9-6DFFB9B512D6}" type="slidenum">
              <a:rPr lang="ar-IQ" smtClean="0"/>
              <a:pPr/>
              <a:t>‹#›</a:t>
            </a:fld>
            <a:endParaRPr lang="ar-IQ"/>
          </a:p>
        </p:txBody>
      </p:sp>
    </p:spTree>
    <p:extLst>
      <p:ext uri="{BB962C8B-B14F-4D97-AF65-F5344CB8AC3E}">
        <p14:creationId xmlns:p14="http://schemas.microsoft.com/office/powerpoint/2010/main" val="2430853837"/>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5BBA069-AC17-4D43-9AE9-6DFFB9B512D6}" type="slidenum">
              <a:rPr lang="ar-IQ" smtClean="0"/>
              <a:pPr/>
              <a:t>1</a:t>
            </a:fld>
            <a:endParaRPr lang="ar-IQ"/>
          </a:p>
        </p:txBody>
      </p:sp>
      <p:sp>
        <p:nvSpPr>
          <p:cNvPr id="5" name="Footer Placeholder 4"/>
          <p:cNvSpPr>
            <a:spLocks noGrp="1"/>
          </p:cNvSpPr>
          <p:nvPr>
            <p:ph type="ftr" sz="quarter" idx="11"/>
          </p:nvPr>
        </p:nvSpPr>
        <p:spPr/>
        <p:txBody>
          <a:bodyPr/>
          <a:lstStyle/>
          <a:p>
            <a:endParaRPr lang="ar-IQ"/>
          </a:p>
        </p:txBody>
      </p:sp>
    </p:spTree>
    <p:extLst>
      <p:ext uri="{BB962C8B-B14F-4D97-AF65-F5344CB8AC3E}">
        <p14:creationId xmlns:p14="http://schemas.microsoft.com/office/powerpoint/2010/main" val="24318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6406BA-A18B-4F1C-837F-4200E58EEEE0}" type="slidenum">
              <a:rPr lang="en-AU" altLang="zh-CN" sz="1200"/>
              <a:pPr/>
              <a:t>6</a:t>
            </a:fld>
            <a:endParaRPr lang="en-AU" altLang="zh-CN"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extLst>
      <p:ext uri="{BB962C8B-B14F-4D97-AF65-F5344CB8AC3E}">
        <p14:creationId xmlns:p14="http://schemas.microsoft.com/office/powerpoint/2010/main" val="209531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35F3F3F-E66C-4572-8905-E9CEDA951BD1}" type="slidenum">
              <a:rPr lang="en-AU" altLang="zh-CN" sz="1200"/>
              <a:pPr/>
              <a:t>7</a:t>
            </a:fld>
            <a:endParaRPr lang="en-AU" altLang="zh-CN"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extLst>
      <p:ext uri="{BB962C8B-B14F-4D97-AF65-F5344CB8AC3E}">
        <p14:creationId xmlns:p14="http://schemas.microsoft.com/office/powerpoint/2010/main" val="3931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803263-ACE5-49E5-A656-C0E557648DA1}" type="slidenum">
              <a:rPr lang="en-AU" altLang="zh-CN" sz="1200"/>
              <a:pPr/>
              <a:t>14</a:t>
            </a:fld>
            <a:endParaRPr lang="en-AU" altLang="zh-CN"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extLst>
      <p:ext uri="{BB962C8B-B14F-4D97-AF65-F5344CB8AC3E}">
        <p14:creationId xmlns:p14="http://schemas.microsoft.com/office/powerpoint/2010/main" val="1655812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1C218A4-4612-44AF-B056-EEDC1612CAB9}" type="slidenum">
              <a:rPr lang="en-AU" altLang="zh-CN" sz="1200"/>
              <a:pPr/>
              <a:t>15</a:t>
            </a:fld>
            <a:endParaRPr lang="en-AU" altLang="zh-CN"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extLst>
      <p:ext uri="{BB962C8B-B14F-4D97-AF65-F5344CB8AC3E}">
        <p14:creationId xmlns:p14="http://schemas.microsoft.com/office/powerpoint/2010/main" val="25300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89D18DA-D07C-4F0D-B830-21ECF7F4D559}" type="slidenum">
              <a:rPr lang="en-AU" altLang="zh-CN" sz="1200"/>
              <a:pPr/>
              <a:t>23</a:t>
            </a:fld>
            <a:endParaRPr lang="en-AU" altLang="zh-CN"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extLst>
      <p:ext uri="{BB962C8B-B14F-4D97-AF65-F5344CB8AC3E}">
        <p14:creationId xmlns:p14="http://schemas.microsoft.com/office/powerpoint/2010/main" val="314420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A8EFB2B-66A7-421E-8078-3CB77E740538}" type="slidenum">
              <a:rPr lang="en-AU" altLang="zh-CN" sz="1200"/>
              <a:pPr/>
              <a:t>24</a:t>
            </a:fld>
            <a:endParaRPr lang="en-AU" altLang="zh-CN"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extLst>
      <p:ext uri="{BB962C8B-B14F-4D97-AF65-F5344CB8AC3E}">
        <p14:creationId xmlns:p14="http://schemas.microsoft.com/office/powerpoint/2010/main" val="121660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C498-3D04-4197-8BA7-656B8C0E06C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69F24C6-9843-474D-AF94-2983EBE070D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A63474D-0023-45CB-83A0-F353858FD8CC}"/>
              </a:ext>
            </a:extLst>
          </p:cNvPr>
          <p:cNvSpPr>
            <a:spLocks noGrp="1"/>
          </p:cNvSpPr>
          <p:nvPr>
            <p:ph type="dt" sz="half" idx="10"/>
          </p:nvPr>
        </p:nvSpPr>
        <p:spPr/>
        <p:txBody>
          <a:bodyPr/>
          <a:lstStyle/>
          <a:p>
            <a:fld id="{9A6BE0F8-51E4-48E5-9F08-8218A958B79C}" type="datetime1">
              <a:rPr lang="ar-IQ" smtClean="0"/>
              <a:t>28/12/1442</a:t>
            </a:fld>
            <a:endParaRPr lang="ar-IQ"/>
          </a:p>
        </p:txBody>
      </p:sp>
      <p:sp>
        <p:nvSpPr>
          <p:cNvPr id="5" name="Footer Placeholder 4">
            <a:extLst>
              <a:ext uri="{FF2B5EF4-FFF2-40B4-BE49-F238E27FC236}">
                <a16:creationId xmlns:a16="http://schemas.microsoft.com/office/drawing/2014/main" id="{D8F0D4F5-6A0C-45C9-84A1-46CF459C21F3}"/>
              </a:ext>
            </a:extLst>
          </p:cNvPr>
          <p:cNvSpPr>
            <a:spLocks noGrp="1"/>
          </p:cNvSpPr>
          <p:nvPr>
            <p:ph type="ftr" sz="quarter" idx="11"/>
          </p:nvPr>
        </p:nvSpPr>
        <p:spPr/>
        <p:txBody>
          <a:bodyPr/>
          <a:lstStyle/>
          <a:p>
            <a:r>
              <a:rPr lang="en-US"/>
              <a:t>Lecture 5</a:t>
            </a:r>
            <a:endParaRPr lang="ar-IQ"/>
          </a:p>
        </p:txBody>
      </p:sp>
      <p:sp>
        <p:nvSpPr>
          <p:cNvPr id="6" name="Slide Number Placeholder 5">
            <a:extLst>
              <a:ext uri="{FF2B5EF4-FFF2-40B4-BE49-F238E27FC236}">
                <a16:creationId xmlns:a16="http://schemas.microsoft.com/office/drawing/2014/main" id="{80FF0421-9530-41EB-8C7C-7D3E1632BB4D}"/>
              </a:ext>
            </a:extLst>
          </p:cNvPr>
          <p:cNvSpPr>
            <a:spLocks noGrp="1"/>
          </p:cNvSpPr>
          <p:nvPr>
            <p:ph type="sldNum" sz="quarter" idx="12"/>
          </p:nvPr>
        </p:nvSpPr>
        <p:spPr/>
        <p:txBody>
          <a:bodyPr/>
          <a:lstStyle/>
          <a:p>
            <a:fld id="{368C4215-FE32-4627-BCED-F79FDE433057}" type="slidenum">
              <a:rPr lang="ar-IQ" smtClean="0"/>
              <a:pPr/>
              <a:t>‹#›</a:t>
            </a:fld>
            <a:endParaRPr lang="ar-IQ"/>
          </a:p>
        </p:txBody>
      </p:sp>
    </p:spTree>
    <p:extLst>
      <p:ext uri="{BB962C8B-B14F-4D97-AF65-F5344CB8AC3E}">
        <p14:creationId xmlns:p14="http://schemas.microsoft.com/office/powerpoint/2010/main" val="1550996149"/>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5D85-0B26-4885-AA8E-30FFB4FBB7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4F2D09-6A34-4AA6-994C-CFF0066532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A3343-78AE-4C4B-A818-5B2D731FFA57}"/>
              </a:ext>
            </a:extLst>
          </p:cNvPr>
          <p:cNvSpPr>
            <a:spLocks noGrp="1"/>
          </p:cNvSpPr>
          <p:nvPr>
            <p:ph type="dt" sz="half" idx="10"/>
          </p:nvPr>
        </p:nvSpPr>
        <p:spPr/>
        <p:txBody>
          <a:bodyPr/>
          <a:lstStyle/>
          <a:p>
            <a:fld id="{E877A40B-D024-4C5F-A089-8F7F04371FD8}" type="datetime1">
              <a:rPr lang="ar-IQ" smtClean="0"/>
              <a:t>28/12/1442</a:t>
            </a:fld>
            <a:endParaRPr lang="ar-IQ"/>
          </a:p>
        </p:txBody>
      </p:sp>
      <p:sp>
        <p:nvSpPr>
          <p:cNvPr id="5" name="Footer Placeholder 4">
            <a:extLst>
              <a:ext uri="{FF2B5EF4-FFF2-40B4-BE49-F238E27FC236}">
                <a16:creationId xmlns:a16="http://schemas.microsoft.com/office/drawing/2014/main" id="{901FF794-167E-41DD-AC8F-F7CF9D43CA91}"/>
              </a:ext>
            </a:extLst>
          </p:cNvPr>
          <p:cNvSpPr>
            <a:spLocks noGrp="1"/>
          </p:cNvSpPr>
          <p:nvPr>
            <p:ph type="ftr" sz="quarter" idx="11"/>
          </p:nvPr>
        </p:nvSpPr>
        <p:spPr/>
        <p:txBody>
          <a:bodyPr/>
          <a:lstStyle/>
          <a:p>
            <a:r>
              <a:rPr lang="en-US"/>
              <a:t>Lecture 5</a:t>
            </a:r>
            <a:endParaRPr lang="ar-IQ"/>
          </a:p>
        </p:txBody>
      </p:sp>
      <p:sp>
        <p:nvSpPr>
          <p:cNvPr id="6" name="Slide Number Placeholder 5">
            <a:extLst>
              <a:ext uri="{FF2B5EF4-FFF2-40B4-BE49-F238E27FC236}">
                <a16:creationId xmlns:a16="http://schemas.microsoft.com/office/drawing/2014/main" id="{779AAB5F-245C-4B9C-859F-D9769840A104}"/>
              </a:ext>
            </a:extLst>
          </p:cNvPr>
          <p:cNvSpPr>
            <a:spLocks noGrp="1"/>
          </p:cNvSpPr>
          <p:nvPr>
            <p:ph type="sldNum" sz="quarter" idx="12"/>
          </p:nvPr>
        </p:nvSpPr>
        <p:spPr/>
        <p:txBody>
          <a:bodyPr/>
          <a:lstStyle/>
          <a:p>
            <a:fld id="{368C4215-FE32-4627-BCED-F79FDE433057}" type="slidenum">
              <a:rPr lang="ar-IQ" smtClean="0"/>
              <a:pPr/>
              <a:t>‹#›</a:t>
            </a:fld>
            <a:endParaRPr lang="ar-IQ"/>
          </a:p>
        </p:txBody>
      </p:sp>
    </p:spTree>
    <p:extLst>
      <p:ext uri="{BB962C8B-B14F-4D97-AF65-F5344CB8AC3E}">
        <p14:creationId xmlns:p14="http://schemas.microsoft.com/office/powerpoint/2010/main" val="2628526114"/>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0A132-0997-4876-8445-F63826AEC17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7AAECA-9EDA-49DC-92F4-8DA4911649D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4FA548-3521-4463-B6D2-A4AEBB6D34B1}"/>
              </a:ext>
            </a:extLst>
          </p:cNvPr>
          <p:cNvSpPr>
            <a:spLocks noGrp="1"/>
          </p:cNvSpPr>
          <p:nvPr>
            <p:ph type="dt" sz="half" idx="10"/>
          </p:nvPr>
        </p:nvSpPr>
        <p:spPr/>
        <p:txBody>
          <a:bodyPr/>
          <a:lstStyle/>
          <a:p>
            <a:fld id="{D0899D93-62EE-4DD2-896A-44677F2FFE8F}" type="datetime1">
              <a:rPr lang="ar-IQ" smtClean="0"/>
              <a:t>28/12/1442</a:t>
            </a:fld>
            <a:endParaRPr lang="ar-IQ"/>
          </a:p>
        </p:txBody>
      </p:sp>
      <p:sp>
        <p:nvSpPr>
          <p:cNvPr id="5" name="Footer Placeholder 4">
            <a:extLst>
              <a:ext uri="{FF2B5EF4-FFF2-40B4-BE49-F238E27FC236}">
                <a16:creationId xmlns:a16="http://schemas.microsoft.com/office/drawing/2014/main" id="{51571971-E093-4DD0-81CF-F62E183A1CF3}"/>
              </a:ext>
            </a:extLst>
          </p:cNvPr>
          <p:cNvSpPr>
            <a:spLocks noGrp="1"/>
          </p:cNvSpPr>
          <p:nvPr>
            <p:ph type="ftr" sz="quarter" idx="11"/>
          </p:nvPr>
        </p:nvSpPr>
        <p:spPr/>
        <p:txBody>
          <a:bodyPr/>
          <a:lstStyle/>
          <a:p>
            <a:r>
              <a:rPr lang="en-US"/>
              <a:t>Lecture 5</a:t>
            </a:r>
            <a:endParaRPr lang="ar-IQ"/>
          </a:p>
        </p:txBody>
      </p:sp>
      <p:sp>
        <p:nvSpPr>
          <p:cNvPr id="6" name="Slide Number Placeholder 5">
            <a:extLst>
              <a:ext uri="{FF2B5EF4-FFF2-40B4-BE49-F238E27FC236}">
                <a16:creationId xmlns:a16="http://schemas.microsoft.com/office/drawing/2014/main" id="{A151A1EC-69EE-463A-B8D1-99656C525A30}"/>
              </a:ext>
            </a:extLst>
          </p:cNvPr>
          <p:cNvSpPr>
            <a:spLocks noGrp="1"/>
          </p:cNvSpPr>
          <p:nvPr>
            <p:ph type="sldNum" sz="quarter" idx="12"/>
          </p:nvPr>
        </p:nvSpPr>
        <p:spPr/>
        <p:txBody>
          <a:bodyPr/>
          <a:lstStyle/>
          <a:p>
            <a:fld id="{368C4215-FE32-4627-BCED-F79FDE433057}" type="slidenum">
              <a:rPr lang="ar-IQ" smtClean="0"/>
              <a:pPr/>
              <a:t>‹#›</a:t>
            </a:fld>
            <a:endParaRPr lang="ar-IQ"/>
          </a:p>
        </p:txBody>
      </p:sp>
    </p:spTree>
    <p:extLst>
      <p:ext uri="{BB962C8B-B14F-4D97-AF65-F5344CB8AC3E}">
        <p14:creationId xmlns:p14="http://schemas.microsoft.com/office/powerpoint/2010/main" val="58873794"/>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7343-8049-4FE6-A054-EF4BB3417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914CD2-72FD-46D9-9E9E-C2DA5631D8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AE7B8-D9F6-4773-9F25-1F2404C2B285}"/>
              </a:ext>
            </a:extLst>
          </p:cNvPr>
          <p:cNvSpPr>
            <a:spLocks noGrp="1"/>
          </p:cNvSpPr>
          <p:nvPr>
            <p:ph type="dt" sz="half" idx="10"/>
          </p:nvPr>
        </p:nvSpPr>
        <p:spPr/>
        <p:txBody>
          <a:bodyPr/>
          <a:lstStyle/>
          <a:p>
            <a:fld id="{47D884E8-A317-41FE-825F-EE708A22B291}" type="datetime1">
              <a:rPr lang="ar-IQ" smtClean="0"/>
              <a:t>28/12/1442</a:t>
            </a:fld>
            <a:endParaRPr lang="ar-IQ"/>
          </a:p>
        </p:txBody>
      </p:sp>
      <p:sp>
        <p:nvSpPr>
          <p:cNvPr id="5" name="Footer Placeholder 4">
            <a:extLst>
              <a:ext uri="{FF2B5EF4-FFF2-40B4-BE49-F238E27FC236}">
                <a16:creationId xmlns:a16="http://schemas.microsoft.com/office/drawing/2014/main" id="{308A2973-F882-4001-8D34-0200A2915737}"/>
              </a:ext>
            </a:extLst>
          </p:cNvPr>
          <p:cNvSpPr>
            <a:spLocks noGrp="1"/>
          </p:cNvSpPr>
          <p:nvPr>
            <p:ph type="ftr" sz="quarter" idx="11"/>
          </p:nvPr>
        </p:nvSpPr>
        <p:spPr/>
        <p:txBody>
          <a:bodyPr/>
          <a:lstStyle/>
          <a:p>
            <a:r>
              <a:rPr lang="en-US"/>
              <a:t>Lecture 5</a:t>
            </a:r>
            <a:endParaRPr lang="ar-IQ"/>
          </a:p>
        </p:txBody>
      </p:sp>
      <p:sp>
        <p:nvSpPr>
          <p:cNvPr id="6" name="Slide Number Placeholder 5">
            <a:extLst>
              <a:ext uri="{FF2B5EF4-FFF2-40B4-BE49-F238E27FC236}">
                <a16:creationId xmlns:a16="http://schemas.microsoft.com/office/drawing/2014/main" id="{620B2D91-6DE2-40E6-9572-F0C5930D9816}"/>
              </a:ext>
            </a:extLst>
          </p:cNvPr>
          <p:cNvSpPr>
            <a:spLocks noGrp="1"/>
          </p:cNvSpPr>
          <p:nvPr>
            <p:ph type="sldNum" sz="quarter" idx="12"/>
          </p:nvPr>
        </p:nvSpPr>
        <p:spPr/>
        <p:txBody>
          <a:bodyPr/>
          <a:lstStyle/>
          <a:p>
            <a:fld id="{368C4215-FE32-4627-BCED-F79FDE433057}" type="slidenum">
              <a:rPr lang="ar-IQ" smtClean="0"/>
              <a:pPr/>
              <a:t>‹#›</a:t>
            </a:fld>
            <a:endParaRPr lang="ar-IQ"/>
          </a:p>
        </p:txBody>
      </p:sp>
    </p:spTree>
    <p:extLst>
      <p:ext uri="{BB962C8B-B14F-4D97-AF65-F5344CB8AC3E}">
        <p14:creationId xmlns:p14="http://schemas.microsoft.com/office/powerpoint/2010/main" val="180616338"/>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5D41-85E2-4A8F-93B2-C35B04803B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E07FE48-D6FA-4CC2-A0E3-7878D8BC3E5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28F3AA-17D0-4C3B-BBB9-6198578C9E9F}"/>
              </a:ext>
            </a:extLst>
          </p:cNvPr>
          <p:cNvSpPr>
            <a:spLocks noGrp="1"/>
          </p:cNvSpPr>
          <p:nvPr>
            <p:ph type="dt" sz="half" idx="10"/>
          </p:nvPr>
        </p:nvSpPr>
        <p:spPr/>
        <p:txBody>
          <a:bodyPr/>
          <a:lstStyle/>
          <a:p>
            <a:fld id="{6EEEB45D-9295-4537-B35F-90FD80373C64}" type="datetime1">
              <a:rPr lang="ar-IQ" smtClean="0"/>
              <a:t>28/12/1442</a:t>
            </a:fld>
            <a:endParaRPr lang="ar-IQ"/>
          </a:p>
        </p:txBody>
      </p:sp>
      <p:sp>
        <p:nvSpPr>
          <p:cNvPr id="5" name="Footer Placeholder 4">
            <a:extLst>
              <a:ext uri="{FF2B5EF4-FFF2-40B4-BE49-F238E27FC236}">
                <a16:creationId xmlns:a16="http://schemas.microsoft.com/office/drawing/2014/main" id="{2471F819-9EE6-451C-AF8D-AF03C9A748AC}"/>
              </a:ext>
            </a:extLst>
          </p:cNvPr>
          <p:cNvSpPr>
            <a:spLocks noGrp="1"/>
          </p:cNvSpPr>
          <p:nvPr>
            <p:ph type="ftr" sz="quarter" idx="11"/>
          </p:nvPr>
        </p:nvSpPr>
        <p:spPr/>
        <p:txBody>
          <a:bodyPr/>
          <a:lstStyle/>
          <a:p>
            <a:r>
              <a:rPr lang="en-US"/>
              <a:t>Lecture 5</a:t>
            </a:r>
            <a:endParaRPr lang="ar-IQ"/>
          </a:p>
        </p:txBody>
      </p:sp>
      <p:sp>
        <p:nvSpPr>
          <p:cNvPr id="6" name="Slide Number Placeholder 5">
            <a:extLst>
              <a:ext uri="{FF2B5EF4-FFF2-40B4-BE49-F238E27FC236}">
                <a16:creationId xmlns:a16="http://schemas.microsoft.com/office/drawing/2014/main" id="{0CAA857E-C81C-49E3-A877-0275D2B08694}"/>
              </a:ext>
            </a:extLst>
          </p:cNvPr>
          <p:cNvSpPr>
            <a:spLocks noGrp="1"/>
          </p:cNvSpPr>
          <p:nvPr>
            <p:ph type="sldNum" sz="quarter" idx="12"/>
          </p:nvPr>
        </p:nvSpPr>
        <p:spPr/>
        <p:txBody>
          <a:bodyPr/>
          <a:lstStyle/>
          <a:p>
            <a:fld id="{368C4215-FE32-4627-BCED-F79FDE433057}" type="slidenum">
              <a:rPr lang="ar-IQ" smtClean="0"/>
              <a:pPr/>
              <a:t>‹#›</a:t>
            </a:fld>
            <a:endParaRPr lang="ar-IQ"/>
          </a:p>
        </p:txBody>
      </p:sp>
    </p:spTree>
    <p:extLst>
      <p:ext uri="{BB962C8B-B14F-4D97-AF65-F5344CB8AC3E}">
        <p14:creationId xmlns:p14="http://schemas.microsoft.com/office/powerpoint/2010/main" val="3007400167"/>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A3178-4B39-4DFB-AB39-44B56BB313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D744C7-68E2-4068-9BE3-997D9EB7C15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CC65BD-C736-4AB0-9ECE-3B55ACF4FD0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BA607E-1B47-47EF-A905-D48ED380AA34}"/>
              </a:ext>
            </a:extLst>
          </p:cNvPr>
          <p:cNvSpPr>
            <a:spLocks noGrp="1"/>
          </p:cNvSpPr>
          <p:nvPr>
            <p:ph type="dt" sz="half" idx="10"/>
          </p:nvPr>
        </p:nvSpPr>
        <p:spPr/>
        <p:txBody>
          <a:bodyPr/>
          <a:lstStyle/>
          <a:p>
            <a:fld id="{FC4D9DC0-1114-465F-9109-7C07C8B6497D}" type="datetime1">
              <a:rPr lang="ar-IQ" smtClean="0"/>
              <a:t>28/12/1442</a:t>
            </a:fld>
            <a:endParaRPr lang="ar-IQ"/>
          </a:p>
        </p:txBody>
      </p:sp>
      <p:sp>
        <p:nvSpPr>
          <p:cNvPr id="6" name="Footer Placeholder 5">
            <a:extLst>
              <a:ext uri="{FF2B5EF4-FFF2-40B4-BE49-F238E27FC236}">
                <a16:creationId xmlns:a16="http://schemas.microsoft.com/office/drawing/2014/main" id="{71C8641D-9C0E-4852-A08B-AE301CE4930E}"/>
              </a:ext>
            </a:extLst>
          </p:cNvPr>
          <p:cNvSpPr>
            <a:spLocks noGrp="1"/>
          </p:cNvSpPr>
          <p:nvPr>
            <p:ph type="ftr" sz="quarter" idx="11"/>
          </p:nvPr>
        </p:nvSpPr>
        <p:spPr/>
        <p:txBody>
          <a:bodyPr/>
          <a:lstStyle/>
          <a:p>
            <a:r>
              <a:rPr lang="en-US"/>
              <a:t>Lecture 5</a:t>
            </a:r>
            <a:endParaRPr lang="ar-IQ"/>
          </a:p>
        </p:txBody>
      </p:sp>
      <p:sp>
        <p:nvSpPr>
          <p:cNvPr id="7" name="Slide Number Placeholder 6">
            <a:extLst>
              <a:ext uri="{FF2B5EF4-FFF2-40B4-BE49-F238E27FC236}">
                <a16:creationId xmlns:a16="http://schemas.microsoft.com/office/drawing/2014/main" id="{7BA009F6-FF89-4DB2-BB85-F60DC88401B0}"/>
              </a:ext>
            </a:extLst>
          </p:cNvPr>
          <p:cNvSpPr>
            <a:spLocks noGrp="1"/>
          </p:cNvSpPr>
          <p:nvPr>
            <p:ph type="sldNum" sz="quarter" idx="12"/>
          </p:nvPr>
        </p:nvSpPr>
        <p:spPr/>
        <p:txBody>
          <a:bodyPr/>
          <a:lstStyle/>
          <a:p>
            <a:fld id="{368C4215-FE32-4627-BCED-F79FDE433057}" type="slidenum">
              <a:rPr lang="ar-IQ" smtClean="0"/>
              <a:pPr/>
              <a:t>‹#›</a:t>
            </a:fld>
            <a:endParaRPr lang="ar-IQ"/>
          </a:p>
        </p:txBody>
      </p:sp>
    </p:spTree>
    <p:extLst>
      <p:ext uri="{BB962C8B-B14F-4D97-AF65-F5344CB8AC3E}">
        <p14:creationId xmlns:p14="http://schemas.microsoft.com/office/powerpoint/2010/main" val="64986714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F7C61-D04B-4624-9DE6-ACE7B31A72B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867EA4-BD69-429F-BD6C-4B58128D5B7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915A710-5CE0-4B6C-89B1-E7854DF5305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A0714E-0B4D-4CD8-A037-F8EA173B9C3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0891D38-E962-4617-850D-09623140EAA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80F88F-1C83-4DB9-AB04-A359B63BBB57}"/>
              </a:ext>
            </a:extLst>
          </p:cNvPr>
          <p:cNvSpPr>
            <a:spLocks noGrp="1"/>
          </p:cNvSpPr>
          <p:nvPr>
            <p:ph type="dt" sz="half" idx="10"/>
          </p:nvPr>
        </p:nvSpPr>
        <p:spPr/>
        <p:txBody>
          <a:bodyPr/>
          <a:lstStyle/>
          <a:p>
            <a:fld id="{31C8A44A-DF7B-4108-A8BA-4D101BB83D21}" type="datetime1">
              <a:rPr lang="ar-IQ" smtClean="0"/>
              <a:t>28/12/1442</a:t>
            </a:fld>
            <a:endParaRPr lang="ar-IQ"/>
          </a:p>
        </p:txBody>
      </p:sp>
      <p:sp>
        <p:nvSpPr>
          <p:cNvPr id="8" name="Footer Placeholder 7">
            <a:extLst>
              <a:ext uri="{FF2B5EF4-FFF2-40B4-BE49-F238E27FC236}">
                <a16:creationId xmlns:a16="http://schemas.microsoft.com/office/drawing/2014/main" id="{C33BAECB-5892-4169-902F-C8B61B84CC57}"/>
              </a:ext>
            </a:extLst>
          </p:cNvPr>
          <p:cNvSpPr>
            <a:spLocks noGrp="1"/>
          </p:cNvSpPr>
          <p:nvPr>
            <p:ph type="ftr" sz="quarter" idx="11"/>
          </p:nvPr>
        </p:nvSpPr>
        <p:spPr/>
        <p:txBody>
          <a:bodyPr/>
          <a:lstStyle/>
          <a:p>
            <a:r>
              <a:rPr lang="en-US"/>
              <a:t>Lecture 5</a:t>
            </a:r>
            <a:endParaRPr lang="ar-IQ"/>
          </a:p>
        </p:txBody>
      </p:sp>
      <p:sp>
        <p:nvSpPr>
          <p:cNvPr id="9" name="Slide Number Placeholder 8">
            <a:extLst>
              <a:ext uri="{FF2B5EF4-FFF2-40B4-BE49-F238E27FC236}">
                <a16:creationId xmlns:a16="http://schemas.microsoft.com/office/drawing/2014/main" id="{503B02DC-E73F-4774-9348-498445B05AF4}"/>
              </a:ext>
            </a:extLst>
          </p:cNvPr>
          <p:cNvSpPr>
            <a:spLocks noGrp="1"/>
          </p:cNvSpPr>
          <p:nvPr>
            <p:ph type="sldNum" sz="quarter" idx="12"/>
          </p:nvPr>
        </p:nvSpPr>
        <p:spPr/>
        <p:txBody>
          <a:bodyPr/>
          <a:lstStyle/>
          <a:p>
            <a:fld id="{368C4215-FE32-4627-BCED-F79FDE433057}" type="slidenum">
              <a:rPr lang="ar-IQ" smtClean="0"/>
              <a:pPr/>
              <a:t>‹#›</a:t>
            </a:fld>
            <a:endParaRPr lang="ar-IQ"/>
          </a:p>
        </p:txBody>
      </p:sp>
    </p:spTree>
    <p:extLst>
      <p:ext uri="{BB962C8B-B14F-4D97-AF65-F5344CB8AC3E}">
        <p14:creationId xmlns:p14="http://schemas.microsoft.com/office/powerpoint/2010/main" val="4011590623"/>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40DD-FFF3-4789-849A-64D46DA76C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B266E1-663E-492F-9EF0-41E146B7B2C8}"/>
              </a:ext>
            </a:extLst>
          </p:cNvPr>
          <p:cNvSpPr>
            <a:spLocks noGrp="1"/>
          </p:cNvSpPr>
          <p:nvPr>
            <p:ph type="dt" sz="half" idx="10"/>
          </p:nvPr>
        </p:nvSpPr>
        <p:spPr/>
        <p:txBody>
          <a:bodyPr/>
          <a:lstStyle/>
          <a:p>
            <a:fld id="{5042D687-206A-4A1F-B8D0-5B5A9B29B3BC}" type="datetime1">
              <a:rPr lang="ar-IQ" smtClean="0"/>
              <a:t>28/12/1442</a:t>
            </a:fld>
            <a:endParaRPr lang="ar-IQ"/>
          </a:p>
        </p:txBody>
      </p:sp>
      <p:sp>
        <p:nvSpPr>
          <p:cNvPr id="4" name="Footer Placeholder 3">
            <a:extLst>
              <a:ext uri="{FF2B5EF4-FFF2-40B4-BE49-F238E27FC236}">
                <a16:creationId xmlns:a16="http://schemas.microsoft.com/office/drawing/2014/main" id="{C605218E-367C-4AFC-B5E0-D8826334B4F7}"/>
              </a:ext>
            </a:extLst>
          </p:cNvPr>
          <p:cNvSpPr>
            <a:spLocks noGrp="1"/>
          </p:cNvSpPr>
          <p:nvPr>
            <p:ph type="ftr" sz="quarter" idx="11"/>
          </p:nvPr>
        </p:nvSpPr>
        <p:spPr/>
        <p:txBody>
          <a:bodyPr/>
          <a:lstStyle/>
          <a:p>
            <a:r>
              <a:rPr lang="en-US"/>
              <a:t>Lecture 5</a:t>
            </a:r>
            <a:endParaRPr lang="ar-IQ"/>
          </a:p>
        </p:txBody>
      </p:sp>
      <p:sp>
        <p:nvSpPr>
          <p:cNvPr id="5" name="Slide Number Placeholder 4">
            <a:extLst>
              <a:ext uri="{FF2B5EF4-FFF2-40B4-BE49-F238E27FC236}">
                <a16:creationId xmlns:a16="http://schemas.microsoft.com/office/drawing/2014/main" id="{2B25DF9C-8C59-4DF5-AF93-58946625376C}"/>
              </a:ext>
            </a:extLst>
          </p:cNvPr>
          <p:cNvSpPr>
            <a:spLocks noGrp="1"/>
          </p:cNvSpPr>
          <p:nvPr>
            <p:ph type="sldNum" sz="quarter" idx="12"/>
          </p:nvPr>
        </p:nvSpPr>
        <p:spPr/>
        <p:txBody>
          <a:bodyPr/>
          <a:lstStyle/>
          <a:p>
            <a:fld id="{368C4215-FE32-4627-BCED-F79FDE433057}" type="slidenum">
              <a:rPr lang="ar-IQ" smtClean="0"/>
              <a:pPr/>
              <a:t>‹#›</a:t>
            </a:fld>
            <a:endParaRPr lang="ar-IQ"/>
          </a:p>
        </p:txBody>
      </p:sp>
    </p:spTree>
    <p:extLst>
      <p:ext uri="{BB962C8B-B14F-4D97-AF65-F5344CB8AC3E}">
        <p14:creationId xmlns:p14="http://schemas.microsoft.com/office/powerpoint/2010/main" val="579480582"/>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7F2EB2-7C91-4A8B-94DF-C31D5C8F66BD}"/>
              </a:ext>
            </a:extLst>
          </p:cNvPr>
          <p:cNvSpPr>
            <a:spLocks noGrp="1"/>
          </p:cNvSpPr>
          <p:nvPr>
            <p:ph type="dt" sz="half" idx="10"/>
          </p:nvPr>
        </p:nvSpPr>
        <p:spPr/>
        <p:txBody>
          <a:bodyPr/>
          <a:lstStyle/>
          <a:p>
            <a:fld id="{08A22ABB-6DB8-457A-BB18-9C9CA040E4BB}" type="datetime1">
              <a:rPr lang="ar-IQ" smtClean="0"/>
              <a:t>28/12/1442</a:t>
            </a:fld>
            <a:endParaRPr lang="ar-IQ"/>
          </a:p>
        </p:txBody>
      </p:sp>
      <p:sp>
        <p:nvSpPr>
          <p:cNvPr id="3" name="Footer Placeholder 2">
            <a:extLst>
              <a:ext uri="{FF2B5EF4-FFF2-40B4-BE49-F238E27FC236}">
                <a16:creationId xmlns:a16="http://schemas.microsoft.com/office/drawing/2014/main" id="{197157C0-28EB-458B-89BD-85CD732413D5}"/>
              </a:ext>
            </a:extLst>
          </p:cNvPr>
          <p:cNvSpPr>
            <a:spLocks noGrp="1"/>
          </p:cNvSpPr>
          <p:nvPr>
            <p:ph type="ftr" sz="quarter" idx="11"/>
          </p:nvPr>
        </p:nvSpPr>
        <p:spPr/>
        <p:txBody>
          <a:bodyPr/>
          <a:lstStyle/>
          <a:p>
            <a:r>
              <a:rPr lang="en-US"/>
              <a:t>Lecture 5</a:t>
            </a:r>
            <a:endParaRPr lang="ar-IQ"/>
          </a:p>
        </p:txBody>
      </p:sp>
      <p:sp>
        <p:nvSpPr>
          <p:cNvPr id="4" name="Slide Number Placeholder 3">
            <a:extLst>
              <a:ext uri="{FF2B5EF4-FFF2-40B4-BE49-F238E27FC236}">
                <a16:creationId xmlns:a16="http://schemas.microsoft.com/office/drawing/2014/main" id="{DEB524A5-DC28-4B8D-B052-4F0A6A318FE5}"/>
              </a:ext>
            </a:extLst>
          </p:cNvPr>
          <p:cNvSpPr>
            <a:spLocks noGrp="1"/>
          </p:cNvSpPr>
          <p:nvPr>
            <p:ph type="sldNum" sz="quarter" idx="12"/>
          </p:nvPr>
        </p:nvSpPr>
        <p:spPr/>
        <p:txBody>
          <a:bodyPr/>
          <a:lstStyle/>
          <a:p>
            <a:fld id="{368C4215-FE32-4627-BCED-F79FDE433057}" type="slidenum">
              <a:rPr lang="ar-IQ" smtClean="0"/>
              <a:pPr/>
              <a:t>‹#›</a:t>
            </a:fld>
            <a:endParaRPr lang="ar-IQ"/>
          </a:p>
        </p:txBody>
      </p:sp>
    </p:spTree>
    <p:extLst>
      <p:ext uri="{BB962C8B-B14F-4D97-AF65-F5344CB8AC3E}">
        <p14:creationId xmlns:p14="http://schemas.microsoft.com/office/powerpoint/2010/main" val="96324950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6EB69-5619-4F0C-B2F4-9D81A9AC779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D308395-B6DC-4372-9D0B-D95B75D02B9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1A800D-F8A5-4DDF-A613-929D0B1D4EA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52716A1-B2F7-4909-BD72-41BE3CD29CEA}"/>
              </a:ext>
            </a:extLst>
          </p:cNvPr>
          <p:cNvSpPr>
            <a:spLocks noGrp="1"/>
          </p:cNvSpPr>
          <p:nvPr>
            <p:ph type="dt" sz="half" idx="10"/>
          </p:nvPr>
        </p:nvSpPr>
        <p:spPr/>
        <p:txBody>
          <a:bodyPr/>
          <a:lstStyle/>
          <a:p>
            <a:fld id="{C93C1394-CA31-4BDA-B05D-1D38357935A1}" type="datetime1">
              <a:rPr lang="ar-IQ" smtClean="0"/>
              <a:t>28/12/1442</a:t>
            </a:fld>
            <a:endParaRPr lang="ar-IQ"/>
          </a:p>
        </p:txBody>
      </p:sp>
      <p:sp>
        <p:nvSpPr>
          <p:cNvPr id="6" name="Footer Placeholder 5">
            <a:extLst>
              <a:ext uri="{FF2B5EF4-FFF2-40B4-BE49-F238E27FC236}">
                <a16:creationId xmlns:a16="http://schemas.microsoft.com/office/drawing/2014/main" id="{3796F8D7-8921-4C61-952D-32122EB6A2ED}"/>
              </a:ext>
            </a:extLst>
          </p:cNvPr>
          <p:cNvSpPr>
            <a:spLocks noGrp="1"/>
          </p:cNvSpPr>
          <p:nvPr>
            <p:ph type="ftr" sz="quarter" idx="11"/>
          </p:nvPr>
        </p:nvSpPr>
        <p:spPr/>
        <p:txBody>
          <a:bodyPr/>
          <a:lstStyle/>
          <a:p>
            <a:r>
              <a:rPr lang="en-US"/>
              <a:t>Lecture 5</a:t>
            </a:r>
            <a:endParaRPr lang="ar-IQ"/>
          </a:p>
        </p:txBody>
      </p:sp>
      <p:sp>
        <p:nvSpPr>
          <p:cNvPr id="7" name="Slide Number Placeholder 6">
            <a:extLst>
              <a:ext uri="{FF2B5EF4-FFF2-40B4-BE49-F238E27FC236}">
                <a16:creationId xmlns:a16="http://schemas.microsoft.com/office/drawing/2014/main" id="{D84E6079-A83E-444D-8EA3-5A16B5981220}"/>
              </a:ext>
            </a:extLst>
          </p:cNvPr>
          <p:cNvSpPr>
            <a:spLocks noGrp="1"/>
          </p:cNvSpPr>
          <p:nvPr>
            <p:ph type="sldNum" sz="quarter" idx="12"/>
          </p:nvPr>
        </p:nvSpPr>
        <p:spPr/>
        <p:txBody>
          <a:bodyPr/>
          <a:lstStyle/>
          <a:p>
            <a:fld id="{368C4215-FE32-4627-BCED-F79FDE433057}" type="slidenum">
              <a:rPr lang="ar-IQ" smtClean="0"/>
              <a:pPr/>
              <a:t>‹#›</a:t>
            </a:fld>
            <a:endParaRPr lang="ar-IQ"/>
          </a:p>
        </p:txBody>
      </p:sp>
    </p:spTree>
    <p:extLst>
      <p:ext uri="{BB962C8B-B14F-4D97-AF65-F5344CB8AC3E}">
        <p14:creationId xmlns:p14="http://schemas.microsoft.com/office/powerpoint/2010/main" val="3262490653"/>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B2F4-5E95-4530-BD09-B4AC2DB4D84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A9F5D7A-430A-4545-B5CD-80E58B7502C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E712C24-419D-4685-9F9F-BF3786B4A44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E260816-8055-4FDA-BCEE-08E1710C2F5B}"/>
              </a:ext>
            </a:extLst>
          </p:cNvPr>
          <p:cNvSpPr>
            <a:spLocks noGrp="1"/>
          </p:cNvSpPr>
          <p:nvPr>
            <p:ph type="dt" sz="half" idx="10"/>
          </p:nvPr>
        </p:nvSpPr>
        <p:spPr/>
        <p:txBody>
          <a:bodyPr/>
          <a:lstStyle/>
          <a:p>
            <a:fld id="{CC60A3A1-F744-4BE8-8B3C-6D93E78D71B5}" type="datetime1">
              <a:rPr lang="ar-IQ" smtClean="0"/>
              <a:t>28/12/1442</a:t>
            </a:fld>
            <a:endParaRPr lang="ar-IQ"/>
          </a:p>
        </p:txBody>
      </p:sp>
      <p:sp>
        <p:nvSpPr>
          <p:cNvPr id="6" name="Footer Placeholder 5">
            <a:extLst>
              <a:ext uri="{FF2B5EF4-FFF2-40B4-BE49-F238E27FC236}">
                <a16:creationId xmlns:a16="http://schemas.microsoft.com/office/drawing/2014/main" id="{037FF0EA-BD4A-48BA-9B73-4499168D4EBB}"/>
              </a:ext>
            </a:extLst>
          </p:cNvPr>
          <p:cNvSpPr>
            <a:spLocks noGrp="1"/>
          </p:cNvSpPr>
          <p:nvPr>
            <p:ph type="ftr" sz="quarter" idx="11"/>
          </p:nvPr>
        </p:nvSpPr>
        <p:spPr/>
        <p:txBody>
          <a:bodyPr/>
          <a:lstStyle/>
          <a:p>
            <a:r>
              <a:rPr lang="en-US"/>
              <a:t>Lecture 5</a:t>
            </a:r>
            <a:endParaRPr lang="ar-IQ"/>
          </a:p>
        </p:txBody>
      </p:sp>
      <p:sp>
        <p:nvSpPr>
          <p:cNvPr id="7" name="Slide Number Placeholder 6">
            <a:extLst>
              <a:ext uri="{FF2B5EF4-FFF2-40B4-BE49-F238E27FC236}">
                <a16:creationId xmlns:a16="http://schemas.microsoft.com/office/drawing/2014/main" id="{E95822B1-8CD5-4311-89D6-23A8747A4975}"/>
              </a:ext>
            </a:extLst>
          </p:cNvPr>
          <p:cNvSpPr>
            <a:spLocks noGrp="1"/>
          </p:cNvSpPr>
          <p:nvPr>
            <p:ph type="sldNum" sz="quarter" idx="12"/>
          </p:nvPr>
        </p:nvSpPr>
        <p:spPr/>
        <p:txBody>
          <a:bodyPr/>
          <a:lstStyle/>
          <a:p>
            <a:fld id="{368C4215-FE32-4627-BCED-F79FDE433057}" type="slidenum">
              <a:rPr lang="ar-IQ" smtClean="0"/>
              <a:pPr/>
              <a:t>‹#›</a:t>
            </a:fld>
            <a:endParaRPr lang="ar-IQ"/>
          </a:p>
        </p:txBody>
      </p:sp>
    </p:spTree>
    <p:extLst>
      <p:ext uri="{BB962C8B-B14F-4D97-AF65-F5344CB8AC3E}">
        <p14:creationId xmlns:p14="http://schemas.microsoft.com/office/powerpoint/2010/main" val="4183667886"/>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EF4665-62B3-4312-B4E3-1CF88884282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7E636B-CC0A-4EF8-AEA1-D7E3464586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AAFD1A-7E77-4019-BADF-2395D3E085B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0975825-B66C-4CDE-B350-97A8153E24AE}" type="datetime1">
              <a:rPr lang="ar-IQ" smtClean="0"/>
              <a:t>28/12/1442</a:t>
            </a:fld>
            <a:endParaRPr lang="ar-IQ"/>
          </a:p>
        </p:txBody>
      </p:sp>
      <p:sp>
        <p:nvSpPr>
          <p:cNvPr id="5" name="Footer Placeholder 4">
            <a:extLst>
              <a:ext uri="{FF2B5EF4-FFF2-40B4-BE49-F238E27FC236}">
                <a16:creationId xmlns:a16="http://schemas.microsoft.com/office/drawing/2014/main" id="{9AB90D5D-0155-49E8-AF8B-07EE400CC41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Lecture 5</a:t>
            </a:r>
            <a:endParaRPr lang="ar-IQ"/>
          </a:p>
        </p:txBody>
      </p:sp>
      <p:sp>
        <p:nvSpPr>
          <p:cNvPr id="6" name="Slide Number Placeholder 5">
            <a:extLst>
              <a:ext uri="{FF2B5EF4-FFF2-40B4-BE49-F238E27FC236}">
                <a16:creationId xmlns:a16="http://schemas.microsoft.com/office/drawing/2014/main" id="{2ACC70BD-8E6B-401D-A766-A5277960797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8C4215-FE32-4627-BCED-F79FDE433057}" type="slidenum">
              <a:rPr lang="ar-IQ" smtClean="0"/>
              <a:pPr/>
              <a:t>‹#›</a:t>
            </a:fld>
            <a:endParaRPr lang="ar-IQ"/>
          </a:p>
        </p:txBody>
      </p:sp>
    </p:spTree>
    <p:extLst>
      <p:ext uri="{BB962C8B-B14F-4D97-AF65-F5344CB8AC3E}">
        <p14:creationId xmlns:p14="http://schemas.microsoft.com/office/powerpoint/2010/main" val="1632048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5.wmf"/><Relationship Id="rId18" Type="http://schemas.openxmlformats.org/officeDocument/2006/relationships/image" Target="../media/image8.wmf"/><Relationship Id="rId3" Type="http://schemas.openxmlformats.org/officeDocument/2006/relationships/image" Target="../media/image6.wmf"/><Relationship Id="rId7" Type="http://schemas.openxmlformats.org/officeDocument/2006/relationships/image" Target="../media/image17.wmf"/><Relationship Id="rId12" Type="http://schemas.openxmlformats.org/officeDocument/2006/relationships/oleObject" Target="../embeddings/oleObject23.bin"/><Relationship Id="rId17" Type="http://schemas.openxmlformats.org/officeDocument/2006/relationships/oleObject" Target="../embeddings/oleObject26.bin"/><Relationship Id="rId2" Type="http://schemas.openxmlformats.org/officeDocument/2006/relationships/oleObject" Target="../embeddings/oleObject18.bin"/><Relationship Id="rId16"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oleObject" Target="../embeddings/oleObject20.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oleObject" Target="../embeddings/oleObject25.bin"/><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18.wmf"/><Relationship Id="rId1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22.wmf"/><Relationship Id="rId3" Type="http://schemas.openxmlformats.org/officeDocument/2006/relationships/image" Target="../media/image5.wmf"/><Relationship Id="rId7" Type="http://schemas.openxmlformats.org/officeDocument/2006/relationships/image" Target="../media/image8.wmf"/><Relationship Id="rId12" Type="http://schemas.openxmlformats.org/officeDocument/2006/relationships/oleObject" Target="../embeddings/oleObject32.bin"/><Relationship Id="rId2" Type="http://schemas.openxmlformats.org/officeDocument/2006/relationships/oleObject" Target="../embeddings/oleObject27.bin"/><Relationship Id="rId1" Type="http://schemas.openxmlformats.org/officeDocument/2006/relationships/slideLayout" Target="../slideLayouts/slideLayout6.xml"/><Relationship Id="rId6" Type="http://schemas.openxmlformats.org/officeDocument/2006/relationships/oleObject" Target="../embeddings/oleObject29.bin"/><Relationship Id="rId11" Type="http://schemas.openxmlformats.org/officeDocument/2006/relationships/image" Target="../media/image21.wmf"/><Relationship Id="rId5" Type="http://schemas.openxmlformats.org/officeDocument/2006/relationships/image" Target="../media/image7.wmf"/><Relationship Id="rId15" Type="http://schemas.openxmlformats.org/officeDocument/2006/relationships/image" Target="../media/image23.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20.wmf"/><Relationship Id="rId14" Type="http://schemas.openxmlformats.org/officeDocument/2006/relationships/oleObject" Target="../embeddings/oleObject33.bin"/></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2.wmf"/><Relationship Id="rId2" Type="http://schemas.openxmlformats.org/officeDocument/2006/relationships/oleObject" Target="../embeddings/oleObject34.bin"/><Relationship Id="rId1" Type="http://schemas.openxmlformats.org/officeDocument/2006/relationships/slideLayout" Target="../slideLayouts/slideLayout6.xml"/><Relationship Id="rId6" Type="http://schemas.openxmlformats.org/officeDocument/2006/relationships/oleObject" Target="../embeddings/oleObject36.bin"/><Relationship Id="rId5" Type="http://schemas.openxmlformats.org/officeDocument/2006/relationships/image" Target="../media/image25.wmf"/><Relationship Id="rId4" Type="http://schemas.openxmlformats.org/officeDocument/2006/relationships/oleObject" Target="../embeddings/oleObject35.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oleObject" Target="../embeddings/oleObject37.bin"/><Relationship Id="rId7" Type="http://schemas.openxmlformats.org/officeDocument/2006/relationships/image" Target="../media/image20.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oleObject" Target="../embeddings/oleObject39.bin"/><Relationship Id="rId5" Type="http://schemas.openxmlformats.org/officeDocument/2006/relationships/oleObject" Target="../embeddings/oleObject38.bin"/><Relationship Id="rId10" Type="http://schemas.openxmlformats.org/officeDocument/2006/relationships/image" Target="../media/image26.png"/><Relationship Id="rId4" Type="http://schemas.openxmlformats.org/officeDocument/2006/relationships/image" Target="../media/image6.wmf"/><Relationship Id="rId9"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36.png"/><Relationship Id="rId7" Type="http://schemas.openxmlformats.org/officeDocument/2006/relationships/image" Target="../media/image39.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oleObject" Target="../embeddings/oleObject41.bin"/><Relationship Id="rId9" Type="http://schemas.openxmlformats.org/officeDocument/2006/relationships/image" Target="../media/image4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18" Type="http://schemas.openxmlformats.org/officeDocument/2006/relationships/oleObject" Target="../embeddings/oleObject9.bin"/><Relationship Id="rId26" Type="http://schemas.openxmlformats.org/officeDocument/2006/relationships/image" Target="../media/image11.wmf"/><Relationship Id="rId3" Type="http://schemas.openxmlformats.org/officeDocument/2006/relationships/oleObject" Target="../embeddings/oleObject1.bin"/><Relationship Id="rId21" Type="http://schemas.openxmlformats.org/officeDocument/2006/relationships/oleObject" Target="../embeddings/oleObject11.bin"/><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oleObject" Target="../embeddings/oleObject8.bin"/><Relationship Id="rId25" Type="http://schemas.openxmlformats.org/officeDocument/2006/relationships/oleObject" Target="../embeddings/oleObject14.bin"/><Relationship Id="rId2" Type="http://schemas.openxmlformats.org/officeDocument/2006/relationships/notesSlide" Target="../notesSlides/notesSlide2.xml"/><Relationship Id="rId16" Type="http://schemas.openxmlformats.org/officeDocument/2006/relationships/image" Target="../media/image8.wmf"/><Relationship Id="rId20"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3.wmf"/><Relationship Id="rId11" Type="http://schemas.openxmlformats.org/officeDocument/2006/relationships/oleObject" Target="../embeddings/oleObject5.bin"/><Relationship Id="rId24" Type="http://schemas.openxmlformats.org/officeDocument/2006/relationships/oleObject" Target="../embeddings/oleObject13.bin"/><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2.bin"/><Relationship Id="rId10" Type="http://schemas.openxmlformats.org/officeDocument/2006/relationships/image" Target="../media/image5.wmf"/><Relationship Id="rId19" Type="http://schemas.openxmlformats.org/officeDocument/2006/relationships/oleObject" Target="../embeddings/oleObject10.bin"/><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 Id="rId22" Type="http://schemas.openxmlformats.org/officeDocument/2006/relationships/image" Target="../media/image10.wmf"/><Relationship Id="rId27"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oleObject" Target="../embeddings/oleObject17.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oleObject" Target="../embeddings/oleObject16.bin"/><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687"/>
            <a:ext cx="8229600" cy="1143000"/>
          </a:xfrm>
        </p:spPr>
        <p:txBody>
          <a:bodyPr>
            <a:normAutofit/>
          </a:bodyPr>
          <a:lstStyle/>
          <a:p>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Lecture-3</a:t>
            </a:r>
            <a:endParaRPr lang="ar-KW"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lgn="l"/>
            <a:fld id="{368C4215-FE32-4627-BCED-F79FDE433057}" type="slidenum">
              <a:rPr lang="ar-IQ" smtClean="0"/>
              <a:pPr algn="l"/>
              <a:t>1</a:t>
            </a:fld>
            <a:endParaRPr lang="ar-IQ" dirty="0"/>
          </a:p>
        </p:txBody>
      </p:sp>
      <p:sp>
        <p:nvSpPr>
          <p:cNvPr id="3" name="Rectangle 2"/>
          <p:cNvSpPr/>
          <p:nvPr/>
        </p:nvSpPr>
        <p:spPr>
          <a:xfrm>
            <a:off x="76200" y="1295400"/>
            <a:ext cx="9067800" cy="4647426"/>
          </a:xfrm>
          <a:prstGeom prst="rect">
            <a:avLst/>
          </a:prstGeom>
          <a:solidFill>
            <a:schemeClr val="accent6">
              <a:lumMod val="40000"/>
              <a:lumOff val="60000"/>
            </a:schemeClr>
          </a:solidFill>
        </p:spPr>
        <p:txBody>
          <a:bodyPr wrap="square">
            <a:spAutoFit/>
          </a:bodyPr>
          <a:lstStyle/>
          <a:p>
            <a:pPr lvl="0" algn="l" rtl="0">
              <a:spcBef>
                <a:spcPct val="0"/>
              </a:spcBef>
              <a:defRPr/>
            </a:pPr>
            <a:r>
              <a:rPr lang="en-US" sz="3600" i="1" dirty="0">
                <a:solidFill>
                  <a:srgbClr val="FF0000"/>
                </a:solidFill>
              </a:rPr>
              <a:t>Internal Loadings Developed in Structural Members</a:t>
            </a:r>
          </a:p>
          <a:p>
            <a:pPr marL="457200" lvl="0" indent="-457200" algn="l" rtl="0">
              <a:spcBef>
                <a:spcPct val="0"/>
              </a:spcBef>
              <a:buFontTx/>
              <a:buChar char="-"/>
              <a:defRPr/>
            </a:pPr>
            <a:r>
              <a:rPr lang="en-US" sz="2800" i="1" dirty="0"/>
              <a:t>Internal Loadings at a Specified Point</a:t>
            </a:r>
          </a:p>
          <a:p>
            <a:pPr marL="457200" lvl="0" indent="-457200" algn="l" rtl="0">
              <a:spcBef>
                <a:spcPct val="0"/>
              </a:spcBef>
              <a:buFontTx/>
              <a:buChar char="-"/>
              <a:defRPr/>
            </a:pPr>
            <a:r>
              <a:rPr lang="en-US" sz="2800" i="1" dirty="0"/>
              <a:t>Sign Convention</a:t>
            </a:r>
          </a:p>
          <a:p>
            <a:pPr marL="457200" indent="-457200" algn="l" rtl="0">
              <a:spcBef>
                <a:spcPct val="0"/>
              </a:spcBef>
              <a:buFontTx/>
              <a:buChar char="-"/>
              <a:defRPr/>
            </a:pPr>
            <a:r>
              <a:rPr lang="en-US" sz="2800" i="1" dirty="0"/>
              <a:t>Shear Force and Bending Moment Functions</a:t>
            </a:r>
          </a:p>
          <a:p>
            <a:pPr marL="457200" lvl="0" indent="-457200" algn="l" rtl="0">
              <a:spcBef>
                <a:spcPct val="0"/>
              </a:spcBef>
              <a:buFontTx/>
              <a:buChar char="-"/>
              <a:defRPr/>
            </a:pPr>
            <a:r>
              <a:rPr lang="en-US" sz="2800" i="1" dirty="0"/>
              <a:t>Shear and Moment Diagrams for a Beam</a:t>
            </a:r>
          </a:p>
          <a:p>
            <a:pPr marL="457200" indent="-457200" algn="l" rtl="0">
              <a:spcBef>
                <a:spcPct val="0"/>
              </a:spcBef>
              <a:buFontTx/>
              <a:buChar char="-"/>
              <a:defRPr/>
            </a:pPr>
            <a:r>
              <a:rPr lang="en-US" sz="2800" i="1" dirty="0"/>
              <a:t> Shear and Moment Diagrams for a Frame</a:t>
            </a:r>
          </a:p>
          <a:p>
            <a:pPr marL="457200" lvl="0" indent="-457200" algn="l" rtl="0">
              <a:spcBef>
                <a:spcPct val="0"/>
              </a:spcBef>
              <a:buFontTx/>
              <a:buChar char="-"/>
              <a:defRPr/>
            </a:pPr>
            <a:r>
              <a:rPr lang="en-US" sz="2800" i="1" dirty="0"/>
              <a:t>Moment Diagrams Constructed by the Method of Superposition</a:t>
            </a:r>
          </a:p>
          <a:p>
            <a:pPr marL="457200" lvl="0" indent="-457200" algn="l" rtl="0">
              <a:spcBef>
                <a:spcPct val="0"/>
              </a:spcBef>
              <a:buFontTx/>
              <a:buChar char="-"/>
              <a:defRPr/>
            </a:pPr>
            <a:r>
              <a:rPr lang="en-US" sz="2800" i="1" dirty="0"/>
              <a:t>Qualitative Deflected Shapes</a:t>
            </a:r>
            <a:endParaRPr lang="ar-IQ" sz="2800" i="1" dirty="0">
              <a:solidFill>
                <a:schemeClr val="dk1"/>
              </a:solidFill>
            </a:endParaRPr>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Title 1"/>
          <p:cNvSpPr>
            <a:spLocks noGrp="1"/>
          </p:cNvSpPr>
          <p:nvPr>
            <p:ph type="title"/>
          </p:nvPr>
        </p:nvSpPr>
        <p:spPr>
          <a:xfrm>
            <a:off x="612775" y="228600"/>
            <a:ext cx="8153400" cy="990600"/>
          </a:xfrm>
        </p:spPr>
        <p:txBody>
          <a:bodyPr>
            <a:normAutofit/>
          </a:bodyPr>
          <a:lstStyle/>
          <a:p>
            <a:pPr eaLnBrk="1" hangingPunct="1"/>
            <a:r>
              <a:rPr lang="en-US" altLang="en-US" b="1"/>
              <a:t>Force, Shear and Bending Moment</a:t>
            </a:r>
          </a:p>
        </p:txBody>
      </p:sp>
      <p:sp>
        <p:nvSpPr>
          <p:cNvPr id="3" name="Slide Number Placeholder 2">
            <a:extLst>
              <a:ext uri="{FF2B5EF4-FFF2-40B4-BE49-F238E27FC236}">
                <a16:creationId xmlns:a16="http://schemas.microsoft.com/office/drawing/2014/main" id="{FF14A865-82F2-469C-A146-9C6374AAC0FB}"/>
              </a:ext>
            </a:extLst>
          </p:cNvPr>
          <p:cNvSpPr>
            <a:spLocks noGrp="1"/>
          </p:cNvSpPr>
          <p:nvPr>
            <p:ph type="sldNum" sz="quarter" idx="12"/>
          </p:nvPr>
        </p:nvSpPr>
        <p:spPr/>
        <p:txBody>
          <a:bodyPr/>
          <a:lstStyle/>
          <a:p>
            <a:fld id="{368C4215-FE32-4627-BCED-F79FDE433057}" type="slidenum">
              <a:rPr lang="ar-IQ" smtClean="0"/>
              <a:pPr/>
              <a:t>10</a:t>
            </a:fld>
            <a:endParaRPr lang="ar-IQ"/>
          </a:p>
        </p:txBody>
      </p:sp>
      <p:grpSp>
        <p:nvGrpSpPr>
          <p:cNvPr id="2" name="Group 61"/>
          <p:cNvGrpSpPr>
            <a:grpSpLocks/>
          </p:cNvGrpSpPr>
          <p:nvPr/>
        </p:nvGrpSpPr>
        <p:grpSpPr bwMode="auto">
          <a:xfrm>
            <a:off x="2339975" y="1484313"/>
            <a:ext cx="2919413" cy="2393950"/>
            <a:chOff x="2217093" y="1466801"/>
            <a:chExt cx="2919189" cy="2393652"/>
          </a:xfrm>
        </p:grpSpPr>
        <p:sp>
          <p:nvSpPr>
            <p:cNvPr id="3112" name="Rectangle 20"/>
            <p:cNvSpPr>
              <a:spLocks noChangeArrowheads="1"/>
            </p:cNvSpPr>
            <p:nvPr/>
          </p:nvSpPr>
          <p:spPr bwMode="auto">
            <a:xfrm>
              <a:off x="3059832" y="2420888"/>
              <a:ext cx="969963" cy="1039813"/>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a:t>+</a:t>
              </a:r>
            </a:p>
          </p:txBody>
        </p:sp>
        <p:cxnSp>
          <p:nvCxnSpPr>
            <p:cNvPr id="3113" name="Straight Arrow Connector 22"/>
            <p:cNvCxnSpPr>
              <a:cxnSpLocks noChangeShapeType="1"/>
            </p:cNvCxnSpPr>
            <p:nvPr/>
          </p:nvCxnSpPr>
          <p:spPr bwMode="auto">
            <a:xfrm rot="16200000" flipH="1">
              <a:off x="3696420" y="2946351"/>
              <a:ext cx="866775" cy="9525"/>
            </a:xfrm>
            <a:prstGeom prst="straightConnector1">
              <a:avLst/>
            </a:prstGeom>
            <a:noFill/>
            <a:ln w="2540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6" name="Arc 5"/>
            <p:cNvSpPr/>
            <p:nvPr/>
          </p:nvSpPr>
          <p:spPr bwMode="auto">
            <a:xfrm>
              <a:off x="3587751" y="2661511"/>
              <a:ext cx="941400" cy="1011678"/>
            </a:xfrm>
            <a:prstGeom prst="arc">
              <a:avLst/>
            </a:prstGeom>
            <a:noFill/>
            <a:ln w="28575" cap="sq" cmpd="sng" algn="ctr">
              <a:solidFill>
                <a:srgbClr val="FF0000"/>
              </a:solidFill>
              <a:prstDash val="solid"/>
              <a:round/>
              <a:headEnd type="triangle" w="med" len="med"/>
              <a:tailEnd type="none" w="med" len="med"/>
            </a:ln>
            <a:effectLst/>
            <a:scene3d>
              <a:camera prst="orthographicFront">
                <a:rot lat="0" lon="0" rev="19499999"/>
              </a:camera>
              <a:lightRig rig="threePt" dir="t"/>
            </a:scene3d>
          </p:spPr>
          <p:txBody>
            <a:bodyPr wrap="none"/>
            <a:lstStyle/>
            <a:p>
              <a:pPr>
                <a:defRPr/>
              </a:pPr>
              <a:endParaRPr lang="en-US"/>
            </a:p>
          </p:txBody>
        </p:sp>
        <p:cxnSp>
          <p:nvCxnSpPr>
            <p:cNvPr id="3115" name="Straight Arrow Connector 25"/>
            <p:cNvCxnSpPr>
              <a:cxnSpLocks noChangeShapeType="1"/>
            </p:cNvCxnSpPr>
            <p:nvPr/>
          </p:nvCxnSpPr>
          <p:spPr bwMode="auto">
            <a:xfrm rot="16200000" flipV="1">
              <a:off x="2476426" y="2916982"/>
              <a:ext cx="868363" cy="9525"/>
            </a:xfrm>
            <a:prstGeom prst="straightConnector1">
              <a:avLst/>
            </a:prstGeom>
            <a:noFill/>
            <a:ln w="2540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8" name="Arc 7"/>
            <p:cNvSpPr/>
            <p:nvPr/>
          </p:nvSpPr>
          <p:spPr bwMode="auto">
            <a:xfrm rot="16200000" flipH="1">
              <a:off x="2606510" y="2152372"/>
              <a:ext cx="944233" cy="1008643"/>
            </a:xfrm>
            <a:prstGeom prst="arc">
              <a:avLst/>
            </a:prstGeom>
            <a:noFill/>
            <a:ln w="28575" cap="sq" cmpd="sng" algn="ctr">
              <a:solidFill>
                <a:srgbClr val="FF0000"/>
              </a:solidFill>
              <a:prstDash val="solid"/>
              <a:round/>
              <a:headEnd type="triangle" w="med" len="med"/>
              <a:tailEnd type="none" w="med" len="med"/>
            </a:ln>
            <a:effectLst/>
            <a:scene3d>
              <a:camera prst="orthographicFront">
                <a:rot lat="0" lon="0" rev="18900000"/>
              </a:camera>
              <a:lightRig rig="threePt" dir="t"/>
            </a:scene3d>
          </p:spPr>
          <p:txBody>
            <a:bodyPr wrap="none"/>
            <a:lstStyle/>
            <a:p>
              <a:pPr>
                <a:defRPr/>
              </a:pPr>
              <a:endParaRPr lang="en-US"/>
            </a:p>
          </p:txBody>
        </p:sp>
        <p:grpSp>
          <p:nvGrpSpPr>
            <p:cNvPr id="3117" name="Group 107"/>
            <p:cNvGrpSpPr>
              <a:grpSpLocks/>
            </p:cNvGrpSpPr>
            <p:nvPr/>
          </p:nvGrpSpPr>
          <p:grpSpPr bwMode="auto">
            <a:xfrm>
              <a:off x="3088407" y="1938288"/>
              <a:ext cx="922338" cy="476250"/>
              <a:chOff x="3270675" y="5410199"/>
              <a:chExt cx="609175" cy="313605"/>
            </a:xfrm>
          </p:grpSpPr>
          <p:sp>
            <p:nvSpPr>
              <p:cNvPr id="3123" name="Line 7"/>
              <p:cNvSpPr>
                <a:spLocks noChangeShapeType="1"/>
              </p:cNvSpPr>
              <p:nvPr/>
            </p:nvSpPr>
            <p:spPr bwMode="auto">
              <a:xfrm flipV="1">
                <a:off x="3270675"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3124" name="Line 8"/>
              <p:cNvSpPr>
                <a:spLocks noChangeShapeType="1"/>
              </p:cNvSpPr>
              <p:nvPr/>
            </p:nvSpPr>
            <p:spPr bwMode="auto">
              <a:xfrm flipV="1">
                <a:off x="3473733"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3125" name="Line 9"/>
              <p:cNvSpPr>
                <a:spLocks noChangeShapeType="1"/>
              </p:cNvSpPr>
              <p:nvPr/>
            </p:nvSpPr>
            <p:spPr bwMode="auto">
              <a:xfrm flipV="1">
                <a:off x="3676792"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3126" name="Line 10"/>
              <p:cNvSpPr>
                <a:spLocks noChangeShapeType="1"/>
              </p:cNvSpPr>
              <p:nvPr/>
            </p:nvSpPr>
            <p:spPr bwMode="auto">
              <a:xfrm flipV="1">
                <a:off x="3879850"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3127" name="Line 11"/>
              <p:cNvSpPr>
                <a:spLocks noChangeShapeType="1"/>
              </p:cNvSpPr>
              <p:nvPr/>
            </p:nvSpPr>
            <p:spPr bwMode="auto">
              <a:xfrm>
                <a:off x="3270675" y="5410199"/>
                <a:ext cx="609175"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aphicFrame>
          <p:nvGraphicFramePr>
            <p:cNvPr id="3082" name="Object 2"/>
            <p:cNvGraphicFramePr>
              <a:graphicFrameLocks noChangeAspect="1"/>
            </p:cNvGraphicFramePr>
            <p:nvPr/>
          </p:nvGraphicFramePr>
          <p:xfrm>
            <a:off x="3270970" y="1466801"/>
            <a:ext cx="538162" cy="457200"/>
          </p:xfrm>
          <a:graphic>
            <a:graphicData uri="http://schemas.openxmlformats.org/presentationml/2006/ole">
              <mc:AlternateContent xmlns:mc="http://schemas.openxmlformats.org/markup-compatibility/2006">
                <mc:Choice xmlns:v="urn:schemas-microsoft-com:vml" Requires="v">
                  <p:oleObj name="Equation" r:id="rId2" imgW="177480" imgH="152280" progId="Equation.3">
                    <p:embed/>
                  </p:oleObj>
                </mc:Choice>
                <mc:Fallback>
                  <p:oleObj name="Equation" r:id="rId2" imgW="177480" imgH="152280" progId="Equation.3">
                    <p:embed/>
                    <p:pic>
                      <p:nvPicPr>
                        <p:cNvPr id="308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970" y="1466801"/>
                          <a:ext cx="5381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18" name="TextBox 42"/>
            <p:cNvSpPr txBox="1">
              <a:spLocks noChangeArrowheads="1"/>
            </p:cNvSpPr>
            <p:nvPr/>
          </p:nvSpPr>
          <p:spPr bwMode="auto">
            <a:xfrm>
              <a:off x="4290145" y="2325638"/>
              <a:ext cx="846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M+dM</a:t>
              </a:r>
            </a:p>
          </p:txBody>
        </p:sp>
        <p:sp>
          <p:nvSpPr>
            <p:cNvPr id="3119" name="TextBox 43"/>
            <p:cNvSpPr txBox="1">
              <a:spLocks noChangeArrowheads="1"/>
            </p:cNvSpPr>
            <p:nvPr/>
          </p:nvSpPr>
          <p:spPr bwMode="auto">
            <a:xfrm>
              <a:off x="4045670" y="3398788"/>
              <a:ext cx="976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rPr>
                <a:t>V+dV</a:t>
              </a:r>
            </a:p>
          </p:txBody>
        </p:sp>
        <p:sp>
          <p:nvSpPr>
            <p:cNvPr id="3120" name="TextBox 51"/>
            <p:cNvSpPr txBox="1">
              <a:spLocks noChangeArrowheads="1"/>
            </p:cNvSpPr>
            <p:nvPr/>
          </p:nvSpPr>
          <p:spPr bwMode="auto">
            <a:xfrm>
              <a:off x="2728045" y="2141488"/>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rPr>
                <a:t>V</a:t>
              </a:r>
            </a:p>
          </p:txBody>
        </p:sp>
        <p:sp>
          <p:nvSpPr>
            <p:cNvPr id="3121" name="TextBox 52"/>
            <p:cNvSpPr txBox="1">
              <a:spLocks noChangeArrowheads="1"/>
            </p:cNvSpPr>
            <p:nvPr/>
          </p:nvSpPr>
          <p:spPr bwMode="auto">
            <a:xfrm>
              <a:off x="2217093" y="2333154"/>
              <a:ext cx="376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M</a:t>
              </a:r>
            </a:p>
          </p:txBody>
        </p:sp>
        <p:sp>
          <p:nvSpPr>
            <p:cNvPr id="3122" name="TextBox 53"/>
            <p:cNvSpPr txBox="1">
              <a:spLocks noChangeArrowheads="1"/>
            </p:cNvSpPr>
            <p:nvPr/>
          </p:nvSpPr>
          <p:spPr bwMode="auto">
            <a:xfrm>
              <a:off x="3351932" y="3463876"/>
              <a:ext cx="45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tx2"/>
                  </a:solidFill>
                </a:rPr>
                <a:t>dx</a:t>
              </a:r>
            </a:p>
          </p:txBody>
        </p:sp>
      </p:grpSp>
      <p:graphicFrame>
        <p:nvGraphicFramePr>
          <p:cNvPr id="21" name="Object 6"/>
          <p:cNvGraphicFramePr>
            <a:graphicFrameLocks noChangeAspect="1"/>
          </p:cNvGraphicFramePr>
          <p:nvPr/>
        </p:nvGraphicFramePr>
        <p:xfrm>
          <a:off x="6227763" y="1773238"/>
          <a:ext cx="1071562" cy="790575"/>
        </p:xfrm>
        <a:graphic>
          <a:graphicData uri="http://schemas.openxmlformats.org/presentationml/2006/ole">
            <mc:AlternateContent xmlns:mc="http://schemas.openxmlformats.org/markup-compatibility/2006">
              <mc:Choice xmlns:v="urn:schemas-microsoft-com:vml" Requires="v">
                <p:oleObj name="Equation" r:id="rId4" imgW="533160" imgH="393480" progId="Equation.3">
                  <p:embed/>
                </p:oleObj>
              </mc:Choice>
              <mc:Fallback>
                <p:oleObj name="Equation" r:id="rId4" imgW="533160" imgH="393480" progId="Equation.3">
                  <p:embed/>
                  <p:pic>
                    <p:nvPicPr>
                      <p:cNvPr id="21"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1773238"/>
                        <a:ext cx="1071562"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7"/>
          <p:cNvGraphicFramePr>
            <a:graphicFrameLocks noChangeAspect="1"/>
          </p:cNvGraphicFramePr>
          <p:nvPr/>
        </p:nvGraphicFramePr>
        <p:xfrm>
          <a:off x="6227763" y="2878138"/>
          <a:ext cx="1122362" cy="790575"/>
        </p:xfrm>
        <a:graphic>
          <a:graphicData uri="http://schemas.openxmlformats.org/presentationml/2006/ole">
            <mc:AlternateContent xmlns:mc="http://schemas.openxmlformats.org/markup-compatibility/2006">
              <mc:Choice xmlns:v="urn:schemas-microsoft-com:vml" Requires="v">
                <p:oleObj name="Equation" r:id="rId6" imgW="558720" imgH="393480" progId="Equation.3">
                  <p:embed/>
                </p:oleObj>
              </mc:Choice>
              <mc:Fallback>
                <p:oleObj name="Equation" r:id="rId6" imgW="558720" imgH="393480" progId="Equation.3">
                  <p:embed/>
                  <p:pic>
                    <p:nvPicPr>
                      <p:cNvPr id="22"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2878138"/>
                        <a:ext cx="1122362"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 name="Object 15"/>
          <p:cNvGraphicFramePr>
            <a:graphicFrameLocks noChangeAspect="1"/>
          </p:cNvGraphicFramePr>
          <p:nvPr>
            <p:extLst>
              <p:ext uri="{D42A27DB-BD31-4B8C-83A1-F6EECF244321}">
                <p14:modId xmlns:p14="http://schemas.microsoft.com/office/powerpoint/2010/main" val="1843953715"/>
              </p:ext>
            </p:extLst>
          </p:nvPr>
        </p:nvGraphicFramePr>
        <p:xfrm>
          <a:off x="5267325" y="4349751"/>
          <a:ext cx="3520492" cy="736600"/>
        </p:xfrm>
        <a:graphic>
          <a:graphicData uri="http://schemas.openxmlformats.org/presentationml/2006/ole">
            <mc:AlternateContent xmlns:mc="http://schemas.openxmlformats.org/markup-compatibility/2006">
              <mc:Choice xmlns:v="urn:schemas-microsoft-com:vml" Requires="v">
                <p:oleObj name="Equation" r:id="rId8" imgW="1574640" imgH="330120" progId="Equation.3">
                  <p:embed/>
                </p:oleObj>
              </mc:Choice>
              <mc:Fallback>
                <p:oleObj name="Equation" r:id="rId8" imgW="1574640" imgH="330120" progId="Equation.3">
                  <p:embed/>
                  <p:pic>
                    <p:nvPicPr>
                      <p:cNvPr id="49" name="Object 15"/>
                      <p:cNvPicPr>
                        <a:picLocks noChangeAspect="1" noChangeArrowheads="1"/>
                      </p:cNvPicPr>
                      <p:nvPr/>
                    </p:nvPicPr>
                    <p:blipFill>
                      <a:blip r:embed="rId9"/>
                      <a:srcRect/>
                      <a:stretch>
                        <a:fillRect/>
                      </a:stretch>
                    </p:blipFill>
                    <p:spPr bwMode="auto">
                      <a:xfrm>
                        <a:off x="5267325" y="4349751"/>
                        <a:ext cx="3520492" cy="736600"/>
                      </a:xfrm>
                      <a:prstGeom prst="rect">
                        <a:avLst/>
                      </a:prstGeom>
                      <a:noFill/>
                      <a:ln>
                        <a:noFill/>
                      </a:ln>
                      <a:effectLst/>
                    </p:spPr>
                  </p:pic>
                </p:oleObj>
              </mc:Fallback>
            </mc:AlternateContent>
          </a:graphicData>
        </a:graphic>
      </p:graphicFrame>
      <p:graphicFrame>
        <p:nvGraphicFramePr>
          <p:cNvPr id="50" name="Object 16"/>
          <p:cNvGraphicFramePr>
            <a:graphicFrameLocks noChangeAspect="1"/>
          </p:cNvGraphicFramePr>
          <p:nvPr>
            <p:extLst>
              <p:ext uri="{D42A27DB-BD31-4B8C-83A1-F6EECF244321}">
                <p14:modId xmlns:p14="http://schemas.microsoft.com/office/powerpoint/2010/main" val="2777094814"/>
              </p:ext>
            </p:extLst>
          </p:nvPr>
        </p:nvGraphicFramePr>
        <p:xfrm>
          <a:off x="5229225" y="5373688"/>
          <a:ext cx="3460750" cy="660400"/>
        </p:xfrm>
        <a:graphic>
          <a:graphicData uri="http://schemas.openxmlformats.org/presentationml/2006/ole">
            <mc:AlternateContent xmlns:mc="http://schemas.openxmlformats.org/markup-compatibility/2006">
              <mc:Choice xmlns:v="urn:schemas-microsoft-com:vml" Requires="v">
                <p:oleObj name="Equation" r:id="rId10" imgW="1726920" imgH="330120" progId="Equation.3">
                  <p:embed/>
                </p:oleObj>
              </mc:Choice>
              <mc:Fallback>
                <p:oleObj name="Equation" r:id="rId10" imgW="1726920" imgH="330120" progId="Equation.3">
                  <p:embed/>
                  <p:pic>
                    <p:nvPicPr>
                      <p:cNvPr id="50" name="Object 16"/>
                      <p:cNvPicPr>
                        <a:picLocks noChangeAspect="1" noChangeArrowheads="1"/>
                      </p:cNvPicPr>
                      <p:nvPr/>
                    </p:nvPicPr>
                    <p:blipFill>
                      <a:blip r:embed="rId11"/>
                      <a:srcRect/>
                      <a:stretch>
                        <a:fillRect/>
                      </a:stretch>
                    </p:blipFill>
                    <p:spPr bwMode="auto">
                      <a:xfrm>
                        <a:off x="5229225" y="5373688"/>
                        <a:ext cx="3460750" cy="660400"/>
                      </a:xfrm>
                      <a:prstGeom prst="rect">
                        <a:avLst/>
                      </a:prstGeom>
                      <a:noFill/>
                      <a:ln>
                        <a:noFill/>
                      </a:ln>
                      <a:effectLst/>
                    </p:spPr>
                  </p:pic>
                </p:oleObj>
              </mc:Fallback>
            </mc:AlternateContent>
          </a:graphicData>
        </a:graphic>
      </p:graphicFrame>
      <p:grpSp>
        <p:nvGrpSpPr>
          <p:cNvPr id="4" name="Group 62"/>
          <p:cNvGrpSpPr>
            <a:grpSpLocks/>
          </p:cNvGrpSpPr>
          <p:nvPr/>
        </p:nvGrpSpPr>
        <p:grpSpPr bwMode="auto">
          <a:xfrm>
            <a:off x="768350" y="4349750"/>
            <a:ext cx="4217988" cy="1630363"/>
            <a:chOff x="767705" y="4349279"/>
            <a:chExt cx="4217987" cy="1630362"/>
          </a:xfrm>
        </p:grpSpPr>
        <p:sp>
          <p:nvSpPr>
            <p:cNvPr id="3096" name="Rectangle 4"/>
            <p:cNvSpPr>
              <a:spLocks noChangeArrowheads="1"/>
            </p:cNvSpPr>
            <p:nvPr/>
          </p:nvSpPr>
          <p:spPr bwMode="auto">
            <a:xfrm>
              <a:off x="1127269" y="5276830"/>
              <a:ext cx="3467544" cy="2411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graphicFrame>
          <p:nvGraphicFramePr>
            <p:cNvPr id="3078" name="Object 18"/>
            <p:cNvGraphicFramePr>
              <a:graphicFrameLocks noChangeAspect="1"/>
            </p:cNvGraphicFramePr>
            <p:nvPr/>
          </p:nvGraphicFramePr>
          <p:xfrm>
            <a:off x="1667123" y="4349279"/>
            <a:ext cx="304839" cy="352199"/>
          </p:xfrm>
          <a:graphic>
            <a:graphicData uri="http://schemas.openxmlformats.org/presentationml/2006/ole">
              <mc:AlternateContent xmlns:mc="http://schemas.openxmlformats.org/markup-compatibility/2006">
                <mc:Choice xmlns:v="urn:schemas-microsoft-com:vml" Requires="v">
                  <p:oleObj name="Equation" r:id="rId12" imgW="152280" imgH="177480" progId="Equation.3">
                    <p:embed/>
                  </p:oleObj>
                </mc:Choice>
                <mc:Fallback>
                  <p:oleObj name="Equation" r:id="rId12" imgW="152280" imgH="177480" progId="Equation.3">
                    <p:embed/>
                    <p:pic>
                      <p:nvPicPr>
                        <p:cNvPr id="3078"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67123" y="4349279"/>
                          <a:ext cx="304839" cy="352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9" name="Object 19"/>
            <p:cNvGraphicFramePr>
              <a:graphicFrameLocks noChangeAspect="1"/>
            </p:cNvGraphicFramePr>
            <p:nvPr/>
          </p:nvGraphicFramePr>
          <p:xfrm>
            <a:off x="2601168" y="4417789"/>
            <a:ext cx="355646" cy="301431"/>
          </p:xfrm>
          <a:graphic>
            <a:graphicData uri="http://schemas.openxmlformats.org/presentationml/2006/ole">
              <mc:AlternateContent xmlns:mc="http://schemas.openxmlformats.org/markup-compatibility/2006">
                <mc:Choice xmlns:v="urn:schemas-microsoft-com:vml" Requires="v">
                  <p:oleObj name="Equation" r:id="rId14" imgW="177480" imgH="152280" progId="Equation.3">
                    <p:embed/>
                  </p:oleObj>
                </mc:Choice>
                <mc:Fallback>
                  <p:oleObj name="Equation" r:id="rId14" imgW="177480" imgH="152280" progId="Equation.3">
                    <p:embed/>
                    <p:pic>
                      <p:nvPicPr>
                        <p:cNvPr id="3079"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168" y="4417789"/>
                          <a:ext cx="355646" cy="301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0" name="Object 20"/>
            <p:cNvGraphicFramePr>
              <a:graphicFrameLocks noChangeAspect="1"/>
            </p:cNvGraphicFramePr>
            <p:nvPr/>
          </p:nvGraphicFramePr>
          <p:xfrm>
            <a:off x="767705" y="5184341"/>
            <a:ext cx="355646" cy="352199"/>
          </p:xfrm>
          <a:graphic>
            <a:graphicData uri="http://schemas.openxmlformats.org/presentationml/2006/ole">
              <mc:AlternateContent xmlns:mc="http://schemas.openxmlformats.org/markup-compatibility/2006">
                <mc:Choice xmlns:v="urn:schemas-microsoft-com:vml" Requires="v">
                  <p:oleObj name="Equation" r:id="rId15" imgW="177480" imgH="177480" progId="Equation.3">
                    <p:embed/>
                  </p:oleObj>
                </mc:Choice>
                <mc:Fallback>
                  <p:oleObj name="Equation" r:id="rId15" imgW="177480" imgH="177480" progId="Equation.3">
                    <p:embed/>
                    <p:pic>
                      <p:nvPicPr>
                        <p:cNvPr id="3080"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7705" y="5184341"/>
                          <a:ext cx="355646" cy="352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1" name="Object 21"/>
            <p:cNvGraphicFramePr>
              <a:graphicFrameLocks noChangeAspect="1"/>
            </p:cNvGraphicFramePr>
            <p:nvPr/>
          </p:nvGraphicFramePr>
          <p:xfrm>
            <a:off x="4655450" y="5173034"/>
            <a:ext cx="330242" cy="352199"/>
          </p:xfrm>
          <a:graphic>
            <a:graphicData uri="http://schemas.openxmlformats.org/presentationml/2006/ole">
              <mc:AlternateContent xmlns:mc="http://schemas.openxmlformats.org/markup-compatibility/2006">
                <mc:Choice xmlns:v="urn:schemas-microsoft-com:vml" Requires="v">
                  <p:oleObj name="Equation" r:id="rId17" imgW="164880" imgH="177480" progId="Equation.3">
                    <p:embed/>
                  </p:oleObj>
                </mc:Choice>
                <mc:Fallback>
                  <p:oleObj name="Equation" r:id="rId17" imgW="164880" imgH="177480" progId="Equation.3">
                    <p:embed/>
                    <p:pic>
                      <p:nvPicPr>
                        <p:cNvPr id="3081" name="Object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55450" y="5173034"/>
                          <a:ext cx="330242" cy="352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97" name="Group 33"/>
            <p:cNvGrpSpPr>
              <a:grpSpLocks/>
            </p:cNvGrpSpPr>
            <p:nvPr/>
          </p:nvGrpSpPr>
          <p:grpSpPr bwMode="auto">
            <a:xfrm>
              <a:off x="830369" y="5517975"/>
              <a:ext cx="609678" cy="456906"/>
              <a:chOff x="2016" y="2496"/>
              <a:chExt cx="384" cy="288"/>
            </a:xfrm>
          </p:grpSpPr>
          <p:sp>
            <p:nvSpPr>
              <p:cNvPr id="3109" name="AutoShape 30"/>
              <p:cNvSpPr>
                <a:spLocks noChangeArrowheads="1"/>
              </p:cNvSpPr>
              <p:nvPr/>
            </p:nvSpPr>
            <p:spPr bwMode="auto">
              <a:xfrm>
                <a:off x="2112" y="2496"/>
                <a:ext cx="192" cy="144"/>
              </a:xfrm>
              <a:prstGeom prst="triangle">
                <a:avLst>
                  <a:gd name="adj" fmla="val 50000"/>
                </a:avLst>
              </a:prstGeom>
              <a:solidFill>
                <a:srgbClr val="C0C0C0"/>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sp>
            <p:nvSpPr>
              <p:cNvPr id="3110" name="Rectangle 31" descr="Dark upward diagonal"/>
              <p:cNvSpPr>
                <a:spLocks noChangeArrowheads="1"/>
              </p:cNvSpPr>
              <p:nvPr/>
            </p:nvSpPr>
            <p:spPr bwMode="auto">
              <a:xfrm>
                <a:off x="2016" y="2640"/>
                <a:ext cx="384" cy="144"/>
              </a:xfrm>
              <a:prstGeom prst="rect">
                <a:avLst/>
              </a:prstGeom>
              <a:pattFill prst="dkUpDiag">
                <a:fgClr>
                  <a:schemeClr val="folHlink"/>
                </a:fgClr>
                <a:bgClr>
                  <a:schemeClr val="bg1"/>
                </a:bgClr>
              </a:patt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sp>
            <p:nvSpPr>
              <p:cNvPr id="3111" name="Line 32"/>
              <p:cNvSpPr>
                <a:spLocks noChangeShapeType="1"/>
              </p:cNvSpPr>
              <p:nvPr/>
            </p:nvSpPr>
            <p:spPr bwMode="auto">
              <a:xfrm>
                <a:off x="2016" y="2640"/>
                <a:ext cx="384"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3098" name="Group 39"/>
            <p:cNvGrpSpPr>
              <a:grpSpLocks/>
            </p:cNvGrpSpPr>
            <p:nvPr/>
          </p:nvGrpSpPr>
          <p:grpSpPr bwMode="auto">
            <a:xfrm>
              <a:off x="4328079" y="5522735"/>
              <a:ext cx="609678" cy="456906"/>
              <a:chOff x="2544" y="2496"/>
              <a:chExt cx="384" cy="288"/>
            </a:xfrm>
          </p:grpSpPr>
          <p:sp>
            <p:nvSpPr>
              <p:cNvPr id="3106" name="Rectangle 36" descr="Dark upward diagonal"/>
              <p:cNvSpPr>
                <a:spLocks noChangeArrowheads="1"/>
              </p:cNvSpPr>
              <p:nvPr/>
            </p:nvSpPr>
            <p:spPr bwMode="auto">
              <a:xfrm>
                <a:off x="2544" y="2640"/>
                <a:ext cx="384" cy="144"/>
              </a:xfrm>
              <a:prstGeom prst="rect">
                <a:avLst/>
              </a:prstGeom>
              <a:pattFill prst="dkUpDiag">
                <a:fgClr>
                  <a:schemeClr val="folHlink"/>
                </a:fgClr>
                <a:bgClr>
                  <a:schemeClr val="bg1"/>
                </a:bgClr>
              </a:patt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sp>
            <p:nvSpPr>
              <p:cNvPr id="3107" name="Line 37"/>
              <p:cNvSpPr>
                <a:spLocks noChangeShapeType="1"/>
              </p:cNvSpPr>
              <p:nvPr/>
            </p:nvSpPr>
            <p:spPr bwMode="auto">
              <a:xfrm>
                <a:off x="2544" y="2640"/>
                <a:ext cx="384"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108" name="Oval 38"/>
              <p:cNvSpPr>
                <a:spLocks noChangeArrowheads="1"/>
              </p:cNvSpPr>
              <p:nvPr/>
            </p:nvSpPr>
            <p:spPr bwMode="auto">
              <a:xfrm>
                <a:off x="2640" y="2496"/>
                <a:ext cx="144" cy="144"/>
              </a:xfrm>
              <a:prstGeom prst="ellipse">
                <a:avLst/>
              </a:prstGeom>
              <a:solidFill>
                <a:schemeClr val="folHlink"/>
              </a:solidFill>
              <a:ln w="12700" cap="sq">
                <a:solidFill>
                  <a:schemeClr val="tx1"/>
                </a:solidFill>
                <a:round/>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grpSp>
        <p:cxnSp>
          <p:nvCxnSpPr>
            <p:cNvPr id="3099" name="Straight Arrow Connector 85"/>
            <p:cNvCxnSpPr>
              <a:cxnSpLocks noChangeShapeType="1"/>
            </p:cNvCxnSpPr>
            <p:nvPr/>
          </p:nvCxnSpPr>
          <p:spPr bwMode="auto">
            <a:xfrm rot="5400000">
              <a:off x="1535410" y="4811818"/>
              <a:ext cx="874927" cy="9729"/>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nvGrpSpPr>
            <p:cNvPr id="3100" name="Group 107"/>
            <p:cNvGrpSpPr>
              <a:grpSpLocks/>
            </p:cNvGrpSpPr>
            <p:nvPr/>
          </p:nvGrpSpPr>
          <p:grpSpPr bwMode="auto">
            <a:xfrm>
              <a:off x="1161008" y="4777829"/>
              <a:ext cx="3456384" cy="476250"/>
              <a:chOff x="3270675" y="5410199"/>
              <a:chExt cx="609175" cy="313605"/>
            </a:xfrm>
          </p:grpSpPr>
          <p:sp>
            <p:nvSpPr>
              <p:cNvPr id="3101" name="Line 7"/>
              <p:cNvSpPr>
                <a:spLocks noChangeShapeType="1"/>
              </p:cNvSpPr>
              <p:nvPr/>
            </p:nvSpPr>
            <p:spPr bwMode="auto">
              <a:xfrm flipV="1">
                <a:off x="3270675"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3102" name="Line 8"/>
              <p:cNvSpPr>
                <a:spLocks noChangeShapeType="1"/>
              </p:cNvSpPr>
              <p:nvPr/>
            </p:nvSpPr>
            <p:spPr bwMode="auto">
              <a:xfrm flipV="1">
                <a:off x="3473733"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3103" name="Line 9"/>
              <p:cNvSpPr>
                <a:spLocks noChangeShapeType="1"/>
              </p:cNvSpPr>
              <p:nvPr/>
            </p:nvSpPr>
            <p:spPr bwMode="auto">
              <a:xfrm flipV="1">
                <a:off x="3676792"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3104" name="Line 10"/>
              <p:cNvSpPr>
                <a:spLocks noChangeShapeType="1"/>
              </p:cNvSpPr>
              <p:nvPr/>
            </p:nvSpPr>
            <p:spPr bwMode="auto">
              <a:xfrm flipV="1">
                <a:off x="3879850"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3105" name="Line 11"/>
              <p:cNvSpPr>
                <a:spLocks noChangeShapeType="1"/>
              </p:cNvSpPr>
              <p:nvPr/>
            </p:nvSpPr>
            <p:spPr bwMode="auto">
              <a:xfrm>
                <a:off x="3270675" y="5410199"/>
                <a:ext cx="609175"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pSp>
      <p:grpSp>
        <p:nvGrpSpPr>
          <p:cNvPr id="10" name="Group 101"/>
          <p:cNvGrpSpPr>
            <a:grpSpLocks/>
          </p:cNvGrpSpPr>
          <p:nvPr/>
        </p:nvGrpSpPr>
        <p:grpSpPr bwMode="auto">
          <a:xfrm>
            <a:off x="2441575" y="5230813"/>
            <a:ext cx="1670050" cy="977900"/>
            <a:chOff x="2707395" y="4644380"/>
            <a:chExt cx="1670160" cy="977623"/>
          </a:xfrm>
        </p:grpSpPr>
        <p:cxnSp>
          <p:nvCxnSpPr>
            <p:cNvPr id="3092" name="Straight Arrow Connector 95"/>
            <p:cNvCxnSpPr>
              <a:cxnSpLocks noChangeShapeType="1"/>
            </p:cNvCxnSpPr>
            <p:nvPr/>
          </p:nvCxnSpPr>
          <p:spPr bwMode="auto">
            <a:xfrm rot="16200000" flipH="1">
              <a:off x="2619942" y="4909577"/>
              <a:ext cx="540000" cy="9606"/>
            </a:xfrm>
            <a:prstGeom prst="straightConnector1">
              <a:avLst/>
            </a:prstGeom>
            <a:noFill/>
            <a:ln w="2540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3093" name="TextBox 96"/>
            <p:cNvSpPr txBox="1">
              <a:spLocks noChangeArrowheads="1"/>
            </p:cNvSpPr>
            <p:nvPr/>
          </p:nvSpPr>
          <p:spPr bwMode="auto">
            <a:xfrm>
              <a:off x="2707395" y="5160521"/>
              <a:ext cx="554721" cy="46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rPr>
                <a:t>V</a:t>
              </a:r>
              <a:r>
                <a:rPr lang="en-US" altLang="en-US" b="1" baseline="-25000">
                  <a:solidFill>
                    <a:schemeClr val="accent2"/>
                  </a:solidFill>
                </a:rPr>
                <a:t>C</a:t>
              </a:r>
            </a:p>
          </p:txBody>
        </p:sp>
        <p:cxnSp>
          <p:nvCxnSpPr>
            <p:cNvPr id="3094" name="Straight Arrow Connector 98"/>
            <p:cNvCxnSpPr>
              <a:cxnSpLocks noChangeShapeType="1"/>
            </p:cNvCxnSpPr>
            <p:nvPr/>
          </p:nvCxnSpPr>
          <p:spPr bwMode="auto">
            <a:xfrm rot="16200000" flipH="1">
              <a:off x="3725653" y="4916063"/>
              <a:ext cx="540000" cy="9606"/>
            </a:xfrm>
            <a:prstGeom prst="straightConnector1">
              <a:avLst/>
            </a:prstGeom>
            <a:noFill/>
            <a:ln w="2540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3095" name="TextBox 99"/>
            <p:cNvSpPr txBox="1">
              <a:spLocks noChangeArrowheads="1"/>
            </p:cNvSpPr>
            <p:nvPr/>
          </p:nvSpPr>
          <p:spPr bwMode="auto">
            <a:xfrm>
              <a:off x="3822834" y="5147550"/>
              <a:ext cx="554721" cy="46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rPr>
                <a:t>V</a:t>
              </a:r>
              <a:r>
                <a:rPr lang="en-US" altLang="en-US" b="1" baseline="-25000">
                  <a:solidFill>
                    <a:schemeClr val="accent2"/>
                  </a:solidFill>
                </a:rPr>
                <a:t>D</a:t>
              </a:r>
            </a:p>
          </p:txBody>
        </p:sp>
      </p:grpSp>
      <p:grpSp>
        <p:nvGrpSpPr>
          <p:cNvPr id="11" name="Group 100"/>
          <p:cNvGrpSpPr>
            <a:grpSpLocks/>
          </p:cNvGrpSpPr>
          <p:nvPr/>
        </p:nvGrpSpPr>
        <p:grpSpPr bwMode="auto">
          <a:xfrm>
            <a:off x="2244725" y="5148263"/>
            <a:ext cx="1466850" cy="835025"/>
            <a:chOff x="2490145" y="4571999"/>
            <a:chExt cx="1466817" cy="834639"/>
          </a:xfrm>
        </p:grpSpPr>
        <p:cxnSp>
          <p:nvCxnSpPr>
            <p:cNvPr id="3088" name="Straight Connector 88"/>
            <p:cNvCxnSpPr>
              <a:cxnSpLocks noChangeShapeType="1"/>
            </p:cNvCxnSpPr>
            <p:nvPr/>
          </p:nvCxnSpPr>
          <p:spPr bwMode="auto">
            <a:xfrm rot="5400000">
              <a:off x="2524329" y="4858965"/>
              <a:ext cx="573931" cy="0"/>
            </a:xfrm>
            <a:prstGeom prst="line">
              <a:avLst/>
            </a:prstGeom>
            <a:noFill/>
            <a:ln w="28575" cap="sq" algn="ctr">
              <a:solidFill>
                <a:srgbClr val="FF0000">
                  <a:alpha val="69803"/>
                </a:srgbClr>
              </a:solidFill>
              <a:prstDash val="sysDash"/>
              <a:round/>
              <a:headEnd type="none" w="sm" len="sm"/>
              <a:tailEnd type="none" w="sm" len="sm"/>
            </a:ln>
            <a:extLst>
              <a:ext uri="{909E8E84-426E-40DD-AFC4-6F175D3DCCD1}">
                <a14:hiddenFill xmlns:a14="http://schemas.microsoft.com/office/drawing/2010/main">
                  <a:noFill/>
                </a14:hiddenFill>
              </a:ext>
            </a:extLst>
          </p:spPr>
        </p:cxnSp>
        <p:cxnSp>
          <p:nvCxnSpPr>
            <p:cNvPr id="3089" name="Straight Connector 89"/>
            <p:cNvCxnSpPr>
              <a:cxnSpLocks noChangeShapeType="1"/>
            </p:cNvCxnSpPr>
            <p:nvPr/>
          </p:nvCxnSpPr>
          <p:spPr bwMode="auto">
            <a:xfrm rot="5400000">
              <a:off x="3620312" y="4875179"/>
              <a:ext cx="573931" cy="0"/>
            </a:xfrm>
            <a:prstGeom prst="line">
              <a:avLst/>
            </a:prstGeom>
            <a:noFill/>
            <a:ln w="28575" cap="sq" algn="ctr">
              <a:solidFill>
                <a:srgbClr val="FF0000">
                  <a:alpha val="69803"/>
                </a:srgbClr>
              </a:solidFill>
              <a:prstDash val="sysDash"/>
              <a:round/>
              <a:headEnd type="none" w="sm" len="sm"/>
              <a:tailEnd type="none" w="sm" len="sm"/>
            </a:ln>
            <a:extLst>
              <a:ext uri="{909E8E84-426E-40DD-AFC4-6F175D3DCCD1}">
                <a14:hiddenFill xmlns:a14="http://schemas.microsoft.com/office/drawing/2010/main">
                  <a:noFill/>
                </a14:hiddenFill>
              </a:ext>
            </a:extLst>
          </p:spPr>
        </p:cxnSp>
        <p:sp>
          <p:nvSpPr>
            <p:cNvPr id="3090" name="TextBox 90"/>
            <p:cNvSpPr txBox="1">
              <a:spLocks noChangeArrowheads="1"/>
            </p:cNvSpPr>
            <p:nvPr/>
          </p:nvSpPr>
          <p:spPr bwMode="auto">
            <a:xfrm>
              <a:off x="2490145" y="5030821"/>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0000"/>
                  </a:solidFill>
                </a:rPr>
                <a:t>C</a:t>
              </a:r>
            </a:p>
          </p:txBody>
        </p:sp>
        <p:sp>
          <p:nvSpPr>
            <p:cNvPr id="3091" name="TextBox 91"/>
            <p:cNvSpPr txBox="1">
              <a:spLocks noChangeArrowheads="1"/>
            </p:cNvSpPr>
            <p:nvPr/>
          </p:nvSpPr>
          <p:spPr bwMode="auto">
            <a:xfrm>
              <a:off x="3605584" y="5037306"/>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0000"/>
                  </a:solidFill>
                </a:rPr>
                <a:t>D</a:t>
              </a:r>
            </a:p>
          </p:txBody>
        </p:sp>
      </p:grpSp>
    </p:spTree>
    <p:extLst>
      <p:ext uri="{BB962C8B-B14F-4D97-AF65-F5344CB8AC3E}">
        <p14:creationId xmlns:p14="http://schemas.microsoft.com/office/powerpoint/2010/main" val="137488893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b="1"/>
              <a:t>Force, Shear and Bending Moment</a:t>
            </a:r>
            <a:endParaRPr lang="en-US" altLang="en-US"/>
          </a:p>
        </p:txBody>
      </p:sp>
      <p:sp>
        <p:nvSpPr>
          <p:cNvPr id="2" name="Slide Number Placeholder 1">
            <a:extLst>
              <a:ext uri="{FF2B5EF4-FFF2-40B4-BE49-F238E27FC236}">
                <a16:creationId xmlns:a16="http://schemas.microsoft.com/office/drawing/2014/main" id="{DC9C11E0-5699-47D0-92E2-EB232B032F8A}"/>
              </a:ext>
            </a:extLst>
          </p:cNvPr>
          <p:cNvSpPr>
            <a:spLocks noGrp="1"/>
          </p:cNvSpPr>
          <p:nvPr>
            <p:ph type="sldNum" sz="quarter" idx="12"/>
          </p:nvPr>
        </p:nvSpPr>
        <p:spPr/>
        <p:txBody>
          <a:bodyPr/>
          <a:lstStyle/>
          <a:p>
            <a:fld id="{368C4215-FE32-4627-BCED-F79FDE433057}" type="slidenum">
              <a:rPr lang="ar-IQ" smtClean="0"/>
              <a:pPr/>
              <a:t>11</a:t>
            </a:fld>
            <a:endParaRPr lang="ar-IQ"/>
          </a:p>
        </p:txBody>
      </p:sp>
      <p:grpSp>
        <p:nvGrpSpPr>
          <p:cNvPr id="15363" name="Group 72"/>
          <p:cNvGrpSpPr>
            <a:grpSpLocks/>
          </p:cNvGrpSpPr>
          <p:nvPr/>
        </p:nvGrpSpPr>
        <p:grpSpPr bwMode="auto">
          <a:xfrm>
            <a:off x="2195513" y="1700213"/>
            <a:ext cx="2135187" cy="2168525"/>
            <a:chOff x="2563386" y="1133272"/>
            <a:chExt cx="2135255" cy="2167209"/>
          </a:xfrm>
        </p:grpSpPr>
        <p:sp>
          <p:nvSpPr>
            <p:cNvPr id="15395" name="Rectangle 3"/>
            <p:cNvSpPr>
              <a:spLocks noChangeArrowheads="1"/>
            </p:cNvSpPr>
            <p:nvPr/>
          </p:nvSpPr>
          <p:spPr bwMode="auto">
            <a:xfrm>
              <a:off x="3038057" y="1860297"/>
              <a:ext cx="971020" cy="1040583"/>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2800"/>
            </a:p>
          </p:txBody>
        </p:sp>
        <p:cxnSp>
          <p:nvCxnSpPr>
            <p:cNvPr id="15396" name="Straight Arrow Connector 4"/>
            <p:cNvCxnSpPr>
              <a:cxnSpLocks noChangeShapeType="1"/>
            </p:cNvCxnSpPr>
            <p:nvPr/>
          </p:nvCxnSpPr>
          <p:spPr bwMode="auto">
            <a:xfrm rot="16200000" flipH="1">
              <a:off x="3675564" y="2385421"/>
              <a:ext cx="867153" cy="9606"/>
            </a:xfrm>
            <a:prstGeom prst="straightConnector1">
              <a:avLst/>
            </a:prstGeom>
            <a:noFill/>
            <a:ln w="2540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cxnSp>
          <p:nvCxnSpPr>
            <p:cNvPr id="15397" name="Straight Arrow Connector 6"/>
            <p:cNvCxnSpPr>
              <a:cxnSpLocks noChangeShapeType="1"/>
            </p:cNvCxnSpPr>
            <p:nvPr/>
          </p:nvCxnSpPr>
          <p:spPr bwMode="auto">
            <a:xfrm rot="16200000" flipV="1">
              <a:off x="2455586" y="2356516"/>
              <a:ext cx="867153" cy="9606"/>
            </a:xfrm>
            <a:prstGeom prst="straightConnector1">
              <a:avLst/>
            </a:prstGeom>
            <a:noFill/>
            <a:ln w="2540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15398" name="Line 9"/>
            <p:cNvSpPr>
              <a:spLocks noChangeShapeType="1"/>
            </p:cNvSpPr>
            <p:nvPr/>
          </p:nvSpPr>
          <p:spPr bwMode="auto">
            <a:xfrm>
              <a:off x="3526240" y="1145081"/>
              <a:ext cx="0" cy="720000"/>
            </a:xfrm>
            <a:prstGeom prst="line">
              <a:avLst/>
            </a:prstGeom>
            <a:noFill/>
            <a:ln w="28575" cap="sq">
              <a:solidFill>
                <a:srgbClr val="7030A0"/>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5399" name="TextBox 16"/>
            <p:cNvSpPr txBox="1">
              <a:spLocks noChangeArrowheads="1"/>
            </p:cNvSpPr>
            <p:nvPr/>
          </p:nvSpPr>
          <p:spPr bwMode="auto">
            <a:xfrm>
              <a:off x="4023872" y="2838856"/>
              <a:ext cx="674769" cy="46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rPr>
                <a:t>V-P</a:t>
              </a:r>
            </a:p>
          </p:txBody>
        </p:sp>
        <p:sp>
          <p:nvSpPr>
            <p:cNvPr id="15400" name="TextBox 17"/>
            <p:cNvSpPr txBox="1">
              <a:spLocks noChangeArrowheads="1"/>
            </p:cNvSpPr>
            <p:nvPr/>
          </p:nvSpPr>
          <p:spPr bwMode="auto">
            <a:xfrm>
              <a:off x="2563386" y="1493281"/>
              <a:ext cx="407465" cy="46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rPr>
                <a:t>V</a:t>
              </a:r>
            </a:p>
          </p:txBody>
        </p:sp>
        <p:sp>
          <p:nvSpPr>
            <p:cNvPr id="15401" name="TextBox 19"/>
            <p:cNvSpPr txBox="1">
              <a:spLocks noChangeArrowheads="1"/>
            </p:cNvSpPr>
            <p:nvPr/>
          </p:nvSpPr>
          <p:spPr bwMode="auto">
            <a:xfrm>
              <a:off x="3329966" y="2903706"/>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tx2"/>
                  </a:solidFill>
                </a:rPr>
                <a:t>dx</a:t>
              </a:r>
            </a:p>
          </p:txBody>
        </p:sp>
        <p:sp>
          <p:nvSpPr>
            <p:cNvPr id="15402" name="TextBox 37"/>
            <p:cNvSpPr txBox="1">
              <a:spLocks noChangeArrowheads="1"/>
            </p:cNvSpPr>
            <p:nvPr/>
          </p:nvSpPr>
          <p:spPr bwMode="auto">
            <a:xfrm>
              <a:off x="3553702" y="1133272"/>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7030A0"/>
                  </a:solidFill>
                </a:rPr>
                <a:t>P</a:t>
              </a:r>
            </a:p>
          </p:txBody>
        </p:sp>
      </p:grpSp>
      <p:sp>
        <p:nvSpPr>
          <p:cNvPr id="12" name="TextBox 11"/>
          <p:cNvSpPr txBox="1">
            <a:spLocks noChangeArrowheads="1"/>
          </p:cNvSpPr>
          <p:nvPr/>
        </p:nvSpPr>
        <p:spPr bwMode="auto">
          <a:xfrm>
            <a:off x="5076825" y="3357563"/>
            <a:ext cx="3135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rPr>
              <a:t>Shear force moves toward </a:t>
            </a:r>
          </a:p>
          <a:p>
            <a:r>
              <a:rPr lang="en-US" altLang="en-US" b="1">
                <a:solidFill>
                  <a:schemeClr val="accent2"/>
                </a:solidFill>
              </a:rPr>
              <a:t>negative direction</a:t>
            </a:r>
          </a:p>
        </p:txBody>
      </p:sp>
      <p:grpSp>
        <p:nvGrpSpPr>
          <p:cNvPr id="3" name="Group 73"/>
          <p:cNvGrpSpPr>
            <a:grpSpLocks/>
          </p:cNvGrpSpPr>
          <p:nvPr/>
        </p:nvGrpSpPr>
        <p:grpSpPr bwMode="auto">
          <a:xfrm>
            <a:off x="1908175" y="4487863"/>
            <a:ext cx="2732088" cy="2024062"/>
            <a:chOff x="2274228" y="3921868"/>
            <a:chExt cx="2732800" cy="2023034"/>
          </a:xfrm>
        </p:grpSpPr>
        <p:sp>
          <p:nvSpPr>
            <p:cNvPr id="15387" name="Rectangle 20"/>
            <p:cNvSpPr>
              <a:spLocks noChangeArrowheads="1"/>
            </p:cNvSpPr>
            <p:nvPr/>
          </p:nvSpPr>
          <p:spPr bwMode="auto">
            <a:xfrm>
              <a:off x="3034816" y="4532161"/>
              <a:ext cx="971020" cy="1040583"/>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a:t>+</a:t>
              </a:r>
            </a:p>
          </p:txBody>
        </p:sp>
        <p:sp>
          <p:nvSpPr>
            <p:cNvPr id="15" name="Arc 14"/>
            <p:cNvSpPr/>
            <p:nvPr/>
          </p:nvSpPr>
          <p:spPr bwMode="auto">
            <a:xfrm>
              <a:off x="3563153" y="4773037"/>
              <a:ext cx="941400" cy="1011678"/>
            </a:xfrm>
            <a:prstGeom prst="arc">
              <a:avLst/>
            </a:prstGeom>
            <a:noFill/>
            <a:ln w="28575" cap="sq" cmpd="sng" algn="ctr">
              <a:solidFill>
                <a:srgbClr val="FF0000"/>
              </a:solidFill>
              <a:prstDash val="solid"/>
              <a:round/>
              <a:headEnd type="triangle" w="med" len="med"/>
              <a:tailEnd type="none" w="med" len="med"/>
            </a:ln>
            <a:effectLst/>
            <a:scene3d>
              <a:camera prst="orthographicFront">
                <a:rot lat="0" lon="0" rev="19499999"/>
              </a:camera>
              <a:lightRig rig="threePt" dir="t"/>
            </a:scene3d>
          </p:spPr>
          <p:txBody>
            <a:bodyPr wrap="none"/>
            <a:lstStyle/>
            <a:p>
              <a:pPr>
                <a:defRPr/>
              </a:pPr>
              <a:endParaRPr lang="en-US"/>
            </a:p>
          </p:txBody>
        </p:sp>
        <p:sp>
          <p:nvSpPr>
            <p:cNvPr id="16" name="Arc 15"/>
            <p:cNvSpPr/>
            <p:nvPr/>
          </p:nvSpPr>
          <p:spPr bwMode="auto">
            <a:xfrm rot="16200000" flipH="1">
              <a:off x="2581912" y="4263898"/>
              <a:ext cx="944233" cy="1008643"/>
            </a:xfrm>
            <a:prstGeom prst="arc">
              <a:avLst/>
            </a:prstGeom>
            <a:noFill/>
            <a:ln w="28575" cap="sq" cmpd="sng" algn="ctr">
              <a:solidFill>
                <a:srgbClr val="FF0000"/>
              </a:solidFill>
              <a:prstDash val="solid"/>
              <a:round/>
              <a:headEnd type="triangle" w="med" len="med"/>
              <a:tailEnd type="none" w="med" len="med"/>
            </a:ln>
            <a:effectLst/>
            <a:scene3d>
              <a:camera prst="orthographicFront">
                <a:rot lat="0" lon="0" rev="18900000"/>
              </a:camera>
              <a:lightRig rig="threePt" dir="t"/>
            </a:scene3d>
          </p:spPr>
          <p:txBody>
            <a:bodyPr wrap="none"/>
            <a:lstStyle/>
            <a:p>
              <a:pPr>
                <a:defRPr/>
              </a:pPr>
              <a:endParaRPr lang="en-US"/>
            </a:p>
          </p:txBody>
        </p:sp>
        <p:sp>
          <p:nvSpPr>
            <p:cNvPr id="15390" name="TextBox 32"/>
            <p:cNvSpPr txBox="1">
              <a:spLocks noChangeArrowheads="1"/>
            </p:cNvSpPr>
            <p:nvPr/>
          </p:nvSpPr>
          <p:spPr bwMode="auto">
            <a:xfrm>
              <a:off x="4266120" y="4437434"/>
              <a:ext cx="7409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M-M</a:t>
              </a:r>
              <a:r>
                <a:rPr lang="en-US" altLang="en-US" b="1" baseline="-25000">
                  <a:solidFill>
                    <a:srgbClr val="FF0000"/>
                  </a:solidFill>
                </a:rPr>
                <a:t>o</a:t>
              </a:r>
            </a:p>
          </p:txBody>
        </p:sp>
        <p:sp>
          <p:nvSpPr>
            <p:cNvPr id="15391" name="TextBox 35"/>
            <p:cNvSpPr txBox="1">
              <a:spLocks noChangeArrowheads="1"/>
            </p:cNvSpPr>
            <p:nvPr/>
          </p:nvSpPr>
          <p:spPr bwMode="auto">
            <a:xfrm>
              <a:off x="2274228" y="4302376"/>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M</a:t>
              </a:r>
            </a:p>
          </p:txBody>
        </p:sp>
        <p:sp>
          <p:nvSpPr>
            <p:cNvPr id="15392" name="TextBox 36"/>
            <p:cNvSpPr txBox="1">
              <a:spLocks noChangeArrowheads="1"/>
            </p:cNvSpPr>
            <p:nvPr/>
          </p:nvSpPr>
          <p:spPr bwMode="auto">
            <a:xfrm>
              <a:off x="3326725" y="5575570"/>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tx2"/>
                  </a:solidFill>
                </a:rPr>
                <a:t>dx</a:t>
              </a:r>
            </a:p>
          </p:txBody>
        </p:sp>
        <p:sp>
          <p:nvSpPr>
            <p:cNvPr id="20" name="Arc 19"/>
            <p:cNvSpPr/>
            <p:nvPr/>
          </p:nvSpPr>
          <p:spPr bwMode="auto">
            <a:xfrm>
              <a:off x="2791425" y="4176408"/>
              <a:ext cx="941400" cy="1011678"/>
            </a:xfrm>
            <a:prstGeom prst="arc">
              <a:avLst/>
            </a:prstGeom>
            <a:noFill/>
            <a:ln w="28575" cap="sq" cmpd="sng" algn="ctr">
              <a:solidFill>
                <a:srgbClr val="7030A0"/>
              </a:solidFill>
              <a:prstDash val="solid"/>
              <a:round/>
              <a:headEnd type="triangle" w="med" len="med"/>
              <a:tailEnd type="none" w="med" len="med"/>
            </a:ln>
            <a:effectLst/>
            <a:scene3d>
              <a:camera prst="orthographicFront">
                <a:rot lat="0" lon="0" rev="2700000"/>
              </a:camera>
              <a:lightRig rig="threePt" dir="t"/>
            </a:scene3d>
          </p:spPr>
          <p:txBody>
            <a:bodyPr wrap="none"/>
            <a:lstStyle/>
            <a:p>
              <a:pPr>
                <a:defRPr/>
              </a:pPr>
              <a:endParaRPr lang="en-US"/>
            </a:p>
          </p:txBody>
        </p:sp>
        <p:sp>
          <p:nvSpPr>
            <p:cNvPr id="15394" name="TextBox 43"/>
            <p:cNvSpPr txBox="1">
              <a:spLocks noChangeArrowheads="1"/>
            </p:cNvSpPr>
            <p:nvPr/>
          </p:nvSpPr>
          <p:spPr bwMode="auto">
            <a:xfrm>
              <a:off x="3764469" y="3921868"/>
              <a:ext cx="47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7030A0"/>
                  </a:solidFill>
                </a:rPr>
                <a:t>M</a:t>
              </a:r>
              <a:r>
                <a:rPr lang="en-US" altLang="en-US" b="1" baseline="-25000">
                  <a:solidFill>
                    <a:srgbClr val="7030A0"/>
                  </a:solidFill>
                </a:rPr>
                <a:t>o</a:t>
              </a:r>
            </a:p>
          </p:txBody>
        </p:sp>
      </p:grpSp>
      <p:sp>
        <p:nvSpPr>
          <p:cNvPr id="22" name="TextBox 21"/>
          <p:cNvSpPr txBox="1">
            <a:spLocks noChangeArrowheads="1"/>
          </p:cNvSpPr>
          <p:nvPr/>
        </p:nvSpPr>
        <p:spPr bwMode="auto">
          <a:xfrm>
            <a:off x="5795963" y="6021388"/>
            <a:ext cx="2686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Moment moves toward</a:t>
            </a:r>
          </a:p>
          <a:p>
            <a:r>
              <a:rPr lang="en-US" altLang="en-US" b="1">
                <a:solidFill>
                  <a:srgbClr val="FF0000"/>
                </a:solidFill>
              </a:rPr>
              <a:t>Negative direction</a:t>
            </a:r>
          </a:p>
        </p:txBody>
      </p:sp>
      <p:grpSp>
        <p:nvGrpSpPr>
          <p:cNvPr id="4" name="Group 69"/>
          <p:cNvGrpSpPr>
            <a:grpSpLocks/>
          </p:cNvGrpSpPr>
          <p:nvPr/>
        </p:nvGrpSpPr>
        <p:grpSpPr bwMode="auto">
          <a:xfrm>
            <a:off x="4389438" y="2689225"/>
            <a:ext cx="3403600" cy="369888"/>
            <a:chOff x="4756825" y="2122250"/>
            <a:chExt cx="3403069" cy="369332"/>
          </a:xfrm>
        </p:grpSpPr>
        <p:cxnSp>
          <p:nvCxnSpPr>
            <p:cNvPr id="15385" name="Straight Arrow Connector 46"/>
            <p:cNvCxnSpPr>
              <a:cxnSpLocks noChangeShapeType="1"/>
            </p:cNvCxnSpPr>
            <p:nvPr/>
          </p:nvCxnSpPr>
          <p:spPr bwMode="auto">
            <a:xfrm>
              <a:off x="4756825" y="2334638"/>
              <a:ext cx="3073941" cy="1588"/>
            </a:xfrm>
            <a:prstGeom prst="straightConnector1">
              <a:avLst/>
            </a:prstGeom>
            <a:noFill/>
            <a:ln w="1905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5386" name="TextBox 48"/>
            <p:cNvSpPr txBox="1">
              <a:spLocks noChangeArrowheads="1"/>
            </p:cNvSpPr>
            <p:nvPr/>
          </p:nvSpPr>
          <p:spPr bwMode="auto">
            <a:xfrm>
              <a:off x="7859812" y="212225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x</a:t>
              </a:r>
            </a:p>
          </p:txBody>
        </p:sp>
      </p:grpSp>
      <p:grpSp>
        <p:nvGrpSpPr>
          <p:cNvPr id="5" name="Group 71"/>
          <p:cNvGrpSpPr>
            <a:grpSpLocks/>
          </p:cNvGrpSpPr>
          <p:nvPr/>
        </p:nvGrpSpPr>
        <p:grpSpPr bwMode="auto">
          <a:xfrm>
            <a:off x="4556125" y="1939925"/>
            <a:ext cx="2660650" cy="1516063"/>
            <a:chOff x="4922059" y="1373221"/>
            <a:chExt cx="2662802" cy="1515228"/>
          </a:xfrm>
        </p:grpSpPr>
        <p:cxnSp>
          <p:nvCxnSpPr>
            <p:cNvPr id="27" name="Elbow Connector 26"/>
            <p:cNvCxnSpPr/>
            <p:nvPr/>
          </p:nvCxnSpPr>
          <p:spPr bwMode="auto">
            <a:xfrm>
              <a:off x="5351031" y="1555683"/>
              <a:ext cx="1536355" cy="1042413"/>
            </a:xfrm>
            <a:prstGeom prst="bentConnector3">
              <a:avLst>
                <a:gd name="adj1" fmla="val 50000"/>
              </a:avLst>
            </a:prstGeom>
            <a:solidFill>
              <a:schemeClr val="accent1"/>
            </a:solidFill>
            <a:ln w="28575" cap="sq" cmpd="sng" algn="ctr">
              <a:solidFill>
                <a:schemeClr val="accent6"/>
              </a:solidFill>
              <a:prstDash val="solid"/>
              <a:round/>
              <a:headEnd type="none" w="sm" len="sm"/>
              <a:tailEnd type="none" w="sm" len="sm"/>
            </a:ln>
            <a:effectLst/>
          </p:spPr>
        </p:cxnSp>
        <p:sp>
          <p:nvSpPr>
            <p:cNvPr id="15383" name="TextBox 55"/>
            <p:cNvSpPr txBox="1">
              <a:spLocks noChangeArrowheads="1"/>
            </p:cNvSpPr>
            <p:nvPr/>
          </p:nvSpPr>
          <p:spPr bwMode="auto">
            <a:xfrm>
              <a:off x="4922059" y="1373221"/>
              <a:ext cx="407675" cy="46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rPr>
                <a:t>V</a:t>
              </a:r>
            </a:p>
          </p:txBody>
        </p:sp>
        <p:sp>
          <p:nvSpPr>
            <p:cNvPr id="15384" name="TextBox 56"/>
            <p:cNvSpPr txBox="1">
              <a:spLocks noChangeArrowheads="1"/>
            </p:cNvSpPr>
            <p:nvPr/>
          </p:nvSpPr>
          <p:spPr bwMode="auto">
            <a:xfrm>
              <a:off x="6909745" y="2427051"/>
              <a:ext cx="675116" cy="46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rPr>
                <a:t>V-P</a:t>
              </a:r>
            </a:p>
          </p:txBody>
        </p:sp>
      </p:grpSp>
      <p:grpSp>
        <p:nvGrpSpPr>
          <p:cNvPr id="6" name="Group 70"/>
          <p:cNvGrpSpPr>
            <a:grpSpLocks/>
          </p:cNvGrpSpPr>
          <p:nvPr/>
        </p:nvGrpSpPr>
        <p:grpSpPr bwMode="auto">
          <a:xfrm>
            <a:off x="5753100" y="1336675"/>
            <a:ext cx="366713" cy="731838"/>
            <a:chOff x="6120282" y="770107"/>
            <a:chExt cx="366016" cy="731809"/>
          </a:xfrm>
        </p:grpSpPr>
        <p:sp>
          <p:nvSpPr>
            <p:cNvPr id="15380" name="Line 9"/>
            <p:cNvSpPr>
              <a:spLocks noChangeShapeType="1"/>
            </p:cNvSpPr>
            <p:nvPr/>
          </p:nvSpPr>
          <p:spPr bwMode="auto">
            <a:xfrm>
              <a:off x="6120282" y="781916"/>
              <a:ext cx="0" cy="720000"/>
            </a:xfrm>
            <a:prstGeom prst="line">
              <a:avLst/>
            </a:prstGeom>
            <a:noFill/>
            <a:ln w="28575" cap="sq">
              <a:solidFill>
                <a:srgbClr val="7030A0"/>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5381" name="TextBox 58"/>
            <p:cNvSpPr txBox="1">
              <a:spLocks noChangeArrowheads="1"/>
            </p:cNvSpPr>
            <p:nvPr/>
          </p:nvSpPr>
          <p:spPr bwMode="auto">
            <a:xfrm>
              <a:off x="6147744" y="770107"/>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7030A0"/>
                  </a:solidFill>
                </a:rPr>
                <a:t>P</a:t>
              </a:r>
            </a:p>
          </p:txBody>
        </p:sp>
      </p:grpSp>
      <p:grpSp>
        <p:nvGrpSpPr>
          <p:cNvPr id="7" name="Group 74"/>
          <p:cNvGrpSpPr>
            <a:grpSpLocks/>
          </p:cNvGrpSpPr>
          <p:nvPr/>
        </p:nvGrpSpPr>
        <p:grpSpPr bwMode="auto">
          <a:xfrm>
            <a:off x="4376738" y="5351463"/>
            <a:ext cx="3403600" cy="368300"/>
            <a:chOff x="4743855" y="4784386"/>
            <a:chExt cx="3403069" cy="369332"/>
          </a:xfrm>
        </p:grpSpPr>
        <p:cxnSp>
          <p:nvCxnSpPr>
            <p:cNvPr id="15378" name="Straight Arrow Connector 59"/>
            <p:cNvCxnSpPr>
              <a:cxnSpLocks noChangeShapeType="1"/>
            </p:cNvCxnSpPr>
            <p:nvPr/>
          </p:nvCxnSpPr>
          <p:spPr bwMode="auto">
            <a:xfrm>
              <a:off x="4743855" y="4996774"/>
              <a:ext cx="3073941" cy="1588"/>
            </a:xfrm>
            <a:prstGeom prst="straightConnector1">
              <a:avLst/>
            </a:prstGeom>
            <a:noFill/>
            <a:ln w="1905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5379" name="TextBox 60"/>
            <p:cNvSpPr txBox="1">
              <a:spLocks noChangeArrowheads="1"/>
            </p:cNvSpPr>
            <p:nvPr/>
          </p:nvSpPr>
          <p:spPr bwMode="auto">
            <a:xfrm>
              <a:off x="7846842" y="478438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x</a:t>
              </a:r>
            </a:p>
          </p:txBody>
        </p:sp>
      </p:grpSp>
      <p:grpSp>
        <p:nvGrpSpPr>
          <p:cNvPr id="8" name="Group 75"/>
          <p:cNvGrpSpPr>
            <a:grpSpLocks/>
          </p:cNvGrpSpPr>
          <p:nvPr/>
        </p:nvGrpSpPr>
        <p:grpSpPr bwMode="auto">
          <a:xfrm>
            <a:off x="5018088" y="4076700"/>
            <a:ext cx="1322387" cy="1335088"/>
            <a:chOff x="5385467" y="3509766"/>
            <a:chExt cx="1321970" cy="1334609"/>
          </a:xfrm>
        </p:grpSpPr>
        <p:sp>
          <p:nvSpPr>
            <p:cNvPr id="15376" name="TextBox 65"/>
            <p:cNvSpPr txBox="1">
              <a:spLocks noChangeArrowheads="1"/>
            </p:cNvSpPr>
            <p:nvPr/>
          </p:nvSpPr>
          <p:spPr bwMode="auto">
            <a:xfrm>
              <a:off x="6235833" y="3509766"/>
              <a:ext cx="47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7030A0"/>
                  </a:solidFill>
                </a:rPr>
                <a:t>M</a:t>
              </a:r>
              <a:r>
                <a:rPr lang="en-US" altLang="en-US" b="1" baseline="-25000">
                  <a:solidFill>
                    <a:srgbClr val="7030A0"/>
                  </a:solidFill>
                </a:rPr>
                <a:t>o</a:t>
              </a:r>
            </a:p>
          </p:txBody>
        </p:sp>
        <p:sp>
          <p:nvSpPr>
            <p:cNvPr id="38" name="Arc 37"/>
            <p:cNvSpPr/>
            <p:nvPr/>
          </p:nvSpPr>
          <p:spPr bwMode="auto">
            <a:xfrm>
              <a:off x="5385467" y="3832697"/>
              <a:ext cx="941400" cy="1011678"/>
            </a:xfrm>
            <a:prstGeom prst="arc">
              <a:avLst/>
            </a:prstGeom>
            <a:noFill/>
            <a:ln w="28575" cap="sq" cmpd="sng" algn="ctr">
              <a:solidFill>
                <a:srgbClr val="7030A0"/>
              </a:solidFill>
              <a:prstDash val="solid"/>
              <a:round/>
              <a:headEnd type="triangle" w="med" len="med"/>
              <a:tailEnd type="none" w="med" len="med"/>
            </a:ln>
            <a:effectLst/>
            <a:scene3d>
              <a:camera prst="orthographicFront">
                <a:rot lat="0" lon="0" rev="2700000"/>
              </a:camera>
              <a:lightRig rig="threePt" dir="t"/>
            </a:scene3d>
          </p:spPr>
          <p:txBody>
            <a:bodyPr wrap="none"/>
            <a:lstStyle/>
            <a:p>
              <a:pPr>
                <a:defRPr/>
              </a:pPr>
              <a:endParaRPr lang="en-US"/>
            </a:p>
          </p:txBody>
        </p:sp>
      </p:grpSp>
      <p:grpSp>
        <p:nvGrpSpPr>
          <p:cNvPr id="9" name="Group 76"/>
          <p:cNvGrpSpPr>
            <a:grpSpLocks/>
          </p:cNvGrpSpPr>
          <p:nvPr/>
        </p:nvGrpSpPr>
        <p:grpSpPr bwMode="auto">
          <a:xfrm>
            <a:off x="4573588" y="4608513"/>
            <a:ext cx="2719387" cy="1412875"/>
            <a:chOff x="4940571" y="4041842"/>
            <a:chExt cx="2718866" cy="1413435"/>
          </a:xfrm>
        </p:grpSpPr>
        <p:cxnSp>
          <p:nvCxnSpPr>
            <p:cNvPr id="15373" name="Elbow Connector 61"/>
            <p:cNvCxnSpPr>
              <a:cxnSpLocks noChangeShapeType="1"/>
            </p:cNvCxnSpPr>
            <p:nvPr/>
          </p:nvCxnSpPr>
          <p:spPr bwMode="auto">
            <a:xfrm>
              <a:off x="5337243" y="4218562"/>
              <a:ext cx="1536970" cy="1040859"/>
            </a:xfrm>
            <a:prstGeom prst="bentConnector3">
              <a:avLst>
                <a:gd name="adj1" fmla="val 50000"/>
              </a:avLst>
            </a:prstGeom>
            <a:noFill/>
            <a:ln w="28575"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sp>
          <p:nvSpPr>
            <p:cNvPr id="15374" name="TextBox 67"/>
            <p:cNvSpPr txBox="1">
              <a:spLocks noChangeArrowheads="1"/>
            </p:cNvSpPr>
            <p:nvPr/>
          </p:nvSpPr>
          <p:spPr bwMode="auto">
            <a:xfrm>
              <a:off x="6918529" y="5085945"/>
              <a:ext cx="7409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M-M</a:t>
              </a:r>
              <a:r>
                <a:rPr lang="en-US" altLang="en-US" b="1" baseline="-25000">
                  <a:solidFill>
                    <a:srgbClr val="FF0000"/>
                  </a:solidFill>
                </a:rPr>
                <a:t>o</a:t>
              </a:r>
            </a:p>
          </p:txBody>
        </p:sp>
        <p:sp>
          <p:nvSpPr>
            <p:cNvPr id="15375" name="TextBox 68"/>
            <p:cNvSpPr txBox="1">
              <a:spLocks noChangeArrowheads="1"/>
            </p:cNvSpPr>
            <p:nvPr/>
          </p:nvSpPr>
          <p:spPr bwMode="auto">
            <a:xfrm>
              <a:off x="4940571" y="4041842"/>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M</a:t>
              </a:r>
            </a:p>
          </p:txBody>
        </p:sp>
      </p:grpSp>
    </p:spTree>
    <p:extLst>
      <p:ext uri="{BB962C8B-B14F-4D97-AF65-F5344CB8AC3E}">
        <p14:creationId xmlns:p14="http://schemas.microsoft.com/office/powerpoint/2010/main" val="427111350"/>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itle 1"/>
          <p:cNvSpPr>
            <a:spLocks noGrp="1"/>
          </p:cNvSpPr>
          <p:nvPr>
            <p:ph type="title"/>
          </p:nvPr>
        </p:nvSpPr>
        <p:spPr/>
        <p:txBody>
          <a:bodyPr/>
          <a:lstStyle/>
          <a:p>
            <a:pPr eaLnBrk="1" hangingPunct="1"/>
            <a:r>
              <a:rPr lang="en-US" altLang="en-US" sz="3600" b="1"/>
              <a:t>Shear Force &amp; Bending Moment Diagram</a:t>
            </a:r>
          </a:p>
        </p:txBody>
      </p:sp>
      <p:sp>
        <p:nvSpPr>
          <p:cNvPr id="2" name="Slide Number Placeholder 1">
            <a:extLst>
              <a:ext uri="{FF2B5EF4-FFF2-40B4-BE49-F238E27FC236}">
                <a16:creationId xmlns:a16="http://schemas.microsoft.com/office/drawing/2014/main" id="{E81C0701-DC38-4739-AD07-19C50BD72AE3}"/>
              </a:ext>
            </a:extLst>
          </p:cNvPr>
          <p:cNvSpPr>
            <a:spLocks noGrp="1"/>
          </p:cNvSpPr>
          <p:nvPr>
            <p:ph type="sldNum" sz="quarter" idx="12"/>
          </p:nvPr>
        </p:nvSpPr>
        <p:spPr/>
        <p:txBody>
          <a:bodyPr/>
          <a:lstStyle/>
          <a:p>
            <a:fld id="{368C4215-FE32-4627-BCED-F79FDE433057}" type="slidenum">
              <a:rPr lang="ar-IQ" smtClean="0"/>
              <a:pPr/>
              <a:t>12</a:t>
            </a:fld>
            <a:endParaRPr lang="ar-IQ"/>
          </a:p>
        </p:txBody>
      </p:sp>
      <p:graphicFrame>
        <p:nvGraphicFramePr>
          <p:cNvPr id="4098" name="Object 18"/>
          <p:cNvGraphicFramePr>
            <a:graphicFrameLocks noChangeAspect="1"/>
          </p:cNvGraphicFramePr>
          <p:nvPr/>
        </p:nvGraphicFramePr>
        <p:xfrm>
          <a:off x="3403600" y="1231900"/>
          <a:ext cx="304800" cy="352425"/>
        </p:xfrm>
        <a:graphic>
          <a:graphicData uri="http://schemas.openxmlformats.org/presentationml/2006/ole">
            <mc:AlternateContent xmlns:mc="http://schemas.openxmlformats.org/markup-compatibility/2006">
              <mc:Choice xmlns:v="urn:schemas-microsoft-com:vml" Requires="v">
                <p:oleObj name="Equation" r:id="rId2" imgW="152280" imgH="177480" progId="Equation.3">
                  <p:embed/>
                </p:oleObj>
              </mc:Choice>
              <mc:Fallback>
                <p:oleObj name="Equation" r:id="rId2" imgW="152280" imgH="177480" progId="Equation.3">
                  <p:embed/>
                  <p:pic>
                    <p:nvPicPr>
                      <p:cNvPr id="4098" name="Object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600" y="1231900"/>
                        <a:ext cx="3048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20"/>
          <p:cNvGraphicFramePr>
            <a:graphicFrameLocks noChangeAspect="1"/>
          </p:cNvGraphicFramePr>
          <p:nvPr/>
        </p:nvGraphicFramePr>
        <p:xfrm>
          <a:off x="1162050" y="1824038"/>
          <a:ext cx="355600" cy="352425"/>
        </p:xfrm>
        <a:graphic>
          <a:graphicData uri="http://schemas.openxmlformats.org/presentationml/2006/ole">
            <mc:AlternateContent xmlns:mc="http://schemas.openxmlformats.org/markup-compatibility/2006">
              <mc:Choice xmlns:v="urn:schemas-microsoft-com:vml" Requires="v">
                <p:oleObj name="Equation" r:id="rId4" imgW="177480" imgH="177480" progId="Equation.3">
                  <p:embed/>
                </p:oleObj>
              </mc:Choice>
              <mc:Fallback>
                <p:oleObj name="Equation" r:id="rId4" imgW="177480" imgH="177480" progId="Equation.3">
                  <p:embed/>
                  <p:pic>
                    <p:nvPicPr>
                      <p:cNvPr id="4099"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2050" y="1824038"/>
                        <a:ext cx="3556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21"/>
          <p:cNvGraphicFramePr>
            <a:graphicFrameLocks noChangeAspect="1"/>
          </p:cNvGraphicFramePr>
          <p:nvPr/>
        </p:nvGraphicFramePr>
        <p:xfrm>
          <a:off x="5924550" y="1792288"/>
          <a:ext cx="330200" cy="352425"/>
        </p:xfrm>
        <a:graphic>
          <a:graphicData uri="http://schemas.openxmlformats.org/presentationml/2006/ole">
            <mc:AlternateContent xmlns:mc="http://schemas.openxmlformats.org/markup-compatibility/2006">
              <mc:Choice xmlns:v="urn:schemas-microsoft-com:vml" Requires="v">
                <p:oleObj name="Equation" r:id="rId6" imgW="164880" imgH="177480" progId="Equation.3">
                  <p:embed/>
                </p:oleObj>
              </mc:Choice>
              <mc:Fallback>
                <p:oleObj name="Equation" r:id="rId6" imgW="164880" imgH="177480" progId="Equation.3">
                  <p:embed/>
                  <p:pic>
                    <p:nvPicPr>
                      <p:cNvPr id="410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4550" y="1792288"/>
                        <a:ext cx="3302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06" name="Group 33"/>
          <p:cNvGrpSpPr>
            <a:grpSpLocks/>
          </p:cNvGrpSpPr>
          <p:nvPr/>
        </p:nvGrpSpPr>
        <p:grpSpPr bwMode="auto">
          <a:xfrm>
            <a:off x="1243013" y="2157413"/>
            <a:ext cx="609600" cy="457200"/>
            <a:chOff x="2016" y="2496"/>
            <a:chExt cx="384" cy="288"/>
          </a:xfrm>
        </p:grpSpPr>
        <p:sp>
          <p:nvSpPr>
            <p:cNvPr id="4166" name="AutoShape 30"/>
            <p:cNvSpPr>
              <a:spLocks noChangeArrowheads="1"/>
            </p:cNvSpPr>
            <p:nvPr/>
          </p:nvSpPr>
          <p:spPr bwMode="auto">
            <a:xfrm>
              <a:off x="2112" y="2496"/>
              <a:ext cx="192" cy="144"/>
            </a:xfrm>
            <a:prstGeom prst="triangle">
              <a:avLst>
                <a:gd name="adj" fmla="val 50000"/>
              </a:avLst>
            </a:prstGeom>
            <a:solidFill>
              <a:srgbClr val="C0C0C0"/>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sp>
          <p:nvSpPr>
            <p:cNvPr id="4167" name="Rectangle 31" descr="Dark upward diagonal"/>
            <p:cNvSpPr>
              <a:spLocks noChangeArrowheads="1"/>
            </p:cNvSpPr>
            <p:nvPr/>
          </p:nvSpPr>
          <p:spPr bwMode="auto">
            <a:xfrm>
              <a:off x="2016" y="2640"/>
              <a:ext cx="384" cy="144"/>
            </a:xfrm>
            <a:prstGeom prst="rect">
              <a:avLst/>
            </a:prstGeom>
            <a:pattFill prst="dkUpDiag">
              <a:fgClr>
                <a:schemeClr val="folHlink"/>
              </a:fgClr>
              <a:bgClr>
                <a:schemeClr val="bg1"/>
              </a:bgClr>
            </a:patt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sp>
          <p:nvSpPr>
            <p:cNvPr id="4168" name="Line 32"/>
            <p:cNvSpPr>
              <a:spLocks noChangeShapeType="1"/>
            </p:cNvSpPr>
            <p:nvPr/>
          </p:nvSpPr>
          <p:spPr bwMode="auto">
            <a:xfrm>
              <a:off x="2016" y="2640"/>
              <a:ext cx="384"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4107" name="Group 39"/>
          <p:cNvGrpSpPr>
            <a:grpSpLocks/>
          </p:cNvGrpSpPr>
          <p:nvPr/>
        </p:nvGrpSpPr>
        <p:grpSpPr bwMode="auto">
          <a:xfrm>
            <a:off x="5597525" y="2143125"/>
            <a:ext cx="609600" cy="457200"/>
            <a:chOff x="2544" y="2496"/>
            <a:chExt cx="384" cy="288"/>
          </a:xfrm>
        </p:grpSpPr>
        <p:sp>
          <p:nvSpPr>
            <p:cNvPr id="4163" name="Rectangle 36" descr="Dark upward diagonal"/>
            <p:cNvSpPr>
              <a:spLocks noChangeArrowheads="1"/>
            </p:cNvSpPr>
            <p:nvPr/>
          </p:nvSpPr>
          <p:spPr bwMode="auto">
            <a:xfrm>
              <a:off x="2544" y="2640"/>
              <a:ext cx="384" cy="144"/>
            </a:xfrm>
            <a:prstGeom prst="rect">
              <a:avLst/>
            </a:prstGeom>
            <a:pattFill prst="dkUpDiag">
              <a:fgClr>
                <a:schemeClr val="folHlink"/>
              </a:fgClr>
              <a:bgClr>
                <a:schemeClr val="bg1"/>
              </a:bgClr>
            </a:patt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sp>
          <p:nvSpPr>
            <p:cNvPr id="4164" name="Line 37"/>
            <p:cNvSpPr>
              <a:spLocks noChangeShapeType="1"/>
            </p:cNvSpPr>
            <p:nvPr/>
          </p:nvSpPr>
          <p:spPr bwMode="auto">
            <a:xfrm>
              <a:off x="2544" y="2640"/>
              <a:ext cx="384"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65" name="Oval 38"/>
            <p:cNvSpPr>
              <a:spLocks noChangeArrowheads="1"/>
            </p:cNvSpPr>
            <p:nvPr/>
          </p:nvSpPr>
          <p:spPr bwMode="auto">
            <a:xfrm>
              <a:off x="2640" y="2496"/>
              <a:ext cx="144" cy="144"/>
            </a:xfrm>
            <a:prstGeom prst="ellipse">
              <a:avLst/>
            </a:prstGeom>
            <a:solidFill>
              <a:schemeClr val="folHlink"/>
            </a:solidFill>
            <a:ln w="12700" cap="sq">
              <a:solidFill>
                <a:schemeClr val="tx1"/>
              </a:solidFill>
              <a:round/>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grpSp>
      <p:cxnSp>
        <p:nvCxnSpPr>
          <p:cNvPr id="4108" name="Straight Arrow Connector 31"/>
          <p:cNvCxnSpPr>
            <a:cxnSpLocks noChangeShapeType="1"/>
          </p:cNvCxnSpPr>
          <p:nvPr/>
        </p:nvCxnSpPr>
        <p:spPr bwMode="auto">
          <a:xfrm rot="5400000">
            <a:off x="3410745" y="1602581"/>
            <a:ext cx="576262" cy="9525"/>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nvGrpSpPr>
          <p:cNvPr id="4109" name="Group 53"/>
          <p:cNvGrpSpPr>
            <a:grpSpLocks/>
          </p:cNvGrpSpPr>
          <p:nvPr/>
        </p:nvGrpSpPr>
        <p:grpSpPr bwMode="auto">
          <a:xfrm>
            <a:off x="1538288" y="1346200"/>
            <a:ext cx="4325937" cy="457200"/>
            <a:chOff x="2237362" y="1893650"/>
            <a:chExt cx="4325762" cy="457201"/>
          </a:xfrm>
        </p:grpSpPr>
        <p:cxnSp>
          <p:nvCxnSpPr>
            <p:cNvPr id="4156" name="Straight Connector 34"/>
            <p:cNvCxnSpPr>
              <a:cxnSpLocks noChangeShapeType="1"/>
            </p:cNvCxnSpPr>
            <p:nvPr/>
          </p:nvCxnSpPr>
          <p:spPr bwMode="auto">
            <a:xfrm rot="5400000">
              <a:off x="2120901" y="2234194"/>
              <a:ext cx="233119" cy="195"/>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157" name="Straight Connector 35"/>
            <p:cNvCxnSpPr>
              <a:cxnSpLocks noChangeShapeType="1"/>
            </p:cNvCxnSpPr>
            <p:nvPr/>
          </p:nvCxnSpPr>
          <p:spPr bwMode="auto">
            <a:xfrm rot="5400000">
              <a:off x="6446467" y="2234194"/>
              <a:ext cx="233119" cy="195"/>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158" name="Straight Connector 36"/>
            <p:cNvCxnSpPr>
              <a:cxnSpLocks noChangeShapeType="1"/>
            </p:cNvCxnSpPr>
            <p:nvPr/>
          </p:nvCxnSpPr>
          <p:spPr bwMode="auto">
            <a:xfrm rot="5400000">
              <a:off x="4273956" y="2234194"/>
              <a:ext cx="233119" cy="195"/>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159" name="Straight Arrow Connector 38"/>
            <p:cNvCxnSpPr>
              <a:cxnSpLocks noChangeShapeType="1"/>
            </p:cNvCxnSpPr>
            <p:nvPr/>
          </p:nvCxnSpPr>
          <p:spPr bwMode="auto">
            <a:xfrm>
              <a:off x="2237362" y="2233497"/>
              <a:ext cx="2149813" cy="1588"/>
            </a:xfrm>
            <a:prstGeom prst="straightConnector1">
              <a:avLst/>
            </a:prstGeom>
            <a:noFill/>
            <a:ln w="12700" cap="sq" algn="ctr">
              <a:solidFill>
                <a:schemeClr val="tx1"/>
              </a:solidFill>
              <a:round/>
              <a:headEnd type="arrow" w="sm" len="sm"/>
              <a:tailEnd type="arrow" w="med" len="med"/>
            </a:ln>
            <a:extLst>
              <a:ext uri="{909E8E84-426E-40DD-AFC4-6F175D3DCCD1}">
                <a14:hiddenFill xmlns:a14="http://schemas.microsoft.com/office/drawing/2010/main">
                  <a:noFill/>
                </a14:hiddenFill>
              </a:ext>
            </a:extLst>
          </p:spPr>
        </p:cxnSp>
        <p:cxnSp>
          <p:nvCxnSpPr>
            <p:cNvPr id="4160" name="Straight Arrow Connector 39"/>
            <p:cNvCxnSpPr>
              <a:cxnSpLocks noChangeShapeType="1"/>
            </p:cNvCxnSpPr>
            <p:nvPr/>
          </p:nvCxnSpPr>
          <p:spPr bwMode="auto">
            <a:xfrm>
              <a:off x="4393660" y="2233497"/>
              <a:ext cx="2149813" cy="1588"/>
            </a:xfrm>
            <a:prstGeom prst="straightConnector1">
              <a:avLst/>
            </a:prstGeom>
            <a:noFill/>
            <a:ln w="12700" cap="sq" algn="ctr">
              <a:solidFill>
                <a:schemeClr val="tx1"/>
              </a:solidFill>
              <a:round/>
              <a:headEnd type="arrow" w="sm" len="sm"/>
              <a:tailEnd type="arrow" w="med" len="med"/>
            </a:ln>
            <a:extLst>
              <a:ext uri="{909E8E84-426E-40DD-AFC4-6F175D3DCCD1}">
                <a14:hiddenFill xmlns:a14="http://schemas.microsoft.com/office/drawing/2010/main">
                  <a:noFill/>
                </a14:hiddenFill>
              </a:ext>
            </a:extLst>
          </p:spPr>
        </p:cxnSp>
        <p:sp>
          <p:nvSpPr>
            <p:cNvPr id="4161" name="TextBox 40"/>
            <p:cNvSpPr txBox="1">
              <a:spLocks noChangeArrowheads="1"/>
            </p:cNvSpPr>
            <p:nvPr/>
          </p:nvSpPr>
          <p:spPr bwMode="auto">
            <a:xfrm>
              <a:off x="3103124" y="1893650"/>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L/2</a:t>
              </a:r>
            </a:p>
          </p:txBody>
        </p:sp>
        <p:sp>
          <p:nvSpPr>
            <p:cNvPr id="4162" name="TextBox 41"/>
            <p:cNvSpPr txBox="1">
              <a:spLocks noChangeArrowheads="1"/>
            </p:cNvSpPr>
            <p:nvPr/>
          </p:nvSpPr>
          <p:spPr bwMode="auto">
            <a:xfrm>
              <a:off x="5171873" y="1893650"/>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L/2</a:t>
              </a:r>
            </a:p>
          </p:txBody>
        </p:sp>
      </p:grpSp>
      <p:grpSp>
        <p:nvGrpSpPr>
          <p:cNvPr id="5" name="Group 49"/>
          <p:cNvGrpSpPr>
            <a:grpSpLocks/>
          </p:cNvGrpSpPr>
          <p:nvPr/>
        </p:nvGrpSpPr>
        <p:grpSpPr bwMode="auto">
          <a:xfrm>
            <a:off x="1538288" y="3003550"/>
            <a:ext cx="4316412" cy="1196975"/>
            <a:chOff x="2237362" y="2937753"/>
            <a:chExt cx="4315839" cy="1196502"/>
          </a:xfrm>
        </p:grpSpPr>
        <p:cxnSp>
          <p:nvCxnSpPr>
            <p:cNvPr id="4153" name="Elbow Connector 23"/>
            <p:cNvCxnSpPr>
              <a:cxnSpLocks noChangeShapeType="1"/>
            </p:cNvCxnSpPr>
            <p:nvPr/>
          </p:nvCxnSpPr>
          <p:spPr bwMode="auto">
            <a:xfrm>
              <a:off x="2246886" y="2937753"/>
              <a:ext cx="4299966" cy="1196502"/>
            </a:xfrm>
            <a:prstGeom prst="bentConnector3">
              <a:avLst>
                <a:gd name="adj1" fmla="val 50000"/>
              </a:avLst>
            </a:prstGeom>
            <a:noFill/>
            <a:ln w="25400" cap="sq" algn="ctr">
              <a:solidFill>
                <a:srgbClr val="00B050"/>
              </a:solidFill>
              <a:round/>
              <a:headEnd type="none" w="sm" len="sm"/>
              <a:tailEnd type="none" w="sm" len="sm"/>
            </a:ln>
            <a:extLst>
              <a:ext uri="{909E8E84-426E-40DD-AFC4-6F175D3DCCD1}">
                <a14:hiddenFill xmlns:a14="http://schemas.microsoft.com/office/drawing/2010/main">
                  <a:noFill/>
                </a14:hiddenFill>
              </a:ext>
            </a:extLst>
          </p:spPr>
        </p:cxnSp>
        <p:cxnSp>
          <p:nvCxnSpPr>
            <p:cNvPr id="4154" name="Straight Connector 47"/>
            <p:cNvCxnSpPr>
              <a:cxnSpLocks noChangeShapeType="1"/>
            </p:cNvCxnSpPr>
            <p:nvPr/>
          </p:nvCxnSpPr>
          <p:spPr bwMode="auto">
            <a:xfrm rot="5400000">
              <a:off x="1955260" y="3219855"/>
              <a:ext cx="564204" cy="0"/>
            </a:xfrm>
            <a:prstGeom prst="line">
              <a:avLst/>
            </a:prstGeom>
            <a:noFill/>
            <a:ln w="25400" cap="sq" algn="ctr">
              <a:solidFill>
                <a:srgbClr val="00B050"/>
              </a:solidFill>
              <a:round/>
              <a:headEnd type="none" w="sm" len="sm"/>
              <a:tailEnd type="none" w="sm" len="sm"/>
            </a:ln>
            <a:extLst>
              <a:ext uri="{909E8E84-426E-40DD-AFC4-6F175D3DCCD1}">
                <a14:hiddenFill xmlns:a14="http://schemas.microsoft.com/office/drawing/2010/main">
                  <a:noFill/>
                </a14:hiddenFill>
              </a:ext>
            </a:extLst>
          </p:spPr>
        </p:cxnSp>
        <p:cxnSp>
          <p:nvCxnSpPr>
            <p:cNvPr id="4155" name="Straight Connector 48"/>
            <p:cNvCxnSpPr>
              <a:cxnSpLocks noChangeShapeType="1"/>
            </p:cNvCxnSpPr>
            <p:nvPr/>
          </p:nvCxnSpPr>
          <p:spPr bwMode="auto">
            <a:xfrm rot="5400000">
              <a:off x="6271099" y="3839183"/>
              <a:ext cx="564204" cy="0"/>
            </a:xfrm>
            <a:prstGeom prst="line">
              <a:avLst/>
            </a:prstGeom>
            <a:noFill/>
            <a:ln w="25400" cap="sq" algn="ctr">
              <a:solidFill>
                <a:srgbClr val="00B050"/>
              </a:solidFill>
              <a:round/>
              <a:headEnd type="none" w="sm" len="sm"/>
              <a:tailEnd type="none" w="sm" len="sm"/>
            </a:ln>
            <a:extLst>
              <a:ext uri="{909E8E84-426E-40DD-AFC4-6F175D3DCCD1}">
                <a14:hiddenFill xmlns:a14="http://schemas.microsoft.com/office/drawing/2010/main">
                  <a:noFill/>
                </a14:hiddenFill>
              </a:ext>
            </a:extLst>
          </p:spPr>
        </p:cxnSp>
      </p:grpSp>
      <p:grpSp>
        <p:nvGrpSpPr>
          <p:cNvPr id="6" name="Group 99"/>
          <p:cNvGrpSpPr>
            <a:grpSpLocks/>
          </p:cNvGrpSpPr>
          <p:nvPr/>
        </p:nvGrpSpPr>
        <p:grpSpPr bwMode="auto">
          <a:xfrm>
            <a:off x="728663" y="3421063"/>
            <a:ext cx="5468937" cy="461962"/>
            <a:chOff x="743757" y="2937432"/>
            <a:chExt cx="5470187" cy="460971"/>
          </a:xfrm>
        </p:grpSpPr>
        <p:cxnSp>
          <p:nvCxnSpPr>
            <p:cNvPr id="4151" name="Straight Arrow Connector 43"/>
            <p:cNvCxnSpPr>
              <a:cxnSpLocks noChangeShapeType="1"/>
            </p:cNvCxnSpPr>
            <p:nvPr/>
          </p:nvCxnSpPr>
          <p:spPr bwMode="auto">
            <a:xfrm>
              <a:off x="1515484" y="3116600"/>
              <a:ext cx="4698460" cy="1588"/>
            </a:xfrm>
            <a:prstGeom prst="straightConnector1">
              <a:avLst/>
            </a:prstGeom>
            <a:noFill/>
            <a:ln w="1905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4152" name="TextBox 50"/>
            <p:cNvSpPr txBox="1">
              <a:spLocks noChangeArrowheads="1"/>
            </p:cNvSpPr>
            <p:nvPr/>
          </p:nvSpPr>
          <p:spPr bwMode="auto">
            <a:xfrm>
              <a:off x="743757" y="2937432"/>
              <a:ext cx="407577" cy="46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rPr>
                <a:t>V</a:t>
              </a:r>
            </a:p>
          </p:txBody>
        </p:sp>
      </p:grpSp>
      <p:sp>
        <p:nvSpPr>
          <p:cNvPr id="30" name="TextBox 29"/>
          <p:cNvSpPr txBox="1">
            <a:spLocks noChangeArrowheads="1"/>
          </p:cNvSpPr>
          <p:nvPr/>
        </p:nvSpPr>
        <p:spPr bwMode="auto">
          <a:xfrm>
            <a:off x="739775" y="2838450"/>
            <a:ext cx="665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rPr>
              <a:t>+P/2</a:t>
            </a:r>
          </a:p>
        </p:txBody>
      </p:sp>
      <p:sp>
        <p:nvSpPr>
          <p:cNvPr id="31" name="TextBox 30"/>
          <p:cNvSpPr txBox="1">
            <a:spLocks noChangeArrowheads="1"/>
          </p:cNvSpPr>
          <p:nvPr/>
        </p:nvSpPr>
        <p:spPr bwMode="auto">
          <a:xfrm>
            <a:off x="5780088" y="3919538"/>
            <a:ext cx="608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rPr>
              <a:t>-P/2</a:t>
            </a:r>
          </a:p>
        </p:txBody>
      </p:sp>
      <p:grpSp>
        <p:nvGrpSpPr>
          <p:cNvPr id="7" name="Group 101"/>
          <p:cNvGrpSpPr>
            <a:grpSpLocks/>
          </p:cNvGrpSpPr>
          <p:nvPr/>
        </p:nvGrpSpPr>
        <p:grpSpPr bwMode="auto">
          <a:xfrm>
            <a:off x="755650" y="4941888"/>
            <a:ext cx="5465763" cy="368300"/>
            <a:chOff x="743757" y="4344700"/>
            <a:chExt cx="5466945" cy="369332"/>
          </a:xfrm>
        </p:grpSpPr>
        <p:sp>
          <p:nvSpPr>
            <p:cNvPr id="4149" name="TextBox 59"/>
            <p:cNvSpPr txBox="1">
              <a:spLocks noChangeArrowheads="1"/>
            </p:cNvSpPr>
            <p:nvPr/>
          </p:nvSpPr>
          <p:spPr bwMode="auto">
            <a:xfrm>
              <a:off x="743757" y="43447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M</a:t>
              </a:r>
            </a:p>
          </p:txBody>
        </p:sp>
        <p:cxnSp>
          <p:nvCxnSpPr>
            <p:cNvPr id="4150" name="Straight Arrow Connector 54"/>
            <p:cNvCxnSpPr>
              <a:cxnSpLocks noChangeShapeType="1"/>
            </p:cNvCxnSpPr>
            <p:nvPr/>
          </p:nvCxnSpPr>
          <p:spPr bwMode="auto">
            <a:xfrm>
              <a:off x="1512242" y="4523868"/>
              <a:ext cx="4698460" cy="1588"/>
            </a:xfrm>
            <a:prstGeom prst="straightConnector1">
              <a:avLst/>
            </a:prstGeom>
            <a:noFill/>
            <a:ln w="1905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35" name="TextBox 34"/>
          <p:cNvSpPr txBox="1">
            <a:spLocks noChangeArrowheads="1"/>
          </p:cNvSpPr>
          <p:nvPr/>
        </p:nvSpPr>
        <p:spPr bwMode="auto">
          <a:xfrm>
            <a:off x="2854325" y="4173538"/>
            <a:ext cx="806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+PL/4</a:t>
            </a:r>
          </a:p>
        </p:txBody>
      </p:sp>
      <p:grpSp>
        <p:nvGrpSpPr>
          <p:cNvPr id="8" name="Group 100"/>
          <p:cNvGrpSpPr>
            <a:grpSpLocks/>
          </p:cNvGrpSpPr>
          <p:nvPr/>
        </p:nvGrpSpPr>
        <p:grpSpPr bwMode="auto">
          <a:xfrm>
            <a:off x="1555750" y="4529138"/>
            <a:ext cx="4316413" cy="593725"/>
            <a:chOff x="1544666" y="3932069"/>
            <a:chExt cx="4315838" cy="593387"/>
          </a:xfrm>
        </p:grpSpPr>
        <p:cxnSp>
          <p:nvCxnSpPr>
            <p:cNvPr id="4147" name="Straight Connector 63"/>
            <p:cNvCxnSpPr>
              <a:cxnSpLocks noChangeShapeType="1"/>
            </p:cNvCxnSpPr>
            <p:nvPr/>
          </p:nvCxnSpPr>
          <p:spPr bwMode="auto">
            <a:xfrm flipV="1">
              <a:off x="1544666" y="3932069"/>
              <a:ext cx="2159541" cy="593387"/>
            </a:xfrm>
            <a:prstGeom prst="line">
              <a:avLst/>
            </a:prstGeom>
            <a:noFill/>
            <a:ln w="25400"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4148" name="Straight Connector 64"/>
            <p:cNvCxnSpPr>
              <a:cxnSpLocks noChangeShapeType="1"/>
            </p:cNvCxnSpPr>
            <p:nvPr/>
          </p:nvCxnSpPr>
          <p:spPr bwMode="auto">
            <a:xfrm flipH="1" flipV="1">
              <a:off x="3700963" y="3932069"/>
              <a:ext cx="2159541" cy="593387"/>
            </a:xfrm>
            <a:prstGeom prst="line">
              <a:avLst/>
            </a:prstGeom>
            <a:noFill/>
            <a:ln w="25400"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grpSp>
      <p:graphicFrame>
        <p:nvGraphicFramePr>
          <p:cNvPr id="39" name="Object 9"/>
          <p:cNvGraphicFramePr>
            <a:graphicFrameLocks noChangeAspect="1"/>
          </p:cNvGraphicFramePr>
          <p:nvPr/>
        </p:nvGraphicFramePr>
        <p:xfrm>
          <a:off x="6526213" y="1473200"/>
          <a:ext cx="1073150" cy="790575"/>
        </p:xfrm>
        <a:graphic>
          <a:graphicData uri="http://schemas.openxmlformats.org/presentationml/2006/ole">
            <mc:AlternateContent xmlns:mc="http://schemas.openxmlformats.org/markup-compatibility/2006">
              <mc:Choice xmlns:v="urn:schemas-microsoft-com:vml" Requires="v">
                <p:oleObj name="Equation" r:id="rId8" imgW="533160" imgH="393480" progId="Equation.3">
                  <p:embed/>
                </p:oleObj>
              </mc:Choice>
              <mc:Fallback>
                <p:oleObj name="Equation" r:id="rId8" imgW="533160" imgH="393480" progId="Equation.3">
                  <p:embed/>
                  <p:pic>
                    <p:nvPicPr>
                      <p:cNvPr id="3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6213" y="1473200"/>
                        <a:ext cx="107315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10"/>
          <p:cNvGraphicFramePr>
            <a:graphicFrameLocks noChangeAspect="1"/>
          </p:cNvGraphicFramePr>
          <p:nvPr/>
        </p:nvGraphicFramePr>
        <p:xfrm>
          <a:off x="6500813" y="2578100"/>
          <a:ext cx="1122362" cy="790575"/>
        </p:xfrm>
        <a:graphic>
          <a:graphicData uri="http://schemas.openxmlformats.org/presentationml/2006/ole">
            <mc:AlternateContent xmlns:mc="http://schemas.openxmlformats.org/markup-compatibility/2006">
              <mc:Choice xmlns:v="urn:schemas-microsoft-com:vml" Requires="v">
                <p:oleObj name="Equation" r:id="rId10" imgW="558720" imgH="393480" progId="Equation.3">
                  <p:embed/>
                </p:oleObj>
              </mc:Choice>
              <mc:Fallback>
                <p:oleObj name="Equation" r:id="rId10" imgW="558720" imgH="393480" progId="Equation.3">
                  <p:embed/>
                  <p:pic>
                    <p:nvPicPr>
                      <p:cNvPr id="4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00813" y="2578100"/>
                        <a:ext cx="1122362"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7" name="Rectangle 4"/>
          <p:cNvSpPr>
            <a:spLocks noChangeArrowheads="1"/>
          </p:cNvSpPr>
          <p:nvPr/>
        </p:nvSpPr>
        <p:spPr bwMode="auto">
          <a:xfrm>
            <a:off x="1547813" y="1916113"/>
            <a:ext cx="4321175" cy="24130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grpSp>
        <p:nvGrpSpPr>
          <p:cNvPr id="9" name="Group 104"/>
          <p:cNvGrpSpPr>
            <a:grpSpLocks/>
          </p:cNvGrpSpPr>
          <p:nvPr/>
        </p:nvGrpSpPr>
        <p:grpSpPr bwMode="auto">
          <a:xfrm>
            <a:off x="1557338" y="1946275"/>
            <a:ext cx="4294187" cy="687388"/>
            <a:chOff x="1573849" y="1462071"/>
            <a:chExt cx="4293140" cy="687421"/>
          </a:xfrm>
        </p:grpSpPr>
        <p:grpSp>
          <p:nvGrpSpPr>
            <p:cNvPr id="4141" name="Group 70"/>
            <p:cNvGrpSpPr>
              <a:grpSpLocks/>
            </p:cNvGrpSpPr>
            <p:nvPr/>
          </p:nvGrpSpPr>
          <p:grpSpPr bwMode="auto">
            <a:xfrm>
              <a:off x="1573849" y="1679322"/>
              <a:ext cx="4267200" cy="470170"/>
              <a:chOff x="2247089" y="1689370"/>
              <a:chExt cx="4267200" cy="470170"/>
            </a:xfrm>
          </p:grpSpPr>
          <p:sp>
            <p:nvSpPr>
              <p:cNvPr id="4145" name="Freeform 68"/>
              <p:cNvSpPr>
                <a:spLocks/>
              </p:cNvSpPr>
              <p:nvPr/>
            </p:nvSpPr>
            <p:spPr bwMode="auto">
              <a:xfrm>
                <a:off x="2247089" y="1692613"/>
                <a:ext cx="2140085" cy="466927"/>
              </a:xfrm>
              <a:custGeom>
                <a:avLst/>
                <a:gdLst>
                  <a:gd name="T0" fmla="*/ 0 w 2140085"/>
                  <a:gd name="T1" fmla="*/ 0 h 466927"/>
                  <a:gd name="T2" fmla="*/ 1118691 w 2140085"/>
                  <a:gd name="T3" fmla="*/ 359923 h 466927"/>
                  <a:gd name="T4" fmla="*/ 2140085 w 2140085"/>
                  <a:gd name="T5" fmla="*/ 466927 h 466927"/>
                  <a:gd name="T6" fmla="*/ 0 60000 65536"/>
                  <a:gd name="T7" fmla="*/ 0 60000 65536"/>
                  <a:gd name="T8" fmla="*/ 0 60000 65536"/>
                  <a:gd name="T9" fmla="*/ 0 w 2140085"/>
                  <a:gd name="T10" fmla="*/ 0 h 466927"/>
                  <a:gd name="T11" fmla="*/ 2140085 w 2140085"/>
                  <a:gd name="T12" fmla="*/ 466927 h 466927"/>
                </a:gdLst>
                <a:ahLst/>
                <a:cxnLst>
                  <a:cxn ang="T6">
                    <a:pos x="T0" y="T1"/>
                  </a:cxn>
                  <a:cxn ang="T7">
                    <a:pos x="T2" y="T3"/>
                  </a:cxn>
                  <a:cxn ang="T8">
                    <a:pos x="T4" y="T5"/>
                  </a:cxn>
                </a:cxnLst>
                <a:rect l="T9" t="T10" r="T11" b="T12"/>
                <a:pathLst>
                  <a:path w="2140085" h="466927">
                    <a:moveTo>
                      <a:pt x="0" y="0"/>
                    </a:moveTo>
                    <a:cubicBezTo>
                      <a:pt x="381000" y="141051"/>
                      <a:pt x="762000" y="282102"/>
                      <a:pt x="1118681" y="359923"/>
                    </a:cubicBezTo>
                    <a:cubicBezTo>
                      <a:pt x="1475362" y="437744"/>
                      <a:pt x="1807723" y="452335"/>
                      <a:pt x="2140085" y="466927"/>
                    </a:cubicBezTo>
                  </a:path>
                </a:pathLst>
              </a:custGeom>
              <a:noFill/>
              <a:ln w="19050" cap="sq" algn="ctr">
                <a:solidFill>
                  <a:srgbClr val="00B0F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46" name="Freeform 69"/>
              <p:cNvSpPr>
                <a:spLocks/>
              </p:cNvSpPr>
              <p:nvPr/>
            </p:nvSpPr>
            <p:spPr bwMode="auto">
              <a:xfrm flipH="1">
                <a:off x="4374204" y="1689370"/>
                <a:ext cx="2140085" cy="466927"/>
              </a:xfrm>
              <a:custGeom>
                <a:avLst/>
                <a:gdLst>
                  <a:gd name="T0" fmla="*/ 0 w 2140085"/>
                  <a:gd name="T1" fmla="*/ 0 h 466927"/>
                  <a:gd name="T2" fmla="*/ 1118691 w 2140085"/>
                  <a:gd name="T3" fmla="*/ 359923 h 466927"/>
                  <a:gd name="T4" fmla="*/ 2140085 w 2140085"/>
                  <a:gd name="T5" fmla="*/ 466927 h 466927"/>
                  <a:gd name="T6" fmla="*/ 0 60000 65536"/>
                  <a:gd name="T7" fmla="*/ 0 60000 65536"/>
                  <a:gd name="T8" fmla="*/ 0 60000 65536"/>
                  <a:gd name="T9" fmla="*/ 0 w 2140085"/>
                  <a:gd name="T10" fmla="*/ 0 h 466927"/>
                  <a:gd name="T11" fmla="*/ 2140085 w 2140085"/>
                  <a:gd name="T12" fmla="*/ 466927 h 466927"/>
                </a:gdLst>
                <a:ahLst/>
                <a:cxnLst>
                  <a:cxn ang="T6">
                    <a:pos x="T0" y="T1"/>
                  </a:cxn>
                  <a:cxn ang="T7">
                    <a:pos x="T2" y="T3"/>
                  </a:cxn>
                  <a:cxn ang="T8">
                    <a:pos x="T4" y="T5"/>
                  </a:cxn>
                </a:cxnLst>
                <a:rect l="T9" t="T10" r="T11" b="T12"/>
                <a:pathLst>
                  <a:path w="2140085" h="466927">
                    <a:moveTo>
                      <a:pt x="0" y="0"/>
                    </a:moveTo>
                    <a:cubicBezTo>
                      <a:pt x="381000" y="141051"/>
                      <a:pt x="762000" y="282102"/>
                      <a:pt x="1118681" y="359923"/>
                    </a:cubicBezTo>
                    <a:cubicBezTo>
                      <a:pt x="1475362" y="437744"/>
                      <a:pt x="1807723" y="452335"/>
                      <a:pt x="2140085" y="466927"/>
                    </a:cubicBezTo>
                  </a:path>
                </a:pathLst>
              </a:custGeom>
              <a:noFill/>
              <a:ln w="19050" cap="sq" algn="ctr">
                <a:solidFill>
                  <a:srgbClr val="00B0F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142" name="Group 71"/>
            <p:cNvGrpSpPr>
              <a:grpSpLocks/>
            </p:cNvGrpSpPr>
            <p:nvPr/>
          </p:nvGrpSpPr>
          <p:grpSpPr bwMode="auto">
            <a:xfrm>
              <a:off x="1599789" y="1462071"/>
              <a:ext cx="4267200" cy="470170"/>
              <a:chOff x="2247089" y="1689370"/>
              <a:chExt cx="4267200" cy="470170"/>
            </a:xfrm>
          </p:grpSpPr>
          <p:sp>
            <p:nvSpPr>
              <p:cNvPr id="4143" name="Freeform 72"/>
              <p:cNvSpPr>
                <a:spLocks/>
              </p:cNvSpPr>
              <p:nvPr/>
            </p:nvSpPr>
            <p:spPr bwMode="auto">
              <a:xfrm>
                <a:off x="2247089" y="1692613"/>
                <a:ext cx="2140085" cy="466927"/>
              </a:xfrm>
              <a:custGeom>
                <a:avLst/>
                <a:gdLst>
                  <a:gd name="T0" fmla="*/ 0 w 2140085"/>
                  <a:gd name="T1" fmla="*/ 0 h 466927"/>
                  <a:gd name="T2" fmla="*/ 1118691 w 2140085"/>
                  <a:gd name="T3" fmla="*/ 359923 h 466927"/>
                  <a:gd name="T4" fmla="*/ 2140085 w 2140085"/>
                  <a:gd name="T5" fmla="*/ 466927 h 466927"/>
                  <a:gd name="T6" fmla="*/ 0 60000 65536"/>
                  <a:gd name="T7" fmla="*/ 0 60000 65536"/>
                  <a:gd name="T8" fmla="*/ 0 60000 65536"/>
                  <a:gd name="T9" fmla="*/ 0 w 2140085"/>
                  <a:gd name="T10" fmla="*/ 0 h 466927"/>
                  <a:gd name="T11" fmla="*/ 2140085 w 2140085"/>
                  <a:gd name="T12" fmla="*/ 466927 h 466927"/>
                </a:gdLst>
                <a:ahLst/>
                <a:cxnLst>
                  <a:cxn ang="T6">
                    <a:pos x="T0" y="T1"/>
                  </a:cxn>
                  <a:cxn ang="T7">
                    <a:pos x="T2" y="T3"/>
                  </a:cxn>
                  <a:cxn ang="T8">
                    <a:pos x="T4" y="T5"/>
                  </a:cxn>
                </a:cxnLst>
                <a:rect l="T9" t="T10" r="T11" b="T12"/>
                <a:pathLst>
                  <a:path w="2140085" h="466927">
                    <a:moveTo>
                      <a:pt x="0" y="0"/>
                    </a:moveTo>
                    <a:cubicBezTo>
                      <a:pt x="381000" y="141051"/>
                      <a:pt x="762000" y="282102"/>
                      <a:pt x="1118681" y="359923"/>
                    </a:cubicBezTo>
                    <a:cubicBezTo>
                      <a:pt x="1475362" y="437744"/>
                      <a:pt x="1807723" y="452335"/>
                      <a:pt x="2140085" y="466927"/>
                    </a:cubicBezTo>
                  </a:path>
                </a:pathLst>
              </a:custGeom>
              <a:noFill/>
              <a:ln w="19050" cap="sq" algn="ctr">
                <a:solidFill>
                  <a:srgbClr val="00B0F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44" name="Freeform 73"/>
              <p:cNvSpPr>
                <a:spLocks/>
              </p:cNvSpPr>
              <p:nvPr/>
            </p:nvSpPr>
            <p:spPr bwMode="auto">
              <a:xfrm flipH="1">
                <a:off x="4374204" y="1689370"/>
                <a:ext cx="2140085" cy="466927"/>
              </a:xfrm>
              <a:custGeom>
                <a:avLst/>
                <a:gdLst>
                  <a:gd name="T0" fmla="*/ 0 w 2140085"/>
                  <a:gd name="T1" fmla="*/ 0 h 466927"/>
                  <a:gd name="T2" fmla="*/ 1118691 w 2140085"/>
                  <a:gd name="T3" fmla="*/ 359923 h 466927"/>
                  <a:gd name="T4" fmla="*/ 2140085 w 2140085"/>
                  <a:gd name="T5" fmla="*/ 466927 h 466927"/>
                  <a:gd name="T6" fmla="*/ 0 60000 65536"/>
                  <a:gd name="T7" fmla="*/ 0 60000 65536"/>
                  <a:gd name="T8" fmla="*/ 0 60000 65536"/>
                  <a:gd name="T9" fmla="*/ 0 w 2140085"/>
                  <a:gd name="T10" fmla="*/ 0 h 466927"/>
                  <a:gd name="T11" fmla="*/ 2140085 w 2140085"/>
                  <a:gd name="T12" fmla="*/ 466927 h 466927"/>
                </a:gdLst>
                <a:ahLst/>
                <a:cxnLst>
                  <a:cxn ang="T6">
                    <a:pos x="T0" y="T1"/>
                  </a:cxn>
                  <a:cxn ang="T7">
                    <a:pos x="T2" y="T3"/>
                  </a:cxn>
                  <a:cxn ang="T8">
                    <a:pos x="T4" y="T5"/>
                  </a:cxn>
                </a:cxnLst>
                <a:rect l="T9" t="T10" r="T11" b="T12"/>
                <a:pathLst>
                  <a:path w="2140085" h="466927">
                    <a:moveTo>
                      <a:pt x="0" y="0"/>
                    </a:moveTo>
                    <a:cubicBezTo>
                      <a:pt x="381000" y="141051"/>
                      <a:pt x="762000" y="282102"/>
                      <a:pt x="1118681" y="359923"/>
                    </a:cubicBezTo>
                    <a:cubicBezTo>
                      <a:pt x="1475362" y="437744"/>
                      <a:pt x="1807723" y="452335"/>
                      <a:pt x="2140085" y="466927"/>
                    </a:cubicBezTo>
                  </a:path>
                </a:pathLst>
              </a:custGeom>
              <a:noFill/>
              <a:ln w="19050" cap="sq" algn="ctr">
                <a:solidFill>
                  <a:srgbClr val="00B0F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grpSp>
        <p:nvGrpSpPr>
          <p:cNvPr id="12" name="Group 105"/>
          <p:cNvGrpSpPr>
            <a:grpSpLocks/>
          </p:cNvGrpSpPr>
          <p:nvPr/>
        </p:nvGrpSpPr>
        <p:grpSpPr bwMode="auto">
          <a:xfrm>
            <a:off x="936751" y="5545134"/>
            <a:ext cx="5273549" cy="461665"/>
            <a:chOff x="936012" y="5333679"/>
            <a:chExt cx="5274690" cy="462959"/>
          </a:xfrm>
        </p:grpSpPr>
        <p:sp>
          <p:nvSpPr>
            <p:cNvPr id="4139" name="TextBox 75"/>
            <p:cNvSpPr txBox="1">
              <a:spLocks noChangeArrowheads="1"/>
            </p:cNvSpPr>
            <p:nvPr/>
          </p:nvSpPr>
          <p:spPr bwMode="auto">
            <a:xfrm>
              <a:off x="936012" y="5333679"/>
              <a:ext cx="184771" cy="46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b="1" dirty="0">
                <a:solidFill>
                  <a:srgbClr val="FF0000"/>
                </a:solidFill>
              </a:endParaRPr>
            </a:p>
          </p:txBody>
        </p:sp>
        <p:cxnSp>
          <p:nvCxnSpPr>
            <p:cNvPr id="4140" name="Straight Arrow Connector 74"/>
            <p:cNvCxnSpPr>
              <a:cxnSpLocks noChangeShapeType="1"/>
            </p:cNvCxnSpPr>
            <p:nvPr/>
          </p:nvCxnSpPr>
          <p:spPr bwMode="auto">
            <a:xfrm>
              <a:off x="1512242" y="5512847"/>
              <a:ext cx="4698460" cy="1588"/>
            </a:xfrm>
            <a:prstGeom prst="straightConnector1">
              <a:avLst/>
            </a:prstGeom>
            <a:noFill/>
            <a:ln w="1905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grpSp>
        <p:nvGrpSpPr>
          <p:cNvPr id="14" name="Group 86"/>
          <p:cNvGrpSpPr>
            <a:grpSpLocks/>
          </p:cNvGrpSpPr>
          <p:nvPr/>
        </p:nvGrpSpPr>
        <p:grpSpPr bwMode="auto">
          <a:xfrm>
            <a:off x="1584325" y="5738813"/>
            <a:ext cx="4267200" cy="276225"/>
            <a:chOff x="2256816" y="5536961"/>
            <a:chExt cx="4267200" cy="276937"/>
          </a:xfrm>
        </p:grpSpPr>
        <p:sp>
          <p:nvSpPr>
            <p:cNvPr id="4135" name="Freeform 81"/>
            <p:cNvSpPr>
              <a:spLocks/>
            </p:cNvSpPr>
            <p:nvPr/>
          </p:nvSpPr>
          <p:spPr bwMode="auto">
            <a:xfrm>
              <a:off x="2256816" y="5536961"/>
              <a:ext cx="2140085" cy="276937"/>
            </a:xfrm>
            <a:custGeom>
              <a:avLst/>
              <a:gdLst>
                <a:gd name="T0" fmla="*/ 0 w 2140085"/>
                <a:gd name="T1" fmla="*/ 0 h 466927"/>
                <a:gd name="T2" fmla="*/ 1118691 w 2140085"/>
                <a:gd name="T3" fmla="*/ 1939 h 466927"/>
                <a:gd name="T4" fmla="*/ 2140085 w 2140085"/>
                <a:gd name="T5" fmla="*/ 2515 h 466927"/>
                <a:gd name="T6" fmla="*/ 0 60000 65536"/>
                <a:gd name="T7" fmla="*/ 0 60000 65536"/>
                <a:gd name="T8" fmla="*/ 0 60000 65536"/>
                <a:gd name="T9" fmla="*/ 0 w 2140085"/>
                <a:gd name="T10" fmla="*/ 0 h 466927"/>
                <a:gd name="T11" fmla="*/ 2140085 w 2140085"/>
                <a:gd name="T12" fmla="*/ 466927 h 466927"/>
              </a:gdLst>
              <a:ahLst/>
              <a:cxnLst>
                <a:cxn ang="T6">
                  <a:pos x="T0" y="T1"/>
                </a:cxn>
                <a:cxn ang="T7">
                  <a:pos x="T2" y="T3"/>
                </a:cxn>
                <a:cxn ang="T8">
                  <a:pos x="T4" y="T5"/>
                </a:cxn>
              </a:cxnLst>
              <a:rect l="T9" t="T10" r="T11" b="T12"/>
              <a:pathLst>
                <a:path w="2140085" h="466927">
                  <a:moveTo>
                    <a:pt x="0" y="0"/>
                  </a:moveTo>
                  <a:cubicBezTo>
                    <a:pt x="381000" y="141051"/>
                    <a:pt x="762000" y="282102"/>
                    <a:pt x="1118681" y="359923"/>
                  </a:cubicBezTo>
                  <a:cubicBezTo>
                    <a:pt x="1475362" y="437744"/>
                    <a:pt x="1807723" y="452335"/>
                    <a:pt x="2140085" y="466927"/>
                  </a:cubicBezTo>
                </a:path>
              </a:pathLst>
            </a:custGeom>
            <a:noFill/>
            <a:ln w="19050" cap="sq" algn="ctr">
              <a:solidFill>
                <a:srgbClr val="00B0F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36" name="Freeform 82"/>
            <p:cNvSpPr>
              <a:spLocks/>
            </p:cNvSpPr>
            <p:nvPr/>
          </p:nvSpPr>
          <p:spPr bwMode="auto">
            <a:xfrm flipH="1">
              <a:off x="4383931" y="5536961"/>
              <a:ext cx="2140085" cy="276937"/>
            </a:xfrm>
            <a:custGeom>
              <a:avLst/>
              <a:gdLst>
                <a:gd name="T0" fmla="*/ 0 w 2140085"/>
                <a:gd name="T1" fmla="*/ 0 h 466927"/>
                <a:gd name="T2" fmla="*/ 1118691 w 2140085"/>
                <a:gd name="T3" fmla="*/ 1939 h 466927"/>
                <a:gd name="T4" fmla="*/ 2140085 w 2140085"/>
                <a:gd name="T5" fmla="*/ 2515 h 466927"/>
                <a:gd name="T6" fmla="*/ 0 60000 65536"/>
                <a:gd name="T7" fmla="*/ 0 60000 65536"/>
                <a:gd name="T8" fmla="*/ 0 60000 65536"/>
                <a:gd name="T9" fmla="*/ 0 w 2140085"/>
                <a:gd name="T10" fmla="*/ 0 h 466927"/>
                <a:gd name="T11" fmla="*/ 2140085 w 2140085"/>
                <a:gd name="T12" fmla="*/ 466927 h 466927"/>
              </a:gdLst>
              <a:ahLst/>
              <a:cxnLst>
                <a:cxn ang="T6">
                  <a:pos x="T0" y="T1"/>
                </a:cxn>
                <a:cxn ang="T7">
                  <a:pos x="T2" y="T3"/>
                </a:cxn>
                <a:cxn ang="T8">
                  <a:pos x="T4" y="T5"/>
                </a:cxn>
              </a:cxnLst>
              <a:rect l="T9" t="T10" r="T11" b="T12"/>
              <a:pathLst>
                <a:path w="2140085" h="466927">
                  <a:moveTo>
                    <a:pt x="0" y="0"/>
                  </a:moveTo>
                  <a:cubicBezTo>
                    <a:pt x="381000" y="141051"/>
                    <a:pt x="762000" y="282102"/>
                    <a:pt x="1118681" y="359923"/>
                  </a:cubicBezTo>
                  <a:cubicBezTo>
                    <a:pt x="1475362" y="437744"/>
                    <a:pt x="1807723" y="452335"/>
                    <a:pt x="2140085" y="466927"/>
                  </a:cubicBezTo>
                </a:path>
              </a:pathLst>
            </a:custGeom>
            <a:noFill/>
            <a:ln w="19050" cap="sq" algn="ctr">
              <a:solidFill>
                <a:srgbClr val="00B0F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60" name="TextBox 59"/>
          <p:cNvSpPr txBox="1">
            <a:spLocks noChangeArrowheads="1"/>
          </p:cNvSpPr>
          <p:nvPr/>
        </p:nvSpPr>
        <p:spPr bwMode="auto">
          <a:xfrm>
            <a:off x="1761331" y="6372923"/>
            <a:ext cx="3798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dirty="0">
                <a:solidFill>
                  <a:srgbClr val="00B0F0"/>
                </a:solidFill>
              </a:rPr>
              <a:t>Need to know deflection shape qualitatively</a:t>
            </a:r>
          </a:p>
        </p:txBody>
      </p:sp>
      <p:graphicFrame>
        <p:nvGraphicFramePr>
          <p:cNvPr id="61" name="Object 11"/>
          <p:cNvGraphicFramePr>
            <a:graphicFrameLocks noChangeAspect="1"/>
          </p:cNvGraphicFramePr>
          <p:nvPr/>
        </p:nvGraphicFramePr>
        <p:xfrm>
          <a:off x="6608763" y="3521075"/>
          <a:ext cx="1250950" cy="841375"/>
        </p:xfrm>
        <a:graphic>
          <a:graphicData uri="http://schemas.openxmlformats.org/presentationml/2006/ole">
            <mc:AlternateContent xmlns:mc="http://schemas.openxmlformats.org/markup-compatibility/2006">
              <mc:Choice xmlns:v="urn:schemas-microsoft-com:vml" Requires="v">
                <p:oleObj name="Equation" r:id="rId12" imgW="622080" imgH="419040" progId="Equation.3">
                  <p:embed/>
                </p:oleObj>
              </mc:Choice>
              <mc:Fallback>
                <p:oleObj name="Equation" r:id="rId12" imgW="622080" imgH="419040" progId="Equation.3">
                  <p:embed/>
                  <p:pic>
                    <p:nvPicPr>
                      <p:cNvPr id="61"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08763" y="3521075"/>
                        <a:ext cx="1250950"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 name="Group 102"/>
          <p:cNvGrpSpPr>
            <a:grpSpLocks/>
          </p:cNvGrpSpPr>
          <p:nvPr/>
        </p:nvGrpSpPr>
        <p:grpSpPr bwMode="auto">
          <a:xfrm>
            <a:off x="6227763" y="4508500"/>
            <a:ext cx="2081212" cy="1536700"/>
            <a:chOff x="6852974" y="3858567"/>
            <a:chExt cx="2081684" cy="1537397"/>
          </a:xfrm>
        </p:grpSpPr>
        <p:sp>
          <p:nvSpPr>
            <p:cNvPr id="63" name="Rounded Rectangle 62"/>
            <p:cNvSpPr/>
            <p:nvPr/>
          </p:nvSpPr>
          <p:spPr bwMode="auto">
            <a:xfrm>
              <a:off x="6964124" y="3858567"/>
              <a:ext cx="1899081" cy="1286458"/>
            </a:xfrm>
            <a:prstGeom prst="roundRect">
              <a:avLst/>
            </a:prstGeom>
            <a:solidFill>
              <a:schemeClr val="accent6">
                <a:lumMod val="20000"/>
                <a:lumOff val="80000"/>
              </a:schemeClr>
            </a:solidFill>
            <a:ln w="12700" cap="sq" cmpd="sng" algn="ctr">
              <a:solidFill>
                <a:schemeClr val="tx1"/>
              </a:solidFill>
              <a:prstDash val="solid"/>
              <a:round/>
              <a:headEnd type="none" w="sm" len="sm"/>
              <a:tailEnd type="none" w="sm" len="sm"/>
            </a:ln>
            <a:effectLst/>
          </p:spPr>
          <p:txBody>
            <a:bodyPr wrap="none"/>
            <a:lstStyle/>
            <a:p>
              <a:pPr>
                <a:defRPr/>
              </a:pPr>
              <a:endParaRPr lang="en-US"/>
            </a:p>
          </p:txBody>
        </p:sp>
        <p:grpSp>
          <p:nvGrpSpPr>
            <p:cNvPr id="4127" name="Group 97"/>
            <p:cNvGrpSpPr>
              <a:grpSpLocks/>
            </p:cNvGrpSpPr>
            <p:nvPr/>
          </p:nvGrpSpPr>
          <p:grpSpPr bwMode="auto">
            <a:xfrm>
              <a:off x="6852974" y="3891503"/>
              <a:ext cx="2081684" cy="1504461"/>
              <a:chOff x="6631911" y="3891503"/>
              <a:chExt cx="2081684" cy="1504461"/>
            </a:xfrm>
          </p:grpSpPr>
          <p:sp>
            <p:nvSpPr>
              <p:cNvPr id="65" name="Arc 64"/>
              <p:cNvSpPr/>
              <p:nvPr/>
            </p:nvSpPr>
            <p:spPr bwMode="auto">
              <a:xfrm>
                <a:off x="6631911" y="4642338"/>
                <a:ext cx="793820" cy="753626"/>
              </a:xfrm>
              <a:prstGeom prst="arc">
                <a:avLst/>
              </a:prstGeom>
              <a:noFill/>
              <a:ln w="19050" cap="sq" cmpd="sng" algn="ctr">
                <a:solidFill>
                  <a:schemeClr val="tx1"/>
                </a:solidFill>
                <a:prstDash val="solid"/>
                <a:round/>
                <a:headEnd type="none" w="sm" len="sm"/>
                <a:tailEnd type="none" w="sm" len="sm"/>
              </a:ln>
              <a:effectLst/>
              <a:scene3d>
                <a:camera prst="orthographicFront">
                  <a:rot lat="0" lon="0" rev="13500001"/>
                </a:camera>
                <a:lightRig rig="threePt" dir="t"/>
              </a:scene3d>
            </p:spPr>
            <p:txBody>
              <a:bodyPr wrap="none"/>
              <a:lstStyle/>
              <a:p>
                <a:pPr>
                  <a:defRPr/>
                </a:pPr>
                <a:endParaRPr lang="en-US"/>
              </a:p>
            </p:txBody>
          </p:sp>
          <p:grpSp>
            <p:nvGrpSpPr>
              <p:cNvPr id="4129" name="Group 96"/>
              <p:cNvGrpSpPr>
                <a:grpSpLocks/>
              </p:cNvGrpSpPr>
              <p:nvPr/>
            </p:nvGrpSpPr>
            <p:grpSpPr bwMode="auto">
              <a:xfrm>
                <a:off x="6926804" y="3891503"/>
                <a:ext cx="1786791" cy="1248722"/>
                <a:chOff x="6926804" y="3891503"/>
                <a:chExt cx="1786791" cy="1248722"/>
              </a:xfrm>
            </p:grpSpPr>
            <p:grpSp>
              <p:nvGrpSpPr>
                <p:cNvPr id="4130" name="Group 91"/>
                <p:cNvGrpSpPr>
                  <a:grpSpLocks/>
                </p:cNvGrpSpPr>
                <p:nvPr/>
              </p:nvGrpSpPr>
              <p:grpSpPr bwMode="auto">
                <a:xfrm>
                  <a:off x="6926804" y="3891503"/>
                  <a:ext cx="1664538" cy="590550"/>
                  <a:chOff x="6856465" y="3931696"/>
                  <a:chExt cx="1664538" cy="590550"/>
                </a:xfrm>
              </p:grpSpPr>
              <p:graphicFrame>
                <p:nvGraphicFramePr>
                  <p:cNvPr id="4104" name="Object 12"/>
                  <p:cNvGraphicFramePr>
                    <a:graphicFrameLocks noChangeAspect="1"/>
                  </p:cNvGraphicFramePr>
                  <p:nvPr/>
                </p:nvGraphicFramePr>
                <p:xfrm>
                  <a:off x="6856465" y="3931696"/>
                  <a:ext cx="514350" cy="590550"/>
                </p:xfrm>
                <a:graphic>
                  <a:graphicData uri="http://schemas.openxmlformats.org/presentationml/2006/ole">
                    <mc:AlternateContent xmlns:mc="http://schemas.openxmlformats.org/markup-compatibility/2006">
                      <mc:Choice xmlns:v="urn:schemas-microsoft-com:vml" Requires="v">
                        <p:oleObj name="Equation" r:id="rId14" imgW="342720" imgH="393480" progId="Equation.3">
                          <p:embed/>
                        </p:oleObj>
                      </mc:Choice>
                      <mc:Fallback>
                        <p:oleObj name="Equation" r:id="rId14" imgW="342720" imgH="393480" progId="Equation.3">
                          <p:embed/>
                          <p:pic>
                            <p:nvPicPr>
                              <p:cNvPr id="4104"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6465" y="3931696"/>
                                <a:ext cx="51435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4" name="TextBox 90"/>
                  <p:cNvSpPr txBox="1">
                    <a:spLocks noChangeArrowheads="1"/>
                  </p:cNvSpPr>
                  <p:nvPr/>
                </p:nvSpPr>
                <p:spPr bwMode="auto">
                  <a:xfrm>
                    <a:off x="7164477" y="4034661"/>
                    <a:ext cx="13565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solidFill>
                          <a:srgbClr val="00B0F0"/>
                        </a:solidFill>
                      </a:rPr>
                      <a:t>curvature</a:t>
                    </a:r>
                  </a:p>
                </p:txBody>
              </p:sp>
            </p:grpSp>
            <p:sp>
              <p:nvSpPr>
                <p:cNvPr id="68" name="Arc 67"/>
                <p:cNvSpPr/>
                <p:nvPr/>
              </p:nvSpPr>
              <p:spPr bwMode="auto">
                <a:xfrm rot="5400000" flipV="1">
                  <a:off x="7939872" y="4272224"/>
                  <a:ext cx="793820" cy="753626"/>
                </a:xfrm>
                <a:prstGeom prst="arc">
                  <a:avLst/>
                </a:prstGeom>
                <a:noFill/>
                <a:ln w="19050" cap="sq" cmpd="sng" algn="ctr">
                  <a:solidFill>
                    <a:schemeClr val="tx1"/>
                  </a:solidFill>
                  <a:prstDash val="solid"/>
                  <a:round/>
                  <a:headEnd type="none" w="sm" len="sm"/>
                  <a:tailEnd type="none" w="sm" len="sm"/>
                </a:ln>
                <a:effectLst/>
                <a:scene3d>
                  <a:camera prst="orthographicFront">
                    <a:rot lat="0" lon="0" rev="13500001"/>
                  </a:camera>
                  <a:lightRig rig="threePt" dir="t"/>
                </a:scene3d>
              </p:spPr>
              <p:txBody>
                <a:bodyPr wrap="none"/>
                <a:lstStyle/>
                <a:p>
                  <a:pPr>
                    <a:defRPr/>
                  </a:pPr>
                  <a:endParaRPr lang="en-US"/>
                </a:p>
              </p:txBody>
            </p:sp>
            <p:sp>
              <p:nvSpPr>
                <p:cNvPr id="4132" name="TextBox 94"/>
                <p:cNvSpPr txBox="1">
                  <a:spLocks noChangeArrowheads="1"/>
                </p:cNvSpPr>
                <p:nvPr/>
              </p:nvSpPr>
              <p:spPr bwMode="auto">
                <a:xfrm>
                  <a:off x="6945266" y="4557389"/>
                  <a:ext cx="572723" cy="40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FF0000"/>
                      </a:solidFill>
                    </a:rPr>
                    <a:t>+M</a:t>
                  </a:r>
                </a:p>
              </p:txBody>
            </p:sp>
            <p:sp>
              <p:nvSpPr>
                <p:cNvPr id="4133" name="TextBox 95"/>
                <p:cNvSpPr txBox="1">
                  <a:spLocks noChangeArrowheads="1"/>
                </p:cNvSpPr>
                <p:nvPr/>
              </p:nvSpPr>
              <p:spPr bwMode="auto">
                <a:xfrm>
                  <a:off x="7871389" y="4739934"/>
                  <a:ext cx="511795" cy="40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chemeClr val="accent2"/>
                      </a:solidFill>
                    </a:rPr>
                    <a:t>-M</a:t>
                  </a:r>
                </a:p>
              </p:txBody>
            </p:sp>
          </p:grpSp>
        </p:grpSp>
      </p:grpSp>
    </p:spTree>
    <p:extLst>
      <p:ext uri="{BB962C8B-B14F-4D97-AF65-F5344CB8AC3E}">
        <p14:creationId xmlns:p14="http://schemas.microsoft.com/office/powerpoint/2010/main" val="3887398507"/>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xit" presetSubtype="0" fill="hold" nodeType="clickEffect">
                                  <p:stCondLst>
                                    <p:cond delay="0"/>
                                  </p:stCondLst>
                                  <p:childTnLst>
                                    <p:set>
                                      <p:cBhvr>
                                        <p:cTn id="61" dur="1" fill="hold">
                                          <p:stCondLst>
                                            <p:cond delay="0"/>
                                          </p:stCondLst>
                                        </p:cTn>
                                        <p:tgtEl>
                                          <p:spTgt spid="14"/>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5"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le 1"/>
          <p:cNvSpPr>
            <a:spLocks noGrp="1"/>
          </p:cNvSpPr>
          <p:nvPr>
            <p:ph type="title"/>
          </p:nvPr>
        </p:nvSpPr>
        <p:spPr/>
        <p:txBody>
          <a:bodyPr/>
          <a:lstStyle/>
          <a:p>
            <a:pPr eaLnBrk="1" hangingPunct="1"/>
            <a:r>
              <a:rPr lang="en-US" altLang="en-US" sz="3600" b="1">
                <a:solidFill>
                  <a:srgbClr val="775F55"/>
                </a:solidFill>
              </a:rPr>
              <a:t>Shear Force &amp; Bending Moment Diagram</a:t>
            </a:r>
            <a:endParaRPr lang="en-US" altLang="en-US"/>
          </a:p>
        </p:txBody>
      </p:sp>
      <p:sp>
        <p:nvSpPr>
          <p:cNvPr id="6" name="Slide Number Placeholder 5">
            <a:extLst>
              <a:ext uri="{FF2B5EF4-FFF2-40B4-BE49-F238E27FC236}">
                <a16:creationId xmlns:a16="http://schemas.microsoft.com/office/drawing/2014/main" id="{DEBC7609-70B8-4DF7-B329-E891D929309B}"/>
              </a:ext>
            </a:extLst>
          </p:cNvPr>
          <p:cNvSpPr>
            <a:spLocks noGrp="1"/>
          </p:cNvSpPr>
          <p:nvPr>
            <p:ph type="sldNum" sz="quarter" idx="12"/>
          </p:nvPr>
        </p:nvSpPr>
        <p:spPr/>
        <p:txBody>
          <a:bodyPr/>
          <a:lstStyle/>
          <a:p>
            <a:fld id="{368C4215-FE32-4627-BCED-F79FDE433057}" type="slidenum">
              <a:rPr lang="ar-IQ" smtClean="0"/>
              <a:pPr/>
              <a:t>13</a:t>
            </a:fld>
            <a:endParaRPr lang="ar-IQ"/>
          </a:p>
        </p:txBody>
      </p:sp>
      <p:sp>
        <p:nvSpPr>
          <p:cNvPr id="19" name="TextBox 18"/>
          <p:cNvSpPr txBox="1"/>
          <p:nvPr/>
        </p:nvSpPr>
        <p:spPr>
          <a:xfrm>
            <a:off x="1809750" y="1730375"/>
            <a:ext cx="2582863" cy="369888"/>
          </a:xfrm>
          <a:prstGeom prst="rect">
            <a:avLst/>
          </a:prstGeom>
          <a:solidFill>
            <a:srgbClr val="2D2DB9">
              <a:lumMod val="40000"/>
              <a:lumOff val="60000"/>
            </a:srgbClr>
          </a:solidFill>
        </p:spPr>
        <p:txBody>
          <a:bodyPr wrap="none">
            <a:spAutoFit/>
          </a:bodyPr>
          <a:lstStyle/>
          <a:p>
            <a:pPr algn="ctr" eaLnBrk="1" fontAlgn="auto" hangingPunct="1">
              <a:spcBef>
                <a:spcPts val="0"/>
              </a:spcBef>
              <a:spcAft>
                <a:spcPts val="0"/>
              </a:spcAft>
              <a:defRPr/>
            </a:pPr>
            <a:r>
              <a:rPr lang="en-US" sz="1800" b="1" kern="0" dirty="0">
                <a:solidFill>
                  <a:sysClr val="windowText" lastClr="000000"/>
                </a:solidFill>
              </a:rPr>
              <a:t>Structure under loads</a:t>
            </a:r>
          </a:p>
        </p:txBody>
      </p:sp>
      <p:graphicFrame>
        <p:nvGraphicFramePr>
          <p:cNvPr id="20" name="Object 9"/>
          <p:cNvGraphicFramePr>
            <a:graphicFrameLocks noChangeAspect="1"/>
          </p:cNvGraphicFramePr>
          <p:nvPr/>
        </p:nvGraphicFramePr>
        <p:xfrm>
          <a:off x="4848225" y="1981200"/>
          <a:ext cx="1071563" cy="790575"/>
        </p:xfrm>
        <a:graphic>
          <a:graphicData uri="http://schemas.openxmlformats.org/presentationml/2006/ole">
            <mc:AlternateContent xmlns:mc="http://schemas.openxmlformats.org/markup-compatibility/2006">
              <mc:Choice xmlns:v="urn:schemas-microsoft-com:vml" Requires="v">
                <p:oleObj name="Equation" r:id="rId2" imgW="533160" imgH="393480" progId="Equation.3">
                  <p:embed/>
                </p:oleObj>
              </mc:Choice>
              <mc:Fallback>
                <p:oleObj name="Equation" r:id="rId2" imgW="533160" imgH="393480" progId="Equation.3">
                  <p:embed/>
                  <p:pic>
                    <p:nvPicPr>
                      <p:cNvPr id="2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1981200"/>
                        <a:ext cx="1071563" cy="790575"/>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10"/>
          <p:cNvGraphicFramePr>
            <a:graphicFrameLocks noChangeAspect="1"/>
          </p:cNvGraphicFramePr>
          <p:nvPr/>
        </p:nvGraphicFramePr>
        <p:xfrm>
          <a:off x="4822825" y="2965450"/>
          <a:ext cx="1122363" cy="790575"/>
        </p:xfrm>
        <a:graphic>
          <a:graphicData uri="http://schemas.openxmlformats.org/presentationml/2006/ole">
            <mc:AlternateContent xmlns:mc="http://schemas.openxmlformats.org/markup-compatibility/2006">
              <mc:Choice xmlns:v="urn:schemas-microsoft-com:vml" Requires="v">
                <p:oleObj name="Equation" r:id="rId4" imgW="558720" imgH="393480" progId="Equation.3">
                  <p:embed/>
                </p:oleObj>
              </mc:Choice>
              <mc:Fallback>
                <p:oleObj name="Equation" r:id="rId4" imgW="558720" imgH="393480" progId="Equation.3">
                  <p:embed/>
                  <p:pic>
                    <p:nvPicPr>
                      <p:cNvPr id="2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825" y="2965450"/>
                        <a:ext cx="1122363" cy="790575"/>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11"/>
          <p:cNvGraphicFramePr>
            <a:graphicFrameLocks noChangeAspect="1"/>
          </p:cNvGraphicFramePr>
          <p:nvPr/>
        </p:nvGraphicFramePr>
        <p:xfrm>
          <a:off x="4873625" y="3951288"/>
          <a:ext cx="1250950" cy="841375"/>
        </p:xfrm>
        <a:graphic>
          <a:graphicData uri="http://schemas.openxmlformats.org/presentationml/2006/ole">
            <mc:AlternateContent xmlns:mc="http://schemas.openxmlformats.org/markup-compatibility/2006">
              <mc:Choice xmlns:v="urn:schemas-microsoft-com:vml" Requires="v">
                <p:oleObj name="Equation" r:id="rId6" imgW="622080" imgH="419040" progId="Equation.3">
                  <p:embed/>
                </p:oleObj>
              </mc:Choice>
              <mc:Fallback>
                <p:oleObj name="Equation" r:id="rId6" imgW="622080" imgH="419040" progId="Equation.3">
                  <p:embed/>
                  <p:pic>
                    <p:nvPicPr>
                      <p:cNvPr id="22"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3625" y="3951288"/>
                        <a:ext cx="1250950" cy="841375"/>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TextBox 22"/>
          <p:cNvSpPr txBox="1"/>
          <p:nvPr/>
        </p:nvSpPr>
        <p:spPr>
          <a:xfrm>
            <a:off x="1476375" y="4678363"/>
            <a:ext cx="3249613" cy="369887"/>
          </a:xfrm>
          <a:prstGeom prst="rect">
            <a:avLst/>
          </a:prstGeom>
          <a:solidFill>
            <a:srgbClr val="2D2DB9">
              <a:lumMod val="40000"/>
              <a:lumOff val="60000"/>
            </a:srgbClr>
          </a:solidFill>
        </p:spPr>
        <p:txBody>
          <a:bodyPr wrap="none">
            <a:spAutoFit/>
          </a:bodyPr>
          <a:lstStyle/>
          <a:p>
            <a:pPr algn="ctr" eaLnBrk="1" fontAlgn="auto" hangingPunct="1">
              <a:spcBef>
                <a:spcPts val="0"/>
              </a:spcBef>
              <a:spcAft>
                <a:spcPts val="0"/>
              </a:spcAft>
              <a:defRPr/>
            </a:pPr>
            <a:r>
              <a:rPr lang="en-US" sz="1800" b="1" kern="0" dirty="0">
                <a:solidFill>
                  <a:sysClr val="windowText" lastClr="000000"/>
                </a:solidFill>
              </a:rPr>
              <a:t>Qualitative deflection shape</a:t>
            </a:r>
          </a:p>
        </p:txBody>
      </p:sp>
      <p:sp>
        <p:nvSpPr>
          <p:cNvPr id="24" name="TextBox 23"/>
          <p:cNvSpPr txBox="1"/>
          <p:nvPr/>
        </p:nvSpPr>
        <p:spPr>
          <a:xfrm>
            <a:off x="1584325" y="3695700"/>
            <a:ext cx="3032125" cy="369888"/>
          </a:xfrm>
          <a:prstGeom prst="rect">
            <a:avLst/>
          </a:prstGeom>
          <a:solidFill>
            <a:srgbClr val="2D2DB9">
              <a:lumMod val="40000"/>
              <a:lumOff val="60000"/>
            </a:srgbClr>
          </a:solidFill>
        </p:spPr>
        <p:txBody>
          <a:bodyPr wrap="none">
            <a:spAutoFit/>
          </a:bodyPr>
          <a:lstStyle/>
          <a:p>
            <a:pPr algn="ctr" eaLnBrk="1" fontAlgn="auto" hangingPunct="1">
              <a:spcBef>
                <a:spcPts val="0"/>
              </a:spcBef>
              <a:spcAft>
                <a:spcPts val="0"/>
              </a:spcAft>
              <a:defRPr/>
            </a:pPr>
            <a:r>
              <a:rPr lang="en-US" sz="1800" b="1" kern="0" dirty="0">
                <a:solidFill>
                  <a:sysClr val="windowText" lastClr="000000"/>
                </a:solidFill>
              </a:rPr>
              <a:t>Bending moment diagram</a:t>
            </a:r>
          </a:p>
        </p:txBody>
      </p:sp>
      <p:sp>
        <p:nvSpPr>
          <p:cNvPr id="25" name="TextBox 24"/>
          <p:cNvSpPr txBox="1"/>
          <p:nvPr/>
        </p:nvSpPr>
        <p:spPr>
          <a:xfrm>
            <a:off x="1892300" y="2713038"/>
            <a:ext cx="2416175" cy="369887"/>
          </a:xfrm>
          <a:prstGeom prst="rect">
            <a:avLst/>
          </a:prstGeom>
          <a:solidFill>
            <a:srgbClr val="2D2DB9">
              <a:lumMod val="40000"/>
              <a:lumOff val="60000"/>
            </a:srgbClr>
          </a:solidFill>
        </p:spPr>
        <p:txBody>
          <a:bodyPr wrap="none">
            <a:spAutoFit/>
          </a:bodyPr>
          <a:lstStyle/>
          <a:p>
            <a:pPr algn="ctr" eaLnBrk="1" fontAlgn="auto" hangingPunct="1">
              <a:spcBef>
                <a:spcPts val="0"/>
              </a:spcBef>
              <a:spcAft>
                <a:spcPts val="0"/>
              </a:spcAft>
              <a:defRPr/>
            </a:pPr>
            <a:r>
              <a:rPr lang="en-US" sz="1800" b="1" kern="0" dirty="0">
                <a:solidFill>
                  <a:sysClr val="windowText" lastClr="000000"/>
                </a:solidFill>
              </a:rPr>
              <a:t>Shear force diagram</a:t>
            </a:r>
          </a:p>
        </p:txBody>
      </p:sp>
      <p:sp>
        <p:nvSpPr>
          <p:cNvPr id="26" name="TextBox 25"/>
          <p:cNvSpPr txBox="1"/>
          <p:nvPr/>
        </p:nvSpPr>
        <p:spPr>
          <a:xfrm>
            <a:off x="1397030" y="5661025"/>
            <a:ext cx="3408305" cy="646331"/>
          </a:xfrm>
          <a:prstGeom prst="rect">
            <a:avLst/>
          </a:prstGeom>
          <a:solidFill>
            <a:srgbClr val="2D2DB9">
              <a:lumMod val="40000"/>
              <a:lumOff val="60000"/>
            </a:srgbClr>
          </a:solidFill>
        </p:spPr>
        <p:txBody>
          <a:bodyPr wrap="none">
            <a:spAutoFit/>
          </a:bodyPr>
          <a:lstStyle/>
          <a:p>
            <a:pPr algn="ctr" eaLnBrk="1" fontAlgn="auto" hangingPunct="1">
              <a:spcBef>
                <a:spcPts val="0"/>
              </a:spcBef>
              <a:spcAft>
                <a:spcPts val="0"/>
              </a:spcAft>
              <a:defRPr/>
            </a:pPr>
            <a:r>
              <a:rPr lang="en-US" sz="1800" b="1" kern="0" dirty="0">
                <a:solidFill>
                  <a:sysClr val="windowText" lastClr="000000"/>
                </a:solidFill>
              </a:rPr>
              <a:t>Bending moment diagram</a:t>
            </a:r>
          </a:p>
          <a:p>
            <a:pPr algn="ctr" eaLnBrk="1" fontAlgn="auto" hangingPunct="1">
              <a:spcBef>
                <a:spcPts val="0"/>
              </a:spcBef>
              <a:spcAft>
                <a:spcPts val="0"/>
              </a:spcAft>
              <a:defRPr/>
            </a:pPr>
            <a:r>
              <a:rPr lang="en-US" sz="1800" b="1" kern="0" dirty="0">
                <a:solidFill>
                  <a:sysClr val="windowText" lastClr="000000"/>
                </a:solidFill>
              </a:rPr>
              <a:t>(plotted on the compression side)</a:t>
            </a:r>
          </a:p>
        </p:txBody>
      </p:sp>
      <p:grpSp>
        <p:nvGrpSpPr>
          <p:cNvPr id="2" name="Group 26"/>
          <p:cNvGrpSpPr>
            <a:grpSpLocks/>
          </p:cNvGrpSpPr>
          <p:nvPr/>
        </p:nvGrpSpPr>
        <p:grpSpPr bwMode="auto">
          <a:xfrm>
            <a:off x="3100388" y="2100263"/>
            <a:ext cx="1762125" cy="612775"/>
            <a:chOff x="3100388" y="2100263"/>
            <a:chExt cx="1762125" cy="612775"/>
          </a:xfrm>
        </p:grpSpPr>
        <p:cxnSp>
          <p:nvCxnSpPr>
            <p:cNvPr id="5142" name="Straight Arrow Connector 12"/>
            <p:cNvCxnSpPr>
              <a:cxnSpLocks noChangeShapeType="1"/>
              <a:stCxn id="19" idx="2"/>
            </p:cNvCxnSpPr>
            <p:nvPr/>
          </p:nvCxnSpPr>
          <p:spPr bwMode="auto">
            <a:xfrm rot="16200000" flipH="1">
              <a:off x="3830638" y="1370013"/>
              <a:ext cx="292100" cy="1752600"/>
            </a:xfrm>
            <a:prstGeom prst="straightConnector1">
              <a:avLst/>
            </a:prstGeom>
            <a:noFill/>
            <a:ln w="25400" cap="sq" algn="ctr">
              <a:solidFill>
                <a:srgbClr val="3333CC"/>
              </a:solidFill>
              <a:round/>
              <a:headEnd type="none" w="sm" len="sm"/>
              <a:tailEnd/>
            </a:ln>
            <a:extLst>
              <a:ext uri="{909E8E84-426E-40DD-AFC4-6F175D3DCCD1}">
                <a14:hiddenFill xmlns:a14="http://schemas.microsoft.com/office/drawing/2010/main">
                  <a:noFill/>
                </a14:hiddenFill>
              </a:ext>
            </a:extLst>
          </p:spPr>
        </p:cxnSp>
        <p:cxnSp>
          <p:nvCxnSpPr>
            <p:cNvPr id="5143" name="Straight Arrow Connector 15"/>
            <p:cNvCxnSpPr>
              <a:cxnSpLocks noChangeShapeType="1"/>
              <a:endCxn id="25" idx="0"/>
            </p:cNvCxnSpPr>
            <p:nvPr/>
          </p:nvCxnSpPr>
          <p:spPr bwMode="auto">
            <a:xfrm rot="10800000" flipV="1">
              <a:off x="3100388" y="2392363"/>
              <a:ext cx="1762125" cy="320675"/>
            </a:xfrm>
            <a:prstGeom prst="straightConnector1">
              <a:avLst/>
            </a:prstGeom>
            <a:noFill/>
            <a:ln w="25400" cap="sq" algn="ctr">
              <a:solidFill>
                <a:srgbClr val="3333CC"/>
              </a:solidFill>
              <a:round/>
              <a:headEnd type="none" w="sm" len="sm"/>
              <a:tailEnd type="arrow" w="med" len="med"/>
            </a:ln>
            <a:extLst>
              <a:ext uri="{909E8E84-426E-40DD-AFC4-6F175D3DCCD1}">
                <a14:hiddenFill xmlns:a14="http://schemas.microsoft.com/office/drawing/2010/main">
                  <a:noFill/>
                </a14:hiddenFill>
              </a:ext>
            </a:extLst>
          </p:spPr>
        </p:cxnSp>
      </p:grpSp>
      <p:grpSp>
        <p:nvGrpSpPr>
          <p:cNvPr id="3" name="Group 27"/>
          <p:cNvGrpSpPr>
            <a:grpSpLocks/>
          </p:cNvGrpSpPr>
          <p:nvPr/>
        </p:nvGrpSpPr>
        <p:grpSpPr bwMode="auto">
          <a:xfrm>
            <a:off x="3100388" y="3082925"/>
            <a:ext cx="1762125" cy="612775"/>
            <a:chOff x="3100388" y="3082925"/>
            <a:chExt cx="1762125" cy="612775"/>
          </a:xfrm>
        </p:grpSpPr>
        <p:cxnSp>
          <p:nvCxnSpPr>
            <p:cNvPr id="5140" name="Straight Connector 17"/>
            <p:cNvCxnSpPr>
              <a:cxnSpLocks noChangeShapeType="1"/>
              <a:stCxn id="25" idx="2"/>
            </p:cNvCxnSpPr>
            <p:nvPr/>
          </p:nvCxnSpPr>
          <p:spPr bwMode="auto">
            <a:xfrm rot="16200000" flipH="1">
              <a:off x="3849688" y="2333625"/>
              <a:ext cx="263525" cy="1762125"/>
            </a:xfrm>
            <a:prstGeom prst="line">
              <a:avLst/>
            </a:prstGeom>
            <a:noFill/>
            <a:ln w="25400" cap="sq" algn="ctr">
              <a:solidFill>
                <a:srgbClr val="3333CC"/>
              </a:solidFill>
              <a:round/>
              <a:headEnd type="none" w="sm" len="sm"/>
              <a:tailEnd type="none" w="sm" len="sm"/>
            </a:ln>
            <a:extLst>
              <a:ext uri="{909E8E84-426E-40DD-AFC4-6F175D3DCCD1}">
                <a14:hiddenFill xmlns:a14="http://schemas.microsoft.com/office/drawing/2010/main">
                  <a:noFill/>
                </a14:hiddenFill>
              </a:ext>
            </a:extLst>
          </p:spPr>
        </p:cxnSp>
        <p:cxnSp>
          <p:nvCxnSpPr>
            <p:cNvPr id="5141" name="Straight Arrow Connector 19"/>
            <p:cNvCxnSpPr>
              <a:cxnSpLocks noChangeShapeType="1"/>
              <a:endCxn id="24" idx="0"/>
            </p:cNvCxnSpPr>
            <p:nvPr/>
          </p:nvCxnSpPr>
          <p:spPr bwMode="auto">
            <a:xfrm rot="10800000" flipV="1">
              <a:off x="3100388" y="3365500"/>
              <a:ext cx="1752600" cy="330200"/>
            </a:xfrm>
            <a:prstGeom prst="straightConnector1">
              <a:avLst/>
            </a:prstGeom>
            <a:noFill/>
            <a:ln w="25400" cap="sq" algn="ctr">
              <a:solidFill>
                <a:srgbClr val="3333CC"/>
              </a:solidFill>
              <a:round/>
              <a:headEnd type="none" w="sm" len="sm"/>
              <a:tailEnd type="arrow" w="med" len="med"/>
            </a:ln>
            <a:extLst>
              <a:ext uri="{909E8E84-426E-40DD-AFC4-6F175D3DCCD1}">
                <a14:hiddenFill xmlns:a14="http://schemas.microsoft.com/office/drawing/2010/main">
                  <a:noFill/>
                </a14:hiddenFill>
              </a:ext>
            </a:extLst>
          </p:spPr>
        </p:cxnSp>
      </p:grpSp>
      <p:grpSp>
        <p:nvGrpSpPr>
          <p:cNvPr id="4" name="Group 28"/>
          <p:cNvGrpSpPr>
            <a:grpSpLocks/>
          </p:cNvGrpSpPr>
          <p:nvPr/>
        </p:nvGrpSpPr>
        <p:grpSpPr bwMode="auto">
          <a:xfrm>
            <a:off x="3100388" y="4065588"/>
            <a:ext cx="1820862" cy="612775"/>
            <a:chOff x="3100388" y="4065588"/>
            <a:chExt cx="1820862" cy="612775"/>
          </a:xfrm>
        </p:grpSpPr>
        <p:cxnSp>
          <p:nvCxnSpPr>
            <p:cNvPr id="5" name="Straight Connector 21"/>
            <p:cNvCxnSpPr>
              <a:cxnSpLocks noChangeShapeType="1"/>
              <a:stCxn id="24" idx="2"/>
            </p:cNvCxnSpPr>
            <p:nvPr/>
          </p:nvCxnSpPr>
          <p:spPr bwMode="auto">
            <a:xfrm rot="16200000" flipH="1">
              <a:off x="3850481" y="3315495"/>
              <a:ext cx="320675" cy="1820862"/>
            </a:xfrm>
            <a:prstGeom prst="line">
              <a:avLst/>
            </a:prstGeom>
            <a:noFill/>
            <a:ln w="25400" cap="sq" algn="ctr">
              <a:solidFill>
                <a:srgbClr val="3333CC"/>
              </a:solidFill>
              <a:round/>
              <a:headEnd type="none" w="sm" len="sm"/>
              <a:tailEnd type="none" w="sm" len="sm"/>
            </a:ln>
            <a:extLst>
              <a:ext uri="{909E8E84-426E-40DD-AFC4-6F175D3DCCD1}">
                <a14:hiddenFill xmlns:a14="http://schemas.microsoft.com/office/drawing/2010/main">
                  <a:noFill/>
                </a14:hiddenFill>
              </a:ext>
            </a:extLst>
          </p:spPr>
        </p:cxnSp>
        <p:cxnSp>
          <p:nvCxnSpPr>
            <p:cNvPr id="5139" name="Straight Arrow Connector 23"/>
            <p:cNvCxnSpPr>
              <a:cxnSpLocks noChangeShapeType="1"/>
              <a:endCxn id="23" idx="0"/>
            </p:cNvCxnSpPr>
            <p:nvPr/>
          </p:nvCxnSpPr>
          <p:spPr bwMode="auto">
            <a:xfrm rot="10800000" flipV="1">
              <a:off x="3100388" y="4416425"/>
              <a:ext cx="1811337" cy="261938"/>
            </a:xfrm>
            <a:prstGeom prst="straightConnector1">
              <a:avLst/>
            </a:prstGeom>
            <a:noFill/>
            <a:ln w="25400" cap="sq" algn="ctr">
              <a:solidFill>
                <a:srgbClr val="3333CC"/>
              </a:solidFill>
              <a:round/>
              <a:headEnd type="none" w="sm" len="sm"/>
              <a:tailEnd type="arrow" w="med" len="med"/>
            </a:ln>
            <a:extLst>
              <a:ext uri="{909E8E84-426E-40DD-AFC4-6F175D3DCCD1}">
                <a14:hiddenFill xmlns:a14="http://schemas.microsoft.com/office/drawing/2010/main">
                  <a:noFill/>
                </a14:hiddenFill>
              </a:ext>
            </a:extLst>
          </p:spPr>
        </p:cxnSp>
      </p:grpSp>
      <p:cxnSp>
        <p:nvCxnSpPr>
          <p:cNvPr id="5137" name="Straight Arrow Connector 25"/>
          <p:cNvCxnSpPr>
            <a:cxnSpLocks noChangeShapeType="1"/>
            <a:stCxn id="23" idx="2"/>
            <a:endCxn id="26" idx="0"/>
          </p:cNvCxnSpPr>
          <p:nvPr/>
        </p:nvCxnSpPr>
        <p:spPr bwMode="auto">
          <a:xfrm>
            <a:off x="3101182" y="5048250"/>
            <a:ext cx="1" cy="612775"/>
          </a:xfrm>
          <a:prstGeom prst="straightConnector1">
            <a:avLst/>
          </a:prstGeom>
          <a:noFill/>
          <a:ln w="25400" cap="sq" algn="ctr">
            <a:solidFill>
              <a:srgbClr val="3333CC"/>
            </a:solidFill>
            <a:round/>
            <a:headEnd type="none" w="sm" len="sm"/>
            <a:tailEnd type="arrow" w="med" len="med"/>
          </a:ln>
          <a:extLst>
            <a:ext uri="{909E8E84-426E-40DD-AFC4-6F175D3DCCD1}">
              <a14:hiddenFill xmlns:a14="http://schemas.microsoft.com/office/drawing/2010/main">
                <a:noFill/>
              </a14:hiddenFill>
            </a:ext>
          </a:extLst>
        </p:spPr>
      </p:cxnSp>
      <p:cxnSp>
        <p:nvCxnSpPr>
          <p:cNvPr id="5138" name="Elbow Connector 29"/>
          <p:cNvCxnSpPr>
            <a:cxnSpLocks noChangeShapeType="1"/>
            <a:stCxn id="19" idx="1"/>
            <a:endCxn id="23" idx="1"/>
          </p:cNvCxnSpPr>
          <p:nvPr/>
        </p:nvCxnSpPr>
        <p:spPr bwMode="auto">
          <a:xfrm rot="10800000" flipV="1">
            <a:off x="1476375" y="1916113"/>
            <a:ext cx="333375" cy="2946400"/>
          </a:xfrm>
          <a:prstGeom prst="bentConnector3">
            <a:avLst>
              <a:gd name="adj1" fmla="val 221074"/>
            </a:avLst>
          </a:prstGeom>
          <a:noFill/>
          <a:ln w="25400" cap="sq"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4115" name="TextBox 26"/>
          <p:cNvSpPr txBox="1">
            <a:spLocks noChangeArrowheads="1"/>
          </p:cNvSpPr>
          <p:nvPr/>
        </p:nvSpPr>
        <p:spPr bwMode="auto">
          <a:xfrm>
            <a:off x="6156325" y="2133600"/>
            <a:ext cx="2363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0000"/>
                </a:solidFill>
              </a:rPr>
              <a:t>Slope of V = load</a:t>
            </a:r>
          </a:p>
        </p:txBody>
      </p:sp>
      <p:sp>
        <p:nvSpPr>
          <p:cNvPr id="4116" name="TextBox 27"/>
          <p:cNvSpPr txBox="1">
            <a:spLocks noChangeArrowheads="1"/>
          </p:cNvSpPr>
          <p:nvPr/>
        </p:nvSpPr>
        <p:spPr bwMode="auto">
          <a:xfrm>
            <a:off x="6156325" y="3068638"/>
            <a:ext cx="211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0000"/>
                </a:solidFill>
              </a:rPr>
              <a:t>Slope of M = V</a:t>
            </a:r>
          </a:p>
        </p:txBody>
      </p:sp>
    </p:spTree>
    <p:extLst>
      <p:ext uri="{BB962C8B-B14F-4D97-AF65-F5344CB8AC3E}">
        <p14:creationId xmlns:p14="http://schemas.microsoft.com/office/powerpoint/2010/main" val="2634409347"/>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15"/>
                                        </p:tgtEl>
                                        <p:attrNameLst>
                                          <p:attrName>style.visibility</p:attrName>
                                        </p:attrNameLst>
                                      </p:cBhvr>
                                      <p:to>
                                        <p:strVal val="visible"/>
                                      </p:to>
                                    </p:set>
                                  </p:childTnLst>
                                </p:cTn>
                              </p:par>
                              <p:par>
                                <p:cTn id="9" presetID="2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116"/>
                                        </p:tgtEl>
                                        <p:attrNameLst>
                                          <p:attrName>style.visibility</p:attrName>
                                        </p:attrNameLst>
                                      </p:cBhvr>
                                      <p:to>
                                        <p:strVal val="visible"/>
                                      </p:to>
                                    </p:set>
                                  </p:childTnLst>
                                </p:cTn>
                              </p:par>
                              <p:par>
                                <p:cTn id="18" presetID="22" presetClass="entr" presetSubtype="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22" presetClass="entr" presetSubtype="1"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5137"/>
                                        </p:tgtEl>
                                        <p:attrNameLst>
                                          <p:attrName>style.visibility</p:attrName>
                                        </p:attrNameLst>
                                      </p:cBhvr>
                                      <p:to>
                                        <p:strVal val="visible"/>
                                      </p:to>
                                    </p:set>
                                    <p:animEffect transition="in" filter="wipe(up)">
                                      <p:cBhvr>
                                        <p:cTn id="32" dur="500"/>
                                        <p:tgtEl>
                                          <p:spTgt spid="513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138"/>
                                        </p:tgtEl>
                                        <p:attrNameLst>
                                          <p:attrName>style.visibility</p:attrName>
                                        </p:attrNameLst>
                                      </p:cBhvr>
                                      <p:to>
                                        <p:strVal val="visible"/>
                                      </p:to>
                                    </p:set>
                                    <p:animEffect transition="in" filter="wipe(up)">
                                      <p:cBhvr>
                                        <p:cTn id="37" dur="500"/>
                                        <p:tgtEl>
                                          <p:spTgt spid="5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5" grpId="0"/>
      <p:bldP spid="41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
          <p:cNvSpPr>
            <a:spLocks noGrp="1" noChangeArrowheads="1"/>
          </p:cNvSpPr>
          <p:nvPr>
            <p:ph type="title"/>
          </p:nvPr>
        </p:nvSpPr>
        <p:spPr>
          <a:xfrm>
            <a:off x="179388" y="152400"/>
            <a:ext cx="8964612" cy="1066800"/>
          </a:xfrm>
        </p:spPr>
        <p:txBody>
          <a:bodyPr/>
          <a:lstStyle/>
          <a:p>
            <a:pPr eaLnBrk="1" hangingPunct="1"/>
            <a:r>
              <a:rPr lang="en-US" altLang="zh-CN" sz="4000" b="1">
                <a:ea typeface="SimSun" panose="02010600030101010101" pitchFamily="2" charset="-122"/>
              </a:rPr>
              <a:t>Shear &amp; Moment Diagrams for a Beam</a:t>
            </a:r>
            <a:endParaRPr lang="en-US" altLang="en-US" sz="4000" b="1">
              <a:ea typeface="SimSun" panose="02010600030101010101" pitchFamily="2" charset="-122"/>
            </a:endParaRPr>
          </a:p>
        </p:txBody>
      </p:sp>
      <p:sp>
        <p:nvSpPr>
          <p:cNvPr id="3" name="Slide Number Placeholder 2">
            <a:extLst>
              <a:ext uri="{FF2B5EF4-FFF2-40B4-BE49-F238E27FC236}">
                <a16:creationId xmlns:a16="http://schemas.microsoft.com/office/drawing/2014/main" id="{194511AD-EF73-4C45-8516-B885B93328B5}"/>
              </a:ext>
            </a:extLst>
          </p:cNvPr>
          <p:cNvSpPr>
            <a:spLocks noGrp="1"/>
          </p:cNvSpPr>
          <p:nvPr>
            <p:ph type="sldNum" sz="quarter" idx="12"/>
          </p:nvPr>
        </p:nvSpPr>
        <p:spPr/>
        <p:txBody>
          <a:bodyPr/>
          <a:lstStyle/>
          <a:p>
            <a:fld id="{368C4215-FE32-4627-BCED-F79FDE433057}" type="slidenum">
              <a:rPr lang="ar-IQ" smtClean="0"/>
              <a:pPr/>
              <a:t>14</a:t>
            </a:fld>
            <a:endParaRPr lang="ar-IQ"/>
          </a:p>
        </p:txBody>
      </p:sp>
      <p:grpSp>
        <p:nvGrpSpPr>
          <p:cNvPr id="6152" name="Group 39"/>
          <p:cNvGrpSpPr>
            <a:grpSpLocks/>
          </p:cNvGrpSpPr>
          <p:nvPr/>
        </p:nvGrpSpPr>
        <p:grpSpPr bwMode="auto">
          <a:xfrm>
            <a:off x="539750" y="1700213"/>
            <a:ext cx="1230313" cy="2719387"/>
            <a:chOff x="1607989" y="1484784"/>
            <a:chExt cx="1230857" cy="2719108"/>
          </a:xfrm>
        </p:grpSpPr>
        <p:sp>
          <p:nvSpPr>
            <p:cNvPr id="6153" name="TextBox 80"/>
            <p:cNvSpPr txBox="1">
              <a:spLocks noChangeArrowheads="1"/>
            </p:cNvSpPr>
            <p:nvPr/>
          </p:nvSpPr>
          <p:spPr bwMode="auto">
            <a:xfrm>
              <a:off x="1619672" y="1484784"/>
              <a:ext cx="11993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solidFill>
                    <a:srgbClr val="FF0000"/>
                  </a:solidFill>
                </a:rPr>
                <a:t>Sign </a:t>
              </a:r>
            </a:p>
            <a:p>
              <a:pPr algn="ctr"/>
              <a:r>
                <a:rPr lang="en-US" altLang="en-US" sz="1600" b="1">
                  <a:solidFill>
                    <a:srgbClr val="FF0000"/>
                  </a:solidFill>
                </a:rPr>
                <a:t>Convention</a:t>
              </a:r>
            </a:p>
          </p:txBody>
        </p:sp>
        <p:grpSp>
          <p:nvGrpSpPr>
            <p:cNvPr id="6154" name="Group 123"/>
            <p:cNvGrpSpPr>
              <a:grpSpLocks/>
            </p:cNvGrpSpPr>
            <p:nvPr/>
          </p:nvGrpSpPr>
          <p:grpSpPr bwMode="auto">
            <a:xfrm>
              <a:off x="1607989" y="2132856"/>
              <a:ext cx="1219174" cy="984468"/>
              <a:chOff x="2718316" y="5099050"/>
              <a:chExt cx="1707933" cy="1454150"/>
            </a:xfrm>
          </p:grpSpPr>
          <p:sp>
            <p:nvSpPr>
              <p:cNvPr id="6168" name="Rectangle 81"/>
              <p:cNvSpPr>
                <a:spLocks noChangeArrowheads="1"/>
              </p:cNvSpPr>
              <p:nvPr/>
            </p:nvSpPr>
            <p:spPr bwMode="auto">
              <a:xfrm>
                <a:off x="3251200" y="5727700"/>
                <a:ext cx="641880" cy="6858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a:t>+</a:t>
                </a:r>
              </a:p>
            </p:txBody>
          </p:sp>
          <p:cxnSp>
            <p:nvCxnSpPr>
              <p:cNvPr id="27" name="Straight Arrow Connector 26"/>
              <p:cNvCxnSpPr>
                <a:stCxn id="6168" idx="3"/>
              </p:cNvCxnSpPr>
              <p:nvPr/>
            </p:nvCxnSpPr>
            <p:spPr bwMode="auto">
              <a:xfrm>
                <a:off x="3893064" y="6071429"/>
                <a:ext cx="533977" cy="0"/>
              </a:xfrm>
              <a:prstGeom prst="straightConnector1">
                <a:avLst/>
              </a:prstGeom>
              <a:solidFill>
                <a:schemeClr val="accent1"/>
              </a:solidFill>
              <a:ln w="25400" cap="sq" cmpd="sng" algn="ctr">
                <a:solidFill>
                  <a:schemeClr val="accent1">
                    <a:lumMod val="50000"/>
                  </a:schemeClr>
                </a:solidFill>
                <a:prstDash val="solid"/>
                <a:round/>
                <a:headEnd type="none" w="sm" len="sm"/>
                <a:tailEnd type="arrow"/>
              </a:ln>
              <a:effectLst/>
            </p:spPr>
          </p:cxnSp>
          <p:cxnSp>
            <p:nvCxnSpPr>
              <p:cNvPr id="6170" name="Straight Arrow Connector 83"/>
              <p:cNvCxnSpPr>
                <a:cxnSpLocks noChangeShapeType="1"/>
              </p:cNvCxnSpPr>
              <p:nvPr/>
            </p:nvCxnSpPr>
            <p:spPr bwMode="auto">
              <a:xfrm rot="16200000" flipH="1">
                <a:off x="3673475" y="6073775"/>
                <a:ext cx="571500" cy="6350"/>
              </a:xfrm>
              <a:prstGeom prst="straightConnector1">
                <a:avLst/>
              </a:prstGeom>
              <a:noFill/>
              <a:ln w="2540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29" name="Arc 28"/>
              <p:cNvSpPr/>
              <p:nvPr/>
            </p:nvSpPr>
            <p:spPr bwMode="auto">
              <a:xfrm>
                <a:off x="3600450" y="5886450"/>
                <a:ext cx="622300" cy="666750"/>
              </a:xfrm>
              <a:prstGeom prst="arc">
                <a:avLst/>
              </a:prstGeom>
              <a:noFill/>
              <a:ln w="28575" cap="sq" cmpd="sng" algn="ctr">
                <a:solidFill>
                  <a:srgbClr val="FF0000"/>
                </a:solidFill>
                <a:prstDash val="solid"/>
                <a:round/>
                <a:headEnd type="triangle" w="med" len="med"/>
                <a:tailEnd type="none" w="med" len="med"/>
              </a:ln>
              <a:effectLst/>
              <a:scene3d>
                <a:camera prst="orthographicFront">
                  <a:rot lat="0" lon="0" rev="19499999"/>
                </a:camera>
                <a:lightRig rig="threePt" dir="t"/>
              </a:scene3d>
            </p:spPr>
            <p:txBody>
              <a:bodyPr wrap="none"/>
              <a:lstStyle/>
              <a:p>
                <a:pPr>
                  <a:defRPr/>
                </a:pPr>
                <a:endParaRPr lang="en-US"/>
              </a:p>
            </p:txBody>
          </p:sp>
          <p:cxnSp>
            <p:nvCxnSpPr>
              <p:cNvPr id="30" name="Straight Arrow Connector 29"/>
              <p:cNvCxnSpPr/>
              <p:nvPr/>
            </p:nvCxnSpPr>
            <p:spPr bwMode="auto">
              <a:xfrm flipH="1">
                <a:off x="2718316" y="6052672"/>
                <a:ext cx="533977" cy="0"/>
              </a:xfrm>
              <a:prstGeom prst="straightConnector1">
                <a:avLst/>
              </a:prstGeom>
              <a:solidFill>
                <a:schemeClr val="accent1"/>
              </a:solidFill>
              <a:ln w="25400" cap="sq" cmpd="sng" algn="ctr">
                <a:solidFill>
                  <a:schemeClr val="accent1">
                    <a:lumMod val="50000"/>
                  </a:schemeClr>
                </a:solidFill>
                <a:prstDash val="solid"/>
                <a:round/>
                <a:headEnd type="none" w="sm" len="sm"/>
                <a:tailEnd type="arrow"/>
              </a:ln>
              <a:effectLst/>
            </p:spPr>
          </p:cxnSp>
          <p:cxnSp>
            <p:nvCxnSpPr>
              <p:cNvPr id="6173" name="Straight Arrow Connector 98"/>
              <p:cNvCxnSpPr>
                <a:cxnSpLocks noChangeShapeType="1"/>
              </p:cNvCxnSpPr>
              <p:nvPr/>
            </p:nvCxnSpPr>
            <p:spPr bwMode="auto">
              <a:xfrm rot="16200000" flipV="1">
                <a:off x="2867025" y="6054725"/>
                <a:ext cx="571500" cy="6350"/>
              </a:xfrm>
              <a:prstGeom prst="straightConnector1">
                <a:avLst/>
              </a:prstGeom>
              <a:noFill/>
              <a:ln w="2540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32" name="Arc 31"/>
              <p:cNvSpPr/>
              <p:nvPr/>
            </p:nvSpPr>
            <p:spPr bwMode="auto">
              <a:xfrm rot="16200000" flipH="1">
                <a:off x="2952750" y="5549900"/>
                <a:ext cx="622300" cy="666750"/>
              </a:xfrm>
              <a:prstGeom prst="arc">
                <a:avLst/>
              </a:prstGeom>
              <a:noFill/>
              <a:ln w="28575" cap="sq" cmpd="sng" algn="ctr">
                <a:solidFill>
                  <a:srgbClr val="FF0000"/>
                </a:solidFill>
                <a:prstDash val="solid"/>
                <a:round/>
                <a:headEnd type="triangle" w="med" len="med"/>
                <a:tailEnd type="none" w="med" len="med"/>
              </a:ln>
              <a:effectLst/>
              <a:scene3d>
                <a:camera prst="orthographicFront">
                  <a:rot lat="0" lon="0" rev="18900000"/>
                </a:camera>
                <a:lightRig rig="threePt" dir="t"/>
              </a:scene3d>
            </p:spPr>
            <p:txBody>
              <a:bodyPr wrap="none"/>
              <a:lstStyle/>
              <a:p>
                <a:pPr>
                  <a:defRPr/>
                </a:pPr>
                <a:endParaRPr lang="en-US"/>
              </a:p>
            </p:txBody>
          </p:sp>
          <p:grpSp>
            <p:nvGrpSpPr>
              <p:cNvPr id="6175" name="Group 107"/>
              <p:cNvGrpSpPr>
                <a:grpSpLocks/>
              </p:cNvGrpSpPr>
              <p:nvPr/>
            </p:nvGrpSpPr>
            <p:grpSpPr bwMode="auto">
              <a:xfrm>
                <a:off x="3270675" y="5410199"/>
                <a:ext cx="609175" cy="313605"/>
                <a:chOff x="3270675" y="5410199"/>
                <a:chExt cx="609175" cy="313605"/>
              </a:xfrm>
            </p:grpSpPr>
            <p:sp>
              <p:nvSpPr>
                <p:cNvPr id="6176" name="Line 7"/>
                <p:cNvSpPr>
                  <a:spLocks noChangeShapeType="1"/>
                </p:cNvSpPr>
                <p:nvPr/>
              </p:nvSpPr>
              <p:spPr bwMode="auto">
                <a:xfrm flipV="1">
                  <a:off x="3270675"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6177" name="Line 8"/>
                <p:cNvSpPr>
                  <a:spLocks noChangeShapeType="1"/>
                </p:cNvSpPr>
                <p:nvPr/>
              </p:nvSpPr>
              <p:spPr bwMode="auto">
                <a:xfrm flipV="1">
                  <a:off x="3473733"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6178" name="Line 9"/>
                <p:cNvSpPr>
                  <a:spLocks noChangeShapeType="1"/>
                </p:cNvSpPr>
                <p:nvPr/>
              </p:nvSpPr>
              <p:spPr bwMode="auto">
                <a:xfrm flipV="1">
                  <a:off x="3676792"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6179" name="Line 10"/>
                <p:cNvSpPr>
                  <a:spLocks noChangeShapeType="1"/>
                </p:cNvSpPr>
                <p:nvPr/>
              </p:nvSpPr>
              <p:spPr bwMode="auto">
                <a:xfrm flipV="1">
                  <a:off x="3879850"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6180" name="Line 11"/>
                <p:cNvSpPr>
                  <a:spLocks noChangeShapeType="1"/>
                </p:cNvSpPr>
                <p:nvPr/>
              </p:nvSpPr>
              <p:spPr bwMode="auto">
                <a:xfrm>
                  <a:off x="3270675" y="5410199"/>
                  <a:ext cx="609175"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aphicFrame>
            <p:nvGraphicFramePr>
              <p:cNvPr id="6149" name="Object 16"/>
              <p:cNvGraphicFramePr>
                <a:graphicFrameLocks noChangeAspect="1"/>
              </p:cNvGraphicFramePr>
              <p:nvPr/>
            </p:nvGraphicFramePr>
            <p:xfrm>
              <a:off x="3390900" y="5099050"/>
              <a:ext cx="355600" cy="301625"/>
            </p:xfrm>
            <a:graphic>
              <a:graphicData uri="http://schemas.openxmlformats.org/presentationml/2006/ole">
                <mc:AlternateContent xmlns:mc="http://schemas.openxmlformats.org/markup-compatibility/2006">
                  <mc:Choice xmlns:v="urn:schemas-microsoft-com:vml" Requires="v">
                    <p:oleObj name="Equation" r:id="rId3" imgW="177480" imgH="152280" progId="Equation.3">
                      <p:embed/>
                    </p:oleObj>
                  </mc:Choice>
                  <mc:Fallback>
                    <p:oleObj name="Equation" r:id="rId3" imgW="177480" imgH="152280" progId="Equation.3">
                      <p:embed/>
                      <p:pic>
                        <p:nvPicPr>
                          <p:cNvPr id="6149"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5099050"/>
                            <a:ext cx="3556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155" name="Group 124"/>
            <p:cNvGrpSpPr>
              <a:grpSpLocks/>
            </p:cNvGrpSpPr>
            <p:nvPr/>
          </p:nvGrpSpPr>
          <p:grpSpPr bwMode="auto">
            <a:xfrm>
              <a:off x="1619672" y="3212976"/>
              <a:ext cx="1219174" cy="990916"/>
              <a:chOff x="5073867" y="5124450"/>
              <a:chExt cx="1707933" cy="1463675"/>
            </a:xfrm>
          </p:grpSpPr>
          <p:sp>
            <p:nvSpPr>
              <p:cNvPr id="6156" name="Rectangle 109"/>
              <p:cNvSpPr>
                <a:spLocks noChangeArrowheads="1"/>
              </p:cNvSpPr>
              <p:nvPr/>
            </p:nvSpPr>
            <p:spPr bwMode="auto">
              <a:xfrm>
                <a:off x="5607050" y="5753100"/>
                <a:ext cx="641880" cy="6858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a:t>-</a:t>
                </a:r>
              </a:p>
            </p:txBody>
          </p:sp>
          <p:cxnSp>
            <p:nvCxnSpPr>
              <p:cNvPr id="14" name="Straight Arrow Connector 13"/>
              <p:cNvCxnSpPr/>
              <p:nvPr/>
            </p:nvCxnSpPr>
            <p:spPr bwMode="auto">
              <a:xfrm flipH="1">
                <a:off x="6247823" y="6095750"/>
                <a:ext cx="533977" cy="0"/>
              </a:xfrm>
              <a:prstGeom prst="straightConnector1">
                <a:avLst/>
              </a:prstGeom>
              <a:solidFill>
                <a:schemeClr val="accent1"/>
              </a:solidFill>
              <a:ln w="25400" cap="sq" cmpd="sng" algn="ctr">
                <a:solidFill>
                  <a:schemeClr val="accent1">
                    <a:lumMod val="50000"/>
                  </a:schemeClr>
                </a:solidFill>
                <a:prstDash val="solid"/>
                <a:round/>
                <a:headEnd type="none" w="sm" len="sm"/>
                <a:tailEnd type="arrow"/>
              </a:ln>
              <a:effectLst/>
            </p:spPr>
          </p:cxnSp>
          <p:cxnSp>
            <p:nvCxnSpPr>
              <p:cNvPr id="6158" name="Straight Arrow Connector 111"/>
              <p:cNvCxnSpPr>
                <a:cxnSpLocks noChangeShapeType="1"/>
              </p:cNvCxnSpPr>
              <p:nvPr/>
            </p:nvCxnSpPr>
            <p:spPr bwMode="auto">
              <a:xfrm rot="5400000" flipH="1" flipV="1">
                <a:off x="6073775" y="6099175"/>
                <a:ext cx="571500" cy="6350"/>
              </a:xfrm>
              <a:prstGeom prst="straightConnector1">
                <a:avLst/>
              </a:prstGeom>
              <a:noFill/>
              <a:ln w="2540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16" name="Arc 15"/>
              <p:cNvSpPr/>
              <p:nvPr/>
            </p:nvSpPr>
            <p:spPr bwMode="auto">
              <a:xfrm rot="5400000" flipH="1">
                <a:off x="5873750" y="5943600"/>
                <a:ext cx="622300" cy="666750"/>
              </a:xfrm>
              <a:prstGeom prst="arc">
                <a:avLst/>
              </a:prstGeom>
              <a:noFill/>
              <a:ln w="28575" cap="sq" cmpd="sng" algn="ctr">
                <a:solidFill>
                  <a:srgbClr val="FF0000"/>
                </a:solidFill>
                <a:prstDash val="solid"/>
                <a:round/>
                <a:headEnd type="triangle" w="med" len="med"/>
                <a:tailEnd type="none" w="med" len="med"/>
              </a:ln>
              <a:effectLst/>
              <a:scene3d>
                <a:camera prst="orthographicFront">
                  <a:rot lat="0" lon="0" rev="18600000"/>
                </a:camera>
                <a:lightRig rig="threePt" dir="t"/>
              </a:scene3d>
            </p:spPr>
            <p:txBody>
              <a:bodyPr wrap="none"/>
              <a:lstStyle/>
              <a:p>
                <a:pPr>
                  <a:defRPr/>
                </a:pPr>
                <a:endParaRPr lang="en-US"/>
              </a:p>
            </p:txBody>
          </p:sp>
          <p:cxnSp>
            <p:nvCxnSpPr>
              <p:cNvPr id="17" name="Straight Arrow Connector 16"/>
              <p:cNvCxnSpPr/>
              <p:nvPr/>
            </p:nvCxnSpPr>
            <p:spPr bwMode="auto">
              <a:xfrm>
                <a:off x="5073075" y="6076993"/>
                <a:ext cx="533977" cy="0"/>
              </a:xfrm>
              <a:prstGeom prst="straightConnector1">
                <a:avLst/>
              </a:prstGeom>
              <a:solidFill>
                <a:schemeClr val="accent1"/>
              </a:solidFill>
              <a:ln w="25400" cap="sq" cmpd="sng" algn="ctr">
                <a:solidFill>
                  <a:schemeClr val="accent1">
                    <a:lumMod val="50000"/>
                  </a:schemeClr>
                </a:solidFill>
                <a:prstDash val="solid"/>
                <a:round/>
                <a:headEnd type="none" w="sm" len="sm"/>
                <a:tailEnd type="arrow"/>
              </a:ln>
              <a:effectLst/>
            </p:spPr>
          </p:cxnSp>
          <p:cxnSp>
            <p:nvCxnSpPr>
              <p:cNvPr id="6161" name="Straight Arrow Connector 114"/>
              <p:cNvCxnSpPr>
                <a:cxnSpLocks noChangeShapeType="1"/>
              </p:cNvCxnSpPr>
              <p:nvPr/>
            </p:nvCxnSpPr>
            <p:spPr bwMode="auto">
              <a:xfrm rot="5400000">
                <a:off x="5203825" y="6092825"/>
                <a:ext cx="571500" cy="6350"/>
              </a:xfrm>
              <a:prstGeom prst="straightConnector1">
                <a:avLst/>
              </a:prstGeom>
              <a:noFill/>
              <a:ln w="2540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19" name="Arc 18"/>
              <p:cNvSpPr/>
              <p:nvPr/>
            </p:nvSpPr>
            <p:spPr bwMode="auto">
              <a:xfrm flipH="1" flipV="1">
                <a:off x="5264150" y="5619750"/>
                <a:ext cx="622300" cy="666750"/>
              </a:xfrm>
              <a:prstGeom prst="arc">
                <a:avLst/>
              </a:prstGeom>
              <a:noFill/>
              <a:ln w="28575" cap="sq" cmpd="sng" algn="ctr">
                <a:solidFill>
                  <a:srgbClr val="FF0000"/>
                </a:solidFill>
                <a:prstDash val="solid"/>
                <a:round/>
                <a:headEnd type="triangle" w="med" len="med"/>
                <a:tailEnd type="none" w="med" len="med"/>
              </a:ln>
              <a:effectLst/>
              <a:scene3d>
                <a:camera prst="orthographicFront">
                  <a:rot lat="0" lon="0" rev="19199999"/>
                </a:camera>
                <a:lightRig rig="threePt" dir="t"/>
              </a:scene3d>
            </p:spPr>
            <p:txBody>
              <a:bodyPr wrap="none"/>
              <a:lstStyle/>
              <a:p>
                <a:pPr>
                  <a:defRPr/>
                </a:pPr>
                <a:endParaRPr lang="en-US"/>
              </a:p>
            </p:txBody>
          </p:sp>
          <p:sp>
            <p:nvSpPr>
              <p:cNvPr id="6163" name="Line 7"/>
              <p:cNvSpPr>
                <a:spLocks noChangeShapeType="1"/>
              </p:cNvSpPr>
              <p:nvPr/>
            </p:nvSpPr>
            <p:spPr bwMode="auto">
              <a:xfrm>
                <a:off x="5626525" y="54355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6164" name="Line 8"/>
              <p:cNvSpPr>
                <a:spLocks noChangeShapeType="1"/>
              </p:cNvSpPr>
              <p:nvPr/>
            </p:nvSpPr>
            <p:spPr bwMode="auto">
              <a:xfrm>
                <a:off x="5829583" y="54355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6165" name="Line 9"/>
              <p:cNvSpPr>
                <a:spLocks noChangeShapeType="1"/>
              </p:cNvSpPr>
              <p:nvPr/>
            </p:nvSpPr>
            <p:spPr bwMode="auto">
              <a:xfrm>
                <a:off x="6032642" y="54355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6166" name="Line 10"/>
              <p:cNvSpPr>
                <a:spLocks noChangeShapeType="1"/>
              </p:cNvSpPr>
              <p:nvPr/>
            </p:nvSpPr>
            <p:spPr bwMode="auto">
              <a:xfrm>
                <a:off x="6235700" y="54355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6167" name="Line 11"/>
              <p:cNvSpPr>
                <a:spLocks noChangeShapeType="1"/>
              </p:cNvSpPr>
              <p:nvPr/>
            </p:nvSpPr>
            <p:spPr bwMode="auto">
              <a:xfrm>
                <a:off x="5626525" y="5435599"/>
                <a:ext cx="609175"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148" name="Object 17"/>
              <p:cNvGraphicFramePr>
                <a:graphicFrameLocks noChangeAspect="1"/>
              </p:cNvGraphicFramePr>
              <p:nvPr/>
            </p:nvGraphicFramePr>
            <p:xfrm>
              <a:off x="5746750" y="5124450"/>
              <a:ext cx="355600" cy="301625"/>
            </p:xfrm>
            <a:graphic>
              <a:graphicData uri="http://schemas.openxmlformats.org/presentationml/2006/ole">
                <mc:AlternateContent xmlns:mc="http://schemas.openxmlformats.org/markup-compatibility/2006">
                  <mc:Choice xmlns:v="urn:schemas-microsoft-com:vml" Requires="v">
                    <p:oleObj name="Equation" r:id="rId5" imgW="177480" imgH="152280" progId="Equation.3">
                      <p:embed/>
                    </p:oleObj>
                  </mc:Choice>
                  <mc:Fallback>
                    <p:oleObj name="Equation" r:id="rId5" imgW="177480" imgH="152280" progId="Equation.3">
                      <p:embed/>
                      <p:pic>
                        <p:nvPicPr>
                          <p:cNvPr id="6148"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0" y="5124450"/>
                            <a:ext cx="3556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aphicFrame>
        <p:nvGraphicFramePr>
          <p:cNvPr id="39" name="Object 9"/>
          <p:cNvGraphicFramePr>
            <a:graphicFrameLocks noChangeAspect="1"/>
          </p:cNvGraphicFramePr>
          <p:nvPr/>
        </p:nvGraphicFramePr>
        <p:xfrm>
          <a:off x="611188" y="4581525"/>
          <a:ext cx="1073150" cy="790575"/>
        </p:xfrm>
        <a:graphic>
          <a:graphicData uri="http://schemas.openxmlformats.org/presentationml/2006/ole">
            <mc:AlternateContent xmlns:mc="http://schemas.openxmlformats.org/markup-compatibility/2006">
              <mc:Choice xmlns:v="urn:schemas-microsoft-com:vml" Requires="v">
                <p:oleObj name="Equation" r:id="rId6" imgW="533160" imgH="393480" progId="Equation.3">
                  <p:embed/>
                </p:oleObj>
              </mc:Choice>
              <mc:Fallback>
                <p:oleObj name="Equation" r:id="rId6" imgW="533160" imgH="393480" progId="Equation.3">
                  <p:embed/>
                  <p:pic>
                    <p:nvPicPr>
                      <p:cNvPr id="3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4581525"/>
                        <a:ext cx="107315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10"/>
          <p:cNvGraphicFramePr>
            <a:graphicFrameLocks noChangeAspect="1"/>
          </p:cNvGraphicFramePr>
          <p:nvPr/>
        </p:nvGraphicFramePr>
        <p:xfrm>
          <a:off x="585788" y="5686425"/>
          <a:ext cx="1122362" cy="790575"/>
        </p:xfrm>
        <a:graphic>
          <a:graphicData uri="http://schemas.openxmlformats.org/presentationml/2006/ole">
            <mc:AlternateContent xmlns:mc="http://schemas.openxmlformats.org/markup-compatibility/2006">
              <mc:Choice xmlns:v="urn:schemas-microsoft-com:vml" Requires="v">
                <p:oleObj name="Equation" r:id="rId8" imgW="558720" imgH="393480" progId="Equation.3">
                  <p:embed/>
                </p:oleObj>
              </mc:Choice>
              <mc:Fallback>
                <p:oleObj name="Equation" r:id="rId8" imgW="558720" imgH="393480" progId="Equation.3">
                  <p:embed/>
                  <p:pic>
                    <p:nvPicPr>
                      <p:cNvPr id="4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5788" y="5686425"/>
                        <a:ext cx="1122362"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Picture 1"/>
          <p:cNvPicPr>
            <a:picLocks noChangeAspect="1"/>
          </p:cNvPicPr>
          <p:nvPr/>
        </p:nvPicPr>
        <p:blipFill>
          <a:blip r:embed="rId10"/>
          <a:stretch>
            <a:fillRect/>
          </a:stretch>
        </p:blipFill>
        <p:spPr>
          <a:xfrm>
            <a:off x="2881154" y="1219200"/>
            <a:ext cx="5529421" cy="5616575"/>
          </a:xfrm>
          <a:prstGeom prst="rect">
            <a:avLst/>
          </a:prstGeom>
        </p:spPr>
      </p:pic>
    </p:spTree>
    <p:extLst>
      <p:ext uri="{BB962C8B-B14F-4D97-AF65-F5344CB8AC3E}">
        <p14:creationId xmlns:p14="http://schemas.microsoft.com/office/powerpoint/2010/main" val="1964355876"/>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612775" y="228600"/>
            <a:ext cx="8153400" cy="990600"/>
          </a:xfrm>
        </p:spPr>
        <p:txBody>
          <a:bodyPr/>
          <a:lstStyle/>
          <a:p>
            <a:pPr eaLnBrk="1" hangingPunct="1"/>
            <a:r>
              <a:rPr lang="en-US" altLang="zh-CN" b="1" dirty="0">
                <a:ea typeface="SimSun" panose="02010600030101010101" pitchFamily="2" charset="-122"/>
              </a:rPr>
              <a:t>Example </a:t>
            </a:r>
            <a:endParaRPr lang="en-US" altLang="en-US" b="1" dirty="0">
              <a:ea typeface="SimSun" panose="02010600030101010101" pitchFamily="2" charset="-122"/>
            </a:endParaRPr>
          </a:p>
        </p:txBody>
      </p:sp>
      <p:sp>
        <p:nvSpPr>
          <p:cNvPr id="2" name="Slide Number Placeholder 1">
            <a:extLst>
              <a:ext uri="{FF2B5EF4-FFF2-40B4-BE49-F238E27FC236}">
                <a16:creationId xmlns:a16="http://schemas.microsoft.com/office/drawing/2014/main" id="{2596D9CF-F35D-4D53-8799-4F2C11E9C848}"/>
              </a:ext>
            </a:extLst>
          </p:cNvPr>
          <p:cNvSpPr>
            <a:spLocks noGrp="1"/>
          </p:cNvSpPr>
          <p:nvPr>
            <p:ph type="sldNum" sz="quarter" idx="12"/>
          </p:nvPr>
        </p:nvSpPr>
        <p:spPr/>
        <p:txBody>
          <a:bodyPr/>
          <a:lstStyle/>
          <a:p>
            <a:fld id="{368C4215-FE32-4627-BCED-F79FDE433057}" type="slidenum">
              <a:rPr lang="ar-IQ" smtClean="0"/>
              <a:pPr/>
              <a:t>15</a:t>
            </a:fld>
            <a:endParaRPr lang="ar-IQ"/>
          </a:p>
        </p:txBody>
      </p:sp>
      <p:pic>
        <p:nvPicPr>
          <p:cNvPr id="1638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170" y="1516063"/>
            <a:ext cx="3600450" cy="53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7" name="Freeform 16"/>
          <p:cNvSpPr/>
          <p:nvPr/>
        </p:nvSpPr>
        <p:spPr>
          <a:xfrm>
            <a:off x="1562100" y="2400300"/>
            <a:ext cx="2349500" cy="444500"/>
          </a:xfrm>
          <a:custGeom>
            <a:avLst/>
            <a:gdLst>
              <a:gd name="connsiteX0" fmla="*/ 0 w 2349500"/>
              <a:gd name="connsiteY0" fmla="*/ 0 h 444500"/>
              <a:gd name="connsiteX1" fmla="*/ 558800 w 2349500"/>
              <a:gd name="connsiteY1" fmla="*/ 12700 h 444500"/>
              <a:gd name="connsiteX2" fmla="*/ 1066800 w 2349500"/>
              <a:gd name="connsiteY2" fmla="*/ 76200 h 444500"/>
              <a:gd name="connsiteX3" fmla="*/ 1498600 w 2349500"/>
              <a:gd name="connsiteY3" fmla="*/ 165100 h 444500"/>
              <a:gd name="connsiteX4" fmla="*/ 2108200 w 2349500"/>
              <a:gd name="connsiteY4" fmla="*/ 368300 h 444500"/>
              <a:gd name="connsiteX5" fmla="*/ 2349500 w 2349500"/>
              <a:gd name="connsiteY5" fmla="*/ 44450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444500">
                <a:moveTo>
                  <a:pt x="0" y="0"/>
                </a:moveTo>
                <a:cubicBezTo>
                  <a:pt x="190500" y="0"/>
                  <a:pt x="381000" y="0"/>
                  <a:pt x="558800" y="12700"/>
                </a:cubicBezTo>
                <a:cubicBezTo>
                  <a:pt x="736600" y="25400"/>
                  <a:pt x="910167" y="50800"/>
                  <a:pt x="1066800" y="76200"/>
                </a:cubicBezTo>
                <a:cubicBezTo>
                  <a:pt x="1223433" y="101600"/>
                  <a:pt x="1325033" y="116417"/>
                  <a:pt x="1498600" y="165100"/>
                </a:cubicBezTo>
                <a:cubicBezTo>
                  <a:pt x="1672167" y="213783"/>
                  <a:pt x="1966383" y="321733"/>
                  <a:pt x="2108200" y="368300"/>
                </a:cubicBezTo>
                <a:cubicBezTo>
                  <a:pt x="2250017" y="414867"/>
                  <a:pt x="2299758" y="429683"/>
                  <a:pt x="2349500" y="444500"/>
                </a:cubicBezTo>
              </a:path>
            </a:pathLst>
          </a:cu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594656873"/>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b="1" dirty="0"/>
              <a:t>PROCEDURE FOR ANALYSIS</a:t>
            </a:r>
            <a:endParaRPr lang="ar-IQ" sz="2800" dirty="0"/>
          </a:p>
        </p:txBody>
      </p:sp>
      <p:sp>
        <p:nvSpPr>
          <p:cNvPr id="3" name="Content Placeholder 2"/>
          <p:cNvSpPr>
            <a:spLocks noGrp="1"/>
          </p:cNvSpPr>
          <p:nvPr>
            <p:ph idx="1"/>
          </p:nvPr>
        </p:nvSpPr>
        <p:spPr>
          <a:xfrm>
            <a:off x="381000" y="1066800"/>
            <a:ext cx="8229600" cy="4525963"/>
          </a:xfrm>
        </p:spPr>
        <p:txBody>
          <a:bodyPr>
            <a:normAutofit/>
          </a:bodyPr>
          <a:lstStyle/>
          <a:p>
            <a:pPr algn="l" rtl="0">
              <a:buNone/>
            </a:pPr>
            <a:r>
              <a:rPr lang="en-US" i="1" dirty="0">
                <a:effectLst>
                  <a:glow rad="101600">
                    <a:schemeClr val="accent2">
                      <a:satMod val="175000"/>
                      <a:alpha val="40000"/>
                    </a:schemeClr>
                  </a:glow>
                </a:effectLst>
              </a:rPr>
              <a:t>Support Reactions</a:t>
            </a:r>
            <a:endParaRPr lang="en-US" dirty="0">
              <a:effectLst>
                <a:glow rad="101600">
                  <a:schemeClr val="accent2">
                    <a:satMod val="175000"/>
                    <a:alpha val="40000"/>
                  </a:schemeClr>
                </a:glow>
              </a:effectLst>
            </a:endParaRPr>
          </a:p>
          <a:p>
            <a:pPr lvl="0" algn="l" rtl="0">
              <a:lnSpc>
                <a:spcPct val="120000"/>
              </a:lnSpc>
            </a:pPr>
            <a:r>
              <a:rPr lang="en-US" dirty="0"/>
              <a:t>Before the member is "cut" or sectioned, it may be necessary to determine the member's support reactions so that the equilibrium equations are used only to solve for the internal loadings when the member is sectioned.</a:t>
            </a:r>
          </a:p>
          <a:p>
            <a:pPr lvl="0" algn="l" rtl="0"/>
            <a:r>
              <a:rPr lang="en-US" dirty="0"/>
              <a:t>If the member is part of a pin-connected structure, the pin reactions can be determined using the equations of equilibrium.</a:t>
            </a:r>
          </a:p>
          <a:p>
            <a:pPr algn="l" rtl="0">
              <a:buNone/>
            </a:pPr>
            <a:endParaRPr lang="ar-IQ" dirty="0"/>
          </a:p>
        </p:txBody>
      </p:sp>
      <p:sp>
        <p:nvSpPr>
          <p:cNvPr id="4" name="Slide Number Placeholder 3"/>
          <p:cNvSpPr>
            <a:spLocks noGrp="1"/>
          </p:cNvSpPr>
          <p:nvPr>
            <p:ph type="sldNum" sz="quarter" idx="12"/>
          </p:nvPr>
        </p:nvSpPr>
        <p:spPr/>
        <p:txBody>
          <a:bodyPr/>
          <a:lstStyle/>
          <a:p>
            <a:fld id="{368C4215-FE32-4627-BCED-F79FDE433057}" type="slidenum">
              <a:rPr lang="ar-IQ" smtClean="0"/>
              <a:pPr/>
              <a:t>16</a:t>
            </a:fld>
            <a:endParaRPr lang="ar-IQ"/>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l" rtl="0">
              <a:lnSpc>
                <a:spcPct val="150000"/>
              </a:lnSpc>
              <a:buNone/>
            </a:pPr>
            <a:r>
              <a:rPr lang="en-US" sz="28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2">
                      <a:satMod val="175000"/>
                      <a:alpha val="40000"/>
                    </a:schemeClr>
                  </a:glow>
                  <a:outerShdw blurRad="50800" dist="40000" dir="5400000" algn="tl" rotWithShape="0">
                    <a:srgbClr val="000000">
                      <a:shade val="5000"/>
                      <a:satMod val="120000"/>
                      <a:alpha val="33000"/>
                    </a:srgbClr>
                  </a:outerShdw>
                  <a:reflection blurRad="6350" stA="60000" endA="900" endPos="58000" dir="5400000" sy="-100000" algn="bl" rotWithShape="0"/>
                </a:effectLst>
              </a:rPr>
              <a:t>Free-Body Diagram</a:t>
            </a:r>
          </a:p>
          <a:p>
            <a:pPr lvl="0" algn="l" rtl="0">
              <a:lnSpc>
                <a:spcPct val="150000"/>
              </a:lnSpc>
            </a:pPr>
            <a:r>
              <a:rPr lang="en-US" sz="2800" dirty="0"/>
              <a:t>Keep all distributed loadings, couple moments, and forces acting on the member in their </a:t>
            </a:r>
            <a:r>
              <a:rPr lang="en-US" sz="2800" i="1" dirty="0"/>
              <a:t>exact location, </a:t>
            </a:r>
            <a:r>
              <a:rPr lang="en-US" sz="2800" dirty="0"/>
              <a:t>then pass an imaginary section through the member, perpendicular to its axis at the point where the internal loading is to be determined.</a:t>
            </a:r>
          </a:p>
          <a:p>
            <a:pPr lvl="0" algn="l" rtl="0">
              <a:lnSpc>
                <a:spcPct val="150000"/>
              </a:lnSpc>
            </a:pPr>
            <a:r>
              <a:rPr lang="en-US" sz="2800" dirty="0"/>
              <a:t>After the section is made, draw a free-body diagram of the segment that has the least number of loads on it. At the section indicate the unknown resultants </a:t>
            </a:r>
            <a:r>
              <a:rPr lang="en-US" sz="2800" dirty="0">
                <a:effectLst>
                  <a:outerShdw blurRad="38100" dist="38100" dir="2700000" algn="tl">
                    <a:srgbClr val="000000">
                      <a:alpha val="43137"/>
                    </a:srgbClr>
                  </a:outerShdw>
                </a:effectLst>
              </a:rPr>
              <a:t>N</a:t>
            </a:r>
            <a:r>
              <a:rPr lang="en-US" sz="2800" dirty="0"/>
              <a:t>, </a:t>
            </a:r>
            <a:r>
              <a:rPr lang="en-US" sz="2800" dirty="0">
                <a:effectLst>
                  <a:outerShdw blurRad="38100" dist="38100" dir="2700000" algn="tl">
                    <a:srgbClr val="000000">
                      <a:alpha val="43137"/>
                    </a:srgbClr>
                  </a:outerShdw>
                </a:effectLst>
              </a:rPr>
              <a:t>V</a:t>
            </a:r>
            <a:r>
              <a:rPr lang="en-US" sz="2800" dirty="0"/>
              <a:t>, and </a:t>
            </a:r>
            <a:r>
              <a:rPr lang="en-US" sz="2800" dirty="0">
                <a:effectLst>
                  <a:outerShdw blurRad="38100" dist="38100" dir="2700000" algn="tl">
                    <a:srgbClr val="000000">
                      <a:alpha val="43137"/>
                    </a:srgbClr>
                  </a:outerShdw>
                </a:effectLst>
              </a:rPr>
              <a:t>M</a:t>
            </a:r>
            <a:r>
              <a:rPr lang="en-US" sz="2800" dirty="0"/>
              <a:t> acting in their </a:t>
            </a:r>
            <a:r>
              <a:rPr lang="en-US" sz="2800" i="1" dirty="0"/>
              <a:t>positive </a:t>
            </a:r>
            <a:r>
              <a:rPr lang="en-US" sz="2800" dirty="0"/>
              <a:t>directions</a:t>
            </a:r>
            <a:r>
              <a:rPr lang="en-US" sz="2800" i="1" dirty="0"/>
              <a:t>.</a:t>
            </a:r>
            <a:endParaRPr lang="en-US" sz="2800" dirty="0"/>
          </a:p>
          <a:p>
            <a:pPr algn="l" rtl="0">
              <a:buNone/>
            </a:pPr>
            <a:endParaRPr lang="en-US" sz="2800" dirty="0"/>
          </a:p>
          <a:p>
            <a:pPr algn="l" rtl="0">
              <a:buNone/>
            </a:pPr>
            <a:endParaRPr lang="ar-IQ" sz="2800" dirty="0"/>
          </a:p>
        </p:txBody>
      </p:sp>
      <p:sp>
        <p:nvSpPr>
          <p:cNvPr id="4" name="Slide Number Placeholder 3"/>
          <p:cNvSpPr>
            <a:spLocks noGrp="1"/>
          </p:cNvSpPr>
          <p:nvPr>
            <p:ph type="sldNum" sz="quarter" idx="12"/>
          </p:nvPr>
        </p:nvSpPr>
        <p:spPr/>
        <p:txBody>
          <a:bodyPr/>
          <a:lstStyle/>
          <a:p>
            <a:fld id="{368C4215-FE32-4627-BCED-F79FDE433057}" type="slidenum">
              <a:rPr lang="ar-IQ" smtClean="0"/>
              <a:pPr/>
              <a:t>17</a:t>
            </a:fld>
            <a:endParaRPr lang="ar-IQ"/>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l" rtl="0">
              <a:lnSpc>
                <a:spcPct val="150000"/>
              </a:lnSpc>
              <a:buNone/>
            </a:pPr>
            <a:r>
              <a:rPr lang="en-US" sz="2800" i="1" dirty="0">
                <a:effectLst>
                  <a:glow rad="139700">
                    <a:schemeClr val="accent6">
                      <a:satMod val="175000"/>
                      <a:alpha val="40000"/>
                    </a:schemeClr>
                  </a:glow>
                </a:effectLst>
              </a:rPr>
              <a:t>Equations of Equilibrium</a:t>
            </a:r>
            <a:endParaRPr lang="en-US" sz="2800" dirty="0">
              <a:effectLst>
                <a:glow rad="139700">
                  <a:schemeClr val="accent6">
                    <a:satMod val="175000"/>
                    <a:alpha val="40000"/>
                  </a:schemeClr>
                </a:glow>
              </a:effectLst>
            </a:endParaRPr>
          </a:p>
          <a:p>
            <a:pPr lvl="0" algn="l" rtl="0">
              <a:lnSpc>
                <a:spcPct val="150000"/>
              </a:lnSpc>
            </a:pPr>
            <a:r>
              <a:rPr lang="en-US" sz="2800" dirty="0"/>
              <a:t>Moments should be summed at the section about axes that pass through the </a:t>
            </a:r>
            <a:r>
              <a:rPr lang="en-US" sz="2800" i="1" dirty="0" err="1"/>
              <a:t>centroid</a:t>
            </a:r>
            <a:r>
              <a:rPr lang="en-US" sz="2800" i="1" dirty="0"/>
              <a:t> </a:t>
            </a:r>
            <a:r>
              <a:rPr lang="en-US" sz="2800" dirty="0"/>
              <a:t>of the member's cross-sectional area, in order to eliminate the unknowns N and V and thereby obtain a direct solution for M.</a:t>
            </a:r>
          </a:p>
          <a:p>
            <a:pPr lvl="0" algn="l" rtl="0">
              <a:lnSpc>
                <a:spcPct val="150000"/>
              </a:lnSpc>
            </a:pPr>
            <a:r>
              <a:rPr lang="en-US" sz="2800" dirty="0"/>
              <a:t>If the solution of the equilibrium equations yields a quantity having a negative magnitude, the assumed directional sense of the quantity is opposite to that shown on the free-body diagram.</a:t>
            </a:r>
          </a:p>
          <a:p>
            <a:pPr algn="l"/>
            <a:endParaRPr lang="ar-IQ" sz="2800" dirty="0"/>
          </a:p>
        </p:txBody>
      </p:sp>
      <p:sp>
        <p:nvSpPr>
          <p:cNvPr id="4" name="Slide Number Placeholder 3"/>
          <p:cNvSpPr>
            <a:spLocks noGrp="1"/>
          </p:cNvSpPr>
          <p:nvPr>
            <p:ph type="sldNum" sz="quarter" idx="12"/>
          </p:nvPr>
        </p:nvSpPr>
        <p:spPr/>
        <p:txBody>
          <a:bodyPr/>
          <a:lstStyle/>
          <a:p>
            <a:fld id="{368C4215-FE32-4627-BCED-F79FDE433057}" type="slidenum">
              <a:rPr lang="ar-IQ" smtClean="0"/>
              <a:pPr/>
              <a:t>18</a:t>
            </a:fld>
            <a:endParaRPr lang="ar-IQ"/>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839200" cy="6400800"/>
          </a:xfrm>
        </p:spPr>
        <p:txBody>
          <a:bodyPr>
            <a:noAutofit/>
          </a:bodyPr>
          <a:lstStyle/>
          <a:p>
            <a:pPr algn="l" rtl="0">
              <a:buNone/>
            </a:pPr>
            <a:r>
              <a:rPr lang="en-US" sz="2300" b="1" i="1" dirty="0"/>
              <a:t>Shear and Moment Functions</a:t>
            </a:r>
            <a:endParaRPr lang="en-US" sz="2300" dirty="0"/>
          </a:p>
          <a:p>
            <a:pPr algn="l" rtl="0"/>
            <a:r>
              <a:rPr lang="en-US" sz="2300" dirty="0"/>
              <a:t>The horizontal members on this power line support frame were designed once the shear and moment within the members were established.</a:t>
            </a:r>
          </a:p>
          <a:p>
            <a:pPr algn="l" rtl="0"/>
            <a:r>
              <a:rPr lang="en-US" sz="2300" dirty="0"/>
              <a:t>Specify separate coordinates </a:t>
            </a:r>
            <a:r>
              <a:rPr lang="en-US" sz="2300" i="1" dirty="0"/>
              <a:t>x </a:t>
            </a:r>
            <a:r>
              <a:rPr lang="en-US" sz="2300" dirty="0"/>
              <a:t>and associated origins, extending into regions of the beam between concentrated forces and/or couple moments, or where there is a discontinuity of distributed loading.</a:t>
            </a:r>
          </a:p>
          <a:p>
            <a:pPr algn="l" rtl="0"/>
            <a:r>
              <a:rPr lang="en-US" sz="2300" dirty="0"/>
              <a:t>Section the beam perpendicular to its axis at each distance </a:t>
            </a:r>
            <a:r>
              <a:rPr lang="en-US" sz="2300" i="1" dirty="0"/>
              <a:t>x, </a:t>
            </a:r>
            <a:r>
              <a:rPr lang="en-US" sz="2300" dirty="0"/>
              <a:t>and from the free-body diagram of one of the segments determine the unknowns </a:t>
            </a:r>
            <a:r>
              <a:rPr lang="en-US" sz="2300" i="1" dirty="0">
                <a:effectLst>
                  <a:outerShdw blurRad="38100" dist="38100" dir="2700000" algn="tl">
                    <a:srgbClr val="000000">
                      <a:alpha val="43137"/>
                    </a:srgbClr>
                  </a:outerShdw>
                </a:effectLst>
              </a:rPr>
              <a:t>V</a:t>
            </a:r>
            <a:r>
              <a:rPr lang="en-US" sz="2300" i="1" dirty="0"/>
              <a:t> </a:t>
            </a:r>
            <a:r>
              <a:rPr lang="en-US" sz="2300" dirty="0"/>
              <a:t>and </a:t>
            </a:r>
            <a:r>
              <a:rPr lang="en-US" sz="2300" i="1" dirty="0">
                <a:effectLst>
                  <a:outerShdw blurRad="38100" dist="38100" dir="2700000" algn="tl">
                    <a:srgbClr val="000000">
                      <a:alpha val="43137"/>
                    </a:srgbClr>
                  </a:outerShdw>
                </a:effectLst>
              </a:rPr>
              <a:t>M</a:t>
            </a:r>
            <a:r>
              <a:rPr lang="en-US" sz="2300" i="1" dirty="0"/>
              <a:t> </a:t>
            </a:r>
            <a:r>
              <a:rPr lang="en-US" sz="2300" dirty="0"/>
              <a:t>at the cut section as functions of </a:t>
            </a:r>
            <a:r>
              <a:rPr lang="en-US" sz="2300" i="1" dirty="0">
                <a:effectLst>
                  <a:outerShdw blurRad="38100" dist="38100" dir="2700000" algn="tl">
                    <a:srgbClr val="000000">
                      <a:alpha val="43137"/>
                    </a:srgbClr>
                  </a:outerShdw>
                </a:effectLst>
              </a:rPr>
              <a:t>x</a:t>
            </a:r>
            <a:r>
              <a:rPr lang="en-US" sz="2300" i="1" dirty="0"/>
              <a:t>. </a:t>
            </a:r>
            <a:r>
              <a:rPr lang="en-US" sz="2300" dirty="0"/>
              <a:t>On the free-body diagram, </a:t>
            </a:r>
            <a:r>
              <a:rPr lang="en-US" sz="2300" i="1" dirty="0">
                <a:effectLst>
                  <a:outerShdw blurRad="38100" dist="38100" dir="2700000" algn="tl">
                    <a:srgbClr val="000000">
                      <a:alpha val="43137"/>
                    </a:srgbClr>
                  </a:outerShdw>
                </a:effectLst>
              </a:rPr>
              <a:t>V</a:t>
            </a:r>
            <a:r>
              <a:rPr lang="en-US" sz="2300" i="1" dirty="0"/>
              <a:t> </a:t>
            </a:r>
            <a:r>
              <a:rPr lang="en-US" sz="2300" dirty="0"/>
              <a:t>and </a:t>
            </a:r>
            <a:r>
              <a:rPr lang="en-US" sz="2300" i="1" dirty="0">
                <a:effectLst>
                  <a:outerShdw blurRad="38100" dist="38100" dir="2700000" algn="tl">
                    <a:srgbClr val="000000">
                      <a:alpha val="43137"/>
                    </a:srgbClr>
                  </a:outerShdw>
                </a:effectLst>
              </a:rPr>
              <a:t>M</a:t>
            </a:r>
            <a:r>
              <a:rPr lang="en-US" sz="2300" i="1" dirty="0"/>
              <a:t> </a:t>
            </a:r>
            <a:r>
              <a:rPr lang="en-US" sz="2300" dirty="0"/>
              <a:t>should be shown acting in their </a:t>
            </a:r>
            <a:r>
              <a:rPr lang="en-US" sz="2300" i="1" dirty="0"/>
              <a:t>positive directions, </a:t>
            </a:r>
            <a:r>
              <a:rPr lang="en-US" sz="2300" dirty="0"/>
              <a:t>in accordance with the sign convention given in Fig. 4-1.</a:t>
            </a:r>
          </a:p>
          <a:p>
            <a:pPr algn="l" rtl="0"/>
            <a:r>
              <a:rPr lang="en-US" sz="2300" i="1" dirty="0"/>
              <a:t>V </a:t>
            </a:r>
            <a:r>
              <a:rPr lang="en-US" sz="2300" dirty="0"/>
              <a:t>is obtained from </a:t>
            </a:r>
            <a:r>
              <a:rPr lang="el-GR" sz="2300" i="1" dirty="0">
                <a:effectLst>
                  <a:outerShdw blurRad="38100" dist="38100" dir="2700000" algn="tl">
                    <a:srgbClr val="000000">
                      <a:alpha val="43137"/>
                    </a:srgbClr>
                  </a:outerShdw>
                </a:effectLst>
              </a:rPr>
              <a:t>Σ</a:t>
            </a:r>
            <a:r>
              <a:rPr lang="en-US" sz="2300" i="1" dirty="0" err="1">
                <a:effectLst>
                  <a:outerShdw blurRad="38100" dist="38100" dir="2700000" algn="tl">
                    <a:srgbClr val="000000">
                      <a:alpha val="43137"/>
                    </a:srgbClr>
                  </a:outerShdw>
                </a:effectLst>
              </a:rPr>
              <a:t>F</a:t>
            </a:r>
            <a:r>
              <a:rPr lang="en-US" sz="2300" i="1" baseline="-25000" dirty="0" err="1">
                <a:effectLst>
                  <a:outerShdw blurRad="38100" dist="38100" dir="2700000" algn="tl">
                    <a:srgbClr val="000000">
                      <a:alpha val="43137"/>
                    </a:srgbClr>
                  </a:outerShdw>
                </a:effectLst>
              </a:rPr>
              <a:t>y</a:t>
            </a:r>
            <a:r>
              <a:rPr lang="en-US" sz="2300" i="1" dirty="0">
                <a:effectLst>
                  <a:outerShdw blurRad="38100" dist="38100" dir="2700000" algn="tl">
                    <a:srgbClr val="000000">
                      <a:alpha val="43137"/>
                    </a:srgbClr>
                  </a:outerShdw>
                </a:effectLst>
              </a:rPr>
              <a:t> </a:t>
            </a:r>
            <a:r>
              <a:rPr lang="en-US" sz="2300" dirty="0">
                <a:effectLst>
                  <a:outerShdw blurRad="38100" dist="38100" dir="2700000" algn="tl">
                    <a:srgbClr val="000000">
                      <a:alpha val="43137"/>
                    </a:srgbClr>
                  </a:outerShdw>
                </a:effectLst>
              </a:rPr>
              <a:t>= 0 </a:t>
            </a:r>
            <a:r>
              <a:rPr lang="en-US" sz="2300" dirty="0"/>
              <a:t>and </a:t>
            </a:r>
            <a:r>
              <a:rPr lang="en-US" sz="2300" i="1" dirty="0">
                <a:effectLst>
                  <a:outerShdw blurRad="38100" dist="38100" dir="2700000" algn="tl">
                    <a:srgbClr val="000000">
                      <a:alpha val="43137"/>
                    </a:srgbClr>
                  </a:outerShdw>
                </a:effectLst>
              </a:rPr>
              <a:t>M</a:t>
            </a:r>
            <a:r>
              <a:rPr lang="en-US" sz="2300" i="1" dirty="0"/>
              <a:t> </a:t>
            </a:r>
            <a:r>
              <a:rPr lang="en-US" sz="2300" dirty="0"/>
              <a:t>is obtained by summing moments about the point </a:t>
            </a:r>
            <a:r>
              <a:rPr lang="en-US" sz="2300" i="1" dirty="0">
                <a:effectLst>
                  <a:outerShdw blurRad="38100" dist="38100" dir="2700000" algn="tl">
                    <a:srgbClr val="000000">
                      <a:alpha val="43137"/>
                    </a:srgbClr>
                  </a:outerShdw>
                </a:effectLst>
              </a:rPr>
              <a:t>S</a:t>
            </a:r>
            <a:r>
              <a:rPr lang="en-US" sz="2300" i="1" dirty="0"/>
              <a:t> </a:t>
            </a:r>
            <a:r>
              <a:rPr lang="en-US" sz="2300" dirty="0"/>
              <a:t>located at the cut section</a:t>
            </a:r>
            <a:r>
              <a:rPr lang="en-US" sz="2300" dirty="0">
                <a:effectLst>
                  <a:outerShdw blurRad="38100" dist="38100" dir="2700000" algn="tl">
                    <a:srgbClr val="000000">
                      <a:alpha val="43137"/>
                    </a:srgbClr>
                  </a:outerShdw>
                </a:effectLst>
              </a:rPr>
              <a:t>, </a:t>
            </a:r>
            <a:r>
              <a:rPr lang="el-GR" sz="2300" i="1" dirty="0">
                <a:effectLst>
                  <a:outerShdw blurRad="38100" dist="38100" dir="2700000" algn="tl">
                    <a:srgbClr val="000000">
                      <a:alpha val="43137"/>
                    </a:srgbClr>
                  </a:outerShdw>
                </a:effectLst>
              </a:rPr>
              <a:t>Σ</a:t>
            </a:r>
            <a:r>
              <a:rPr lang="en-US" sz="2300" i="1" dirty="0">
                <a:effectLst>
                  <a:outerShdw blurRad="38100" dist="38100" dir="2700000" algn="tl">
                    <a:srgbClr val="000000">
                      <a:alpha val="43137"/>
                    </a:srgbClr>
                  </a:outerShdw>
                </a:effectLst>
              </a:rPr>
              <a:t>M</a:t>
            </a:r>
            <a:r>
              <a:rPr lang="en-US" sz="2300" i="1" baseline="-25000" dirty="0">
                <a:effectLst>
                  <a:outerShdw blurRad="38100" dist="38100" dir="2700000" algn="tl">
                    <a:srgbClr val="000000">
                      <a:alpha val="43137"/>
                    </a:srgbClr>
                  </a:outerShdw>
                </a:effectLst>
              </a:rPr>
              <a:t>S</a:t>
            </a:r>
            <a:r>
              <a:rPr lang="en-US" sz="2300" i="1" dirty="0">
                <a:effectLst>
                  <a:outerShdw blurRad="38100" dist="38100" dir="2700000" algn="tl">
                    <a:srgbClr val="000000">
                      <a:alpha val="43137"/>
                    </a:srgbClr>
                  </a:outerShdw>
                </a:effectLst>
              </a:rPr>
              <a:t> = </a:t>
            </a:r>
            <a:r>
              <a:rPr lang="en-US" sz="2300" dirty="0">
                <a:effectLst>
                  <a:outerShdw blurRad="38100" dist="38100" dir="2700000" algn="tl">
                    <a:srgbClr val="000000">
                      <a:alpha val="43137"/>
                    </a:srgbClr>
                  </a:outerShdw>
                </a:effectLst>
              </a:rPr>
              <a:t>0</a:t>
            </a:r>
            <a:r>
              <a:rPr lang="en-US" sz="2300" dirty="0"/>
              <a:t>.</a:t>
            </a:r>
          </a:p>
          <a:p>
            <a:pPr algn="l" rtl="0"/>
            <a:r>
              <a:rPr lang="en-US" sz="2300" dirty="0"/>
              <a:t>The results can be checked by noting that </a:t>
            </a:r>
            <a:r>
              <a:rPr lang="en-US" sz="2300" i="1" dirty="0" err="1">
                <a:effectLst>
                  <a:outerShdw blurRad="38100" dist="38100" dir="2700000" algn="tl">
                    <a:srgbClr val="000000">
                      <a:alpha val="43137"/>
                    </a:srgbClr>
                  </a:outerShdw>
                </a:effectLst>
              </a:rPr>
              <a:t>dM</a:t>
            </a:r>
            <a:r>
              <a:rPr lang="en-US" sz="2300" i="1" dirty="0">
                <a:effectLst>
                  <a:outerShdw blurRad="38100" dist="38100" dir="2700000" algn="tl">
                    <a:srgbClr val="000000">
                      <a:alpha val="43137"/>
                    </a:srgbClr>
                  </a:outerShdw>
                </a:effectLst>
              </a:rPr>
              <a:t>/</a:t>
            </a:r>
            <a:r>
              <a:rPr lang="en-US" sz="2300" i="1" dirty="0" err="1">
                <a:effectLst>
                  <a:outerShdw blurRad="38100" dist="38100" dir="2700000" algn="tl">
                    <a:srgbClr val="000000">
                      <a:alpha val="43137"/>
                    </a:srgbClr>
                  </a:outerShdw>
                </a:effectLst>
              </a:rPr>
              <a:t>dx</a:t>
            </a:r>
            <a:r>
              <a:rPr lang="en-US" sz="2300" i="1" dirty="0">
                <a:effectLst>
                  <a:outerShdw blurRad="38100" dist="38100" dir="2700000" algn="tl">
                    <a:srgbClr val="000000">
                      <a:alpha val="43137"/>
                    </a:srgbClr>
                  </a:outerShdw>
                </a:effectLst>
              </a:rPr>
              <a:t> = V </a:t>
            </a:r>
            <a:r>
              <a:rPr lang="en-US" sz="2300" dirty="0"/>
              <a:t>and </a:t>
            </a:r>
            <a:r>
              <a:rPr lang="en-US" sz="2300" i="1" dirty="0" err="1">
                <a:effectLst>
                  <a:outerShdw blurRad="38100" dist="38100" dir="2700000" algn="tl">
                    <a:srgbClr val="000000">
                      <a:alpha val="43137"/>
                    </a:srgbClr>
                  </a:outerShdw>
                </a:effectLst>
              </a:rPr>
              <a:t>dV</a:t>
            </a:r>
            <a:r>
              <a:rPr lang="en-US" sz="2300" i="1" dirty="0">
                <a:effectLst>
                  <a:outerShdw blurRad="38100" dist="38100" dir="2700000" algn="tl">
                    <a:srgbClr val="000000">
                      <a:alpha val="43137"/>
                    </a:srgbClr>
                  </a:outerShdw>
                </a:effectLst>
              </a:rPr>
              <a:t>/</a:t>
            </a:r>
            <a:r>
              <a:rPr lang="en-US" sz="2300" i="1" dirty="0" err="1">
                <a:effectLst>
                  <a:outerShdw blurRad="38100" dist="38100" dir="2700000" algn="tl">
                    <a:srgbClr val="000000">
                      <a:alpha val="43137"/>
                    </a:srgbClr>
                  </a:outerShdw>
                </a:effectLst>
              </a:rPr>
              <a:t>dx</a:t>
            </a:r>
            <a:r>
              <a:rPr lang="en-US" sz="2300" i="1" dirty="0">
                <a:effectLst>
                  <a:outerShdw blurRad="38100" dist="38100" dir="2700000" algn="tl">
                    <a:srgbClr val="000000">
                      <a:alpha val="43137"/>
                    </a:srgbClr>
                  </a:outerShdw>
                </a:effectLst>
              </a:rPr>
              <a:t> = w</a:t>
            </a:r>
            <a:r>
              <a:rPr lang="en-US" sz="2300" i="1" dirty="0"/>
              <a:t>, </a:t>
            </a:r>
            <a:r>
              <a:rPr lang="en-US" sz="2300" dirty="0"/>
              <a:t>where </a:t>
            </a:r>
            <a:r>
              <a:rPr lang="en-US" sz="2300" i="1" dirty="0">
                <a:effectLst>
                  <a:outerShdw blurRad="38100" dist="38100" dir="2700000" algn="tl">
                    <a:srgbClr val="000000">
                      <a:alpha val="43137"/>
                    </a:srgbClr>
                  </a:outerShdw>
                </a:effectLst>
              </a:rPr>
              <a:t>w</a:t>
            </a:r>
            <a:r>
              <a:rPr lang="en-US" sz="2300" i="1" dirty="0"/>
              <a:t> </a:t>
            </a:r>
            <a:r>
              <a:rPr lang="en-US" sz="2300" dirty="0"/>
              <a:t>is positive when it acts upward, away from the beam. These relationships are developed in next Sec.</a:t>
            </a:r>
          </a:p>
          <a:p>
            <a:pPr algn="l"/>
            <a:endParaRPr lang="ar-IQ" sz="2300" dirty="0"/>
          </a:p>
        </p:txBody>
      </p:sp>
      <p:sp>
        <p:nvSpPr>
          <p:cNvPr id="4" name="Slide Number Placeholder 3"/>
          <p:cNvSpPr>
            <a:spLocks noGrp="1"/>
          </p:cNvSpPr>
          <p:nvPr>
            <p:ph type="sldNum" sz="quarter" idx="12"/>
          </p:nvPr>
        </p:nvSpPr>
        <p:spPr/>
        <p:txBody>
          <a:bodyPr/>
          <a:lstStyle/>
          <a:p>
            <a:fld id="{368C4215-FE32-4627-BCED-F79FDE433057}" type="slidenum">
              <a:rPr lang="ar-IQ" smtClean="0"/>
              <a:pPr/>
              <a:t>19</a:t>
            </a:fld>
            <a:endParaRPr lang="ar-IQ"/>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a:p>
        </p:txBody>
      </p:sp>
      <p:sp>
        <p:nvSpPr>
          <p:cNvPr id="3" name="Content Placeholder 2"/>
          <p:cNvSpPr>
            <a:spLocks noGrp="1"/>
          </p:cNvSpPr>
          <p:nvPr>
            <p:ph idx="1"/>
          </p:nvPr>
        </p:nvSpPr>
        <p:spPr>
          <a:xfrm>
            <a:off x="0" y="1219200"/>
            <a:ext cx="9144000" cy="5638800"/>
          </a:xfrm>
        </p:spPr>
        <p:txBody>
          <a:bodyPr>
            <a:noAutofit/>
          </a:bodyPr>
          <a:lstStyle/>
          <a:p>
            <a:pPr algn="l" rtl="0">
              <a:lnSpc>
                <a:spcPct val="150000"/>
              </a:lnSpc>
              <a:buNone/>
            </a:pPr>
            <a:r>
              <a:rPr lang="en-US" sz="2400" dirty="0"/>
              <a:t>Unlike trusses, considered in the preceding chapter, whose members are always subjected to only axial forces, the members of rigid frames and beams may be subjected to shear forces and bending moments as well as axial forces under the action of external loads. The determination of these internal forces and moments (stress resultants) is necessary for the design of such structures. The objective of this chapter is to present the analysis of internal forces and moments that may develop in beams, and the members of plane frames, under the action of coplanar systems of external forces and couples.</a:t>
            </a:r>
            <a:endParaRPr lang="ar-KW" sz="2400" dirty="0"/>
          </a:p>
        </p:txBody>
      </p:sp>
      <p:sp>
        <p:nvSpPr>
          <p:cNvPr id="5" name="Slide Number Placeholder 4"/>
          <p:cNvSpPr>
            <a:spLocks noGrp="1"/>
          </p:cNvSpPr>
          <p:nvPr>
            <p:ph type="sldNum" sz="quarter" idx="12"/>
          </p:nvPr>
        </p:nvSpPr>
        <p:spPr/>
        <p:txBody>
          <a:bodyPr/>
          <a:lstStyle/>
          <a:p>
            <a:fld id="{368C4215-FE32-4627-BCED-F79FDE433057}" type="slidenum">
              <a:rPr lang="ar-IQ" smtClean="0"/>
              <a:pPr/>
              <a:t>2</a:t>
            </a:fld>
            <a:endParaRPr lang="ar-IQ"/>
          </a:p>
        </p:txBody>
      </p:sp>
      <p:sp>
        <p:nvSpPr>
          <p:cNvPr id="6" name="Title 1"/>
          <p:cNvSpPr txBox="1">
            <a:spLocks/>
          </p:cNvSpPr>
          <p:nvPr/>
        </p:nvSpPr>
        <p:spPr>
          <a:xfrm>
            <a:off x="0" y="0"/>
            <a:ext cx="9144000" cy="1470025"/>
          </a:xfrm>
          <a:prstGeom prst="rect">
            <a:avLst/>
          </a:prstGeom>
          <a:gradFill>
            <a:gsLst>
              <a:gs pos="0">
                <a:schemeClr val="accent6">
                  <a:lumMod val="40000"/>
                  <a:lumOff val="60000"/>
                </a:schemeClr>
              </a:gs>
              <a:gs pos="64999">
                <a:srgbClr val="F0EBD5"/>
              </a:gs>
              <a:gs pos="100000">
                <a:srgbClr val="D1C39F"/>
              </a:gs>
            </a:gsLst>
            <a:lin ang="9000000" scaled="0"/>
          </a:gradFill>
        </p:spPr>
        <p:txBody>
          <a:bodyPr vert="horz" lIns="91440" tIns="45720" rIns="91440" bIns="45720" rtlCol="1"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Internal Loadings Developed in Structural Members</a:t>
            </a:r>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Autofit/>
          </a:bodyPr>
          <a:lstStyle/>
          <a:p>
            <a:pPr algn="l" rtl="0">
              <a:lnSpc>
                <a:spcPct val="140000"/>
              </a:lnSpc>
              <a:buNone/>
            </a:pPr>
            <a:r>
              <a:rPr lang="en-US" sz="2400" dirty="0"/>
              <a:t>Since beams are used primarily to resist bending stress, it is important that the moment diagram accompany the solution for their design. In previous Sec. the moment diagram was constructed by </a:t>
            </a:r>
            <a:r>
              <a:rPr lang="en-US" sz="2400" i="1" dirty="0"/>
              <a:t>first </a:t>
            </a:r>
            <a:r>
              <a:rPr lang="en-US" sz="2400" dirty="0"/>
              <a:t>drawing the shear diagram. If we use the principle of superposition, however, each of the loads on the beam can be treated separately and the moment diagram can then be constructed in a series of parts rather than a single and sometimes complicated shape. It will be shown later in the text that this can be particularly advantageous when applying geometric deflection methods to determine both the deflection of a beam and the reactions on statically indeterminate beams.</a:t>
            </a:r>
            <a:endParaRPr lang="ar-IQ" sz="2400" dirty="0"/>
          </a:p>
        </p:txBody>
      </p:sp>
      <p:sp>
        <p:nvSpPr>
          <p:cNvPr id="5" name="Slide Number Placeholder 4"/>
          <p:cNvSpPr>
            <a:spLocks noGrp="1"/>
          </p:cNvSpPr>
          <p:nvPr>
            <p:ph type="sldNum" sz="quarter" idx="12"/>
          </p:nvPr>
        </p:nvSpPr>
        <p:spPr/>
        <p:txBody>
          <a:bodyPr/>
          <a:lstStyle/>
          <a:p>
            <a:fld id="{368C4215-FE32-4627-BCED-F79FDE433057}" type="slidenum">
              <a:rPr lang="ar-IQ" smtClean="0"/>
              <a:pPr/>
              <a:t>20</a:t>
            </a:fld>
            <a:endParaRPr lang="ar-IQ"/>
          </a:p>
        </p:txBody>
      </p:sp>
      <p:sp>
        <p:nvSpPr>
          <p:cNvPr id="4" name="Title 1"/>
          <p:cNvSpPr txBox="1">
            <a:spLocks/>
          </p:cNvSpPr>
          <p:nvPr/>
        </p:nvSpPr>
        <p:spPr>
          <a:xfrm>
            <a:off x="0" y="0"/>
            <a:ext cx="8915400" cy="9906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1" anchor="ctr">
            <a:noAutofit/>
            <a:scene3d>
              <a:camera prst="perspectiveRight"/>
              <a:lightRig rig="threePt" dir="t"/>
            </a:scene3d>
          </a:bodyPr>
          <a:lstStyle/>
          <a:p>
            <a:pPr lvl="0" algn="ctr">
              <a:spcBef>
                <a:spcPct val="0"/>
              </a:spcBef>
            </a:pPr>
            <a:r>
              <a:rPr lang="en-US" sz="3200" b="1" dirty="0"/>
              <a:t> Moment Diagrams Constructed by the Method of Superposition</a:t>
            </a:r>
            <a:endParaRPr kumimoji="0" lang="ar-IQ" sz="32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a:srcRect/>
          <a:stretch>
            <a:fillRect/>
          </a:stretch>
        </p:blipFill>
        <p:spPr bwMode="auto">
          <a:xfrm>
            <a:off x="381000" y="533400"/>
            <a:ext cx="3790950" cy="10668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368C4215-FE32-4627-BCED-F79FDE433057}" type="slidenum">
              <a:rPr lang="ar-IQ" smtClean="0"/>
              <a:pPr/>
              <a:t>21</a:t>
            </a:fld>
            <a:endParaRPr lang="ar-IQ"/>
          </a:p>
        </p:txBody>
      </p:sp>
      <p:pic>
        <p:nvPicPr>
          <p:cNvPr id="29699" name="Picture 3"/>
          <p:cNvPicPr>
            <a:picLocks noChangeAspect="1" noChangeArrowheads="1"/>
          </p:cNvPicPr>
          <p:nvPr/>
        </p:nvPicPr>
        <p:blipFill>
          <a:blip r:embed="rId3"/>
          <a:srcRect/>
          <a:stretch>
            <a:fillRect/>
          </a:stretch>
        </p:blipFill>
        <p:spPr bwMode="auto">
          <a:xfrm>
            <a:off x="533400" y="1905000"/>
            <a:ext cx="3781425" cy="4010025"/>
          </a:xfrm>
          <a:prstGeom prst="rect">
            <a:avLst/>
          </a:prstGeom>
          <a:noFill/>
          <a:ln w="9525">
            <a:noFill/>
            <a:miter lim="800000"/>
            <a:headEnd/>
            <a:tailEnd/>
          </a:ln>
          <a:effectLst/>
        </p:spPr>
      </p:pic>
      <p:pic>
        <p:nvPicPr>
          <p:cNvPr id="29700" name="Picture 4"/>
          <p:cNvPicPr>
            <a:picLocks noChangeAspect="1" noChangeArrowheads="1"/>
          </p:cNvPicPr>
          <p:nvPr/>
        </p:nvPicPr>
        <p:blipFill>
          <a:blip r:embed="rId4"/>
          <a:srcRect/>
          <a:stretch>
            <a:fillRect/>
          </a:stretch>
        </p:blipFill>
        <p:spPr bwMode="auto">
          <a:xfrm>
            <a:off x="4953000" y="457200"/>
            <a:ext cx="3381375" cy="1447800"/>
          </a:xfrm>
          <a:prstGeom prst="rect">
            <a:avLst/>
          </a:prstGeom>
          <a:noFill/>
          <a:ln w="9525">
            <a:noFill/>
            <a:miter lim="800000"/>
            <a:headEnd/>
            <a:tailEnd/>
          </a:ln>
          <a:effectLst/>
        </p:spPr>
      </p:pic>
      <p:pic>
        <p:nvPicPr>
          <p:cNvPr id="29701" name="Picture 5"/>
          <p:cNvPicPr>
            <a:picLocks noChangeAspect="1" noChangeArrowheads="1"/>
          </p:cNvPicPr>
          <p:nvPr/>
        </p:nvPicPr>
        <p:blipFill>
          <a:blip r:embed="rId5"/>
          <a:srcRect/>
          <a:stretch>
            <a:fillRect/>
          </a:stretch>
        </p:blipFill>
        <p:spPr bwMode="auto">
          <a:xfrm>
            <a:off x="4800600" y="2057400"/>
            <a:ext cx="3714750" cy="4133850"/>
          </a:xfrm>
          <a:prstGeom prst="rect">
            <a:avLst/>
          </a:prstGeom>
          <a:noFill/>
          <a:ln w="9525">
            <a:noFill/>
            <a:miter lim="800000"/>
            <a:headEnd/>
            <a:tailEnd/>
          </a:ln>
          <a:effectLst/>
        </p:spPr>
      </p:pic>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2"/>
          <a:srcRect/>
          <a:stretch>
            <a:fillRect/>
          </a:stretch>
        </p:blipFill>
        <p:spPr bwMode="auto">
          <a:xfrm>
            <a:off x="0" y="0"/>
            <a:ext cx="4184138" cy="2819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368C4215-FE32-4627-BCED-F79FDE433057}" type="slidenum">
              <a:rPr lang="ar-IQ" smtClean="0"/>
              <a:pPr/>
              <a:t>22</a:t>
            </a:fld>
            <a:endParaRPr lang="ar-IQ"/>
          </a:p>
        </p:txBody>
      </p:sp>
      <p:pic>
        <p:nvPicPr>
          <p:cNvPr id="40963" name="Picture 3"/>
          <p:cNvPicPr>
            <a:picLocks noChangeAspect="1" noChangeArrowheads="1"/>
          </p:cNvPicPr>
          <p:nvPr/>
        </p:nvPicPr>
        <p:blipFill>
          <a:blip r:embed="rId3"/>
          <a:srcRect/>
          <a:stretch>
            <a:fillRect/>
          </a:stretch>
        </p:blipFill>
        <p:spPr bwMode="auto">
          <a:xfrm>
            <a:off x="4632464" y="0"/>
            <a:ext cx="4435336" cy="2833687"/>
          </a:xfrm>
          <a:prstGeom prst="rect">
            <a:avLst/>
          </a:prstGeom>
          <a:noFill/>
          <a:ln w="9525">
            <a:noFill/>
            <a:miter lim="800000"/>
            <a:headEnd/>
            <a:tailEnd/>
          </a:ln>
          <a:effectLst/>
        </p:spPr>
      </p:pic>
      <p:pic>
        <p:nvPicPr>
          <p:cNvPr id="40964" name="Picture 4"/>
          <p:cNvPicPr>
            <a:picLocks noChangeAspect="1" noChangeArrowheads="1"/>
          </p:cNvPicPr>
          <p:nvPr/>
        </p:nvPicPr>
        <p:blipFill>
          <a:blip r:embed="rId4"/>
          <a:srcRect/>
          <a:stretch>
            <a:fillRect/>
          </a:stretch>
        </p:blipFill>
        <p:spPr bwMode="auto">
          <a:xfrm>
            <a:off x="2514600" y="3352800"/>
            <a:ext cx="4457700" cy="3256001"/>
          </a:xfrm>
          <a:prstGeom prst="rect">
            <a:avLst/>
          </a:prstGeom>
          <a:noFill/>
          <a:ln w="9525">
            <a:noFill/>
            <a:miter lim="800000"/>
            <a:headEnd/>
            <a:tailEnd/>
          </a:ln>
          <a:effectLst/>
        </p:spPr>
      </p:pic>
      <p:sp>
        <p:nvSpPr>
          <p:cNvPr id="2" name="TextBox 1"/>
          <p:cNvSpPr txBox="1"/>
          <p:nvPr/>
        </p:nvSpPr>
        <p:spPr>
          <a:xfrm>
            <a:off x="609600" y="4343400"/>
            <a:ext cx="1981200" cy="584775"/>
          </a:xfrm>
          <a:prstGeom prst="rect">
            <a:avLst/>
          </a:prstGeom>
          <a:noFill/>
        </p:spPr>
        <p:txBody>
          <a:bodyPr wrap="square" rtlCol="0">
            <a:spAutoFit/>
          </a:bodyPr>
          <a:lstStyle/>
          <a:p>
            <a:pPr algn="l" rtl="0"/>
            <a:r>
              <a:rPr lang="en-US" sz="3200" dirty="0"/>
              <a:t>Software</a:t>
            </a:r>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773238"/>
            <a:ext cx="7561262"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35" name="Rectangle 3"/>
          <p:cNvSpPr>
            <a:spLocks noGrp="1" noChangeArrowheads="1"/>
          </p:cNvSpPr>
          <p:nvPr>
            <p:ph type="title"/>
          </p:nvPr>
        </p:nvSpPr>
        <p:spPr>
          <a:xfrm>
            <a:off x="491331" y="179388"/>
            <a:ext cx="8153400" cy="990600"/>
          </a:xfrm>
        </p:spPr>
        <p:txBody>
          <a:bodyPr/>
          <a:lstStyle/>
          <a:p>
            <a:pPr eaLnBrk="1" hangingPunct="1"/>
            <a:r>
              <a:rPr lang="en-US" altLang="zh-CN" b="1" dirty="0">
                <a:ea typeface="SimSun" panose="02010600030101010101" pitchFamily="2" charset="-122"/>
              </a:rPr>
              <a:t>Example</a:t>
            </a:r>
            <a:endParaRPr lang="en-US" altLang="en-US" b="1" dirty="0">
              <a:ea typeface="SimSun" panose="02010600030101010101" pitchFamily="2" charset="-122"/>
            </a:endParaRPr>
          </a:p>
        </p:txBody>
      </p:sp>
      <p:sp>
        <p:nvSpPr>
          <p:cNvPr id="2" name="Slide Number Placeholder 1">
            <a:extLst>
              <a:ext uri="{FF2B5EF4-FFF2-40B4-BE49-F238E27FC236}">
                <a16:creationId xmlns:a16="http://schemas.microsoft.com/office/drawing/2014/main" id="{2565FF5E-2336-49B3-AA1E-BEDFA98E0D5C}"/>
              </a:ext>
            </a:extLst>
          </p:cNvPr>
          <p:cNvSpPr>
            <a:spLocks noGrp="1"/>
          </p:cNvSpPr>
          <p:nvPr>
            <p:ph type="sldNum" sz="quarter" idx="12"/>
          </p:nvPr>
        </p:nvSpPr>
        <p:spPr/>
        <p:txBody>
          <a:bodyPr/>
          <a:lstStyle/>
          <a:p>
            <a:fld id="{368C4215-FE32-4627-BCED-F79FDE433057}" type="slidenum">
              <a:rPr lang="ar-IQ" smtClean="0"/>
              <a:pPr/>
              <a:t>23</a:t>
            </a:fld>
            <a:endParaRPr lang="ar-IQ"/>
          </a:p>
        </p:txBody>
      </p:sp>
      <p:pic>
        <p:nvPicPr>
          <p:cNvPr id="1843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4652963"/>
            <a:ext cx="3735387"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37" name="TextBox 4"/>
          <p:cNvSpPr txBox="1">
            <a:spLocks noChangeArrowheads="1"/>
          </p:cNvSpPr>
          <p:nvPr/>
        </p:nvSpPr>
        <p:spPr bwMode="auto">
          <a:xfrm>
            <a:off x="611188" y="1557338"/>
            <a:ext cx="6257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Draw shear force and bending moment diagrams </a:t>
            </a:r>
          </a:p>
        </p:txBody>
      </p:sp>
    </p:spTree>
    <p:extLst>
      <p:ext uri="{BB962C8B-B14F-4D97-AF65-F5344CB8AC3E}">
        <p14:creationId xmlns:p14="http://schemas.microsoft.com/office/powerpoint/2010/main" val="123481127"/>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title"/>
          </p:nvPr>
        </p:nvSpPr>
        <p:spPr>
          <a:xfrm>
            <a:off x="612775" y="228600"/>
            <a:ext cx="8153400" cy="990600"/>
          </a:xfrm>
        </p:spPr>
        <p:txBody>
          <a:bodyPr/>
          <a:lstStyle/>
          <a:p>
            <a:pPr eaLnBrk="1" hangingPunct="1"/>
            <a:r>
              <a:rPr lang="en-US" altLang="zh-CN" b="1">
                <a:ea typeface="SimSun" panose="02010600030101010101" pitchFamily="2" charset="-122"/>
              </a:rPr>
              <a:t>Solution</a:t>
            </a:r>
            <a:endParaRPr lang="en-US" altLang="en-US" b="1">
              <a:ea typeface="SimSun" panose="02010600030101010101" pitchFamily="2" charset="-122"/>
            </a:endParaRPr>
          </a:p>
        </p:txBody>
      </p:sp>
      <p:sp>
        <p:nvSpPr>
          <p:cNvPr id="2" name="Slide Number Placeholder 1">
            <a:extLst>
              <a:ext uri="{FF2B5EF4-FFF2-40B4-BE49-F238E27FC236}">
                <a16:creationId xmlns:a16="http://schemas.microsoft.com/office/drawing/2014/main" id="{E0B91D33-B984-480E-96DC-AF9110753EB4}"/>
              </a:ext>
            </a:extLst>
          </p:cNvPr>
          <p:cNvSpPr>
            <a:spLocks noGrp="1"/>
          </p:cNvSpPr>
          <p:nvPr>
            <p:ph type="sldNum" sz="quarter" idx="12"/>
          </p:nvPr>
        </p:nvSpPr>
        <p:spPr/>
        <p:txBody>
          <a:bodyPr/>
          <a:lstStyle/>
          <a:p>
            <a:fld id="{368C4215-FE32-4627-BCED-F79FDE433057}" type="slidenum">
              <a:rPr lang="ar-IQ" smtClean="0"/>
              <a:pPr/>
              <a:t>24</a:t>
            </a:fld>
            <a:endParaRPr lang="ar-IQ"/>
          </a:p>
        </p:txBody>
      </p:sp>
      <p:pic>
        <p:nvPicPr>
          <p:cNvPr id="71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28775"/>
            <a:ext cx="40227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7170" name="Object 10"/>
          <p:cNvGraphicFramePr>
            <a:graphicFrameLocks noChangeAspect="1"/>
          </p:cNvGraphicFramePr>
          <p:nvPr/>
        </p:nvGraphicFramePr>
        <p:xfrm>
          <a:off x="684213" y="5732463"/>
          <a:ext cx="2619375" cy="1004887"/>
        </p:xfrm>
        <a:graphic>
          <a:graphicData uri="http://schemas.openxmlformats.org/presentationml/2006/ole">
            <mc:AlternateContent xmlns:mc="http://schemas.openxmlformats.org/markup-compatibility/2006">
              <mc:Choice xmlns:v="urn:schemas-microsoft-com:vml" Requires="v">
                <p:oleObj name="Equation" r:id="rId4" imgW="2616120" imgH="1002960" progId="Equation.3">
                  <p:embed/>
                </p:oleObj>
              </mc:Choice>
              <mc:Fallback>
                <p:oleObj name="Equation" r:id="rId4" imgW="2616120" imgH="1002960" progId="Equation.3">
                  <p:embed/>
                  <p:pic>
                    <p:nvPicPr>
                      <p:cNvPr id="717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5732463"/>
                        <a:ext cx="2619375" cy="1004887"/>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17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3716338"/>
            <a:ext cx="39417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17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25" y="1557338"/>
            <a:ext cx="343376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7171" name="Object 9"/>
          <p:cNvGraphicFramePr>
            <a:graphicFrameLocks noChangeAspect="1"/>
          </p:cNvGraphicFramePr>
          <p:nvPr/>
        </p:nvGraphicFramePr>
        <p:xfrm>
          <a:off x="4140200" y="5589588"/>
          <a:ext cx="3640138" cy="1130300"/>
        </p:xfrm>
        <a:graphic>
          <a:graphicData uri="http://schemas.openxmlformats.org/presentationml/2006/ole">
            <mc:AlternateContent xmlns:mc="http://schemas.openxmlformats.org/markup-compatibility/2006">
              <mc:Choice xmlns:v="urn:schemas-microsoft-com:vml" Requires="v">
                <p:oleObj name="Equation" r:id="rId8" imgW="2412720" imgH="749160" progId="Equation.3">
                  <p:embed/>
                </p:oleObj>
              </mc:Choice>
              <mc:Fallback>
                <p:oleObj name="Equation" r:id="rId8" imgW="2412720" imgH="749160" progId="Equation.3">
                  <p:embed/>
                  <p:pic>
                    <p:nvPicPr>
                      <p:cNvPr id="717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0200" y="5589588"/>
                        <a:ext cx="3640138" cy="1130300"/>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9" name="Straight Arrow Connector 8"/>
          <p:cNvCxnSpPr/>
          <p:nvPr/>
        </p:nvCxnSpPr>
        <p:spPr>
          <a:xfrm>
            <a:off x="827088" y="3141663"/>
            <a:ext cx="2665412" cy="1587"/>
          </a:xfrm>
          <a:prstGeom prst="straightConnector1">
            <a:avLst/>
          </a:prstGeom>
          <a:ln w="1905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177" name="TextBox 10"/>
          <p:cNvSpPr txBox="1">
            <a:spLocks noChangeArrowheads="1"/>
          </p:cNvSpPr>
          <p:nvPr/>
        </p:nvSpPr>
        <p:spPr bwMode="auto">
          <a:xfrm>
            <a:off x="1908175" y="3141663"/>
            <a:ext cx="4127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9m</a:t>
            </a:r>
          </a:p>
        </p:txBody>
      </p:sp>
      <p:sp>
        <p:nvSpPr>
          <p:cNvPr id="12" name="Rectangle 11"/>
          <p:cNvSpPr/>
          <p:nvPr/>
        </p:nvSpPr>
        <p:spPr>
          <a:xfrm>
            <a:off x="1692275" y="3429000"/>
            <a:ext cx="647700"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079625" y="4437063"/>
            <a:ext cx="495300" cy="287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95365594"/>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solidFill>
            <a:srgbClr val="FFC000"/>
          </a:solidFill>
        </p:spPr>
        <p:txBody>
          <a:bodyPr/>
          <a:lstStyle/>
          <a:p>
            <a:r>
              <a:rPr lang="en-US" dirty="0"/>
              <a:t>QUALITATIVE DEFLECTED SHAPES</a:t>
            </a:r>
            <a:endParaRPr lang="ar-KW" dirty="0"/>
          </a:p>
        </p:txBody>
      </p:sp>
      <p:sp>
        <p:nvSpPr>
          <p:cNvPr id="3" name="Content Placeholder 2"/>
          <p:cNvSpPr>
            <a:spLocks noGrp="1"/>
          </p:cNvSpPr>
          <p:nvPr>
            <p:ph idx="1"/>
          </p:nvPr>
        </p:nvSpPr>
        <p:spPr>
          <a:xfrm>
            <a:off x="0" y="1066800"/>
            <a:ext cx="9144000" cy="5791200"/>
          </a:xfrm>
        </p:spPr>
        <p:txBody>
          <a:bodyPr>
            <a:noAutofit/>
          </a:bodyPr>
          <a:lstStyle/>
          <a:p>
            <a:pPr algn="l" rtl="0">
              <a:lnSpc>
                <a:spcPct val="120000"/>
              </a:lnSpc>
              <a:buNone/>
            </a:pPr>
            <a:r>
              <a:rPr lang="en-US" sz="2800" dirty="0"/>
              <a:t>A qualitative deflected shape (elastic curve) of a structure is simply a rough (usually exaggerated) sketch of the neutral surface of the structure, in the deformed position, under the action of a given loading condition.</a:t>
            </a:r>
          </a:p>
          <a:p>
            <a:pPr algn="l" rtl="0">
              <a:lnSpc>
                <a:spcPct val="120000"/>
              </a:lnSpc>
              <a:buNone/>
            </a:pPr>
            <a:r>
              <a:rPr lang="en-US" sz="2800" dirty="0"/>
              <a:t>According to the sign convention, a positive bending moment bends a beam concave upward (or toward the positive y direction), whereas a negative bending moment bends a beam concave downward (or toward the negative y direction). Thus, the sign (positive or negative) of the curvature at any point along the axis of a beam can be obtained from the bending moment diagram.</a:t>
            </a:r>
            <a:endParaRPr lang="ar-KW" sz="2800" dirty="0"/>
          </a:p>
        </p:txBody>
      </p:sp>
      <p:sp>
        <p:nvSpPr>
          <p:cNvPr id="5" name="Slide Number Placeholder 4"/>
          <p:cNvSpPr>
            <a:spLocks noGrp="1"/>
          </p:cNvSpPr>
          <p:nvPr>
            <p:ph type="sldNum" sz="quarter" idx="12"/>
          </p:nvPr>
        </p:nvSpPr>
        <p:spPr/>
        <p:txBody>
          <a:bodyPr/>
          <a:lstStyle/>
          <a:p>
            <a:fld id="{368C4215-FE32-4627-BCED-F79FDE433057}" type="slidenum">
              <a:rPr lang="ar-IQ" smtClean="0"/>
              <a:pPr/>
              <a:t>25</a:t>
            </a:fld>
            <a:endParaRPr lang="ar-IQ"/>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a:srcRect/>
          <a:stretch>
            <a:fillRect/>
          </a:stretch>
        </p:blipFill>
        <p:spPr bwMode="auto">
          <a:xfrm>
            <a:off x="228600" y="914400"/>
            <a:ext cx="3095625" cy="443865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368C4215-FE32-4627-BCED-F79FDE433057}" type="slidenum">
              <a:rPr lang="ar-IQ" smtClean="0"/>
              <a:pPr/>
              <a:t>26</a:t>
            </a:fld>
            <a:endParaRPr lang="ar-IQ"/>
          </a:p>
        </p:txBody>
      </p:sp>
      <p:pic>
        <p:nvPicPr>
          <p:cNvPr id="37891" name="Picture 3"/>
          <p:cNvPicPr>
            <a:picLocks noChangeAspect="1" noChangeArrowheads="1"/>
          </p:cNvPicPr>
          <p:nvPr/>
        </p:nvPicPr>
        <p:blipFill>
          <a:blip r:embed="rId3"/>
          <a:srcRect/>
          <a:stretch>
            <a:fillRect/>
          </a:stretch>
        </p:blipFill>
        <p:spPr bwMode="auto">
          <a:xfrm>
            <a:off x="4876800" y="0"/>
            <a:ext cx="3657600" cy="6858000"/>
          </a:xfrm>
          <a:prstGeom prst="rect">
            <a:avLst/>
          </a:prstGeom>
          <a:noFill/>
          <a:ln w="9525">
            <a:noFill/>
            <a:miter lim="800000"/>
            <a:headEnd/>
            <a:tailEnd/>
          </a:ln>
          <a:effectLst/>
        </p:spPr>
      </p:pic>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barn(inHorizontal)">
                                      <p:cBhvr>
                                        <p:cTn id="7"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Grp="1" noChangeAspect="1" noChangeArrowheads="1"/>
          </p:cNvPicPr>
          <p:nvPr>
            <p:ph idx="1"/>
          </p:nvPr>
        </p:nvPicPr>
        <p:blipFill>
          <a:blip r:embed="rId2"/>
          <a:srcRect/>
          <a:stretch>
            <a:fillRect/>
          </a:stretch>
        </p:blipFill>
        <p:spPr bwMode="auto">
          <a:xfrm>
            <a:off x="304800" y="838200"/>
            <a:ext cx="8520436" cy="5321371"/>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368C4215-FE32-4627-BCED-F79FDE433057}" type="slidenum">
              <a:rPr lang="ar-IQ" smtClean="0"/>
              <a:pPr/>
              <a:t>27</a:t>
            </a:fld>
            <a:endParaRPr lang="ar-IQ"/>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a:srcRect/>
          <a:stretch>
            <a:fillRect/>
          </a:stretch>
        </p:blipFill>
        <p:spPr bwMode="auto">
          <a:xfrm>
            <a:off x="838200" y="761999"/>
            <a:ext cx="7162800" cy="4988787"/>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368C4215-FE32-4627-BCED-F79FDE433057}" type="slidenum">
              <a:rPr lang="ar-IQ" smtClean="0"/>
              <a:pPr/>
              <a:t>28</a:t>
            </a:fld>
            <a:endParaRPr lang="ar-IQ"/>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2"/>
          <a:srcRect/>
          <a:stretch>
            <a:fillRect/>
          </a:stretch>
        </p:blipFill>
        <p:spPr bwMode="auto">
          <a:xfrm>
            <a:off x="151261" y="1219200"/>
            <a:ext cx="8764139" cy="4496594"/>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368C4215-FE32-4627-BCED-F79FDE433057}" type="slidenum">
              <a:rPr lang="ar-IQ" smtClean="0"/>
              <a:pPr/>
              <a:t>29</a:t>
            </a:fld>
            <a:endParaRPr lang="ar-IQ"/>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0"/>
            <a:ext cx="9144000" cy="5257800"/>
          </a:xfrm>
        </p:spPr>
        <p:txBody>
          <a:bodyPr>
            <a:noAutofit/>
          </a:bodyPr>
          <a:lstStyle/>
          <a:p>
            <a:pPr algn="l">
              <a:lnSpc>
                <a:spcPct val="130000"/>
              </a:lnSpc>
            </a:pPr>
            <a:r>
              <a:rPr lang="en-US" dirty="0">
                <a:solidFill>
                  <a:schemeClr val="tx1"/>
                </a:solidFill>
              </a:rPr>
              <a:t>Before a structural member can be proportioned, it is necessary to determine the force and moment that act within it. In this chapter we will develop the methods for finding these loadings at specified points along a member's axis and for showing the variation graphically using the shear and moment diagrams. Applications are given for both beams and frames.</a:t>
            </a:r>
          </a:p>
          <a:p>
            <a:pPr algn="l"/>
            <a:endParaRPr lang="ar-IQ" dirty="0">
              <a:solidFill>
                <a:schemeClr val="tx1"/>
              </a:solidFill>
            </a:endParaRPr>
          </a:p>
        </p:txBody>
      </p:sp>
      <p:sp>
        <p:nvSpPr>
          <p:cNvPr id="4" name="Slide Number Placeholder 3"/>
          <p:cNvSpPr>
            <a:spLocks noGrp="1"/>
          </p:cNvSpPr>
          <p:nvPr>
            <p:ph type="sldNum" sz="quarter" idx="12"/>
          </p:nvPr>
        </p:nvSpPr>
        <p:spPr/>
        <p:txBody>
          <a:bodyPr/>
          <a:lstStyle/>
          <a:p>
            <a:fld id="{368C4215-FE32-4627-BCED-F79FDE433057}" type="slidenum">
              <a:rPr lang="ar-IQ" smtClean="0"/>
              <a:pPr/>
              <a:t>3</a:t>
            </a:fld>
            <a:endParaRPr lang="ar-IQ"/>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185" y="857251"/>
            <a:ext cx="2935579" cy="994172"/>
          </a:xfrm>
        </p:spPr>
        <p:txBody>
          <a:bodyPr>
            <a:normAutofit/>
          </a:bodyPr>
          <a:lstStyle/>
          <a:p>
            <a:r>
              <a:rPr lang="en-US" dirty="0"/>
              <a:t>Internal Hinges</a:t>
            </a:r>
          </a:p>
        </p:txBody>
      </p:sp>
      <p:pic>
        <p:nvPicPr>
          <p:cNvPr id="4" name="Content Placeholder 3"/>
          <p:cNvPicPr>
            <a:picLocks noGrp="1" noChangeAspect="1"/>
          </p:cNvPicPr>
          <p:nvPr>
            <p:ph idx="1"/>
          </p:nvPr>
        </p:nvPicPr>
        <p:blipFill>
          <a:blip r:embed="rId2"/>
          <a:stretch>
            <a:fillRect/>
          </a:stretch>
        </p:blipFill>
        <p:spPr>
          <a:xfrm>
            <a:off x="65199" y="1893094"/>
            <a:ext cx="3914775" cy="1321594"/>
          </a:xfrm>
          <a:prstGeom prst="rect">
            <a:avLst/>
          </a:prstGeom>
        </p:spPr>
      </p:pic>
      <p:sp>
        <p:nvSpPr>
          <p:cNvPr id="3" name="Slide Number Placeholder 2">
            <a:extLst>
              <a:ext uri="{FF2B5EF4-FFF2-40B4-BE49-F238E27FC236}">
                <a16:creationId xmlns:a16="http://schemas.microsoft.com/office/drawing/2014/main" id="{426204E6-3FAA-403E-B68A-7E43ED463222}"/>
              </a:ext>
            </a:extLst>
          </p:cNvPr>
          <p:cNvSpPr>
            <a:spLocks noGrp="1"/>
          </p:cNvSpPr>
          <p:nvPr>
            <p:ph type="sldNum" sz="quarter" idx="12"/>
          </p:nvPr>
        </p:nvSpPr>
        <p:spPr/>
        <p:txBody>
          <a:bodyPr/>
          <a:lstStyle/>
          <a:p>
            <a:fld id="{368C4215-FE32-4627-BCED-F79FDE433057}" type="slidenum">
              <a:rPr lang="ar-IQ" smtClean="0"/>
              <a:pPr/>
              <a:t>30</a:t>
            </a:fld>
            <a:endParaRPr lang="ar-IQ"/>
          </a:p>
        </p:txBody>
      </p:sp>
      <p:pic>
        <p:nvPicPr>
          <p:cNvPr id="6" name="Picture 5"/>
          <p:cNvPicPr>
            <a:picLocks noChangeAspect="1"/>
          </p:cNvPicPr>
          <p:nvPr/>
        </p:nvPicPr>
        <p:blipFill>
          <a:blip r:embed="rId3"/>
          <a:stretch>
            <a:fillRect/>
          </a:stretch>
        </p:blipFill>
        <p:spPr>
          <a:xfrm>
            <a:off x="1424222" y="4062128"/>
            <a:ext cx="1871663" cy="1264444"/>
          </a:xfrm>
          <a:prstGeom prst="rect">
            <a:avLst/>
          </a:prstGeom>
        </p:spPr>
      </p:pic>
      <p:pic>
        <p:nvPicPr>
          <p:cNvPr id="7" name="Picture 6"/>
          <p:cNvPicPr>
            <a:picLocks noChangeAspect="1"/>
          </p:cNvPicPr>
          <p:nvPr/>
        </p:nvPicPr>
        <p:blipFill>
          <a:blip r:embed="rId4"/>
          <a:stretch>
            <a:fillRect/>
          </a:stretch>
        </p:blipFill>
        <p:spPr>
          <a:xfrm>
            <a:off x="5698298" y="3933540"/>
            <a:ext cx="1514475" cy="1521619"/>
          </a:xfrm>
          <a:prstGeom prst="rect">
            <a:avLst/>
          </a:prstGeom>
        </p:spPr>
      </p:pic>
      <p:pic>
        <p:nvPicPr>
          <p:cNvPr id="8" name="Picture 7"/>
          <p:cNvPicPr>
            <a:picLocks noChangeAspect="1"/>
          </p:cNvPicPr>
          <p:nvPr/>
        </p:nvPicPr>
        <p:blipFill>
          <a:blip r:embed="rId5"/>
          <a:stretch>
            <a:fillRect/>
          </a:stretch>
        </p:blipFill>
        <p:spPr>
          <a:xfrm>
            <a:off x="5810686" y="2454029"/>
            <a:ext cx="2043113" cy="857250"/>
          </a:xfrm>
          <a:prstGeom prst="rect">
            <a:avLst/>
          </a:prstGeom>
        </p:spPr>
      </p:pic>
    </p:spTree>
    <p:extLst>
      <p:ext uri="{BB962C8B-B14F-4D97-AF65-F5344CB8AC3E}">
        <p14:creationId xmlns:p14="http://schemas.microsoft.com/office/powerpoint/2010/main" val="3950223753"/>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effectLst>
                  <a:outerShdw blurRad="38100" dist="38100" dir="2700000" algn="tl">
                    <a:srgbClr val="000000">
                      <a:alpha val="43137"/>
                    </a:srgbClr>
                  </a:outerShdw>
                </a:effectLst>
              </a:rPr>
              <a:t>2 hinges</a:t>
            </a:r>
          </a:p>
        </p:txBody>
      </p:sp>
      <p:pic>
        <p:nvPicPr>
          <p:cNvPr id="4" name="Content Placeholder 3"/>
          <p:cNvPicPr>
            <a:picLocks noGrp="1" noChangeAspect="1"/>
          </p:cNvPicPr>
          <p:nvPr>
            <p:ph idx="1"/>
          </p:nvPr>
        </p:nvPicPr>
        <p:blipFill>
          <a:blip r:embed="rId2"/>
          <a:stretch>
            <a:fillRect/>
          </a:stretch>
        </p:blipFill>
        <p:spPr>
          <a:xfrm>
            <a:off x="628650" y="2125266"/>
            <a:ext cx="1435894" cy="1643063"/>
          </a:xfrm>
          <a:prstGeom prst="rect">
            <a:avLst/>
          </a:prstGeom>
        </p:spPr>
      </p:pic>
      <p:sp>
        <p:nvSpPr>
          <p:cNvPr id="3" name="Slide Number Placeholder 2">
            <a:extLst>
              <a:ext uri="{FF2B5EF4-FFF2-40B4-BE49-F238E27FC236}">
                <a16:creationId xmlns:a16="http://schemas.microsoft.com/office/drawing/2014/main" id="{D3F7CC3F-4C71-484E-AF27-6284B2F4CD8A}"/>
              </a:ext>
            </a:extLst>
          </p:cNvPr>
          <p:cNvSpPr>
            <a:spLocks noGrp="1"/>
          </p:cNvSpPr>
          <p:nvPr>
            <p:ph type="sldNum" sz="quarter" idx="12"/>
          </p:nvPr>
        </p:nvSpPr>
        <p:spPr/>
        <p:txBody>
          <a:bodyPr/>
          <a:lstStyle/>
          <a:p>
            <a:fld id="{368C4215-FE32-4627-BCED-F79FDE433057}" type="slidenum">
              <a:rPr lang="ar-IQ" smtClean="0"/>
              <a:pPr/>
              <a:t>31</a:t>
            </a:fld>
            <a:endParaRPr lang="ar-IQ"/>
          </a:p>
        </p:txBody>
      </p:sp>
      <p:pic>
        <p:nvPicPr>
          <p:cNvPr id="5" name="Picture 4"/>
          <p:cNvPicPr>
            <a:picLocks noChangeAspect="1"/>
          </p:cNvPicPr>
          <p:nvPr/>
        </p:nvPicPr>
        <p:blipFill>
          <a:blip r:embed="rId3"/>
          <a:stretch>
            <a:fillRect/>
          </a:stretch>
        </p:blipFill>
        <p:spPr>
          <a:xfrm>
            <a:off x="6002460" y="2125266"/>
            <a:ext cx="1157288" cy="1585913"/>
          </a:xfrm>
          <a:prstGeom prst="rect">
            <a:avLst/>
          </a:prstGeom>
        </p:spPr>
      </p:pic>
      <p:pic>
        <p:nvPicPr>
          <p:cNvPr id="6" name="Picture 5"/>
          <p:cNvPicPr>
            <a:picLocks noChangeAspect="1"/>
          </p:cNvPicPr>
          <p:nvPr/>
        </p:nvPicPr>
        <p:blipFill>
          <a:blip r:embed="rId4"/>
          <a:stretch>
            <a:fillRect/>
          </a:stretch>
        </p:blipFill>
        <p:spPr>
          <a:xfrm>
            <a:off x="3181283" y="3907782"/>
            <a:ext cx="2263451" cy="1923933"/>
          </a:xfrm>
          <a:prstGeom prst="rect">
            <a:avLst/>
          </a:prstGeom>
        </p:spPr>
      </p:pic>
    </p:spTree>
    <p:extLst>
      <p:ext uri="{BB962C8B-B14F-4D97-AF65-F5344CB8AC3E}">
        <p14:creationId xmlns:p14="http://schemas.microsoft.com/office/powerpoint/2010/main" val="2270777927"/>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effectLst>
                  <a:outerShdw blurRad="38100" dist="38100" dir="2700000" algn="tl">
                    <a:srgbClr val="000000">
                      <a:alpha val="43137"/>
                    </a:srgbClr>
                  </a:outerShdw>
                </a:effectLst>
              </a:rPr>
              <a:t>3 hinges</a:t>
            </a:r>
          </a:p>
        </p:txBody>
      </p:sp>
      <p:pic>
        <p:nvPicPr>
          <p:cNvPr id="4" name="Content Placeholder 3"/>
          <p:cNvPicPr>
            <a:picLocks noGrp="1" noChangeAspect="1"/>
          </p:cNvPicPr>
          <p:nvPr>
            <p:ph idx="1"/>
          </p:nvPr>
        </p:nvPicPr>
        <p:blipFill>
          <a:blip r:embed="rId2"/>
          <a:stretch>
            <a:fillRect/>
          </a:stretch>
        </p:blipFill>
        <p:spPr>
          <a:xfrm>
            <a:off x="883259" y="2676332"/>
            <a:ext cx="1350169" cy="1050131"/>
          </a:xfrm>
          <a:prstGeom prst="rect">
            <a:avLst/>
          </a:prstGeom>
        </p:spPr>
      </p:pic>
      <p:sp>
        <p:nvSpPr>
          <p:cNvPr id="3" name="Slide Number Placeholder 2">
            <a:extLst>
              <a:ext uri="{FF2B5EF4-FFF2-40B4-BE49-F238E27FC236}">
                <a16:creationId xmlns:a16="http://schemas.microsoft.com/office/drawing/2014/main" id="{EB1DBB20-48B5-4A66-8132-599D0569A58C}"/>
              </a:ext>
            </a:extLst>
          </p:cNvPr>
          <p:cNvSpPr>
            <a:spLocks noGrp="1"/>
          </p:cNvSpPr>
          <p:nvPr>
            <p:ph type="sldNum" sz="quarter" idx="12"/>
          </p:nvPr>
        </p:nvSpPr>
        <p:spPr/>
        <p:txBody>
          <a:bodyPr/>
          <a:lstStyle/>
          <a:p>
            <a:fld id="{368C4215-FE32-4627-BCED-F79FDE433057}" type="slidenum">
              <a:rPr lang="ar-IQ" smtClean="0"/>
              <a:pPr/>
              <a:t>32</a:t>
            </a:fld>
            <a:endParaRPr lang="ar-IQ"/>
          </a:p>
        </p:txBody>
      </p:sp>
      <p:pic>
        <p:nvPicPr>
          <p:cNvPr id="5" name="Picture 4"/>
          <p:cNvPicPr>
            <a:picLocks noChangeAspect="1"/>
          </p:cNvPicPr>
          <p:nvPr/>
        </p:nvPicPr>
        <p:blipFill>
          <a:blip r:embed="rId3"/>
          <a:stretch>
            <a:fillRect/>
          </a:stretch>
        </p:blipFill>
        <p:spPr>
          <a:xfrm>
            <a:off x="3366065" y="2519169"/>
            <a:ext cx="1407319" cy="1207294"/>
          </a:xfrm>
          <a:prstGeom prst="rect">
            <a:avLst/>
          </a:prstGeom>
        </p:spPr>
      </p:pic>
      <p:pic>
        <p:nvPicPr>
          <p:cNvPr id="6" name="Picture 5"/>
          <p:cNvPicPr>
            <a:picLocks noChangeAspect="1"/>
          </p:cNvPicPr>
          <p:nvPr/>
        </p:nvPicPr>
        <p:blipFill>
          <a:blip r:embed="rId4"/>
          <a:stretch>
            <a:fillRect/>
          </a:stretch>
        </p:blipFill>
        <p:spPr>
          <a:xfrm>
            <a:off x="2037327" y="3689487"/>
            <a:ext cx="5472113" cy="2250281"/>
          </a:xfrm>
          <a:prstGeom prst="rect">
            <a:avLst/>
          </a:prstGeom>
        </p:spPr>
      </p:pic>
    </p:spTree>
    <p:extLst>
      <p:ext uri="{BB962C8B-B14F-4D97-AF65-F5344CB8AC3E}">
        <p14:creationId xmlns:p14="http://schemas.microsoft.com/office/powerpoint/2010/main" val="2116339540"/>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67" y="857251"/>
            <a:ext cx="7886700" cy="994172"/>
          </a:xfrm>
        </p:spPr>
        <p:txBody>
          <a:bodyPr/>
          <a:lstStyle/>
          <a:p>
            <a:r>
              <a:rPr lang="en-US" dirty="0"/>
              <a:t>Closed Loop</a:t>
            </a:r>
          </a:p>
        </p:txBody>
      </p:sp>
      <p:pic>
        <p:nvPicPr>
          <p:cNvPr id="4" name="Content Placeholder 3"/>
          <p:cNvPicPr>
            <a:picLocks noGrp="1" noChangeAspect="1"/>
          </p:cNvPicPr>
          <p:nvPr>
            <p:ph idx="1"/>
          </p:nvPr>
        </p:nvPicPr>
        <p:blipFill>
          <a:blip r:embed="rId2"/>
          <a:stretch>
            <a:fillRect/>
          </a:stretch>
        </p:blipFill>
        <p:spPr>
          <a:xfrm>
            <a:off x="199069" y="1583338"/>
            <a:ext cx="2950369" cy="1864519"/>
          </a:xfrm>
          <a:prstGeom prst="rect">
            <a:avLst/>
          </a:prstGeom>
        </p:spPr>
      </p:pic>
      <p:sp>
        <p:nvSpPr>
          <p:cNvPr id="3" name="Slide Number Placeholder 2">
            <a:extLst>
              <a:ext uri="{FF2B5EF4-FFF2-40B4-BE49-F238E27FC236}">
                <a16:creationId xmlns:a16="http://schemas.microsoft.com/office/drawing/2014/main" id="{BA02995E-6435-4A72-8B80-C055ABBFF5C0}"/>
              </a:ext>
            </a:extLst>
          </p:cNvPr>
          <p:cNvSpPr>
            <a:spLocks noGrp="1"/>
          </p:cNvSpPr>
          <p:nvPr>
            <p:ph type="sldNum" sz="quarter" idx="12"/>
          </p:nvPr>
        </p:nvSpPr>
        <p:spPr/>
        <p:txBody>
          <a:bodyPr/>
          <a:lstStyle/>
          <a:p>
            <a:fld id="{368C4215-FE32-4627-BCED-F79FDE433057}" type="slidenum">
              <a:rPr lang="ar-IQ" smtClean="0"/>
              <a:pPr/>
              <a:t>33</a:t>
            </a:fld>
            <a:endParaRPr lang="ar-IQ"/>
          </a:p>
        </p:txBody>
      </p:sp>
      <p:pic>
        <p:nvPicPr>
          <p:cNvPr id="5" name="Picture 4"/>
          <p:cNvPicPr>
            <a:picLocks noChangeAspect="1"/>
          </p:cNvPicPr>
          <p:nvPr/>
        </p:nvPicPr>
        <p:blipFill>
          <a:blip r:embed="rId3"/>
          <a:stretch>
            <a:fillRect/>
          </a:stretch>
        </p:blipFill>
        <p:spPr>
          <a:xfrm>
            <a:off x="4753713" y="1851423"/>
            <a:ext cx="3171825" cy="1964531"/>
          </a:xfrm>
          <a:prstGeom prst="rect">
            <a:avLst/>
          </a:prstGeom>
        </p:spPr>
      </p:pic>
      <p:pic>
        <p:nvPicPr>
          <p:cNvPr id="6" name="Picture 5"/>
          <p:cNvPicPr>
            <a:picLocks noChangeAspect="1"/>
          </p:cNvPicPr>
          <p:nvPr/>
        </p:nvPicPr>
        <p:blipFill>
          <a:blip r:embed="rId4"/>
          <a:stretch>
            <a:fillRect/>
          </a:stretch>
        </p:blipFill>
        <p:spPr>
          <a:xfrm>
            <a:off x="787070" y="3933692"/>
            <a:ext cx="2778919" cy="1714500"/>
          </a:xfrm>
          <a:prstGeom prst="rect">
            <a:avLst/>
          </a:prstGeom>
        </p:spPr>
      </p:pic>
      <p:pic>
        <p:nvPicPr>
          <p:cNvPr id="7" name="Picture 6"/>
          <p:cNvPicPr>
            <a:picLocks noChangeAspect="1"/>
          </p:cNvPicPr>
          <p:nvPr/>
        </p:nvPicPr>
        <p:blipFill>
          <a:blip r:embed="rId5"/>
          <a:stretch>
            <a:fillRect/>
          </a:stretch>
        </p:blipFill>
        <p:spPr>
          <a:xfrm>
            <a:off x="5468088" y="4051059"/>
            <a:ext cx="2457450" cy="1750219"/>
          </a:xfrm>
          <a:prstGeom prst="rect">
            <a:avLst/>
          </a:prstGeom>
        </p:spPr>
      </p:pic>
    </p:spTree>
    <p:extLst>
      <p:ext uri="{BB962C8B-B14F-4D97-AF65-F5344CB8AC3E}">
        <p14:creationId xmlns:p14="http://schemas.microsoft.com/office/powerpoint/2010/main" val="3691710203"/>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93975" y="1762888"/>
            <a:ext cx="2650331" cy="1814513"/>
          </a:xfrm>
          <a:prstGeom prst="rect">
            <a:avLst/>
          </a:prstGeom>
        </p:spPr>
      </p:pic>
      <p:sp>
        <p:nvSpPr>
          <p:cNvPr id="2" name="Slide Number Placeholder 1">
            <a:extLst>
              <a:ext uri="{FF2B5EF4-FFF2-40B4-BE49-F238E27FC236}">
                <a16:creationId xmlns:a16="http://schemas.microsoft.com/office/drawing/2014/main" id="{0C795F63-1CA5-46FB-BBA4-6F4432106CDE}"/>
              </a:ext>
            </a:extLst>
          </p:cNvPr>
          <p:cNvSpPr>
            <a:spLocks noGrp="1"/>
          </p:cNvSpPr>
          <p:nvPr>
            <p:ph type="sldNum" sz="quarter" idx="12"/>
          </p:nvPr>
        </p:nvSpPr>
        <p:spPr/>
        <p:txBody>
          <a:bodyPr/>
          <a:lstStyle/>
          <a:p>
            <a:fld id="{368C4215-FE32-4627-BCED-F79FDE433057}" type="slidenum">
              <a:rPr lang="ar-IQ" smtClean="0"/>
              <a:pPr/>
              <a:t>34</a:t>
            </a:fld>
            <a:endParaRPr lang="ar-IQ"/>
          </a:p>
        </p:txBody>
      </p:sp>
      <p:pic>
        <p:nvPicPr>
          <p:cNvPr id="5" name="Picture 4"/>
          <p:cNvPicPr>
            <a:picLocks noChangeAspect="1"/>
          </p:cNvPicPr>
          <p:nvPr/>
        </p:nvPicPr>
        <p:blipFill>
          <a:blip r:embed="rId3"/>
          <a:stretch>
            <a:fillRect/>
          </a:stretch>
        </p:blipFill>
        <p:spPr>
          <a:xfrm>
            <a:off x="4876314" y="1628180"/>
            <a:ext cx="2578894" cy="1821656"/>
          </a:xfrm>
          <a:prstGeom prst="rect">
            <a:avLst/>
          </a:prstGeom>
        </p:spPr>
      </p:pic>
      <p:pic>
        <p:nvPicPr>
          <p:cNvPr id="6" name="Picture 5"/>
          <p:cNvPicPr>
            <a:picLocks noChangeAspect="1"/>
          </p:cNvPicPr>
          <p:nvPr/>
        </p:nvPicPr>
        <p:blipFill>
          <a:blip r:embed="rId4"/>
          <a:stretch>
            <a:fillRect/>
          </a:stretch>
        </p:blipFill>
        <p:spPr>
          <a:xfrm>
            <a:off x="216627" y="4039540"/>
            <a:ext cx="3900488" cy="1657350"/>
          </a:xfrm>
          <a:prstGeom prst="rect">
            <a:avLst/>
          </a:prstGeom>
        </p:spPr>
      </p:pic>
      <p:pic>
        <p:nvPicPr>
          <p:cNvPr id="7" name="Picture 6"/>
          <p:cNvPicPr>
            <a:picLocks noChangeAspect="1"/>
          </p:cNvPicPr>
          <p:nvPr/>
        </p:nvPicPr>
        <p:blipFill>
          <a:blip r:embed="rId5"/>
          <a:stretch>
            <a:fillRect/>
          </a:stretch>
        </p:blipFill>
        <p:spPr>
          <a:xfrm>
            <a:off x="4860214" y="3948548"/>
            <a:ext cx="2707481" cy="1400175"/>
          </a:xfrm>
          <a:prstGeom prst="rect">
            <a:avLst/>
          </a:prstGeom>
        </p:spPr>
      </p:pic>
      <p:pic>
        <p:nvPicPr>
          <p:cNvPr id="8" name="Picture 7"/>
          <p:cNvPicPr>
            <a:picLocks noChangeAspect="1"/>
          </p:cNvPicPr>
          <p:nvPr/>
        </p:nvPicPr>
        <p:blipFill>
          <a:blip r:embed="rId6"/>
          <a:stretch>
            <a:fillRect/>
          </a:stretch>
        </p:blipFill>
        <p:spPr>
          <a:xfrm>
            <a:off x="6165760" y="5348724"/>
            <a:ext cx="2286000" cy="521494"/>
          </a:xfrm>
          <a:prstGeom prst="rect">
            <a:avLst/>
          </a:prstGeom>
        </p:spPr>
      </p:pic>
    </p:spTree>
    <p:extLst>
      <p:ext uri="{BB962C8B-B14F-4D97-AF65-F5344CB8AC3E}">
        <p14:creationId xmlns:p14="http://schemas.microsoft.com/office/powerpoint/2010/main" val="4149220169"/>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9434" y="1628179"/>
            <a:ext cx="4307984" cy="1742555"/>
          </a:xfrm>
          <a:prstGeom prst="rect">
            <a:avLst/>
          </a:prstGeom>
        </p:spPr>
      </p:pic>
      <p:sp>
        <p:nvSpPr>
          <p:cNvPr id="2" name="Slide Number Placeholder 1">
            <a:extLst>
              <a:ext uri="{FF2B5EF4-FFF2-40B4-BE49-F238E27FC236}">
                <a16:creationId xmlns:a16="http://schemas.microsoft.com/office/drawing/2014/main" id="{C5A1D261-C7CB-4665-9D7A-745F7FA94BB5}"/>
              </a:ext>
            </a:extLst>
          </p:cNvPr>
          <p:cNvSpPr>
            <a:spLocks noGrp="1"/>
          </p:cNvSpPr>
          <p:nvPr>
            <p:ph type="sldNum" sz="quarter" idx="12"/>
          </p:nvPr>
        </p:nvSpPr>
        <p:spPr/>
        <p:txBody>
          <a:bodyPr/>
          <a:lstStyle/>
          <a:p>
            <a:fld id="{368C4215-FE32-4627-BCED-F79FDE433057}" type="slidenum">
              <a:rPr lang="ar-IQ" smtClean="0"/>
              <a:pPr/>
              <a:t>35</a:t>
            </a:fld>
            <a:endParaRPr lang="ar-IQ"/>
          </a:p>
        </p:txBody>
      </p:sp>
      <p:pic>
        <p:nvPicPr>
          <p:cNvPr id="5" name="Picture 4"/>
          <p:cNvPicPr>
            <a:picLocks noChangeAspect="1"/>
          </p:cNvPicPr>
          <p:nvPr/>
        </p:nvPicPr>
        <p:blipFill>
          <a:blip r:embed="rId3"/>
          <a:stretch>
            <a:fillRect/>
          </a:stretch>
        </p:blipFill>
        <p:spPr>
          <a:xfrm>
            <a:off x="4206713" y="3666532"/>
            <a:ext cx="4101164" cy="1633930"/>
          </a:xfrm>
          <a:prstGeom prst="rect">
            <a:avLst/>
          </a:prstGeom>
        </p:spPr>
      </p:pic>
    </p:spTree>
    <p:extLst>
      <p:ext uri="{BB962C8B-B14F-4D97-AF65-F5344CB8AC3E}">
        <p14:creationId xmlns:p14="http://schemas.microsoft.com/office/powerpoint/2010/main" val="1287475019"/>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p:spPr>
        <p:style>
          <a:lnRef idx="1">
            <a:schemeClr val="accent2"/>
          </a:lnRef>
          <a:fillRef idx="2">
            <a:schemeClr val="accent2"/>
          </a:fillRef>
          <a:effectRef idx="1">
            <a:schemeClr val="accent2"/>
          </a:effectRef>
          <a:fontRef idx="minor">
            <a:schemeClr val="dk1"/>
          </a:fontRef>
        </p:style>
        <p:txBody>
          <a:bodyPr>
            <a:noAutofit/>
            <a:scene3d>
              <a:camera prst="perspectiveRight"/>
              <a:lightRig rig="threePt" dir="t"/>
            </a:scene3d>
          </a:bodyPr>
          <a:lstStyle/>
          <a:p>
            <a:r>
              <a:rPr lang="en-US" sz="3200" b="1" dirty="0"/>
              <a:t>  Internal Loadings at a Specified Point</a:t>
            </a:r>
            <a:endParaRPr lang="ar-IQ" sz="3200" dirty="0"/>
          </a:p>
        </p:txBody>
      </p:sp>
      <p:sp>
        <p:nvSpPr>
          <p:cNvPr id="3" name="Content Placeholder 2"/>
          <p:cNvSpPr>
            <a:spLocks noGrp="1"/>
          </p:cNvSpPr>
          <p:nvPr>
            <p:ph idx="1"/>
          </p:nvPr>
        </p:nvSpPr>
        <p:spPr>
          <a:xfrm>
            <a:off x="0" y="838200"/>
            <a:ext cx="9144000" cy="6019800"/>
          </a:xfrm>
        </p:spPr>
        <p:txBody>
          <a:bodyPr>
            <a:noAutofit/>
          </a:bodyPr>
          <a:lstStyle/>
          <a:p>
            <a:pPr algn="l" rtl="0">
              <a:lnSpc>
                <a:spcPct val="130000"/>
              </a:lnSpc>
              <a:buNone/>
            </a:pPr>
            <a:r>
              <a:rPr lang="en-US" sz="2800" dirty="0"/>
              <a:t>The internal load at a specified point in a member can be determined by using the </a:t>
            </a:r>
            <a:r>
              <a:rPr lang="en-US" sz="2800" i="1" dirty="0"/>
              <a:t>method of sections. </a:t>
            </a:r>
            <a:r>
              <a:rPr lang="en-US" sz="2800" dirty="0"/>
              <a:t>In general, this loading for a coplanar structure will consist of a normal force </a:t>
            </a:r>
            <a:r>
              <a:rPr lang="en-US" sz="2800" b="1" dirty="0">
                <a:solidFill>
                  <a:srgbClr val="0070C0"/>
                </a:solidFill>
                <a:effectLst>
                  <a:outerShdw blurRad="38100" dist="38100" dir="2700000" algn="tl">
                    <a:srgbClr val="000000">
                      <a:alpha val="43137"/>
                    </a:srgbClr>
                  </a:outerShdw>
                </a:effectLst>
              </a:rPr>
              <a:t>N</a:t>
            </a:r>
            <a:r>
              <a:rPr lang="en-US" sz="2800" dirty="0"/>
              <a:t>, shear force </a:t>
            </a:r>
            <a:r>
              <a:rPr lang="en-US" sz="2800" b="1" dirty="0">
                <a:solidFill>
                  <a:srgbClr val="0070C0"/>
                </a:solidFill>
                <a:effectLst>
                  <a:outerShdw blurRad="38100" dist="38100" dir="2700000" algn="tl">
                    <a:srgbClr val="000000">
                      <a:alpha val="43137"/>
                    </a:srgbClr>
                  </a:outerShdw>
                </a:effectLst>
              </a:rPr>
              <a:t>V</a:t>
            </a:r>
            <a:r>
              <a:rPr lang="en-US" sz="2800" dirty="0"/>
              <a:t>, and bending moment </a:t>
            </a:r>
            <a:r>
              <a:rPr lang="en-US" sz="2800" b="1" u="sng" dirty="0">
                <a:solidFill>
                  <a:srgbClr val="0070C0"/>
                </a:solidFill>
                <a:effectLst>
                  <a:outerShdw blurRad="38100" dist="38100" dir="2700000" algn="tl">
                    <a:srgbClr val="000000">
                      <a:alpha val="43137"/>
                    </a:srgbClr>
                  </a:outerShdw>
                </a:effectLst>
              </a:rPr>
              <a:t>M</a:t>
            </a:r>
            <a:r>
              <a:rPr lang="en-US" sz="2800" dirty="0"/>
              <a:t>. It should be realized, however, that these loadings actually represent the </a:t>
            </a:r>
            <a:r>
              <a:rPr lang="en-US" sz="2800" b="1" i="1" u="sng" dirty="0">
                <a:solidFill>
                  <a:srgbClr val="0070C0"/>
                </a:solidFill>
                <a:effectLst>
                  <a:outerShdw blurRad="38100" dist="38100" dir="2700000" algn="tl">
                    <a:srgbClr val="000000">
                      <a:alpha val="43137"/>
                    </a:srgbClr>
                  </a:outerShdw>
                </a:effectLst>
              </a:rPr>
              <a:t>resultants </a:t>
            </a:r>
            <a:r>
              <a:rPr lang="en-US" sz="2800" b="1" u="sng" dirty="0">
                <a:solidFill>
                  <a:srgbClr val="0070C0"/>
                </a:solidFill>
                <a:effectLst>
                  <a:outerShdw blurRad="38100" dist="38100" dir="2700000" algn="tl">
                    <a:srgbClr val="000000">
                      <a:alpha val="43137"/>
                    </a:srgbClr>
                  </a:outerShdw>
                </a:effectLst>
              </a:rPr>
              <a:t>of the </a:t>
            </a:r>
            <a:r>
              <a:rPr lang="en-US" sz="2800" b="1" i="1" u="sng" dirty="0">
                <a:solidFill>
                  <a:srgbClr val="0070C0"/>
                </a:solidFill>
                <a:effectLst>
                  <a:outerShdw blurRad="38100" dist="38100" dir="2700000" algn="tl">
                    <a:srgbClr val="000000">
                      <a:alpha val="43137"/>
                    </a:srgbClr>
                  </a:outerShdw>
                </a:effectLst>
              </a:rPr>
              <a:t>stress distribution </a:t>
            </a:r>
            <a:r>
              <a:rPr lang="en-US" sz="2800" dirty="0"/>
              <a:t>acting over the member's cross-sectional area at the cut section. Once the resultant internal loadings are known, the magnitude of the stress can be determined provided an assumed distribution of stress over the cross-sectional area is specified.</a:t>
            </a:r>
          </a:p>
          <a:p>
            <a:pPr algn="l" rtl="0">
              <a:buNone/>
            </a:pPr>
            <a:endParaRPr lang="ar-IQ" sz="2800" dirty="0"/>
          </a:p>
        </p:txBody>
      </p:sp>
      <p:sp>
        <p:nvSpPr>
          <p:cNvPr id="4" name="Slide Number Placeholder 3"/>
          <p:cNvSpPr>
            <a:spLocks noGrp="1"/>
          </p:cNvSpPr>
          <p:nvPr>
            <p:ph type="sldNum" sz="quarter" idx="12"/>
          </p:nvPr>
        </p:nvSpPr>
        <p:spPr/>
        <p:txBody>
          <a:bodyPr/>
          <a:lstStyle/>
          <a:p>
            <a:fld id="{368C4215-FE32-4627-BCED-F79FDE433057}" type="slidenum">
              <a:rPr lang="ar-IQ" smtClean="0"/>
              <a:pPr/>
              <a:t>4</a:t>
            </a:fld>
            <a:endParaRPr lang="ar-IQ"/>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a:t>Sign Convention</a:t>
            </a:r>
            <a:endParaRPr lang="ar-IQ" sz="3200" dirty="0"/>
          </a:p>
        </p:txBody>
      </p:sp>
      <p:sp>
        <p:nvSpPr>
          <p:cNvPr id="3" name="Content Placeholder 2"/>
          <p:cNvSpPr>
            <a:spLocks noGrp="1"/>
          </p:cNvSpPr>
          <p:nvPr>
            <p:ph idx="1"/>
          </p:nvPr>
        </p:nvSpPr>
        <p:spPr>
          <a:xfrm>
            <a:off x="0" y="990600"/>
            <a:ext cx="9144000" cy="2667000"/>
          </a:xfrm>
        </p:spPr>
        <p:txBody>
          <a:bodyPr>
            <a:normAutofit/>
          </a:bodyPr>
          <a:lstStyle/>
          <a:p>
            <a:pPr algn="l" rtl="0">
              <a:lnSpc>
                <a:spcPct val="130000"/>
              </a:lnSpc>
              <a:buNone/>
            </a:pPr>
            <a:r>
              <a:rPr lang="en-US" i="1" dirty="0"/>
              <a:t>The positive normal force tends to </a:t>
            </a:r>
            <a:r>
              <a:rPr lang="en-US" i="1" u="sng" dirty="0">
                <a:solidFill>
                  <a:srgbClr val="0070C0"/>
                </a:solidFill>
                <a:effectLst>
                  <a:outerShdw blurRad="38100" dist="38100" dir="2700000" algn="tl">
                    <a:srgbClr val="000000">
                      <a:alpha val="43137"/>
                    </a:srgbClr>
                  </a:outerShdw>
                </a:effectLst>
              </a:rPr>
              <a:t>elongate</a:t>
            </a:r>
            <a:r>
              <a:rPr lang="en-US" i="1" dirty="0"/>
              <a:t> the segment, positive shear tends to rotate the segment </a:t>
            </a:r>
            <a:r>
              <a:rPr lang="en-US" b="1" i="1" u="sng" dirty="0">
                <a:solidFill>
                  <a:srgbClr val="0070C0"/>
                </a:solidFill>
              </a:rPr>
              <a:t>clockwise</a:t>
            </a:r>
            <a:r>
              <a:rPr lang="en-US" i="1" dirty="0"/>
              <a:t>,</a:t>
            </a:r>
            <a:r>
              <a:rPr lang="en-US" dirty="0"/>
              <a:t> and </a:t>
            </a:r>
            <a:r>
              <a:rPr lang="en-US" i="1" dirty="0"/>
              <a:t>positive bending moment tends to bend the segment concave </a:t>
            </a:r>
            <a:r>
              <a:rPr lang="en-US" b="1" i="1" dirty="0">
                <a:solidFill>
                  <a:srgbClr val="0070C0"/>
                </a:solidFill>
                <a:effectLst>
                  <a:outerShdw blurRad="38100" dist="38100" dir="2700000" algn="tl">
                    <a:srgbClr val="000000">
                      <a:alpha val="43137"/>
                    </a:srgbClr>
                  </a:outerShdw>
                </a:effectLst>
              </a:rPr>
              <a:t>upward</a:t>
            </a:r>
            <a:r>
              <a:rPr lang="en-US" i="1" dirty="0"/>
              <a:t>, </a:t>
            </a:r>
            <a:r>
              <a:rPr lang="en-US" dirty="0"/>
              <a:t>so as to "</a:t>
            </a:r>
            <a:r>
              <a:rPr lang="en-US" b="1" dirty="0">
                <a:solidFill>
                  <a:srgbClr val="0070C0"/>
                </a:solidFill>
                <a:effectLst>
                  <a:outerShdw blurRad="38100" dist="38100" dir="2700000" algn="tl">
                    <a:srgbClr val="000000">
                      <a:alpha val="43137"/>
                    </a:srgbClr>
                  </a:outerShdw>
                </a:effectLst>
              </a:rPr>
              <a:t>hold water</a:t>
            </a:r>
            <a:r>
              <a:rPr lang="en-US" dirty="0"/>
              <a:t>."</a:t>
            </a:r>
          </a:p>
          <a:p>
            <a:pPr algn="l" rtl="0">
              <a:buNone/>
            </a:pPr>
            <a:endParaRPr lang="ar-IQ" dirty="0"/>
          </a:p>
        </p:txBody>
      </p:sp>
      <p:sp>
        <p:nvSpPr>
          <p:cNvPr id="5" name="Slide Number Placeholder 4"/>
          <p:cNvSpPr>
            <a:spLocks noGrp="1"/>
          </p:cNvSpPr>
          <p:nvPr>
            <p:ph type="sldNum" sz="quarter" idx="12"/>
          </p:nvPr>
        </p:nvSpPr>
        <p:spPr/>
        <p:txBody>
          <a:bodyPr/>
          <a:lstStyle/>
          <a:p>
            <a:fld id="{368C4215-FE32-4627-BCED-F79FDE433057}" type="slidenum">
              <a:rPr lang="ar-IQ" smtClean="0"/>
              <a:pPr/>
              <a:t>5</a:t>
            </a:fld>
            <a:endParaRPr lang="ar-IQ"/>
          </a:p>
        </p:txBody>
      </p:sp>
      <p:pic>
        <p:nvPicPr>
          <p:cNvPr id="1026" name="Picture 2"/>
          <p:cNvPicPr>
            <a:picLocks noChangeAspect="1" noChangeArrowheads="1"/>
          </p:cNvPicPr>
          <p:nvPr/>
        </p:nvPicPr>
        <p:blipFill>
          <a:blip r:embed="rId2"/>
          <a:srcRect/>
          <a:stretch>
            <a:fillRect/>
          </a:stretch>
        </p:blipFill>
        <p:spPr bwMode="auto">
          <a:xfrm>
            <a:off x="838200" y="3733800"/>
            <a:ext cx="7167562" cy="2222324"/>
          </a:xfrm>
          <a:prstGeom prst="rect">
            <a:avLst/>
          </a:prstGeom>
          <a:noFill/>
          <a:ln w="9525">
            <a:noFill/>
            <a:miter lim="800000"/>
            <a:headEnd/>
            <a:tailEnd/>
          </a:ln>
          <a:effectLst/>
        </p:spPr>
      </p:pic>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2"/>
          <p:cNvSpPr>
            <a:spLocks noGrp="1" noChangeArrowheads="1"/>
          </p:cNvSpPr>
          <p:nvPr>
            <p:ph type="title"/>
          </p:nvPr>
        </p:nvSpPr>
        <p:spPr>
          <a:xfrm>
            <a:off x="612775" y="228600"/>
            <a:ext cx="8153400" cy="990600"/>
          </a:xfrm>
        </p:spPr>
        <p:txBody>
          <a:bodyPr/>
          <a:lstStyle/>
          <a:p>
            <a:pPr eaLnBrk="1" hangingPunct="1"/>
            <a:r>
              <a:rPr lang="en-US" altLang="zh-CN" sz="4000" b="1">
                <a:ea typeface="SimSun" panose="02010600030101010101" pitchFamily="2" charset="-122"/>
              </a:rPr>
              <a:t>Internal loadings at a cross section</a:t>
            </a:r>
            <a:endParaRPr lang="en-US" altLang="en-US" sz="4000" b="1">
              <a:ea typeface="SimSun" panose="02010600030101010101" pitchFamily="2" charset="-122"/>
            </a:endParaRPr>
          </a:p>
        </p:txBody>
      </p:sp>
      <p:sp>
        <p:nvSpPr>
          <p:cNvPr id="2" name="Slide Number Placeholder 1">
            <a:extLst>
              <a:ext uri="{FF2B5EF4-FFF2-40B4-BE49-F238E27FC236}">
                <a16:creationId xmlns:a16="http://schemas.microsoft.com/office/drawing/2014/main" id="{4353D6B6-897B-4DC7-A765-9D42B225E917}"/>
              </a:ext>
            </a:extLst>
          </p:cNvPr>
          <p:cNvSpPr>
            <a:spLocks noGrp="1"/>
          </p:cNvSpPr>
          <p:nvPr>
            <p:ph type="sldNum" sz="quarter" idx="12"/>
          </p:nvPr>
        </p:nvSpPr>
        <p:spPr/>
        <p:txBody>
          <a:bodyPr/>
          <a:lstStyle/>
          <a:p>
            <a:fld id="{368C4215-FE32-4627-BCED-F79FDE433057}" type="slidenum">
              <a:rPr lang="ar-IQ" smtClean="0"/>
              <a:pPr/>
              <a:t>6</a:t>
            </a:fld>
            <a:endParaRPr lang="ar-IQ"/>
          </a:p>
        </p:txBody>
      </p:sp>
      <p:sp>
        <p:nvSpPr>
          <p:cNvPr id="1042" name="Rectangle 4"/>
          <p:cNvSpPr>
            <a:spLocks noChangeArrowheads="1"/>
          </p:cNvSpPr>
          <p:nvPr/>
        </p:nvSpPr>
        <p:spPr bwMode="auto">
          <a:xfrm>
            <a:off x="3117850" y="2206625"/>
            <a:ext cx="3467100" cy="24130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grpSp>
        <p:nvGrpSpPr>
          <p:cNvPr id="1043" name="Group 6"/>
          <p:cNvGrpSpPr>
            <a:grpSpLocks/>
          </p:cNvGrpSpPr>
          <p:nvPr/>
        </p:nvGrpSpPr>
        <p:grpSpPr bwMode="auto">
          <a:xfrm>
            <a:off x="3132138" y="1844675"/>
            <a:ext cx="3452812" cy="374650"/>
            <a:chOff x="2632" y="928"/>
            <a:chExt cx="648" cy="424"/>
          </a:xfrm>
        </p:grpSpPr>
        <p:sp>
          <p:nvSpPr>
            <p:cNvPr id="1132" name="Line 7"/>
            <p:cNvSpPr>
              <a:spLocks noChangeShapeType="1"/>
            </p:cNvSpPr>
            <p:nvPr/>
          </p:nvSpPr>
          <p:spPr bwMode="auto">
            <a:xfrm>
              <a:off x="2632" y="928"/>
              <a:ext cx="0" cy="424"/>
            </a:xfrm>
            <a:prstGeom prst="line">
              <a:avLst/>
            </a:prstGeom>
            <a:noFill/>
            <a:ln w="28575"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133" name="Line 8"/>
            <p:cNvSpPr>
              <a:spLocks noChangeShapeType="1"/>
            </p:cNvSpPr>
            <p:nvPr/>
          </p:nvSpPr>
          <p:spPr bwMode="auto">
            <a:xfrm>
              <a:off x="2848" y="928"/>
              <a:ext cx="0" cy="424"/>
            </a:xfrm>
            <a:prstGeom prst="line">
              <a:avLst/>
            </a:prstGeom>
            <a:noFill/>
            <a:ln w="28575"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134" name="Line 9"/>
            <p:cNvSpPr>
              <a:spLocks noChangeShapeType="1"/>
            </p:cNvSpPr>
            <p:nvPr/>
          </p:nvSpPr>
          <p:spPr bwMode="auto">
            <a:xfrm>
              <a:off x="3064" y="928"/>
              <a:ext cx="0" cy="424"/>
            </a:xfrm>
            <a:prstGeom prst="line">
              <a:avLst/>
            </a:prstGeom>
            <a:noFill/>
            <a:ln w="28575"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135" name="Line 10"/>
            <p:cNvSpPr>
              <a:spLocks noChangeShapeType="1"/>
            </p:cNvSpPr>
            <p:nvPr/>
          </p:nvSpPr>
          <p:spPr bwMode="auto">
            <a:xfrm>
              <a:off x="3280" y="928"/>
              <a:ext cx="0" cy="424"/>
            </a:xfrm>
            <a:prstGeom prst="line">
              <a:avLst/>
            </a:prstGeom>
            <a:noFill/>
            <a:ln w="28575"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136" name="Line 11"/>
            <p:cNvSpPr>
              <a:spLocks noChangeShapeType="1"/>
            </p:cNvSpPr>
            <p:nvPr/>
          </p:nvSpPr>
          <p:spPr bwMode="auto">
            <a:xfrm>
              <a:off x="2632" y="928"/>
              <a:ext cx="648"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044" name="Group 45"/>
          <p:cNvGrpSpPr>
            <a:grpSpLocks/>
          </p:cNvGrpSpPr>
          <p:nvPr/>
        </p:nvGrpSpPr>
        <p:grpSpPr bwMode="auto">
          <a:xfrm>
            <a:off x="2057400" y="2111375"/>
            <a:ext cx="1047750" cy="454025"/>
            <a:chOff x="1468" y="1537"/>
            <a:chExt cx="660" cy="286"/>
          </a:xfrm>
        </p:grpSpPr>
        <p:sp>
          <p:nvSpPr>
            <p:cNvPr id="1131" name="AutoShape 14"/>
            <p:cNvSpPr>
              <a:spLocks noChangeArrowheads="1"/>
            </p:cNvSpPr>
            <p:nvPr/>
          </p:nvSpPr>
          <p:spPr bwMode="auto">
            <a:xfrm rot="5400000">
              <a:off x="1920" y="1509"/>
              <a:ext cx="64" cy="352"/>
            </a:xfrm>
            <a:prstGeom prst="upArrow">
              <a:avLst>
                <a:gd name="adj1" fmla="val 50000"/>
                <a:gd name="adj2" fmla="val 137500"/>
              </a:avLst>
            </a:prstGeom>
            <a:solidFill>
              <a:schemeClr val="tx1"/>
            </a:solidFill>
            <a:ln w="12700" cap="sq">
              <a:solidFill>
                <a:schemeClr val="tx1"/>
              </a:solidFill>
              <a:miter lim="800000"/>
              <a:headEnd type="none" w="sm" len="sm"/>
              <a:tailEnd type="none" w="sm" len="sm"/>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graphicFrame>
          <p:nvGraphicFramePr>
            <p:cNvPr id="1040" name="Object 15"/>
            <p:cNvGraphicFramePr>
              <a:graphicFrameLocks noChangeAspect="1"/>
            </p:cNvGraphicFramePr>
            <p:nvPr/>
          </p:nvGraphicFramePr>
          <p:xfrm>
            <a:off x="1468" y="1537"/>
            <a:ext cx="239" cy="286"/>
          </p:xfrm>
          <a:graphic>
            <a:graphicData uri="http://schemas.openxmlformats.org/presentationml/2006/ole">
              <mc:AlternateContent xmlns:mc="http://schemas.openxmlformats.org/markup-compatibility/2006">
                <mc:Choice xmlns:v="urn:schemas-microsoft-com:vml" Requires="v">
                  <p:oleObj name="Equation" r:id="rId3" imgW="190440" imgH="228600" progId="Equation.3">
                    <p:embed/>
                  </p:oleObj>
                </mc:Choice>
                <mc:Fallback>
                  <p:oleObj name="Equation" r:id="rId3" imgW="190440" imgH="228600" progId="Equation.3">
                    <p:embed/>
                    <p:pic>
                      <p:nvPicPr>
                        <p:cNvPr id="104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 y="1537"/>
                          <a:ext cx="239" cy="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45" name="Group 46"/>
          <p:cNvGrpSpPr>
            <a:grpSpLocks/>
          </p:cNvGrpSpPr>
          <p:nvPr/>
        </p:nvGrpSpPr>
        <p:grpSpPr bwMode="auto">
          <a:xfrm>
            <a:off x="3105150" y="2916238"/>
            <a:ext cx="474663" cy="714375"/>
            <a:chOff x="2104" y="1749"/>
            <a:chExt cx="299" cy="450"/>
          </a:xfrm>
        </p:grpSpPr>
        <p:sp>
          <p:nvSpPr>
            <p:cNvPr id="1130" name="AutoShape 12"/>
            <p:cNvSpPr>
              <a:spLocks noChangeArrowheads="1"/>
            </p:cNvSpPr>
            <p:nvPr/>
          </p:nvSpPr>
          <p:spPr bwMode="auto">
            <a:xfrm>
              <a:off x="2104" y="1749"/>
              <a:ext cx="64" cy="352"/>
            </a:xfrm>
            <a:prstGeom prst="upArrow">
              <a:avLst>
                <a:gd name="adj1" fmla="val 50000"/>
                <a:gd name="adj2" fmla="val 137500"/>
              </a:avLst>
            </a:prstGeom>
            <a:solidFill>
              <a:schemeClr val="tx1"/>
            </a:solidFill>
            <a:ln w="12700" cap="sq">
              <a:solidFill>
                <a:schemeClr val="tx1"/>
              </a:solidFill>
              <a:miter lim="800000"/>
              <a:headEnd type="none" w="sm" len="sm"/>
              <a:tailEnd type="none" w="sm" len="sm"/>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graphicFrame>
          <p:nvGraphicFramePr>
            <p:cNvPr id="1039" name="Object 3"/>
            <p:cNvGraphicFramePr>
              <a:graphicFrameLocks noChangeAspect="1"/>
            </p:cNvGraphicFramePr>
            <p:nvPr/>
          </p:nvGraphicFramePr>
          <p:xfrm>
            <a:off x="2164" y="1897"/>
            <a:ext cx="239" cy="302"/>
          </p:xfrm>
          <a:graphic>
            <a:graphicData uri="http://schemas.openxmlformats.org/presentationml/2006/ole">
              <mc:AlternateContent xmlns:mc="http://schemas.openxmlformats.org/markup-compatibility/2006">
                <mc:Choice xmlns:v="urn:schemas-microsoft-com:vml" Requires="v">
                  <p:oleObj name="Equation" r:id="rId5" imgW="190440" imgH="241200" progId="Equation.3">
                    <p:embed/>
                  </p:oleObj>
                </mc:Choice>
                <mc:Fallback>
                  <p:oleObj name="Equation" r:id="rId5" imgW="190440" imgH="241200" progId="Equation.3">
                    <p:embed/>
                    <p:pic>
                      <p:nvPicPr>
                        <p:cNvPr id="103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4" y="1897"/>
                          <a:ext cx="239" cy="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46" name="Group 27"/>
          <p:cNvGrpSpPr>
            <a:grpSpLocks/>
          </p:cNvGrpSpPr>
          <p:nvPr/>
        </p:nvGrpSpPr>
        <p:grpSpPr bwMode="auto">
          <a:xfrm>
            <a:off x="6183313" y="2889250"/>
            <a:ext cx="461962" cy="701675"/>
            <a:chOff x="4061" y="1757"/>
            <a:chExt cx="291" cy="442"/>
          </a:xfrm>
        </p:grpSpPr>
        <p:sp>
          <p:nvSpPr>
            <p:cNvPr id="1129" name="AutoShape 13"/>
            <p:cNvSpPr>
              <a:spLocks noChangeArrowheads="1"/>
            </p:cNvSpPr>
            <p:nvPr/>
          </p:nvSpPr>
          <p:spPr bwMode="auto">
            <a:xfrm>
              <a:off x="4288" y="1757"/>
              <a:ext cx="64" cy="352"/>
            </a:xfrm>
            <a:prstGeom prst="upArrow">
              <a:avLst>
                <a:gd name="adj1" fmla="val 50000"/>
                <a:gd name="adj2" fmla="val 137500"/>
              </a:avLst>
            </a:prstGeom>
            <a:solidFill>
              <a:schemeClr val="tx1"/>
            </a:solidFill>
            <a:ln w="12700" cap="sq">
              <a:solidFill>
                <a:schemeClr val="tx1"/>
              </a:solidFill>
              <a:miter lim="800000"/>
              <a:headEnd type="none" w="sm" len="sm"/>
              <a:tailEnd type="none" w="sm" len="sm"/>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graphicFrame>
          <p:nvGraphicFramePr>
            <p:cNvPr id="1038" name="Object 4"/>
            <p:cNvGraphicFramePr>
              <a:graphicFrameLocks noChangeAspect="1"/>
            </p:cNvGraphicFramePr>
            <p:nvPr/>
          </p:nvGraphicFramePr>
          <p:xfrm>
            <a:off x="4061" y="1897"/>
            <a:ext cx="238" cy="302"/>
          </p:xfrm>
          <a:graphic>
            <a:graphicData uri="http://schemas.openxmlformats.org/presentationml/2006/ole">
              <mc:AlternateContent xmlns:mc="http://schemas.openxmlformats.org/markup-compatibility/2006">
                <mc:Choice xmlns:v="urn:schemas-microsoft-com:vml" Requires="v">
                  <p:oleObj name="Equation" r:id="rId7" imgW="190440" imgH="241200" progId="Equation.3">
                    <p:embed/>
                  </p:oleObj>
                </mc:Choice>
                <mc:Fallback>
                  <p:oleObj name="Equation" r:id="rId7" imgW="190440" imgH="241200" progId="Equation.3">
                    <p:embed/>
                    <p:pic>
                      <p:nvPicPr>
                        <p:cNvPr id="103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1" y="1897"/>
                          <a:ext cx="238" cy="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026" name="Object 18"/>
          <p:cNvGraphicFramePr>
            <a:graphicFrameLocks noChangeAspect="1"/>
          </p:cNvGraphicFramePr>
          <p:nvPr/>
        </p:nvGraphicFramePr>
        <p:xfrm>
          <a:off x="3657600" y="1279525"/>
          <a:ext cx="304800" cy="352425"/>
        </p:xfrm>
        <a:graphic>
          <a:graphicData uri="http://schemas.openxmlformats.org/presentationml/2006/ole">
            <mc:AlternateContent xmlns:mc="http://schemas.openxmlformats.org/markup-compatibility/2006">
              <mc:Choice xmlns:v="urn:schemas-microsoft-com:vml" Requires="v">
                <p:oleObj name="Equation" r:id="rId9" imgW="152280" imgH="177480" progId="Equation.3">
                  <p:embed/>
                </p:oleObj>
              </mc:Choice>
              <mc:Fallback>
                <p:oleObj name="Equation" r:id="rId9" imgW="152280" imgH="177480" progId="Equation.3">
                  <p:embed/>
                  <p:pic>
                    <p:nvPicPr>
                      <p:cNvPr id="1026"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600" y="1279525"/>
                        <a:ext cx="3048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9"/>
          <p:cNvGraphicFramePr>
            <a:graphicFrameLocks noChangeAspect="1"/>
          </p:cNvGraphicFramePr>
          <p:nvPr/>
        </p:nvGraphicFramePr>
        <p:xfrm>
          <a:off x="4630738" y="1501775"/>
          <a:ext cx="355600" cy="301625"/>
        </p:xfrm>
        <a:graphic>
          <a:graphicData uri="http://schemas.openxmlformats.org/presentationml/2006/ole">
            <mc:AlternateContent xmlns:mc="http://schemas.openxmlformats.org/markup-compatibility/2006">
              <mc:Choice xmlns:v="urn:schemas-microsoft-com:vml" Requires="v">
                <p:oleObj name="Equation" r:id="rId11" imgW="177480" imgH="152280" progId="Equation.3">
                  <p:embed/>
                </p:oleObj>
              </mc:Choice>
              <mc:Fallback>
                <p:oleObj name="Equation" r:id="rId11" imgW="177480" imgH="152280" progId="Equation.3">
                  <p:embed/>
                  <p:pic>
                    <p:nvPicPr>
                      <p:cNvPr id="1027"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0738" y="1501775"/>
                        <a:ext cx="3556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20"/>
          <p:cNvGraphicFramePr>
            <a:graphicFrameLocks noChangeAspect="1"/>
          </p:cNvGraphicFramePr>
          <p:nvPr/>
        </p:nvGraphicFramePr>
        <p:xfrm>
          <a:off x="2651125" y="1831975"/>
          <a:ext cx="355600" cy="352425"/>
        </p:xfrm>
        <a:graphic>
          <a:graphicData uri="http://schemas.openxmlformats.org/presentationml/2006/ole">
            <mc:AlternateContent xmlns:mc="http://schemas.openxmlformats.org/markup-compatibility/2006">
              <mc:Choice xmlns:v="urn:schemas-microsoft-com:vml" Requires="v">
                <p:oleObj name="Equation" r:id="rId13" imgW="177480" imgH="177480" progId="Equation.3">
                  <p:embed/>
                </p:oleObj>
              </mc:Choice>
              <mc:Fallback>
                <p:oleObj name="Equation" r:id="rId13" imgW="177480" imgH="177480" progId="Equation.3">
                  <p:embed/>
                  <p:pic>
                    <p:nvPicPr>
                      <p:cNvPr id="1028"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51125" y="1831975"/>
                        <a:ext cx="3556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21"/>
          <p:cNvGraphicFramePr>
            <a:graphicFrameLocks noChangeAspect="1"/>
          </p:cNvGraphicFramePr>
          <p:nvPr/>
        </p:nvGraphicFramePr>
        <p:xfrm>
          <a:off x="6645275" y="2103438"/>
          <a:ext cx="330200" cy="352425"/>
        </p:xfrm>
        <a:graphic>
          <a:graphicData uri="http://schemas.openxmlformats.org/presentationml/2006/ole">
            <mc:AlternateContent xmlns:mc="http://schemas.openxmlformats.org/markup-compatibility/2006">
              <mc:Choice xmlns:v="urn:schemas-microsoft-com:vml" Requires="v">
                <p:oleObj name="Equation" r:id="rId15" imgW="164880" imgH="177480" progId="Equation.3">
                  <p:embed/>
                </p:oleObj>
              </mc:Choice>
              <mc:Fallback>
                <p:oleObj name="Equation" r:id="rId15" imgW="164880" imgH="177480" progId="Equation.3">
                  <p:embed/>
                  <p:pic>
                    <p:nvPicPr>
                      <p:cNvPr id="1029"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5275" y="2103438"/>
                        <a:ext cx="3302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47" name="Group 33"/>
          <p:cNvGrpSpPr>
            <a:grpSpLocks/>
          </p:cNvGrpSpPr>
          <p:nvPr/>
        </p:nvGrpSpPr>
        <p:grpSpPr bwMode="auto">
          <a:xfrm>
            <a:off x="2820988" y="2447925"/>
            <a:ext cx="609600" cy="457200"/>
            <a:chOff x="2016" y="2496"/>
            <a:chExt cx="384" cy="288"/>
          </a:xfrm>
        </p:grpSpPr>
        <p:sp>
          <p:nvSpPr>
            <p:cNvPr id="1126" name="AutoShape 30"/>
            <p:cNvSpPr>
              <a:spLocks noChangeArrowheads="1"/>
            </p:cNvSpPr>
            <p:nvPr/>
          </p:nvSpPr>
          <p:spPr bwMode="auto">
            <a:xfrm>
              <a:off x="2112" y="2496"/>
              <a:ext cx="192" cy="144"/>
            </a:xfrm>
            <a:prstGeom prst="triangle">
              <a:avLst>
                <a:gd name="adj" fmla="val 50000"/>
              </a:avLst>
            </a:prstGeom>
            <a:solidFill>
              <a:srgbClr val="C0C0C0"/>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sp>
          <p:nvSpPr>
            <p:cNvPr id="1127" name="Rectangle 31" descr="Dark upward diagonal"/>
            <p:cNvSpPr>
              <a:spLocks noChangeArrowheads="1"/>
            </p:cNvSpPr>
            <p:nvPr/>
          </p:nvSpPr>
          <p:spPr bwMode="auto">
            <a:xfrm>
              <a:off x="2016" y="2640"/>
              <a:ext cx="384" cy="144"/>
            </a:xfrm>
            <a:prstGeom prst="rect">
              <a:avLst/>
            </a:prstGeom>
            <a:pattFill prst="dkUpDiag">
              <a:fgClr>
                <a:schemeClr val="folHlink"/>
              </a:fgClr>
              <a:bgClr>
                <a:schemeClr val="bg1"/>
              </a:bgClr>
            </a:patt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sp>
          <p:nvSpPr>
            <p:cNvPr id="1128" name="Line 32"/>
            <p:cNvSpPr>
              <a:spLocks noChangeShapeType="1"/>
            </p:cNvSpPr>
            <p:nvPr/>
          </p:nvSpPr>
          <p:spPr bwMode="auto">
            <a:xfrm>
              <a:off x="2016" y="2640"/>
              <a:ext cx="384"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048" name="Group 39"/>
          <p:cNvGrpSpPr>
            <a:grpSpLocks/>
          </p:cNvGrpSpPr>
          <p:nvPr/>
        </p:nvGrpSpPr>
        <p:grpSpPr bwMode="auto">
          <a:xfrm>
            <a:off x="6318250" y="2452688"/>
            <a:ext cx="609600" cy="457200"/>
            <a:chOff x="2544" y="2496"/>
            <a:chExt cx="384" cy="288"/>
          </a:xfrm>
        </p:grpSpPr>
        <p:sp>
          <p:nvSpPr>
            <p:cNvPr id="1123" name="Rectangle 36" descr="Dark upward diagonal"/>
            <p:cNvSpPr>
              <a:spLocks noChangeArrowheads="1"/>
            </p:cNvSpPr>
            <p:nvPr/>
          </p:nvSpPr>
          <p:spPr bwMode="auto">
            <a:xfrm>
              <a:off x="2544" y="2640"/>
              <a:ext cx="384" cy="144"/>
            </a:xfrm>
            <a:prstGeom prst="rect">
              <a:avLst/>
            </a:prstGeom>
            <a:pattFill prst="dkUpDiag">
              <a:fgClr>
                <a:schemeClr val="folHlink"/>
              </a:fgClr>
              <a:bgClr>
                <a:schemeClr val="bg1"/>
              </a:bgClr>
            </a:patt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sp>
          <p:nvSpPr>
            <p:cNvPr id="1124" name="Line 37"/>
            <p:cNvSpPr>
              <a:spLocks noChangeShapeType="1"/>
            </p:cNvSpPr>
            <p:nvPr/>
          </p:nvSpPr>
          <p:spPr bwMode="auto">
            <a:xfrm>
              <a:off x="2544" y="2640"/>
              <a:ext cx="384"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125" name="Oval 38"/>
            <p:cNvSpPr>
              <a:spLocks noChangeArrowheads="1"/>
            </p:cNvSpPr>
            <p:nvPr/>
          </p:nvSpPr>
          <p:spPr bwMode="auto">
            <a:xfrm>
              <a:off x="2640" y="2496"/>
              <a:ext cx="144" cy="144"/>
            </a:xfrm>
            <a:prstGeom prst="ellipse">
              <a:avLst/>
            </a:prstGeom>
            <a:solidFill>
              <a:schemeClr val="folHlink"/>
            </a:solidFill>
            <a:ln w="12700" cap="sq">
              <a:solidFill>
                <a:schemeClr val="tx1"/>
              </a:solidFill>
              <a:round/>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grpSp>
      <p:cxnSp>
        <p:nvCxnSpPr>
          <p:cNvPr id="1049" name="Straight Arrow Connector 33"/>
          <p:cNvCxnSpPr>
            <a:cxnSpLocks noChangeShapeType="1"/>
          </p:cNvCxnSpPr>
          <p:nvPr/>
        </p:nvCxnSpPr>
        <p:spPr bwMode="auto">
          <a:xfrm rot="5400000">
            <a:off x="3525838" y="1741488"/>
            <a:ext cx="874712" cy="11112"/>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11" name="Straight Connector 410"/>
          <p:cNvCxnSpPr>
            <a:cxnSpLocks noChangeShapeType="1"/>
          </p:cNvCxnSpPr>
          <p:nvPr/>
        </p:nvCxnSpPr>
        <p:spPr bwMode="auto">
          <a:xfrm rot="5400000">
            <a:off x="4604543" y="2364582"/>
            <a:ext cx="690563" cy="0"/>
          </a:xfrm>
          <a:prstGeom prst="line">
            <a:avLst/>
          </a:prstGeom>
          <a:noFill/>
          <a:ln w="28575" cap="sq" algn="ctr">
            <a:solidFill>
              <a:srgbClr val="FF0000">
                <a:alpha val="50195"/>
              </a:srgbClr>
            </a:solidFill>
            <a:prstDash val="sysDash"/>
            <a:round/>
            <a:headEnd type="none" w="sm" len="sm"/>
            <a:tailEnd type="none" w="sm" len="sm"/>
          </a:ln>
          <a:extLst>
            <a:ext uri="{909E8E84-426E-40DD-AFC4-6F175D3DCCD1}">
              <a14:hiddenFill xmlns:a14="http://schemas.microsoft.com/office/drawing/2010/main">
                <a:noFill/>
              </a14:hiddenFill>
            </a:ext>
          </a:extLst>
        </p:spPr>
      </p:cxnSp>
      <p:grpSp>
        <p:nvGrpSpPr>
          <p:cNvPr id="8" name="Group 129"/>
          <p:cNvGrpSpPr>
            <a:grpSpLocks/>
          </p:cNvGrpSpPr>
          <p:nvPr/>
        </p:nvGrpSpPr>
        <p:grpSpPr bwMode="auto">
          <a:xfrm>
            <a:off x="930275" y="5099050"/>
            <a:ext cx="5851525" cy="1489075"/>
            <a:chOff x="931018" y="5099050"/>
            <a:chExt cx="5850782" cy="1489075"/>
          </a:xfrm>
        </p:grpSpPr>
        <p:sp>
          <p:nvSpPr>
            <p:cNvPr id="1095" name="TextBox 80"/>
            <p:cNvSpPr txBox="1">
              <a:spLocks noChangeArrowheads="1"/>
            </p:cNvSpPr>
            <p:nvPr/>
          </p:nvSpPr>
          <p:spPr bwMode="auto">
            <a:xfrm>
              <a:off x="931018" y="5620560"/>
              <a:ext cx="14542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FF0000"/>
                  </a:solidFill>
                </a:rPr>
                <a:t>Sign </a:t>
              </a:r>
            </a:p>
            <a:p>
              <a:pPr algn="ctr"/>
              <a:r>
                <a:rPr lang="en-US" altLang="en-US" b="1">
                  <a:solidFill>
                    <a:srgbClr val="FF0000"/>
                  </a:solidFill>
                </a:rPr>
                <a:t>Convention</a:t>
              </a:r>
            </a:p>
          </p:txBody>
        </p:sp>
        <p:grpSp>
          <p:nvGrpSpPr>
            <p:cNvPr id="1096" name="Group 123"/>
            <p:cNvGrpSpPr>
              <a:grpSpLocks/>
            </p:cNvGrpSpPr>
            <p:nvPr/>
          </p:nvGrpSpPr>
          <p:grpSpPr bwMode="auto">
            <a:xfrm>
              <a:off x="2718316" y="5099050"/>
              <a:ext cx="1707933" cy="1454150"/>
              <a:chOff x="2718316" y="5099050"/>
              <a:chExt cx="1707933" cy="1454150"/>
            </a:xfrm>
          </p:grpSpPr>
          <p:sp>
            <p:nvSpPr>
              <p:cNvPr id="1110" name="Rectangle 81"/>
              <p:cNvSpPr>
                <a:spLocks noChangeArrowheads="1"/>
              </p:cNvSpPr>
              <p:nvPr/>
            </p:nvSpPr>
            <p:spPr bwMode="auto">
              <a:xfrm>
                <a:off x="3251200" y="5727700"/>
                <a:ext cx="641880" cy="6858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a:t>+</a:t>
                </a:r>
              </a:p>
            </p:txBody>
          </p:sp>
          <p:cxnSp>
            <p:nvCxnSpPr>
              <p:cNvPr id="472" name="Straight Arrow Connector 471"/>
              <p:cNvCxnSpPr>
                <a:stCxn id="1110" idx="3"/>
              </p:cNvCxnSpPr>
              <p:nvPr/>
            </p:nvCxnSpPr>
            <p:spPr bwMode="auto">
              <a:xfrm>
                <a:off x="3892917" y="6070600"/>
                <a:ext cx="533332" cy="0"/>
              </a:xfrm>
              <a:prstGeom prst="straightConnector1">
                <a:avLst/>
              </a:prstGeom>
              <a:solidFill>
                <a:schemeClr val="accent1"/>
              </a:solidFill>
              <a:ln w="25400" cap="sq" cmpd="sng" algn="ctr">
                <a:solidFill>
                  <a:schemeClr val="accent1">
                    <a:lumMod val="50000"/>
                  </a:schemeClr>
                </a:solidFill>
                <a:prstDash val="solid"/>
                <a:round/>
                <a:headEnd type="none" w="sm" len="sm"/>
                <a:tailEnd type="arrow"/>
              </a:ln>
              <a:effectLst/>
            </p:spPr>
          </p:cxnSp>
          <p:cxnSp>
            <p:nvCxnSpPr>
              <p:cNvPr id="1112" name="Straight Arrow Connector 83"/>
              <p:cNvCxnSpPr>
                <a:cxnSpLocks noChangeShapeType="1"/>
              </p:cNvCxnSpPr>
              <p:nvPr/>
            </p:nvCxnSpPr>
            <p:spPr bwMode="auto">
              <a:xfrm rot="16200000" flipH="1">
                <a:off x="3673475" y="6073775"/>
                <a:ext cx="571500" cy="6350"/>
              </a:xfrm>
              <a:prstGeom prst="straightConnector1">
                <a:avLst/>
              </a:prstGeom>
              <a:noFill/>
              <a:ln w="2540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474" name="Arc 473"/>
              <p:cNvSpPr/>
              <p:nvPr/>
            </p:nvSpPr>
            <p:spPr bwMode="auto">
              <a:xfrm>
                <a:off x="3600450" y="5886450"/>
                <a:ext cx="622300" cy="666750"/>
              </a:xfrm>
              <a:prstGeom prst="arc">
                <a:avLst/>
              </a:prstGeom>
              <a:noFill/>
              <a:ln w="28575" cap="sq" cmpd="sng" algn="ctr">
                <a:solidFill>
                  <a:srgbClr val="FF0000"/>
                </a:solidFill>
                <a:prstDash val="solid"/>
                <a:round/>
                <a:headEnd type="triangle" w="med" len="med"/>
                <a:tailEnd type="none" w="med" len="med"/>
              </a:ln>
              <a:effectLst/>
              <a:scene3d>
                <a:camera prst="orthographicFront">
                  <a:rot lat="0" lon="0" rev="19499999"/>
                </a:camera>
                <a:lightRig rig="threePt" dir="t"/>
              </a:scene3d>
            </p:spPr>
            <p:txBody>
              <a:bodyPr wrap="none"/>
              <a:lstStyle/>
              <a:p>
                <a:pPr>
                  <a:defRPr/>
                </a:pPr>
                <a:endParaRPr lang="en-US"/>
              </a:p>
            </p:txBody>
          </p:sp>
          <p:cxnSp>
            <p:nvCxnSpPr>
              <p:cNvPr id="475" name="Straight Arrow Connector 474"/>
              <p:cNvCxnSpPr/>
              <p:nvPr/>
            </p:nvCxnSpPr>
            <p:spPr bwMode="auto">
              <a:xfrm flipH="1">
                <a:off x="2718316" y="6051550"/>
                <a:ext cx="533332" cy="0"/>
              </a:xfrm>
              <a:prstGeom prst="straightConnector1">
                <a:avLst/>
              </a:prstGeom>
              <a:solidFill>
                <a:schemeClr val="accent1"/>
              </a:solidFill>
              <a:ln w="25400" cap="sq" cmpd="sng" algn="ctr">
                <a:solidFill>
                  <a:schemeClr val="accent1">
                    <a:lumMod val="50000"/>
                  </a:schemeClr>
                </a:solidFill>
                <a:prstDash val="solid"/>
                <a:round/>
                <a:headEnd type="none" w="sm" len="sm"/>
                <a:tailEnd type="arrow"/>
              </a:ln>
              <a:effectLst/>
            </p:spPr>
          </p:cxnSp>
          <p:cxnSp>
            <p:nvCxnSpPr>
              <p:cNvPr id="1115" name="Straight Arrow Connector 98"/>
              <p:cNvCxnSpPr>
                <a:cxnSpLocks noChangeShapeType="1"/>
              </p:cNvCxnSpPr>
              <p:nvPr/>
            </p:nvCxnSpPr>
            <p:spPr bwMode="auto">
              <a:xfrm rot="16200000" flipV="1">
                <a:off x="2867025" y="6054725"/>
                <a:ext cx="571500" cy="6350"/>
              </a:xfrm>
              <a:prstGeom prst="straightConnector1">
                <a:avLst/>
              </a:prstGeom>
              <a:noFill/>
              <a:ln w="2540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477" name="Arc 476"/>
              <p:cNvSpPr/>
              <p:nvPr/>
            </p:nvSpPr>
            <p:spPr bwMode="auto">
              <a:xfrm rot="16200000" flipH="1">
                <a:off x="2952750" y="5549900"/>
                <a:ext cx="622300" cy="666750"/>
              </a:xfrm>
              <a:prstGeom prst="arc">
                <a:avLst/>
              </a:prstGeom>
              <a:noFill/>
              <a:ln w="28575" cap="sq" cmpd="sng" algn="ctr">
                <a:solidFill>
                  <a:srgbClr val="FF0000"/>
                </a:solidFill>
                <a:prstDash val="solid"/>
                <a:round/>
                <a:headEnd type="triangle" w="med" len="med"/>
                <a:tailEnd type="none" w="med" len="med"/>
              </a:ln>
              <a:effectLst/>
              <a:scene3d>
                <a:camera prst="orthographicFront">
                  <a:rot lat="0" lon="0" rev="18900000"/>
                </a:camera>
                <a:lightRig rig="threePt" dir="t"/>
              </a:scene3d>
            </p:spPr>
            <p:txBody>
              <a:bodyPr wrap="none"/>
              <a:lstStyle/>
              <a:p>
                <a:pPr>
                  <a:defRPr/>
                </a:pPr>
                <a:endParaRPr lang="en-US"/>
              </a:p>
            </p:txBody>
          </p:sp>
          <p:grpSp>
            <p:nvGrpSpPr>
              <p:cNvPr id="1117" name="Group 107"/>
              <p:cNvGrpSpPr>
                <a:grpSpLocks/>
              </p:cNvGrpSpPr>
              <p:nvPr/>
            </p:nvGrpSpPr>
            <p:grpSpPr bwMode="auto">
              <a:xfrm>
                <a:off x="3270675" y="5410199"/>
                <a:ext cx="609175" cy="313605"/>
                <a:chOff x="3270675" y="5410199"/>
                <a:chExt cx="609175" cy="313605"/>
              </a:xfrm>
            </p:grpSpPr>
            <p:sp>
              <p:nvSpPr>
                <p:cNvPr id="1118" name="Line 7"/>
                <p:cNvSpPr>
                  <a:spLocks noChangeShapeType="1"/>
                </p:cNvSpPr>
                <p:nvPr/>
              </p:nvSpPr>
              <p:spPr bwMode="auto">
                <a:xfrm flipV="1">
                  <a:off x="3270675"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119" name="Line 8"/>
                <p:cNvSpPr>
                  <a:spLocks noChangeShapeType="1"/>
                </p:cNvSpPr>
                <p:nvPr/>
              </p:nvSpPr>
              <p:spPr bwMode="auto">
                <a:xfrm flipV="1">
                  <a:off x="3473733"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120" name="Line 9"/>
                <p:cNvSpPr>
                  <a:spLocks noChangeShapeType="1"/>
                </p:cNvSpPr>
                <p:nvPr/>
              </p:nvSpPr>
              <p:spPr bwMode="auto">
                <a:xfrm flipV="1">
                  <a:off x="3676792"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121" name="Line 10"/>
                <p:cNvSpPr>
                  <a:spLocks noChangeShapeType="1"/>
                </p:cNvSpPr>
                <p:nvPr/>
              </p:nvSpPr>
              <p:spPr bwMode="auto">
                <a:xfrm flipV="1">
                  <a:off x="3879850"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122" name="Line 11"/>
                <p:cNvSpPr>
                  <a:spLocks noChangeShapeType="1"/>
                </p:cNvSpPr>
                <p:nvPr/>
              </p:nvSpPr>
              <p:spPr bwMode="auto">
                <a:xfrm>
                  <a:off x="3270675" y="5410199"/>
                  <a:ext cx="609175"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aphicFrame>
            <p:nvGraphicFramePr>
              <p:cNvPr id="1037" name="Object 16"/>
              <p:cNvGraphicFramePr>
                <a:graphicFrameLocks noChangeAspect="1"/>
              </p:cNvGraphicFramePr>
              <p:nvPr/>
            </p:nvGraphicFramePr>
            <p:xfrm>
              <a:off x="3390900" y="5099050"/>
              <a:ext cx="355600" cy="301625"/>
            </p:xfrm>
            <a:graphic>
              <a:graphicData uri="http://schemas.openxmlformats.org/presentationml/2006/ole">
                <mc:AlternateContent xmlns:mc="http://schemas.openxmlformats.org/markup-compatibility/2006">
                  <mc:Choice xmlns:v="urn:schemas-microsoft-com:vml" Requires="v">
                    <p:oleObj name="Equation" r:id="rId17" imgW="177480" imgH="152280" progId="Equation.3">
                      <p:embed/>
                    </p:oleObj>
                  </mc:Choice>
                  <mc:Fallback>
                    <p:oleObj name="Equation" r:id="rId17" imgW="177480" imgH="152280" progId="Equation.3">
                      <p:embed/>
                      <p:pic>
                        <p:nvPicPr>
                          <p:cNvPr id="1037"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90900" y="5099050"/>
                            <a:ext cx="3556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97" name="Group 124"/>
            <p:cNvGrpSpPr>
              <a:grpSpLocks/>
            </p:cNvGrpSpPr>
            <p:nvPr/>
          </p:nvGrpSpPr>
          <p:grpSpPr bwMode="auto">
            <a:xfrm>
              <a:off x="5073867" y="5124450"/>
              <a:ext cx="1707933" cy="1463675"/>
              <a:chOff x="5073867" y="5124450"/>
              <a:chExt cx="1707933" cy="1463675"/>
            </a:xfrm>
          </p:grpSpPr>
          <p:sp>
            <p:nvSpPr>
              <p:cNvPr id="1098" name="Rectangle 109"/>
              <p:cNvSpPr>
                <a:spLocks noChangeArrowheads="1"/>
              </p:cNvSpPr>
              <p:nvPr/>
            </p:nvSpPr>
            <p:spPr bwMode="auto">
              <a:xfrm>
                <a:off x="5607050" y="5753100"/>
                <a:ext cx="641880" cy="6858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a:t>-</a:t>
                </a:r>
              </a:p>
            </p:txBody>
          </p:sp>
          <p:cxnSp>
            <p:nvCxnSpPr>
              <p:cNvPr id="459" name="Straight Arrow Connector 458"/>
              <p:cNvCxnSpPr/>
              <p:nvPr/>
            </p:nvCxnSpPr>
            <p:spPr bwMode="auto">
              <a:xfrm flipH="1">
                <a:off x="6248468" y="6096000"/>
                <a:ext cx="533332" cy="0"/>
              </a:xfrm>
              <a:prstGeom prst="straightConnector1">
                <a:avLst/>
              </a:prstGeom>
              <a:solidFill>
                <a:schemeClr val="accent1"/>
              </a:solidFill>
              <a:ln w="25400" cap="sq" cmpd="sng" algn="ctr">
                <a:solidFill>
                  <a:schemeClr val="accent1">
                    <a:lumMod val="50000"/>
                  </a:schemeClr>
                </a:solidFill>
                <a:prstDash val="solid"/>
                <a:round/>
                <a:headEnd type="none" w="sm" len="sm"/>
                <a:tailEnd type="arrow"/>
              </a:ln>
              <a:effectLst/>
            </p:spPr>
          </p:cxnSp>
          <p:cxnSp>
            <p:nvCxnSpPr>
              <p:cNvPr id="1100" name="Straight Arrow Connector 111"/>
              <p:cNvCxnSpPr>
                <a:cxnSpLocks noChangeShapeType="1"/>
              </p:cNvCxnSpPr>
              <p:nvPr/>
            </p:nvCxnSpPr>
            <p:spPr bwMode="auto">
              <a:xfrm rot="5400000" flipH="1" flipV="1">
                <a:off x="6073775" y="6099175"/>
                <a:ext cx="571500" cy="6350"/>
              </a:xfrm>
              <a:prstGeom prst="straightConnector1">
                <a:avLst/>
              </a:prstGeom>
              <a:noFill/>
              <a:ln w="2540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461" name="Arc 460"/>
              <p:cNvSpPr/>
              <p:nvPr/>
            </p:nvSpPr>
            <p:spPr bwMode="auto">
              <a:xfrm rot="5400000" flipH="1">
                <a:off x="5873750" y="5943600"/>
                <a:ext cx="622300" cy="666750"/>
              </a:xfrm>
              <a:prstGeom prst="arc">
                <a:avLst/>
              </a:prstGeom>
              <a:noFill/>
              <a:ln w="28575" cap="sq" cmpd="sng" algn="ctr">
                <a:solidFill>
                  <a:srgbClr val="FF0000"/>
                </a:solidFill>
                <a:prstDash val="solid"/>
                <a:round/>
                <a:headEnd type="triangle" w="med" len="med"/>
                <a:tailEnd type="none" w="med" len="med"/>
              </a:ln>
              <a:effectLst/>
              <a:scene3d>
                <a:camera prst="orthographicFront">
                  <a:rot lat="0" lon="0" rev="18600000"/>
                </a:camera>
                <a:lightRig rig="threePt" dir="t"/>
              </a:scene3d>
            </p:spPr>
            <p:txBody>
              <a:bodyPr wrap="none"/>
              <a:lstStyle/>
              <a:p>
                <a:pPr>
                  <a:defRPr/>
                </a:pPr>
                <a:endParaRPr lang="en-US"/>
              </a:p>
            </p:txBody>
          </p:sp>
          <p:cxnSp>
            <p:nvCxnSpPr>
              <p:cNvPr id="462" name="Straight Arrow Connector 461"/>
              <p:cNvCxnSpPr/>
              <p:nvPr/>
            </p:nvCxnSpPr>
            <p:spPr bwMode="auto">
              <a:xfrm>
                <a:off x="5073867" y="6076950"/>
                <a:ext cx="533332" cy="0"/>
              </a:xfrm>
              <a:prstGeom prst="straightConnector1">
                <a:avLst/>
              </a:prstGeom>
              <a:solidFill>
                <a:schemeClr val="accent1"/>
              </a:solidFill>
              <a:ln w="25400" cap="sq" cmpd="sng" algn="ctr">
                <a:solidFill>
                  <a:schemeClr val="accent1">
                    <a:lumMod val="50000"/>
                  </a:schemeClr>
                </a:solidFill>
                <a:prstDash val="solid"/>
                <a:round/>
                <a:headEnd type="none" w="sm" len="sm"/>
                <a:tailEnd type="arrow"/>
              </a:ln>
              <a:effectLst/>
            </p:spPr>
          </p:cxnSp>
          <p:cxnSp>
            <p:nvCxnSpPr>
              <p:cNvPr id="1103" name="Straight Arrow Connector 114"/>
              <p:cNvCxnSpPr>
                <a:cxnSpLocks noChangeShapeType="1"/>
              </p:cNvCxnSpPr>
              <p:nvPr/>
            </p:nvCxnSpPr>
            <p:spPr bwMode="auto">
              <a:xfrm rot="5400000">
                <a:off x="5203825" y="6092825"/>
                <a:ext cx="571500" cy="6350"/>
              </a:xfrm>
              <a:prstGeom prst="straightConnector1">
                <a:avLst/>
              </a:prstGeom>
              <a:noFill/>
              <a:ln w="2540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464" name="Arc 463"/>
              <p:cNvSpPr/>
              <p:nvPr/>
            </p:nvSpPr>
            <p:spPr bwMode="auto">
              <a:xfrm flipH="1" flipV="1">
                <a:off x="5264150" y="5619750"/>
                <a:ext cx="622300" cy="666750"/>
              </a:xfrm>
              <a:prstGeom prst="arc">
                <a:avLst/>
              </a:prstGeom>
              <a:noFill/>
              <a:ln w="28575" cap="sq" cmpd="sng" algn="ctr">
                <a:solidFill>
                  <a:srgbClr val="FF0000"/>
                </a:solidFill>
                <a:prstDash val="solid"/>
                <a:round/>
                <a:headEnd type="triangle" w="med" len="med"/>
                <a:tailEnd type="none" w="med" len="med"/>
              </a:ln>
              <a:effectLst/>
              <a:scene3d>
                <a:camera prst="orthographicFront">
                  <a:rot lat="0" lon="0" rev="19199999"/>
                </a:camera>
                <a:lightRig rig="threePt" dir="t"/>
              </a:scene3d>
            </p:spPr>
            <p:txBody>
              <a:bodyPr wrap="none"/>
              <a:lstStyle/>
              <a:p>
                <a:pPr>
                  <a:defRPr/>
                </a:pPr>
                <a:endParaRPr lang="en-US"/>
              </a:p>
            </p:txBody>
          </p:sp>
          <p:sp>
            <p:nvSpPr>
              <p:cNvPr id="1105" name="Line 7"/>
              <p:cNvSpPr>
                <a:spLocks noChangeShapeType="1"/>
              </p:cNvSpPr>
              <p:nvPr/>
            </p:nvSpPr>
            <p:spPr bwMode="auto">
              <a:xfrm>
                <a:off x="5626525" y="54355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106" name="Line 8"/>
              <p:cNvSpPr>
                <a:spLocks noChangeShapeType="1"/>
              </p:cNvSpPr>
              <p:nvPr/>
            </p:nvSpPr>
            <p:spPr bwMode="auto">
              <a:xfrm>
                <a:off x="5829583" y="54355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107" name="Line 9"/>
              <p:cNvSpPr>
                <a:spLocks noChangeShapeType="1"/>
              </p:cNvSpPr>
              <p:nvPr/>
            </p:nvSpPr>
            <p:spPr bwMode="auto">
              <a:xfrm>
                <a:off x="6032642" y="54355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108" name="Line 10"/>
              <p:cNvSpPr>
                <a:spLocks noChangeShapeType="1"/>
              </p:cNvSpPr>
              <p:nvPr/>
            </p:nvSpPr>
            <p:spPr bwMode="auto">
              <a:xfrm>
                <a:off x="6235700" y="54355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109" name="Line 11"/>
              <p:cNvSpPr>
                <a:spLocks noChangeShapeType="1"/>
              </p:cNvSpPr>
              <p:nvPr/>
            </p:nvSpPr>
            <p:spPr bwMode="auto">
              <a:xfrm>
                <a:off x="5626525" y="5435599"/>
                <a:ext cx="609175"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1036" name="Object 17"/>
              <p:cNvGraphicFramePr>
                <a:graphicFrameLocks noChangeAspect="1"/>
              </p:cNvGraphicFramePr>
              <p:nvPr/>
            </p:nvGraphicFramePr>
            <p:xfrm>
              <a:off x="5746750" y="5124450"/>
              <a:ext cx="355600" cy="301625"/>
            </p:xfrm>
            <a:graphic>
              <a:graphicData uri="http://schemas.openxmlformats.org/presentationml/2006/ole">
                <mc:AlternateContent xmlns:mc="http://schemas.openxmlformats.org/markup-compatibility/2006">
                  <mc:Choice xmlns:v="urn:schemas-microsoft-com:vml" Requires="v">
                    <p:oleObj name="Equation" r:id="rId18" imgW="177480" imgH="152280" progId="Equation.3">
                      <p:embed/>
                    </p:oleObj>
                  </mc:Choice>
                  <mc:Fallback>
                    <p:oleObj name="Equation" r:id="rId18" imgW="177480" imgH="152280" progId="Equation.3">
                      <p:embed/>
                      <p:pic>
                        <p:nvPicPr>
                          <p:cNvPr id="1036"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46750" y="5124450"/>
                            <a:ext cx="3556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2" name="Group 138"/>
          <p:cNvGrpSpPr>
            <a:grpSpLocks/>
          </p:cNvGrpSpPr>
          <p:nvPr/>
        </p:nvGrpSpPr>
        <p:grpSpPr bwMode="auto">
          <a:xfrm>
            <a:off x="7343775" y="5443538"/>
            <a:ext cx="1612900" cy="1025525"/>
            <a:chOff x="7344383" y="5444246"/>
            <a:chExt cx="1611781" cy="1024328"/>
          </a:xfrm>
        </p:grpSpPr>
        <p:grpSp>
          <p:nvGrpSpPr>
            <p:cNvPr id="1089" name="Group 136"/>
            <p:cNvGrpSpPr>
              <a:grpSpLocks/>
            </p:cNvGrpSpPr>
            <p:nvPr/>
          </p:nvGrpSpPr>
          <p:grpSpPr bwMode="auto">
            <a:xfrm>
              <a:off x="7380051" y="5444246"/>
              <a:ext cx="1576113" cy="683860"/>
              <a:chOff x="7380051" y="5444246"/>
              <a:chExt cx="1576113" cy="683860"/>
            </a:xfrm>
          </p:grpSpPr>
          <p:cxnSp>
            <p:nvCxnSpPr>
              <p:cNvPr id="1091" name="Straight Arrow Connector 131"/>
              <p:cNvCxnSpPr>
                <a:cxnSpLocks noChangeShapeType="1"/>
              </p:cNvCxnSpPr>
              <p:nvPr/>
            </p:nvCxnSpPr>
            <p:spPr bwMode="auto">
              <a:xfrm>
                <a:off x="7412477" y="6099243"/>
                <a:ext cx="1225685" cy="1588"/>
              </a:xfrm>
              <a:prstGeom prst="straightConnector1">
                <a:avLst/>
              </a:prstGeom>
              <a:noFill/>
              <a:ln w="1905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092" name="Straight Arrow Connector 133"/>
              <p:cNvCxnSpPr>
                <a:cxnSpLocks noChangeShapeType="1"/>
              </p:cNvCxnSpPr>
              <p:nvPr/>
            </p:nvCxnSpPr>
            <p:spPr bwMode="auto">
              <a:xfrm rot="5400000" flipH="1" flipV="1">
                <a:off x="7179014" y="5875507"/>
                <a:ext cx="466927" cy="1588"/>
              </a:xfrm>
              <a:prstGeom prst="straightConnector1">
                <a:avLst/>
              </a:prstGeom>
              <a:noFill/>
              <a:ln w="1905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093" name="TextBox 134"/>
              <p:cNvSpPr txBox="1">
                <a:spLocks noChangeArrowheads="1"/>
              </p:cNvSpPr>
              <p:nvPr/>
            </p:nvSpPr>
            <p:spPr bwMode="auto">
              <a:xfrm>
                <a:off x="8521430" y="5758774"/>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+x</a:t>
                </a:r>
              </a:p>
            </p:txBody>
          </p:sp>
          <p:sp>
            <p:nvSpPr>
              <p:cNvPr id="1094" name="TextBox 135"/>
              <p:cNvSpPr txBox="1">
                <a:spLocks noChangeArrowheads="1"/>
              </p:cNvSpPr>
              <p:nvPr/>
            </p:nvSpPr>
            <p:spPr bwMode="auto">
              <a:xfrm>
                <a:off x="7380051" y="5444246"/>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+y</a:t>
                </a:r>
              </a:p>
            </p:txBody>
          </p:sp>
        </p:grpSp>
        <p:sp>
          <p:nvSpPr>
            <p:cNvPr id="1090" name="TextBox 137"/>
            <p:cNvSpPr txBox="1">
              <a:spLocks noChangeArrowheads="1"/>
            </p:cNvSpPr>
            <p:nvPr/>
          </p:nvSpPr>
          <p:spPr bwMode="auto">
            <a:xfrm>
              <a:off x="7344383" y="6099242"/>
              <a:ext cx="14285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Coordinates</a:t>
              </a:r>
            </a:p>
          </p:txBody>
        </p:sp>
      </p:grpSp>
      <p:grpSp>
        <p:nvGrpSpPr>
          <p:cNvPr id="14" name="Group 503"/>
          <p:cNvGrpSpPr>
            <a:grpSpLocks/>
          </p:cNvGrpSpPr>
          <p:nvPr/>
        </p:nvGrpSpPr>
        <p:grpSpPr bwMode="auto">
          <a:xfrm>
            <a:off x="1116013" y="3573463"/>
            <a:ext cx="4044950" cy="1941512"/>
            <a:chOff x="1111250" y="3294063"/>
            <a:chExt cx="4046034" cy="1941512"/>
          </a:xfrm>
        </p:grpSpPr>
        <p:sp>
          <p:nvSpPr>
            <p:cNvPr id="1069" name="Rectangle 36"/>
            <p:cNvSpPr>
              <a:spLocks noChangeArrowheads="1"/>
            </p:cNvSpPr>
            <p:nvPr/>
          </p:nvSpPr>
          <p:spPr bwMode="auto">
            <a:xfrm>
              <a:off x="2248347" y="4233937"/>
              <a:ext cx="1828665" cy="243275"/>
            </a:xfrm>
            <a:prstGeom prst="rect">
              <a:avLst/>
            </a:prstGeom>
            <a:solidFill>
              <a:schemeClr val="accent1"/>
            </a:solidFill>
            <a:ln w="12700" cap="sq" algn="ctr">
              <a:solidFill>
                <a:schemeClr val="tx1"/>
              </a:solidFill>
              <a:round/>
              <a:headEnd type="none" w="sm" len="sm"/>
              <a:tailEnd type="none" w="sm" len="sm"/>
            </a:ln>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1070" name="Group 46"/>
            <p:cNvGrpSpPr>
              <a:grpSpLocks/>
            </p:cNvGrpSpPr>
            <p:nvPr/>
          </p:nvGrpSpPr>
          <p:grpSpPr bwMode="auto">
            <a:xfrm>
              <a:off x="2222791" y="4520955"/>
              <a:ext cx="474628" cy="714620"/>
              <a:chOff x="2104" y="1749"/>
              <a:chExt cx="299" cy="450"/>
            </a:xfrm>
          </p:grpSpPr>
          <p:sp>
            <p:nvSpPr>
              <p:cNvPr id="1088" name="AutoShape 12"/>
              <p:cNvSpPr>
                <a:spLocks noChangeArrowheads="1"/>
              </p:cNvSpPr>
              <p:nvPr/>
            </p:nvSpPr>
            <p:spPr bwMode="auto">
              <a:xfrm>
                <a:off x="2104" y="1749"/>
                <a:ext cx="64" cy="352"/>
              </a:xfrm>
              <a:prstGeom prst="upArrow">
                <a:avLst>
                  <a:gd name="adj1" fmla="val 50000"/>
                  <a:gd name="adj2" fmla="val 137500"/>
                </a:avLst>
              </a:prstGeom>
              <a:solidFill>
                <a:schemeClr val="tx1"/>
              </a:solidFill>
              <a:ln w="12700" cap="sq">
                <a:solidFill>
                  <a:schemeClr val="tx1"/>
                </a:solidFill>
                <a:miter lim="800000"/>
                <a:headEnd type="none" w="sm" len="sm"/>
                <a:tailEnd type="none" w="sm" len="sm"/>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graphicFrame>
            <p:nvGraphicFramePr>
              <p:cNvPr id="1035" name="Object 9"/>
              <p:cNvGraphicFramePr>
                <a:graphicFrameLocks noChangeAspect="1"/>
              </p:cNvGraphicFramePr>
              <p:nvPr/>
            </p:nvGraphicFramePr>
            <p:xfrm>
              <a:off x="2164" y="1897"/>
              <a:ext cx="239" cy="302"/>
            </p:xfrm>
            <a:graphic>
              <a:graphicData uri="http://schemas.openxmlformats.org/presentationml/2006/ole">
                <mc:AlternateContent xmlns:mc="http://schemas.openxmlformats.org/markup-compatibility/2006">
                  <mc:Choice xmlns:v="urn:schemas-microsoft-com:vml" Requires="v">
                    <p:oleObj name="Equation" r:id="rId19" imgW="190440" imgH="241200" progId="Equation.3">
                      <p:embed/>
                    </p:oleObj>
                  </mc:Choice>
                  <mc:Fallback>
                    <p:oleObj name="Equation" r:id="rId19" imgW="190440" imgH="241200" progId="Equation.3">
                      <p:embed/>
                      <p:pic>
                        <p:nvPicPr>
                          <p:cNvPr id="1035"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64" y="1897"/>
                            <a:ext cx="239" cy="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71" name="Group 45"/>
            <p:cNvGrpSpPr>
              <a:grpSpLocks/>
            </p:cNvGrpSpPr>
            <p:nvPr/>
          </p:nvGrpSpPr>
          <p:grpSpPr bwMode="auto">
            <a:xfrm>
              <a:off x="1111250" y="4127246"/>
              <a:ext cx="1047672" cy="454181"/>
              <a:chOff x="1468" y="1537"/>
              <a:chExt cx="660" cy="286"/>
            </a:xfrm>
          </p:grpSpPr>
          <p:sp>
            <p:nvSpPr>
              <p:cNvPr id="1087" name="AutoShape 14"/>
              <p:cNvSpPr>
                <a:spLocks noChangeArrowheads="1"/>
              </p:cNvSpPr>
              <p:nvPr/>
            </p:nvSpPr>
            <p:spPr bwMode="auto">
              <a:xfrm rot="5400000">
                <a:off x="1920" y="1509"/>
                <a:ext cx="64" cy="352"/>
              </a:xfrm>
              <a:prstGeom prst="upArrow">
                <a:avLst>
                  <a:gd name="adj1" fmla="val 50000"/>
                  <a:gd name="adj2" fmla="val 137500"/>
                </a:avLst>
              </a:prstGeom>
              <a:solidFill>
                <a:schemeClr val="tx1"/>
              </a:solidFill>
              <a:ln w="12700" cap="sq">
                <a:solidFill>
                  <a:schemeClr val="tx1"/>
                </a:solidFill>
                <a:miter lim="800000"/>
                <a:headEnd type="none" w="sm" len="sm"/>
                <a:tailEnd type="none" w="sm" len="sm"/>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graphicFrame>
            <p:nvGraphicFramePr>
              <p:cNvPr id="1034" name="Object 10"/>
              <p:cNvGraphicFramePr>
                <a:graphicFrameLocks noChangeAspect="1"/>
              </p:cNvGraphicFramePr>
              <p:nvPr/>
            </p:nvGraphicFramePr>
            <p:xfrm>
              <a:off x="1468" y="1537"/>
              <a:ext cx="239" cy="286"/>
            </p:xfrm>
            <a:graphic>
              <a:graphicData uri="http://schemas.openxmlformats.org/presentationml/2006/ole">
                <mc:AlternateContent xmlns:mc="http://schemas.openxmlformats.org/markup-compatibility/2006">
                  <mc:Choice xmlns:v="urn:schemas-microsoft-com:vml" Requires="v">
                    <p:oleObj name="Equation" r:id="rId21" imgW="190440" imgH="228600" progId="Equation.3">
                      <p:embed/>
                    </p:oleObj>
                  </mc:Choice>
                  <mc:Fallback>
                    <p:oleObj name="Equation" r:id="rId21" imgW="190440" imgH="228600" progId="Equation.3">
                      <p:embed/>
                      <p:pic>
                        <p:nvPicPr>
                          <p:cNvPr id="1034"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68" y="1537"/>
                            <a:ext cx="239" cy="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032" name="Object 12"/>
            <p:cNvGraphicFramePr>
              <a:graphicFrameLocks noChangeAspect="1"/>
            </p:cNvGraphicFramePr>
            <p:nvPr/>
          </p:nvGraphicFramePr>
          <p:xfrm>
            <a:off x="2742896" y="3294063"/>
            <a:ext cx="304777" cy="352546"/>
          </p:xfrm>
          <a:graphic>
            <a:graphicData uri="http://schemas.openxmlformats.org/presentationml/2006/ole">
              <mc:AlternateContent xmlns:mc="http://schemas.openxmlformats.org/markup-compatibility/2006">
                <mc:Choice xmlns:v="urn:schemas-microsoft-com:vml" Requires="v">
                  <p:oleObj name="Equation" r:id="rId23" imgW="152280" imgH="177480" progId="Equation.3">
                    <p:embed/>
                  </p:oleObj>
                </mc:Choice>
                <mc:Fallback>
                  <p:oleObj name="Equation" r:id="rId23" imgW="152280" imgH="177480" progId="Equation.3">
                    <p:embed/>
                    <p:pic>
                      <p:nvPicPr>
                        <p:cNvPr id="1032"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2896" y="3294063"/>
                          <a:ext cx="304777" cy="352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072" name="Straight Arrow Connector 54"/>
            <p:cNvCxnSpPr>
              <a:cxnSpLocks noChangeShapeType="1"/>
            </p:cNvCxnSpPr>
            <p:nvPr/>
          </p:nvCxnSpPr>
          <p:spPr bwMode="auto">
            <a:xfrm rot="5400000">
              <a:off x="2610690" y="3757064"/>
              <a:ext cx="875789" cy="9727"/>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aphicFrame>
          <p:nvGraphicFramePr>
            <p:cNvPr id="1033" name="Object 14"/>
            <p:cNvGraphicFramePr>
              <a:graphicFrameLocks noChangeAspect="1"/>
            </p:cNvGraphicFramePr>
            <p:nvPr/>
          </p:nvGraphicFramePr>
          <p:xfrm>
            <a:off x="3206322" y="3511532"/>
            <a:ext cx="355574" cy="301729"/>
          </p:xfrm>
          <a:graphic>
            <a:graphicData uri="http://schemas.openxmlformats.org/presentationml/2006/ole">
              <mc:AlternateContent xmlns:mc="http://schemas.openxmlformats.org/markup-compatibility/2006">
                <mc:Choice xmlns:v="urn:schemas-microsoft-com:vml" Requires="v">
                  <p:oleObj name="Equation" r:id="rId24" imgW="177480" imgH="152280" progId="Equation.3">
                    <p:embed/>
                  </p:oleObj>
                </mc:Choice>
                <mc:Fallback>
                  <p:oleObj name="Equation" r:id="rId24" imgW="177480" imgH="152280" progId="Equation.3">
                    <p:embed/>
                    <p:pic>
                      <p:nvPicPr>
                        <p:cNvPr id="1033"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6322" y="3511532"/>
                          <a:ext cx="355574" cy="3017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73" name="Group 126"/>
            <p:cNvGrpSpPr>
              <a:grpSpLocks/>
            </p:cNvGrpSpPr>
            <p:nvPr/>
          </p:nvGrpSpPr>
          <p:grpSpPr bwMode="auto">
            <a:xfrm>
              <a:off x="3803650" y="4127500"/>
              <a:ext cx="806450" cy="736600"/>
              <a:chOff x="3803650" y="4127500"/>
              <a:chExt cx="806450" cy="736600"/>
            </a:xfrm>
          </p:grpSpPr>
          <p:cxnSp>
            <p:nvCxnSpPr>
              <p:cNvPr id="430" name="Straight Arrow Connector 429"/>
              <p:cNvCxnSpPr>
                <a:stCxn id="1069" idx="3"/>
              </p:cNvCxnSpPr>
              <p:nvPr/>
            </p:nvCxnSpPr>
            <p:spPr bwMode="auto">
              <a:xfrm>
                <a:off x="4077494" y="4354513"/>
                <a:ext cx="531954" cy="1587"/>
              </a:xfrm>
              <a:prstGeom prst="straightConnector1">
                <a:avLst/>
              </a:prstGeom>
              <a:solidFill>
                <a:schemeClr val="accent1"/>
              </a:solidFill>
              <a:ln w="25400" cap="sq" cmpd="sng" algn="ctr">
                <a:solidFill>
                  <a:schemeClr val="accent1">
                    <a:lumMod val="50000"/>
                  </a:schemeClr>
                </a:solidFill>
                <a:prstDash val="solid"/>
                <a:round/>
                <a:headEnd type="none" w="sm" len="sm"/>
                <a:tailEnd type="arrow"/>
              </a:ln>
              <a:effectLst/>
            </p:spPr>
          </p:cxnSp>
          <p:cxnSp>
            <p:nvCxnSpPr>
              <p:cNvPr id="1085" name="Straight Arrow Connector 70"/>
              <p:cNvCxnSpPr>
                <a:cxnSpLocks noChangeShapeType="1"/>
              </p:cNvCxnSpPr>
              <p:nvPr/>
            </p:nvCxnSpPr>
            <p:spPr bwMode="auto">
              <a:xfrm rot="16200000" flipH="1">
                <a:off x="3902075" y="4410075"/>
                <a:ext cx="571500" cy="6350"/>
              </a:xfrm>
              <a:prstGeom prst="straightConnector1">
                <a:avLst/>
              </a:prstGeom>
              <a:noFill/>
              <a:ln w="2540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432" name="Arc 431"/>
              <p:cNvSpPr/>
              <p:nvPr/>
            </p:nvSpPr>
            <p:spPr bwMode="auto">
              <a:xfrm>
                <a:off x="3803650" y="4197350"/>
                <a:ext cx="622300" cy="666750"/>
              </a:xfrm>
              <a:prstGeom prst="arc">
                <a:avLst/>
              </a:prstGeom>
              <a:noFill/>
              <a:ln w="28575" cap="sq" cmpd="sng" algn="ctr">
                <a:solidFill>
                  <a:srgbClr val="FF0000"/>
                </a:solidFill>
                <a:prstDash val="solid"/>
                <a:round/>
                <a:headEnd type="triangle" w="med" len="med"/>
                <a:tailEnd type="none" w="med" len="med"/>
              </a:ln>
              <a:effectLst/>
              <a:scene3d>
                <a:camera prst="orthographicFront">
                  <a:rot lat="0" lon="0" rev="19499999"/>
                </a:camera>
                <a:lightRig rig="threePt" dir="t"/>
              </a:scene3d>
            </p:spPr>
            <p:txBody>
              <a:bodyPr wrap="none"/>
              <a:lstStyle/>
              <a:p>
                <a:pPr>
                  <a:defRPr/>
                </a:pPr>
                <a:endParaRPr lang="en-US"/>
              </a:p>
            </p:txBody>
          </p:sp>
        </p:grpSp>
        <p:grpSp>
          <p:nvGrpSpPr>
            <p:cNvPr id="1074" name="Group 127"/>
            <p:cNvGrpSpPr>
              <a:grpSpLocks/>
            </p:cNvGrpSpPr>
            <p:nvPr/>
          </p:nvGrpSpPr>
          <p:grpSpPr bwMode="auto">
            <a:xfrm>
              <a:off x="4019552" y="3867151"/>
              <a:ext cx="1137732" cy="1262144"/>
              <a:chOff x="4019550" y="3867150"/>
              <a:chExt cx="1138422" cy="1261544"/>
            </a:xfrm>
          </p:grpSpPr>
          <p:sp>
            <p:nvSpPr>
              <p:cNvPr id="1081" name="TextBox 75"/>
              <p:cNvSpPr txBox="1">
                <a:spLocks noChangeArrowheads="1"/>
              </p:cNvSpPr>
              <p:nvPr/>
            </p:nvSpPr>
            <p:spPr bwMode="auto">
              <a:xfrm>
                <a:off x="4235450" y="386715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M</a:t>
                </a:r>
              </a:p>
            </p:txBody>
          </p:sp>
          <p:sp>
            <p:nvSpPr>
              <p:cNvPr id="1082" name="TextBox 77"/>
              <p:cNvSpPr txBox="1">
                <a:spLocks noChangeArrowheads="1"/>
              </p:cNvSpPr>
              <p:nvPr/>
            </p:nvSpPr>
            <p:spPr bwMode="auto">
              <a:xfrm>
                <a:off x="4019550" y="4667248"/>
                <a:ext cx="407731" cy="46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rPr>
                  <a:t>V</a:t>
                </a:r>
              </a:p>
            </p:txBody>
          </p:sp>
          <p:sp>
            <p:nvSpPr>
              <p:cNvPr id="1083" name="TextBox 452"/>
              <p:cNvSpPr txBox="1">
                <a:spLocks noChangeArrowheads="1"/>
              </p:cNvSpPr>
              <p:nvPr/>
            </p:nvSpPr>
            <p:spPr bwMode="auto">
              <a:xfrm>
                <a:off x="4751216" y="4165457"/>
                <a:ext cx="406756" cy="46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355D7E"/>
                    </a:solidFill>
                  </a:rPr>
                  <a:t>N</a:t>
                </a:r>
              </a:p>
            </p:txBody>
          </p:sp>
        </p:grpSp>
        <p:grpSp>
          <p:nvGrpSpPr>
            <p:cNvPr id="1075" name="Group 6"/>
            <p:cNvGrpSpPr>
              <a:grpSpLocks/>
            </p:cNvGrpSpPr>
            <p:nvPr/>
          </p:nvGrpSpPr>
          <p:grpSpPr bwMode="auto">
            <a:xfrm>
              <a:off x="2267744" y="3861048"/>
              <a:ext cx="1800200" cy="374650"/>
              <a:chOff x="2632" y="928"/>
              <a:chExt cx="648" cy="424"/>
            </a:xfrm>
          </p:grpSpPr>
          <p:sp>
            <p:nvSpPr>
              <p:cNvPr id="1076" name="Line 7"/>
              <p:cNvSpPr>
                <a:spLocks noChangeShapeType="1"/>
              </p:cNvSpPr>
              <p:nvPr/>
            </p:nvSpPr>
            <p:spPr bwMode="auto">
              <a:xfrm>
                <a:off x="2632" y="928"/>
                <a:ext cx="0" cy="424"/>
              </a:xfrm>
              <a:prstGeom prst="line">
                <a:avLst/>
              </a:prstGeom>
              <a:noFill/>
              <a:ln w="28575"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077" name="Line 8"/>
              <p:cNvSpPr>
                <a:spLocks noChangeShapeType="1"/>
              </p:cNvSpPr>
              <p:nvPr/>
            </p:nvSpPr>
            <p:spPr bwMode="auto">
              <a:xfrm>
                <a:off x="2848" y="928"/>
                <a:ext cx="0" cy="424"/>
              </a:xfrm>
              <a:prstGeom prst="line">
                <a:avLst/>
              </a:prstGeom>
              <a:noFill/>
              <a:ln w="28575"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078" name="Line 9"/>
              <p:cNvSpPr>
                <a:spLocks noChangeShapeType="1"/>
              </p:cNvSpPr>
              <p:nvPr/>
            </p:nvSpPr>
            <p:spPr bwMode="auto">
              <a:xfrm>
                <a:off x="3064" y="928"/>
                <a:ext cx="0" cy="424"/>
              </a:xfrm>
              <a:prstGeom prst="line">
                <a:avLst/>
              </a:prstGeom>
              <a:noFill/>
              <a:ln w="28575"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079" name="Line 10"/>
              <p:cNvSpPr>
                <a:spLocks noChangeShapeType="1"/>
              </p:cNvSpPr>
              <p:nvPr/>
            </p:nvSpPr>
            <p:spPr bwMode="auto">
              <a:xfrm>
                <a:off x="3280" y="928"/>
                <a:ext cx="0" cy="424"/>
              </a:xfrm>
              <a:prstGeom prst="line">
                <a:avLst/>
              </a:prstGeom>
              <a:noFill/>
              <a:ln w="28575"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080" name="Line 11"/>
              <p:cNvSpPr>
                <a:spLocks noChangeShapeType="1"/>
              </p:cNvSpPr>
              <p:nvPr/>
            </p:nvSpPr>
            <p:spPr bwMode="auto">
              <a:xfrm>
                <a:off x="2632" y="928"/>
                <a:ext cx="648"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pSp>
      <p:grpSp>
        <p:nvGrpSpPr>
          <p:cNvPr id="20" name="Group 504"/>
          <p:cNvGrpSpPr>
            <a:grpSpLocks/>
          </p:cNvGrpSpPr>
          <p:nvPr/>
        </p:nvGrpSpPr>
        <p:grpSpPr bwMode="auto">
          <a:xfrm>
            <a:off x="5218113" y="3779838"/>
            <a:ext cx="2220912" cy="1727200"/>
            <a:chOff x="5213350" y="3500438"/>
            <a:chExt cx="2220927" cy="1727200"/>
          </a:xfrm>
        </p:grpSpPr>
        <p:sp>
          <p:nvSpPr>
            <p:cNvPr id="1055" name="Rectangle 37"/>
            <p:cNvSpPr>
              <a:spLocks noChangeArrowheads="1"/>
            </p:cNvSpPr>
            <p:nvPr/>
          </p:nvSpPr>
          <p:spPr bwMode="auto">
            <a:xfrm>
              <a:off x="5766720" y="4204622"/>
              <a:ext cx="1628686" cy="243279"/>
            </a:xfrm>
            <a:prstGeom prst="rect">
              <a:avLst/>
            </a:prstGeom>
            <a:solidFill>
              <a:schemeClr val="accent1"/>
            </a:solidFill>
            <a:ln w="12700" cap="sq" algn="ctr">
              <a:solidFill>
                <a:schemeClr val="tx1"/>
              </a:solidFill>
              <a:round/>
              <a:headEnd type="none" w="sm" len="sm"/>
              <a:tailEnd type="none" w="sm" len="sm"/>
            </a:ln>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1056" name="Group 27"/>
            <p:cNvGrpSpPr>
              <a:grpSpLocks/>
            </p:cNvGrpSpPr>
            <p:nvPr/>
          </p:nvGrpSpPr>
          <p:grpSpPr bwMode="auto">
            <a:xfrm>
              <a:off x="6972052" y="4525712"/>
              <a:ext cx="462225" cy="701926"/>
              <a:chOff x="4061" y="1757"/>
              <a:chExt cx="291" cy="442"/>
            </a:xfrm>
          </p:grpSpPr>
          <p:sp>
            <p:nvSpPr>
              <p:cNvPr id="1068" name="AutoShape 13"/>
              <p:cNvSpPr>
                <a:spLocks noChangeArrowheads="1"/>
              </p:cNvSpPr>
              <p:nvPr/>
            </p:nvSpPr>
            <p:spPr bwMode="auto">
              <a:xfrm>
                <a:off x="4288" y="1757"/>
                <a:ext cx="64" cy="352"/>
              </a:xfrm>
              <a:prstGeom prst="upArrow">
                <a:avLst>
                  <a:gd name="adj1" fmla="val 50000"/>
                  <a:gd name="adj2" fmla="val 137500"/>
                </a:avLst>
              </a:prstGeom>
              <a:solidFill>
                <a:schemeClr val="tx1"/>
              </a:solidFill>
              <a:ln w="12700" cap="sq">
                <a:solidFill>
                  <a:schemeClr val="tx1"/>
                </a:solidFill>
                <a:miter lim="800000"/>
                <a:headEnd type="none" w="sm" len="sm"/>
                <a:tailEnd type="none" w="sm" len="sm"/>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p>
            </p:txBody>
          </p:sp>
          <p:graphicFrame>
            <p:nvGraphicFramePr>
              <p:cNvPr id="1031" name="Object 11"/>
              <p:cNvGraphicFramePr>
                <a:graphicFrameLocks noChangeAspect="1"/>
              </p:cNvGraphicFramePr>
              <p:nvPr/>
            </p:nvGraphicFramePr>
            <p:xfrm>
              <a:off x="4061" y="1897"/>
              <a:ext cx="238" cy="302"/>
            </p:xfrm>
            <a:graphic>
              <a:graphicData uri="http://schemas.openxmlformats.org/presentationml/2006/ole">
                <mc:AlternateContent xmlns:mc="http://schemas.openxmlformats.org/markup-compatibility/2006">
                  <mc:Choice xmlns:v="urn:schemas-microsoft-com:vml" Requires="v">
                    <p:oleObj name="Equation" r:id="rId25" imgW="190440" imgH="241200" progId="Equation.3">
                      <p:embed/>
                    </p:oleObj>
                  </mc:Choice>
                  <mc:Fallback>
                    <p:oleObj name="Equation" r:id="rId25" imgW="190440" imgH="241200" progId="Equation.3">
                      <p:embed/>
                      <p:pic>
                        <p:nvPicPr>
                          <p:cNvPr id="1031" name="Object 1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61" y="1897"/>
                            <a:ext cx="238" cy="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030" name="Object 13"/>
            <p:cNvGraphicFramePr>
              <a:graphicFrameLocks noChangeAspect="1"/>
            </p:cNvGraphicFramePr>
            <p:nvPr/>
          </p:nvGraphicFramePr>
          <p:xfrm>
            <a:off x="6364956" y="3500438"/>
            <a:ext cx="355802" cy="301733"/>
          </p:xfrm>
          <a:graphic>
            <a:graphicData uri="http://schemas.openxmlformats.org/presentationml/2006/ole">
              <mc:AlternateContent xmlns:mc="http://schemas.openxmlformats.org/markup-compatibility/2006">
                <mc:Choice xmlns:v="urn:schemas-microsoft-com:vml" Requires="v">
                  <p:oleObj name="Equation" r:id="rId27" imgW="177480" imgH="152280" progId="Equation.3">
                    <p:embed/>
                  </p:oleObj>
                </mc:Choice>
                <mc:Fallback>
                  <p:oleObj name="Equation" r:id="rId27" imgW="177480" imgH="152280" progId="Equation.3">
                    <p:embed/>
                    <p:pic>
                      <p:nvPicPr>
                        <p:cNvPr id="103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64956" y="3500438"/>
                          <a:ext cx="355802" cy="301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438" name="Straight Arrow Connector 437"/>
            <p:cNvCxnSpPr/>
            <p:nvPr/>
          </p:nvCxnSpPr>
          <p:spPr bwMode="auto">
            <a:xfrm flipH="1">
              <a:off x="5213350" y="4335463"/>
              <a:ext cx="533404" cy="1587"/>
            </a:xfrm>
            <a:prstGeom prst="straightConnector1">
              <a:avLst/>
            </a:prstGeom>
            <a:solidFill>
              <a:schemeClr val="accent1"/>
            </a:solidFill>
            <a:ln w="25400" cap="sq" cmpd="sng" algn="ctr">
              <a:solidFill>
                <a:schemeClr val="accent1">
                  <a:lumMod val="50000"/>
                </a:schemeClr>
              </a:solidFill>
              <a:prstDash val="solid"/>
              <a:round/>
              <a:headEnd type="none" w="sm" len="sm"/>
              <a:tailEnd type="arrow"/>
            </a:ln>
            <a:effectLst/>
          </p:spPr>
        </p:cxnSp>
        <p:cxnSp>
          <p:nvCxnSpPr>
            <p:cNvPr id="1058" name="Straight Arrow Connector 71"/>
            <p:cNvCxnSpPr>
              <a:cxnSpLocks noChangeShapeType="1"/>
            </p:cNvCxnSpPr>
            <p:nvPr/>
          </p:nvCxnSpPr>
          <p:spPr bwMode="auto">
            <a:xfrm rot="5400000" flipH="1" flipV="1">
              <a:off x="5393957" y="4340086"/>
              <a:ext cx="571704" cy="6354"/>
            </a:xfrm>
            <a:prstGeom prst="straightConnector1">
              <a:avLst/>
            </a:prstGeom>
            <a:noFill/>
            <a:ln w="2540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440" name="Arc 439"/>
            <p:cNvSpPr/>
            <p:nvPr/>
          </p:nvSpPr>
          <p:spPr bwMode="auto">
            <a:xfrm rot="16200000" flipH="1">
              <a:off x="5505150" y="3854068"/>
              <a:ext cx="622522" cy="667128"/>
            </a:xfrm>
            <a:prstGeom prst="arc">
              <a:avLst/>
            </a:prstGeom>
            <a:noFill/>
            <a:ln w="28575" cap="sq" cmpd="sng" algn="ctr">
              <a:solidFill>
                <a:srgbClr val="FF0000"/>
              </a:solidFill>
              <a:prstDash val="solid"/>
              <a:round/>
              <a:headEnd type="triangle" w="med" len="med"/>
              <a:tailEnd type="none" w="med" len="med"/>
            </a:ln>
            <a:effectLst/>
            <a:scene3d>
              <a:camera prst="orthographicFront">
                <a:rot lat="0" lon="0" rev="18600000"/>
              </a:camera>
              <a:lightRig rig="threePt" dir="t"/>
            </a:scene3d>
          </p:spPr>
          <p:txBody>
            <a:bodyPr wrap="none"/>
            <a:lstStyle/>
            <a:p>
              <a:pPr>
                <a:defRPr/>
              </a:pPr>
              <a:endParaRPr lang="en-US"/>
            </a:p>
          </p:txBody>
        </p:sp>
        <p:sp>
          <p:nvSpPr>
            <p:cNvPr id="1060" name="TextBox 76"/>
            <p:cNvSpPr txBox="1">
              <a:spLocks noChangeArrowheads="1"/>
            </p:cNvSpPr>
            <p:nvPr/>
          </p:nvSpPr>
          <p:spPr bwMode="auto">
            <a:xfrm>
              <a:off x="5220072" y="3789040"/>
              <a:ext cx="377240" cy="36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M</a:t>
              </a:r>
            </a:p>
          </p:txBody>
        </p:sp>
        <p:sp>
          <p:nvSpPr>
            <p:cNvPr id="1061" name="TextBox 78"/>
            <p:cNvSpPr txBox="1">
              <a:spLocks noChangeArrowheads="1"/>
            </p:cNvSpPr>
            <p:nvPr/>
          </p:nvSpPr>
          <p:spPr bwMode="auto">
            <a:xfrm>
              <a:off x="5508104" y="3573016"/>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rPr>
                <a:t>V</a:t>
              </a:r>
            </a:p>
          </p:txBody>
        </p:sp>
        <p:grpSp>
          <p:nvGrpSpPr>
            <p:cNvPr id="1062" name="Group 6"/>
            <p:cNvGrpSpPr>
              <a:grpSpLocks/>
            </p:cNvGrpSpPr>
            <p:nvPr/>
          </p:nvGrpSpPr>
          <p:grpSpPr bwMode="auto">
            <a:xfrm>
              <a:off x="5796136" y="3861048"/>
              <a:ext cx="1584176" cy="374650"/>
              <a:chOff x="2632" y="928"/>
              <a:chExt cx="648" cy="424"/>
            </a:xfrm>
          </p:grpSpPr>
          <p:sp>
            <p:nvSpPr>
              <p:cNvPr id="1063" name="Line 7"/>
              <p:cNvSpPr>
                <a:spLocks noChangeShapeType="1"/>
              </p:cNvSpPr>
              <p:nvPr/>
            </p:nvSpPr>
            <p:spPr bwMode="auto">
              <a:xfrm>
                <a:off x="2632" y="928"/>
                <a:ext cx="0" cy="424"/>
              </a:xfrm>
              <a:prstGeom prst="line">
                <a:avLst/>
              </a:prstGeom>
              <a:noFill/>
              <a:ln w="28575"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064" name="Line 8"/>
              <p:cNvSpPr>
                <a:spLocks noChangeShapeType="1"/>
              </p:cNvSpPr>
              <p:nvPr/>
            </p:nvSpPr>
            <p:spPr bwMode="auto">
              <a:xfrm>
                <a:off x="2848" y="928"/>
                <a:ext cx="0" cy="424"/>
              </a:xfrm>
              <a:prstGeom prst="line">
                <a:avLst/>
              </a:prstGeom>
              <a:noFill/>
              <a:ln w="28575"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065" name="Line 9"/>
              <p:cNvSpPr>
                <a:spLocks noChangeShapeType="1"/>
              </p:cNvSpPr>
              <p:nvPr/>
            </p:nvSpPr>
            <p:spPr bwMode="auto">
              <a:xfrm>
                <a:off x="3064" y="928"/>
                <a:ext cx="0" cy="424"/>
              </a:xfrm>
              <a:prstGeom prst="line">
                <a:avLst/>
              </a:prstGeom>
              <a:noFill/>
              <a:ln w="28575"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066" name="Line 10"/>
              <p:cNvSpPr>
                <a:spLocks noChangeShapeType="1"/>
              </p:cNvSpPr>
              <p:nvPr/>
            </p:nvSpPr>
            <p:spPr bwMode="auto">
              <a:xfrm>
                <a:off x="3280" y="928"/>
                <a:ext cx="0" cy="424"/>
              </a:xfrm>
              <a:prstGeom prst="line">
                <a:avLst/>
              </a:prstGeom>
              <a:noFill/>
              <a:ln w="28575"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067" name="Line 11"/>
              <p:cNvSpPr>
                <a:spLocks noChangeShapeType="1"/>
              </p:cNvSpPr>
              <p:nvPr/>
            </p:nvSpPr>
            <p:spPr bwMode="auto">
              <a:xfrm>
                <a:off x="2632" y="928"/>
                <a:ext cx="648"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pSp>
    </p:spTree>
    <p:extLst>
      <p:ext uri="{BB962C8B-B14F-4D97-AF65-F5344CB8AC3E}">
        <p14:creationId xmlns:p14="http://schemas.microsoft.com/office/powerpoint/2010/main" val="2736111663"/>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a:xfrm>
            <a:off x="388361" y="-72930"/>
            <a:ext cx="8153400" cy="990600"/>
          </a:xfrm>
        </p:spPr>
        <p:txBody>
          <a:bodyPr/>
          <a:lstStyle/>
          <a:p>
            <a:pPr eaLnBrk="1" hangingPunct="1"/>
            <a:r>
              <a:rPr lang="en-US" altLang="zh-CN" b="1" dirty="0">
                <a:ea typeface="SimSun" panose="02010600030101010101" pitchFamily="2" charset="-122"/>
              </a:rPr>
              <a:t>Example</a:t>
            </a:r>
            <a:endParaRPr lang="en-US" altLang="en-US" b="1" dirty="0">
              <a:ea typeface="SimSun" panose="02010600030101010101" pitchFamily="2" charset="-122"/>
            </a:endParaRPr>
          </a:p>
        </p:txBody>
      </p:sp>
      <p:sp>
        <p:nvSpPr>
          <p:cNvPr id="2" name="Slide Number Placeholder 1">
            <a:extLst>
              <a:ext uri="{FF2B5EF4-FFF2-40B4-BE49-F238E27FC236}">
                <a16:creationId xmlns:a16="http://schemas.microsoft.com/office/drawing/2014/main" id="{72BE8561-C6F5-4A9B-B02A-8667E3C882AE}"/>
              </a:ext>
            </a:extLst>
          </p:cNvPr>
          <p:cNvSpPr>
            <a:spLocks noGrp="1"/>
          </p:cNvSpPr>
          <p:nvPr>
            <p:ph type="sldNum" sz="quarter" idx="12"/>
          </p:nvPr>
        </p:nvSpPr>
        <p:spPr/>
        <p:txBody>
          <a:bodyPr/>
          <a:lstStyle/>
          <a:p>
            <a:fld id="{368C4215-FE32-4627-BCED-F79FDE433057}" type="slidenum">
              <a:rPr lang="ar-IQ" smtClean="0"/>
              <a:pPr/>
              <a:t>7</a:t>
            </a:fld>
            <a:endParaRPr lang="ar-IQ"/>
          </a:p>
        </p:txBody>
      </p:sp>
      <p:pic>
        <p:nvPicPr>
          <p:cNvPr id="2053"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574" y="1074152"/>
            <a:ext cx="640873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054" name="Group 12"/>
          <p:cNvGrpSpPr>
            <a:grpSpLocks noChangeAspect="1"/>
          </p:cNvGrpSpPr>
          <p:nvPr/>
        </p:nvGrpSpPr>
        <p:grpSpPr bwMode="auto">
          <a:xfrm>
            <a:off x="3991799" y="3023849"/>
            <a:ext cx="4749800" cy="2185987"/>
            <a:chOff x="3707903" y="4149080"/>
            <a:chExt cx="4318636" cy="1986914"/>
          </a:xfrm>
        </p:grpSpPr>
        <p:pic>
          <p:nvPicPr>
            <p:cNvPr id="2084"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3" y="4149080"/>
              <a:ext cx="4318636" cy="198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useBgFill="1">
          <p:nvSpPr>
            <p:cNvPr id="2085" name="Rectangle 23"/>
            <p:cNvSpPr>
              <a:spLocks noChangeArrowheads="1"/>
            </p:cNvSpPr>
            <p:nvPr/>
          </p:nvSpPr>
          <p:spPr bwMode="auto">
            <a:xfrm>
              <a:off x="7440934" y="4149080"/>
              <a:ext cx="585605" cy="921603"/>
            </a:xfrm>
            <a:prstGeom prst="rect">
              <a:avLst/>
            </a:prstGeom>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useBgFill="1">
          <p:nvSpPr>
            <p:cNvPr id="2086" name="Rectangle 24"/>
            <p:cNvSpPr>
              <a:spLocks noChangeArrowheads="1"/>
            </p:cNvSpPr>
            <p:nvPr/>
          </p:nvSpPr>
          <p:spPr bwMode="auto">
            <a:xfrm>
              <a:off x="7440934" y="5354974"/>
              <a:ext cx="585605" cy="779458"/>
            </a:xfrm>
            <a:prstGeom prst="rect">
              <a:avLst/>
            </a:prstGeom>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2055" name="Group 129"/>
          <p:cNvGrpSpPr>
            <a:grpSpLocks noChangeAspect="1"/>
          </p:cNvGrpSpPr>
          <p:nvPr/>
        </p:nvGrpSpPr>
        <p:grpSpPr bwMode="auto">
          <a:xfrm>
            <a:off x="560195" y="5486400"/>
            <a:ext cx="5154805" cy="1304887"/>
            <a:chOff x="901876" y="5099050"/>
            <a:chExt cx="5879924" cy="1489075"/>
          </a:xfrm>
        </p:grpSpPr>
        <p:sp>
          <p:nvSpPr>
            <p:cNvPr id="2056" name="TextBox 80"/>
            <p:cNvSpPr txBox="1">
              <a:spLocks noChangeArrowheads="1"/>
            </p:cNvSpPr>
            <p:nvPr/>
          </p:nvSpPr>
          <p:spPr bwMode="auto">
            <a:xfrm>
              <a:off x="901876" y="5620560"/>
              <a:ext cx="1512531" cy="7375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dirty="0">
                  <a:solidFill>
                    <a:srgbClr val="FF0000"/>
                  </a:solidFill>
                </a:rPr>
                <a:t>Sign </a:t>
              </a:r>
            </a:p>
            <a:p>
              <a:pPr algn="ctr"/>
              <a:r>
                <a:rPr lang="en-US" altLang="en-US" sz="1800" b="1" dirty="0">
                  <a:solidFill>
                    <a:srgbClr val="FF0000"/>
                  </a:solidFill>
                </a:rPr>
                <a:t>Convention</a:t>
              </a:r>
            </a:p>
          </p:txBody>
        </p:sp>
        <p:grpSp>
          <p:nvGrpSpPr>
            <p:cNvPr id="2057" name="Group 123"/>
            <p:cNvGrpSpPr>
              <a:grpSpLocks/>
            </p:cNvGrpSpPr>
            <p:nvPr/>
          </p:nvGrpSpPr>
          <p:grpSpPr bwMode="auto">
            <a:xfrm>
              <a:off x="2718316" y="5099050"/>
              <a:ext cx="1707933" cy="1454150"/>
              <a:chOff x="2718316" y="5099050"/>
              <a:chExt cx="1707933" cy="1454150"/>
            </a:xfrm>
          </p:grpSpPr>
          <p:sp>
            <p:nvSpPr>
              <p:cNvPr id="2071" name="Rectangle 81"/>
              <p:cNvSpPr>
                <a:spLocks noChangeArrowheads="1"/>
              </p:cNvSpPr>
              <p:nvPr/>
            </p:nvSpPr>
            <p:spPr bwMode="auto">
              <a:xfrm>
                <a:off x="3251200" y="5727700"/>
                <a:ext cx="641880" cy="685800"/>
              </a:xfrm>
              <a:prstGeom prst="rect">
                <a:avLst/>
              </a:prstGeom>
              <a:solidFill>
                <a:schemeClr val="accent1"/>
              </a:solidFill>
              <a:ln w="19050" cap="sq" algn="ctr">
                <a:solidFill>
                  <a:schemeClr val="tx1"/>
                </a:solidFill>
                <a:round/>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dirty="0"/>
                  <a:t>+</a:t>
                </a:r>
              </a:p>
            </p:txBody>
          </p:sp>
          <p:cxnSp>
            <p:nvCxnSpPr>
              <p:cNvPr id="26" name="Straight Arrow Connector 25"/>
              <p:cNvCxnSpPr>
                <a:stCxn id="2071" idx="3"/>
              </p:cNvCxnSpPr>
              <p:nvPr/>
            </p:nvCxnSpPr>
            <p:spPr bwMode="auto">
              <a:xfrm>
                <a:off x="3893774" y="6070600"/>
                <a:ext cx="533174" cy="0"/>
              </a:xfrm>
              <a:prstGeom prst="straightConnector1">
                <a:avLst/>
              </a:prstGeom>
              <a:solidFill>
                <a:schemeClr val="accent1"/>
              </a:solidFill>
              <a:ln w="19050" cap="sq" cmpd="sng" algn="ctr">
                <a:solidFill>
                  <a:schemeClr val="accent1">
                    <a:lumMod val="50000"/>
                  </a:schemeClr>
                </a:solidFill>
                <a:prstDash val="solid"/>
                <a:round/>
                <a:headEnd type="none" w="sm" len="sm"/>
                <a:tailEnd type="arrow"/>
              </a:ln>
              <a:effectLst/>
            </p:spPr>
          </p:cxnSp>
          <p:cxnSp>
            <p:nvCxnSpPr>
              <p:cNvPr id="2073" name="Straight Arrow Connector 83"/>
              <p:cNvCxnSpPr>
                <a:cxnSpLocks noChangeShapeType="1"/>
              </p:cNvCxnSpPr>
              <p:nvPr/>
            </p:nvCxnSpPr>
            <p:spPr bwMode="auto">
              <a:xfrm rot="16200000" flipH="1">
                <a:off x="3673475" y="6073775"/>
                <a:ext cx="571500" cy="6350"/>
              </a:xfrm>
              <a:prstGeom prst="straightConnector1">
                <a:avLst/>
              </a:prstGeom>
              <a:noFill/>
              <a:ln w="1905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28" name="Arc 27"/>
              <p:cNvSpPr/>
              <p:nvPr/>
            </p:nvSpPr>
            <p:spPr bwMode="auto">
              <a:xfrm>
                <a:off x="3600450" y="5886450"/>
                <a:ext cx="622300" cy="666750"/>
              </a:xfrm>
              <a:prstGeom prst="arc">
                <a:avLst/>
              </a:prstGeom>
              <a:noFill/>
              <a:ln w="19050" cap="sq" cmpd="sng" algn="ctr">
                <a:solidFill>
                  <a:srgbClr val="FF0000"/>
                </a:solidFill>
                <a:prstDash val="solid"/>
                <a:round/>
                <a:headEnd type="triangle" w="med" len="med"/>
                <a:tailEnd type="none" w="med" len="med"/>
              </a:ln>
              <a:effectLst/>
              <a:scene3d>
                <a:camera prst="orthographicFront">
                  <a:rot lat="0" lon="0" rev="19499999"/>
                </a:camera>
                <a:lightRig rig="threePt" dir="t"/>
              </a:scene3d>
            </p:spPr>
            <p:txBody>
              <a:bodyPr wrap="none"/>
              <a:lstStyle/>
              <a:p>
                <a:pPr>
                  <a:defRPr/>
                </a:pPr>
                <a:endParaRPr lang="en-US"/>
              </a:p>
            </p:txBody>
          </p:sp>
          <p:cxnSp>
            <p:nvCxnSpPr>
              <p:cNvPr id="29" name="Straight Arrow Connector 28"/>
              <p:cNvCxnSpPr/>
              <p:nvPr/>
            </p:nvCxnSpPr>
            <p:spPr bwMode="auto">
              <a:xfrm flipH="1">
                <a:off x="2719521" y="6051550"/>
                <a:ext cx="533174" cy="0"/>
              </a:xfrm>
              <a:prstGeom prst="straightConnector1">
                <a:avLst/>
              </a:prstGeom>
              <a:solidFill>
                <a:schemeClr val="accent1"/>
              </a:solidFill>
              <a:ln w="19050" cap="sq" cmpd="sng" algn="ctr">
                <a:solidFill>
                  <a:schemeClr val="accent1">
                    <a:lumMod val="50000"/>
                  </a:schemeClr>
                </a:solidFill>
                <a:prstDash val="solid"/>
                <a:round/>
                <a:headEnd type="none" w="sm" len="sm"/>
                <a:tailEnd type="arrow"/>
              </a:ln>
              <a:effectLst/>
            </p:spPr>
          </p:cxnSp>
          <p:cxnSp>
            <p:nvCxnSpPr>
              <p:cNvPr id="2076" name="Straight Arrow Connector 98"/>
              <p:cNvCxnSpPr>
                <a:cxnSpLocks noChangeShapeType="1"/>
              </p:cNvCxnSpPr>
              <p:nvPr/>
            </p:nvCxnSpPr>
            <p:spPr bwMode="auto">
              <a:xfrm rot="16200000" flipV="1">
                <a:off x="2867025" y="6054725"/>
                <a:ext cx="571500" cy="6350"/>
              </a:xfrm>
              <a:prstGeom prst="straightConnector1">
                <a:avLst/>
              </a:prstGeom>
              <a:noFill/>
              <a:ln w="1905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31" name="Arc 30"/>
              <p:cNvSpPr/>
              <p:nvPr/>
            </p:nvSpPr>
            <p:spPr bwMode="auto">
              <a:xfrm rot="16200000" flipH="1">
                <a:off x="2952750" y="5549900"/>
                <a:ext cx="622300" cy="666750"/>
              </a:xfrm>
              <a:prstGeom prst="arc">
                <a:avLst/>
              </a:prstGeom>
              <a:noFill/>
              <a:ln w="19050" cap="sq" cmpd="sng" algn="ctr">
                <a:solidFill>
                  <a:srgbClr val="FF0000"/>
                </a:solidFill>
                <a:prstDash val="solid"/>
                <a:round/>
                <a:headEnd type="triangle" w="med" len="med"/>
                <a:tailEnd type="none" w="med" len="med"/>
              </a:ln>
              <a:effectLst/>
              <a:scene3d>
                <a:camera prst="orthographicFront">
                  <a:rot lat="0" lon="0" rev="18900000"/>
                </a:camera>
                <a:lightRig rig="threePt" dir="t"/>
              </a:scene3d>
            </p:spPr>
            <p:txBody>
              <a:bodyPr wrap="none"/>
              <a:lstStyle/>
              <a:p>
                <a:pPr>
                  <a:defRPr/>
                </a:pPr>
                <a:endParaRPr lang="en-US"/>
              </a:p>
            </p:txBody>
          </p:sp>
          <p:grpSp>
            <p:nvGrpSpPr>
              <p:cNvPr id="2078" name="Group 107"/>
              <p:cNvGrpSpPr>
                <a:grpSpLocks/>
              </p:cNvGrpSpPr>
              <p:nvPr/>
            </p:nvGrpSpPr>
            <p:grpSpPr bwMode="auto">
              <a:xfrm>
                <a:off x="3270675" y="5410199"/>
                <a:ext cx="609175" cy="313605"/>
                <a:chOff x="3270675" y="5410199"/>
                <a:chExt cx="609175" cy="313605"/>
              </a:xfrm>
            </p:grpSpPr>
            <p:sp>
              <p:nvSpPr>
                <p:cNvPr id="2079" name="Line 7"/>
                <p:cNvSpPr>
                  <a:spLocks noChangeShapeType="1"/>
                </p:cNvSpPr>
                <p:nvPr/>
              </p:nvSpPr>
              <p:spPr bwMode="auto">
                <a:xfrm flipV="1">
                  <a:off x="3270675"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2080" name="Line 8"/>
                <p:cNvSpPr>
                  <a:spLocks noChangeShapeType="1"/>
                </p:cNvSpPr>
                <p:nvPr/>
              </p:nvSpPr>
              <p:spPr bwMode="auto">
                <a:xfrm flipV="1">
                  <a:off x="3473733"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2081" name="Line 9"/>
                <p:cNvSpPr>
                  <a:spLocks noChangeShapeType="1"/>
                </p:cNvSpPr>
                <p:nvPr/>
              </p:nvSpPr>
              <p:spPr bwMode="auto">
                <a:xfrm flipV="1">
                  <a:off x="3676792"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2082" name="Line 10"/>
                <p:cNvSpPr>
                  <a:spLocks noChangeShapeType="1"/>
                </p:cNvSpPr>
                <p:nvPr/>
              </p:nvSpPr>
              <p:spPr bwMode="auto">
                <a:xfrm flipV="1">
                  <a:off x="3879850" y="54101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2083" name="Line 11"/>
                <p:cNvSpPr>
                  <a:spLocks noChangeShapeType="1"/>
                </p:cNvSpPr>
                <p:nvPr/>
              </p:nvSpPr>
              <p:spPr bwMode="auto">
                <a:xfrm>
                  <a:off x="3270675" y="5410199"/>
                  <a:ext cx="609175"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aphicFrame>
            <p:nvGraphicFramePr>
              <p:cNvPr id="2051" name="Object 16"/>
              <p:cNvGraphicFramePr>
                <a:graphicFrameLocks noChangeAspect="1"/>
              </p:cNvGraphicFramePr>
              <p:nvPr/>
            </p:nvGraphicFramePr>
            <p:xfrm>
              <a:off x="3390900" y="5099050"/>
              <a:ext cx="355600" cy="301625"/>
            </p:xfrm>
            <a:graphic>
              <a:graphicData uri="http://schemas.openxmlformats.org/presentationml/2006/ole">
                <mc:AlternateContent xmlns:mc="http://schemas.openxmlformats.org/markup-compatibility/2006">
                  <mc:Choice xmlns:v="urn:schemas-microsoft-com:vml" Requires="v">
                    <p:oleObj name="Equation" r:id="rId5" imgW="177480" imgH="152280" progId="Equation.3">
                      <p:embed/>
                    </p:oleObj>
                  </mc:Choice>
                  <mc:Fallback>
                    <p:oleObj name="Equation" r:id="rId5" imgW="177480" imgH="152280" progId="Equation.3">
                      <p:embed/>
                      <p:pic>
                        <p:nvPicPr>
                          <p:cNvPr id="2051"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0900" y="5099050"/>
                            <a:ext cx="3556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058" name="Group 124"/>
            <p:cNvGrpSpPr>
              <a:grpSpLocks/>
            </p:cNvGrpSpPr>
            <p:nvPr/>
          </p:nvGrpSpPr>
          <p:grpSpPr bwMode="auto">
            <a:xfrm>
              <a:off x="5073867" y="5124450"/>
              <a:ext cx="1707933" cy="1463675"/>
              <a:chOff x="5073867" y="5124450"/>
              <a:chExt cx="1707933" cy="1463675"/>
            </a:xfrm>
          </p:grpSpPr>
          <p:sp>
            <p:nvSpPr>
              <p:cNvPr id="2059" name="Rectangle 109"/>
              <p:cNvSpPr>
                <a:spLocks noChangeArrowheads="1"/>
              </p:cNvSpPr>
              <p:nvPr/>
            </p:nvSpPr>
            <p:spPr bwMode="auto">
              <a:xfrm>
                <a:off x="5607050" y="5753100"/>
                <a:ext cx="641880" cy="685800"/>
              </a:xfrm>
              <a:prstGeom prst="rect">
                <a:avLst/>
              </a:prstGeom>
              <a:solidFill>
                <a:schemeClr val="accent1"/>
              </a:solidFill>
              <a:ln w="19050" cap="sq" algn="ctr">
                <a:solidFill>
                  <a:schemeClr val="tx1"/>
                </a:solidFill>
                <a:round/>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a:t>-</a:t>
                </a:r>
              </a:p>
            </p:txBody>
          </p:sp>
          <p:cxnSp>
            <p:nvCxnSpPr>
              <p:cNvPr id="13" name="Straight Arrow Connector 12"/>
              <p:cNvCxnSpPr/>
              <p:nvPr/>
            </p:nvCxnSpPr>
            <p:spPr bwMode="auto">
              <a:xfrm flipH="1">
                <a:off x="6248626" y="6096001"/>
                <a:ext cx="533174" cy="0"/>
              </a:xfrm>
              <a:prstGeom prst="straightConnector1">
                <a:avLst/>
              </a:prstGeom>
              <a:solidFill>
                <a:schemeClr val="accent1"/>
              </a:solidFill>
              <a:ln w="19050" cap="sq" cmpd="sng" algn="ctr">
                <a:solidFill>
                  <a:schemeClr val="accent1">
                    <a:lumMod val="50000"/>
                  </a:schemeClr>
                </a:solidFill>
                <a:prstDash val="solid"/>
                <a:round/>
                <a:headEnd type="none" w="sm" len="sm"/>
                <a:tailEnd type="arrow"/>
              </a:ln>
              <a:effectLst/>
            </p:spPr>
          </p:cxnSp>
          <p:cxnSp>
            <p:nvCxnSpPr>
              <p:cNvPr id="2061" name="Straight Arrow Connector 111"/>
              <p:cNvCxnSpPr>
                <a:cxnSpLocks noChangeShapeType="1"/>
              </p:cNvCxnSpPr>
              <p:nvPr/>
            </p:nvCxnSpPr>
            <p:spPr bwMode="auto">
              <a:xfrm rot="5400000" flipH="1" flipV="1">
                <a:off x="6073775" y="6099175"/>
                <a:ext cx="571500" cy="6350"/>
              </a:xfrm>
              <a:prstGeom prst="straightConnector1">
                <a:avLst/>
              </a:prstGeom>
              <a:noFill/>
              <a:ln w="1905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15" name="Arc 14"/>
              <p:cNvSpPr/>
              <p:nvPr/>
            </p:nvSpPr>
            <p:spPr bwMode="auto">
              <a:xfrm rot="5400000" flipH="1">
                <a:off x="5873750" y="5943600"/>
                <a:ext cx="622300" cy="666750"/>
              </a:xfrm>
              <a:prstGeom prst="arc">
                <a:avLst/>
              </a:prstGeom>
              <a:noFill/>
              <a:ln w="19050" cap="sq" cmpd="sng" algn="ctr">
                <a:solidFill>
                  <a:srgbClr val="FF0000"/>
                </a:solidFill>
                <a:prstDash val="solid"/>
                <a:round/>
                <a:headEnd type="triangle" w="med" len="med"/>
                <a:tailEnd type="none" w="med" len="med"/>
              </a:ln>
              <a:effectLst/>
              <a:scene3d>
                <a:camera prst="orthographicFront">
                  <a:rot lat="0" lon="0" rev="18600000"/>
                </a:camera>
                <a:lightRig rig="threePt" dir="t"/>
              </a:scene3d>
            </p:spPr>
            <p:txBody>
              <a:bodyPr wrap="none"/>
              <a:lstStyle/>
              <a:p>
                <a:pPr>
                  <a:defRPr/>
                </a:pPr>
                <a:endParaRPr lang="en-US"/>
              </a:p>
            </p:txBody>
          </p:sp>
          <p:cxnSp>
            <p:nvCxnSpPr>
              <p:cNvPr id="16" name="Straight Arrow Connector 15"/>
              <p:cNvCxnSpPr/>
              <p:nvPr/>
            </p:nvCxnSpPr>
            <p:spPr bwMode="auto">
              <a:xfrm>
                <a:off x="5074373" y="6076951"/>
                <a:ext cx="533174" cy="0"/>
              </a:xfrm>
              <a:prstGeom prst="straightConnector1">
                <a:avLst/>
              </a:prstGeom>
              <a:solidFill>
                <a:schemeClr val="accent1"/>
              </a:solidFill>
              <a:ln w="19050" cap="sq" cmpd="sng" algn="ctr">
                <a:solidFill>
                  <a:schemeClr val="accent1">
                    <a:lumMod val="50000"/>
                  </a:schemeClr>
                </a:solidFill>
                <a:prstDash val="solid"/>
                <a:round/>
                <a:headEnd type="none" w="sm" len="sm"/>
                <a:tailEnd type="arrow"/>
              </a:ln>
              <a:effectLst/>
            </p:spPr>
          </p:cxnSp>
          <p:cxnSp>
            <p:nvCxnSpPr>
              <p:cNvPr id="2064" name="Straight Arrow Connector 114"/>
              <p:cNvCxnSpPr>
                <a:cxnSpLocks noChangeShapeType="1"/>
              </p:cNvCxnSpPr>
              <p:nvPr/>
            </p:nvCxnSpPr>
            <p:spPr bwMode="auto">
              <a:xfrm rot="5400000">
                <a:off x="5203825" y="6092825"/>
                <a:ext cx="571500" cy="6350"/>
              </a:xfrm>
              <a:prstGeom prst="straightConnector1">
                <a:avLst/>
              </a:prstGeom>
              <a:noFill/>
              <a:ln w="19050" cap="sq" algn="ctr">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18" name="Arc 17"/>
              <p:cNvSpPr/>
              <p:nvPr/>
            </p:nvSpPr>
            <p:spPr bwMode="auto">
              <a:xfrm flipH="1" flipV="1">
                <a:off x="5264150" y="5619750"/>
                <a:ext cx="622300" cy="666750"/>
              </a:xfrm>
              <a:prstGeom prst="arc">
                <a:avLst/>
              </a:prstGeom>
              <a:noFill/>
              <a:ln w="19050" cap="sq" cmpd="sng" algn="ctr">
                <a:solidFill>
                  <a:srgbClr val="FF0000"/>
                </a:solidFill>
                <a:prstDash val="solid"/>
                <a:round/>
                <a:headEnd type="triangle" w="med" len="med"/>
                <a:tailEnd type="none" w="med" len="med"/>
              </a:ln>
              <a:effectLst/>
              <a:scene3d>
                <a:camera prst="orthographicFront">
                  <a:rot lat="0" lon="0" rev="19199999"/>
                </a:camera>
                <a:lightRig rig="threePt" dir="t"/>
              </a:scene3d>
            </p:spPr>
            <p:txBody>
              <a:bodyPr wrap="none"/>
              <a:lstStyle/>
              <a:p>
                <a:pPr>
                  <a:defRPr/>
                </a:pPr>
                <a:endParaRPr lang="en-US"/>
              </a:p>
            </p:txBody>
          </p:sp>
          <p:sp>
            <p:nvSpPr>
              <p:cNvPr id="2066" name="Line 7"/>
              <p:cNvSpPr>
                <a:spLocks noChangeShapeType="1"/>
              </p:cNvSpPr>
              <p:nvPr/>
            </p:nvSpPr>
            <p:spPr bwMode="auto">
              <a:xfrm>
                <a:off x="5626525" y="54355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2067" name="Line 8"/>
              <p:cNvSpPr>
                <a:spLocks noChangeShapeType="1"/>
              </p:cNvSpPr>
              <p:nvPr/>
            </p:nvSpPr>
            <p:spPr bwMode="auto">
              <a:xfrm>
                <a:off x="5829583" y="54355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2068" name="Line 9"/>
              <p:cNvSpPr>
                <a:spLocks noChangeShapeType="1"/>
              </p:cNvSpPr>
              <p:nvPr/>
            </p:nvSpPr>
            <p:spPr bwMode="auto">
              <a:xfrm>
                <a:off x="6032642" y="54355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2069" name="Line 10"/>
              <p:cNvSpPr>
                <a:spLocks noChangeShapeType="1"/>
              </p:cNvSpPr>
              <p:nvPr/>
            </p:nvSpPr>
            <p:spPr bwMode="auto">
              <a:xfrm>
                <a:off x="6235700" y="5435599"/>
                <a:ext cx="0" cy="313605"/>
              </a:xfrm>
              <a:prstGeom prst="line">
                <a:avLst/>
              </a:prstGeom>
              <a:noFill/>
              <a:ln w="1905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2070" name="Line 11"/>
              <p:cNvSpPr>
                <a:spLocks noChangeShapeType="1"/>
              </p:cNvSpPr>
              <p:nvPr/>
            </p:nvSpPr>
            <p:spPr bwMode="auto">
              <a:xfrm>
                <a:off x="5626525" y="5435599"/>
                <a:ext cx="609175"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2050" name="Object 17"/>
              <p:cNvGraphicFramePr>
                <a:graphicFrameLocks noChangeAspect="1"/>
              </p:cNvGraphicFramePr>
              <p:nvPr/>
            </p:nvGraphicFramePr>
            <p:xfrm>
              <a:off x="5746750" y="5124450"/>
              <a:ext cx="355600" cy="301625"/>
            </p:xfrm>
            <a:graphic>
              <a:graphicData uri="http://schemas.openxmlformats.org/presentationml/2006/ole">
                <mc:AlternateContent xmlns:mc="http://schemas.openxmlformats.org/markup-compatibility/2006">
                  <mc:Choice xmlns:v="urn:schemas-microsoft-com:vml" Requires="v">
                    <p:oleObj name="Equation" r:id="rId7" imgW="177480" imgH="152280" progId="Equation.3">
                      <p:embed/>
                    </p:oleObj>
                  </mc:Choice>
                  <mc:Fallback>
                    <p:oleObj name="Equation" r:id="rId7" imgW="177480" imgH="152280" progId="Equation.3">
                      <p:embed/>
                      <p:pic>
                        <p:nvPicPr>
                          <p:cNvPr id="205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6750" y="5124450"/>
                            <a:ext cx="3556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Tree>
    <p:extLst>
      <p:ext uri="{BB962C8B-B14F-4D97-AF65-F5344CB8AC3E}">
        <p14:creationId xmlns:p14="http://schemas.microsoft.com/office/powerpoint/2010/main" val="53579062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991600" cy="5715000"/>
          </a:xfrm>
        </p:spPr>
        <p:txBody>
          <a:bodyPr>
            <a:noAutofit/>
          </a:bodyPr>
          <a:lstStyle/>
          <a:p>
            <a:pPr algn="l" rtl="0">
              <a:lnSpc>
                <a:spcPct val="130000"/>
              </a:lnSpc>
              <a:buNone/>
            </a:pPr>
            <a:r>
              <a:rPr lang="en-US" sz="2400" dirty="0"/>
              <a:t>The design of a beam requires a detailed knowledge of the </a:t>
            </a:r>
            <a:r>
              <a:rPr lang="en-US" sz="2400" i="1" dirty="0"/>
              <a:t>variations </a:t>
            </a:r>
            <a:r>
              <a:rPr lang="en-US" sz="2400" dirty="0"/>
              <a:t>of the internal shear force </a:t>
            </a:r>
            <a:r>
              <a:rPr lang="en-US" sz="2400" i="1" dirty="0"/>
              <a:t>V </a:t>
            </a:r>
            <a:r>
              <a:rPr lang="en-US" sz="2400" dirty="0"/>
              <a:t>and moment </a:t>
            </a:r>
            <a:r>
              <a:rPr lang="en-US" sz="2400" i="1" dirty="0"/>
              <a:t>M </a:t>
            </a:r>
            <a:r>
              <a:rPr lang="en-US" sz="2400" dirty="0"/>
              <a:t>acting at each point along the axis of the beam. The internal normal force is generally not considered for two reasons</a:t>
            </a:r>
            <a:r>
              <a:rPr lang="en-US" sz="2400" dirty="0">
                <a:solidFill>
                  <a:srgbClr val="002060"/>
                </a:solidFill>
                <a:effectLst>
                  <a:outerShdw blurRad="38100" dist="38100" dir="2700000" algn="tl">
                    <a:srgbClr val="000000">
                      <a:alpha val="43137"/>
                    </a:srgbClr>
                  </a:outerShdw>
                </a:effectLst>
              </a:rPr>
              <a:t>: (1) in most cases the loads applied to a beam act perpendicular to the beam's axis and hence produce only an internal shear force and bending moment, and (2) for design purposes the beam's resistance to shear, and particularly to bending, is more important than its ability to resist normal force. </a:t>
            </a:r>
          </a:p>
          <a:p>
            <a:pPr algn="just" rtl="0">
              <a:lnSpc>
                <a:spcPct val="130000"/>
              </a:lnSpc>
              <a:buNone/>
            </a:pPr>
            <a:r>
              <a:rPr lang="en-US" sz="2400" dirty="0"/>
              <a:t>An important exception to this occurs, however, when beams are subjected to compressive axial forces, since the buckling or instability that may occur has to be investigated. </a:t>
            </a:r>
            <a:endParaRPr lang="ar-IQ" sz="2400" dirty="0"/>
          </a:p>
        </p:txBody>
      </p:sp>
      <p:sp>
        <p:nvSpPr>
          <p:cNvPr id="5" name="Slide Number Placeholder 4"/>
          <p:cNvSpPr>
            <a:spLocks noGrp="1"/>
          </p:cNvSpPr>
          <p:nvPr>
            <p:ph type="sldNum" sz="quarter" idx="12"/>
          </p:nvPr>
        </p:nvSpPr>
        <p:spPr/>
        <p:txBody>
          <a:bodyPr/>
          <a:lstStyle/>
          <a:p>
            <a:fld id="{368C4215-FE32-4627-BCED-F79FDE433057}" type="slidenum">
              <a:rPr lang="ar-IQ" smtClean="0"/>
              <a:pPr/>
              <a:t>8</a:t>
            </a:fld>
            <a:endParaRPr lang="ar-IQ"/>
          </a:p>
        </p:txBody>
      </p:sp>
      <p:sp>
        <p:nvSpPr>
          <p:cNvPr id="4" name="Title 1"/>
          <p:cNvSpPr txBox="1">
            <a:spLocks/>
          </p:cNvSpPr>
          <p:nvPr/>
        </p:nvSpPr>
        <p:spPr>
          <a:xfrm>
            <a:off x="0" y="0"/>
            <a:ext cx="9144000" cy="71596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1" anchor="ctr">
            <a:noAutofit/>
            <a:scene3d>
              <a:camera prst="perspectiveRight"/>
              <a:lightRig rig="threePt" dir="t"/>
            </a:scene3d>
          </a:bodyPr>
          <a:lstStyle/>
          <a:p>
            <a:pPr lvl="0" algn="ctr">
              <a:spcBef>
                <a:spcPct val="0"/>
              </a:spcBef>
            </a:pPr>
            <a:r>
              <a:rPr lang="en-US" sz="3200" b="1" dirty="0"/>
              <a:t> Shear and Moment Functions</a:t>
            </a:r>
            <a:endParaRPr kumimoji="0" lang="ar-IQ" sz="32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1"/>
            <a:ext cx="8229600" cy="3276600"/>
          </a:xfrm>
        </p:spPr>
        <p:txBody>
          <a:bodyPr>
            <a:normAutofit/>
          </a:bodyPr>
          <a:lstStyle/>
          <a:p>
            <a:pPr algn="l" rtl="0">
              <a:buNone/>
            </a:pPr>
            <a:r>
              <a:rPr lang="en-US" sz="2800" dirty="0"/>
              <a:t>The variations of </a:t>
            </a:r>
            <a:r>
              <a:rPr lang="en-US" sz="2800" i="1" dirty="0"/>
              <a:t>V </a:t>
            </a:r>
            <a:r>
              <a:rPr lang="en-US" sz="2800" dirty="0"/>
              <a:t>and </a:t>
            </a:r>
            <a:r>
              <a:rPr lang="en-US" sz="2800" i="1" dirty="0"/>
              <a:t>M </a:t>
            </a:r>
            <a:r>
              <a:rPr lang="en-US" sz="2800" dirty="0"/>
              <a:t>as a </a:t>
            </a:r>
            <a:r>
              <a:rPr lang="en-US" sz="2800" b="1" u="sng" dirty="0">
                <a:solidFill>
                  <a:srgbClr val="FF0000"/>
                </a:solidFill>
                <a:effectLst>
                  <a:outerShdw blurRad="38100" dist="38100" dir="2700000" algn="tl">
                    <a:srgbClr val="000000">
                      <a:alpha val="43137"/>
                    </a:srgbClr>
                  </a:outerShdw>
                </a:effectLst>
              </a:rPr>
              <a:t>function of the position </a:t>
            </a:r>
            <a:r>
              <a:rPr lang="en-US" sz="2800" b="1" i="1" u="sng" dirty="0">
                <a:solidFill>
                  <a:srgbClr val="FF0000"/>
                </a:solidFill>
                <a:effectLst>
                  <a:outerShdw blurRad="38100" dist="38100" dir="2700000" algn="tl">
                    <a:srgbClr val="000000">
                      <a:alpha val="43137"/>
                    </a:srgbClr>
                  </a:outerShdw>
                </a:effectLst>
              </a:rPr>
              <a:t>x </a:t>
            </a:r>
            <a:r>
              <a:rPr lang="en-US" sz="2800" dirty="0"/>
              <a:t>of an arbitrary point along the beam's axis can be obtained by using the method of sections discussed in previous section. Here, however, it is necessary to locate the imaginary section or cut at an arbitrary distance </a:t>
            </a:r>
            <a:r>
              <a:rPr lang="en-US" i="1" dirty="0">
                <a:effectLst>
                  <a:outerShdw blurRad="38100" dist="38100" dir="2700000" algn="tl">
                    <a:srgbClr val="000000">
                      <a:alpha val="43137"/>
                    </a:srgbClr>
                  </a:outerShdw>
                </a:effectLst>
              </a:rPr>
              <a:t>x</a:t>
            </a:r>
            <a:r>
              <a:rPr lang="en-US" sz="2800" i="1" dirty="0"/>
              <a:t> </a:t>
            </a:r>
            <a:r>
              <a:rPr lang="en-US" sz="2800" dirty="0"/>
              <a:t>from one end of the beam rather than at a specific point.</a:t>
            </a:r>
          </a:p>
          <a:p>
            <a:pPr algn="l" rtl="0">
              <a:buNone/>
            </a:pPr>
            <a:endParaRPr lang="ar-IQ" sz="2800" dirty="0"/>
          </a:p>
        </p:txBody>
      </p:sp>
      <p:sp>
        <p:nvSpPr>
          <p:cNvPr id="5" name="Slide Number Placeholder 4"/>
          <p:cNvSpPr>
            <a:spLocks noGrp="1"/>
          </p:cNvSpPr>
          <p:nvPr>
            <p:ph type="sldNum" sz="quarter" idx="12"/>
          </p:nvPr>
        </p:nvSpPr>
        <p:spPr/>
        <p:txBody>
          <a:bodyPr/>
          <a:lstStyle/>
          <a:p>
            <a:fld id="{368C4215-FE32-4627-BCED-F79FDE433057}" type="slidenum">
              <a:rPr lang="ar-IQ" smtClean="0"/>
              <a:pPr/>
              <a:t>9</a:t>
            </a:fld>
            <a:endParaRPr lang="ar-IQ"/>
          </a:p>
        </p:txBody>
      </p:sp>
      <p:pic>
        <p:nvPicPr>
          <p:cNvPr id="1026" name="Picture 2"/>
          <p:cNvPicPr>
            <a:picLocks noChangeAspect="1" noChangeArrowheads="1"/>
          </p:cNvPicPr>
          <p:nvPr/>
        </p:nvPicPr>
        <p:blipFill>
          <a:blip r:embed="rId2"/>
          <a:srcRect/>
          <a:stretch>
            <a:fillRect/>
          </a:stretch>
        </p:blipFill>
        <p:spPr bwMode="auto">
          <a:xfrm>
            <a:off x="304800" y="4419600"/>
            <a:ext cx="4114018" cy="2133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495800" y="4572000"/>
            <a:ext cx="4281519" cy="1752600"/>
          </a:xfrm>
          <a:prstGeom prst="rect">
            <a:avLst/>
          </a:prstGeom>
          <a:noFill/>
          <a:ln w="9525">
            <a:noFill/>
            <a:miter lim="800000"/>
            <a:headEnd/>
            <a:tailEnd/>
          </a:ln>
          <a:effectLst/>
        </p:spPr>
      </p:pic>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1106</TotalTime>
  <Words>1476</Words>
  <Application>Microsoft Office PowerPoint</Application>
  <PresentationFormat>On-screen Show (4:3)</PresentationFormat>
  <Paragraphs>170</Paragraphs>
  <Slides>35</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Calibri</vt:lpstr>
      <vt:lpstr>Calibri Light</vt:lpstr>
      <vt:lpstr>Times New Roman</vt:lpstr>
      <vt:lpstr>Office Theme</vt:lpstr>
      <vt:lpstr>Equation</vt:lpstr>
      <vt:lpstr>Lecture-3</vt:lpstr>
      <vt:lpstr>PowerPoint Presentation</vt:lpstr>
      <vt:lpstr>PowerPoint Presentation</vt:lpstr>
      <vt:lpstr>  Internal Loadings at a Specified Point</vt:lpstr>
      <vt:lpstr>Sign Convention</vt:lpstr>
      <vt:lpstr>Internal loadings at a cross section</vt:lpstr>
      <vt:lpstr>Example</vt:lpstr>
      <vt:lpstr>PowerPoint Presentation</vt:lpstr>
      <vt:lpstr>PowerPoint Presentation</vt:lpstr>
      <vt:lpstr>Force, Shear and Bending Moment</vt:lpstr>
      <vt:lpstr>Force, Shear and Bending Moment</vt:lpstr>
      <vt:lpstr>Shear Force &amp; Bending Moment Diagram</vt:lpstr>
      <vt:lpstr>Shear Force &amp; Bending Moment Diagram</vt:lpstr>
      <vt:lpstr>Shear &amp; Moment Diagrams for a Beam</vt:lpstr>
      <vt:lpstr>Example </vt:lpstr>
      <vt:lpstr>PROCEDURE FOR ANALYSIS</vt:lpstr>
      <vt:lpstr>PowerPoint Presentation</vt:lpstr>
      <vt:lpstr>PowerPoint Presentation</vt:lpstr>
      <vt:lpstr>PowerPoint Presentation</vt:lpstr>
      <vt:lpstr>PowerPoint Presentation</vt:lpstr>
      <vt:lpstr>PowerPoint Presentation</vt:lpstr>
      <vt:lpstr>PowerPoint Presentation</vt:lpstr>
      <vt:lpstr>Example</vt:lpstr>
      <vt:lpstr>Solution</vt:lpstr>
      <vt:lpstr>QUALITATIVE DEFLECTED SHAPES</vt:lpstr>
      <vt:lpstr>PowerPoint Presentation</vt:lpstr>
      <vt:lpstr>PowerPoint Presentation</vt:lpstr>
      <vt:lpstr>PowerPoint Presentation</vt:lpstr>
      <vt:lpstr>PowerPoint Presentation</vt:lpstr>
      <vt:lpstr>Internal Hinges</vt:lpstr>
      <vt:lpstr>2 hinges</vt:lpstr>
      <vt:lpstr>3 hinges</vt:lpstr>
      <vt:lpstr>Closed Loop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Chapter4: Internal Loadings Developed in Structural Members</dc:title>
  <dc:creator>MIQDAD</dc:creator>
  <cp:lastModifiedBy>NA</cp:lastModifiedBy>
  <cp:revision>104</cp:revision>
  <dcterms:created xsi:type="dcterms:W3CDTF">2011-05-17T20:14:13Z</dcterms:created>
  <dcterms:modified xsi:type="dcterms:W3CDTF">2021-08-06T08:33:50Z</dcterms:modified>
</cp:coreProperties>
</file>