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4" d="100"/>
          <a:sy n="54" d="100"/>
        </p:scale>
        <p:origin x="3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C2D492-CFBF-4231-B90B-65BBF1B2F0A4}" type="datetimeFigureOut">
              <a:rPr lang="en-US" smtClean="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B5F9A-B037-4647-A96A-C0E82D6999F2}" type="slidenum">
              <a:rPr lang="en-US" smtClean="0"/>
              <a:t>‹#›</a:t>
            </a:fld>
            <a:endParaRPr lang="en-US"/>
          </a:p>
        </p:txBody>
      </p:sp>
    </p:spTree>
    <p:extLst>
      <p:ext uri="{BB962C8B-B14F-4D97-AF65-F5344CB8AC3E}">
        <p14:creationId xmlns:p14="http://schemas.microsoft.com/office/powerpoint/2010/main" val="228882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C2D492-CFBF-4231-B90B-65BBF1B2F0A4}" type="datetimeFigureOut">
              <a:rPr lang="en-US" smtClean="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B5F9A-B037-4647-A96A-C0E82D6999F2}" type="slidenum">
              <a:rPr lang="en-US" smtClean="0"/>
              <a:t>‹#›</a:t>
            </a:fld>
            <a:endParaRPr lang="en-US"/>
          </a:p>
        </p:txBody>
      </p:sp>
    </p:spTree>
    <p:extLst>
      <p:ext uri="{BB962C8B-B14F-4D97-AF65-F5344CB8AC3E}">
        <p14:creationId xmlns:p14="http://schemas.microsoft.com/office/powerpoint/2010/main" val="1562127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C2D492-CFBF-4231-B90B-65BBF1B2F0A4}" type="datetimeFigureOut">
              <a:rPr lang="en-US" smtClean="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B5F9A-B037-4647-A96A-C0E82D6999F2}" type="slidenum">
              <a:rPr lang="en-US" smtClean="0"/>
              <a:t>‹#›</a:t>
            </a:fld>
            <a:endParaRPr lang="en-US"/>
          </a:p>
        </p:txBody>
      </p:sp>
    </p:spTree>
    <p:extLst>
      <p:ext uri="{BB962C8B-B14F-4D97-AF65-F5344CB8AC3E}">
        <p14:creationId xmlns:p14="http://schemas.microsoft.com/office/powerpoint/2010/main" val="3615328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C2D492-CFBF-4231-B90B-65BBF1B2F0A4}" type="datetimeFigureOut">
              <a:rPr lang="en-US" smtClean="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B5F9A-B037-4647-A96A-C0E82D6999F2}" type="slidenum">
              <a:rPr lang="en-US" smtClean="0"/>
              <a:t>‹#›</a:t>
            </a:fld>
            <a:endParaRPr lang="en-US"/>
          </a:p>
        </p:txBody>
      </p:sp>
    </p:spTree>
    <p:extLst>
      <p:ext uri="{BB962C8B-B14F-4D97-AF65-F5344CB8AC3E}">
        <p14:creationId xmlns:p14="http://schemas.microsoft.com/office/powerpoint/2010/main" val="2469680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C2D492-CFBF-4231-B90B-65BBF1B2F0A4}" type="datetimeFigureOut">
              <a:rPr lang="en-US" smtClean="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B5F9A-B037-4647-A96A-C0E82D6999F2}" type="slidenum">
              <a:rPr lang="en-US" smtClean="0"/>
              <a:t>‹#›</a:t>
            </a:fld>
            <a:endParaRPr lang="en-US"/>
          </a:p>
        </p:txBody>
      </p:sp>
    </p:spTree>
    <p:extLst>
      <p:ext uri="{BB962C8B-B14F-4D97-AF65-F5344CB8AC3E}">
        <p14:creationId xmlns:p14="http://schemas.microsoft.com/office/powerpoint/2010/main" val="3537985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C2D492-CFBF-4231-B90B-65BBF1B2F0A4}" type="datetimeFigureOut">
              <a:rPr lang="en-US" smtClean="0"/>
              <a:t>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1B5F9A-B037-4647-A96A-C0E82D6999F2}" type="slidenum">
              <a:rPr lang="en-US" smtClean="0"/>
              <a:t>‹#›</a:t>
            </a:fld>
            <a:endParaRPr lang="en-US"/>
          </a:p>
        </p:txBody>
      </p:sp>
    </p:spTree>
    <p:extLst>
      <p:ext uri="{BB962C8B-B14F-4D97-AF65-F5344CB8AC3E}">
        <p14:creationId xmlns:p14="http://schemas.microsoft.com/office/powerpoint/2010/main" val="1697442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C2D492-CFBF-4231-B90B-65BBF1B2F0A4}" type="datetimeFigureOut">
              <a:rPr lang="en-US" smtClean="0"/>
              <a:t>6/10/2022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1B5F9A-B037-4647-A96A-C0E82D6999F2}" type="slidenum">
              <a:rPr lang="en-US" smtClean="0"/>
              <a:t>‹#›</a:t>
            </a:fld>
            <a:endParaRPr lang="en-US"/>
          </a:p>
        </p:txBody>
      </p:sp>
    </p:spTree>
    <p:extLst>
      <p:ext uri="{BB962C8B-B14F-4D97-AF65-F5344CB8AC3E}">
        <p14:creationId xmlns:p14="http://schemas.microsoft.com/office/powerpoint/2010/main" val="293124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C2D492-CFBF-4231-B90B-65BBF1B2F0A4}" type="datetimeFigureOut">
              <a:rPr lang="en-US" smtClean="0"/>
              <a:t>6/10/2022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1B5F9A-B037-4647-A96A-C0E82D6999F2}" type="slidenum">
              <a:rPr lang="en-US" smtClean="0"/>
              <a:t>‹#›</a:t>
            </a:fld>
            <a:endParaRPr lang="en-US"/>
          </a:p>
        </p:txBody>
      </p:sp>
    </p:spTree>
    <p:extLst>
      <p:ext uri="{BB962C8B-B14F-4D97-AF65-F5344CB8AC3E}">
        <p14:creationId xmlns:p14="http://schemas.microsoft.com/office/powerpoint/2010/main" val="2115112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C2D492-CFBF-4231-B90B-65BBF1B2F0A4}" type="datetimeFigureOut">
              <a:rPr lang="en-US" smtClean="0"/>
              <a:t>6/10/2022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1B5F9A-B037-4647-A96A-C0E82D6999F2}" type="slidenum">
              <a:rPr lang="en-US" smtClean="0"/>
              <a:t>‹#›</a:t>
            </a:fld>
            <a:endParaRPr lang="en-US"/>
          </a:p>
        </p:txBody>
      </p:sp>
    </p:spTree>
    <p:extLst>
      <p:ext uri="{BB962C8B-B14F-4D97-AF65-F5344CB8AC3E}">
        <p14:creationId xmlns:p14="http://schemas.microsoft.com/office/powerpoint/2010/main" val="405840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9C2D492-CFBF-4231-B90B-65BBF1B2F0A4}" type="datetimeFigureOut">
              <a:rPr lang="en-US" smtClean="0"/>
              <a:t>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1B5F9A-B037-4647-A96A-C0E82D6999F2}" type="slidenum">
              <a:rPr lang="en-US" smtClean="0"/>
              <a:t>‹#›</a:t>
            </a:fld>
            <a:endParaRPr lang="en-US"/>
          </a:p>
        </p:txBody>
      </p:sp>
    </p:spTree>
    <p:extLst>
      <p:ext uri="{BB962C8B-B14F-4D97-AF65-F5344CB8AC3E}">
        <p14:creationId xmlns:p14="http://schemas.microsoft.com/office/powerpoint/2010/main" val="10725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9C2D492-CFBF-4231-B90B-65BBF1B2F0A4}" type="datetimeFigureOut">
              <a:rPr lang="en-US" smtClean="0"/>
              <a:t>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1B5F9A-B037-4647-A96A-C0E82D6999F2}" type="slidenum">
              <a:rPr lang="en-US" smtClean="0"/>
              <a:t>‹#›</a:t>
            </a:fld>
            <a:endParaRPr lang="en-US"/>
          </a:p>
        </p:txBody>
      </p:sp>
    </p:spTree>
    <p:extLst>
      <p:ext uri="{BB962C8B-B14F-4D97-AF65-F5344CB8AC3E}">
        <p14:creationId xmlns:p14="http://schemas.microsoft.com/office/powerpoint/2010/main" val="1279514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C2D492-CFBF-4231-B90B-65BBF1B2F0A4}" type="datetimeFigureOut">
              <a:rPr lang="en-US" smtClean="0"/>
              <a:t>6/10/2022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1B5F9A-B037-4647-A96A-C0E82D6999F2}" type="slidenum">
              <a:rPr lang="en-US" smtClean="0"/>
              <a:t>‹#›</a:t>
            </a:fld>
            <a:endParaRPr lang="en-US"/>
          </a:p>
        </p:txBody>
      </p:sp>
    </p:spTree>
    <p:extLst>
      <p:ext uri="{BB962C8B-B14F-4D97-AF65-F5344CB8AC3E}">
        <p14:creationId xmlns:p14="http://schemas.microsoft.com/office/powerpoint/2010/main" val="2378478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030" y="1827757"/>
            <a:ext cx="9144000" cy="2387600"/>
          </a:xfrm>
        </p:spPr>
        <p:txBody>
          <a:bodyPr>
            <a:noAutofit/>
          </a:bodyPr>
          <a:lstStyle/>
          <a:p>
            <a:pPr lvl="0" algn="l"/>
            <a:r>
              <a:rPr lang="en-US" sz="2800" b="1" dirty="0"/>
              <a:t>Phylum</a:t>
            </a:r>
            <a:r>
              <a:rPr lang="en-US" sz="2800" dirty="0"/>
              <a:t>: Mollusca </a:t>
            </a:r>
            <a:br>
              <a:rPr lang="en-US" sz="2800" dirty="0"/>
            </a:br>
            <a:r>
              <a:rPr lang="en-US" sz="2800" b="1" dirty="0"/>
              <a:t>               1/class</a:t>
            </a:r>
            <a:r>
              <a:rPr lang="en-US" sz="2800" dirty="0"/>
              <a:t>: </a:t>
            </a:r>
            <a:r>
              <a:rPr lang="en-US" sz="2800" dirty="0" err="1"/>
              <a:t>Polyplacophora</a:t>
            </a:r>
            <a:r>
              <a:rPr lang="en-US" sz="2800" dirty="0"/>
              <a:t> </a:t>
            </a:r>
            <a:br>
              <a:rPr lang="en-US" sz="2800" dirty="0"/>
            </a:br>
            <a:r>
              <a:rPr lang="en-US" sz="2800" b="1" i="1" dirty="0"/>
              <a:t>                                 Chiton </a:t>
            </a:r>
            <a:r>
              <a:rPr lang="en-US" sz="2800" b="1" dirty="0"/>
              <a:t>sp. </a:t>
            </a:r>
            <a:r>
              <a:rPr lang="en-US" sz="2800" dirty="0"/>
              <a:t/>
            </a:r>
            <a:br>
              <a:rPr lang="en-US" sz="2800" dirty="0"/>
            </a:br>
            <a:r>
              <a:rPr lang="en-US" sz="2800" dirty="0"/>
              <a:t>1. Mostly </a:t>
            </a:r>
            <a:r>
              <a:rPr lang="en-US" sz="2800" b="1" dirty="0"/>
              <a:t>marine</a:t>
            </a:r>
            <a:r>
              <a:rPr lang="en-US" sz="2800" dirty="0"/>
              <a:t>, attached to rocks near the sea shore. </a:t>
            </a:r>
            <a:br>
              <a:rPr lang="en-US" sz="2800" dirty="0"/>
            </a:br>
            <a:r>
              <a:rPr lang="en-US" sz="2800" dirty="0"/>
              <a:t>2. The body is </a:t>
            </a:r>
            <a:r>
              <a:rPr lang="en-US" sz="2800" b="1" dirty="0"/>
              <a:t>oval </a:t>
            </a:r>
            <a:r>
              <a:rPr lang="en-US" sz="2800" dirty="0"/>
              <a:t>in shape, </a:t>
            </a:r>
            <a:r>
              <a:rPr lang="en-US" sz="2800" b="1" dirty="0"/>
              <a:t>convex above and flattened below</a:t>
            </a:r>
            <a:r>
              <a:rPr lang="en-US" sz="2800" dirty="0"/>
              <a:t>. </a:t>
            </a:r>
            <a:br>
              <a:rPr lang="en-US" sz="2800" dirty="0"/>
            </a:br>
            <a:r>
              <a:rPr lang="en-US" sz="2800" dirty="0"/>
              <a:t>3. The mantle covers whole of the dorsal side of the body. </a:t>
            </a:r>
            <a:br>
              <a:rPr lang="en-US" sz="2800" dirty="0"/>
            </a:br>
            <a:r>
              <a:rPr lang="en-US" sz="2800" dirty="0"/>
              <a:t>4. The mantle with </a:t>
            </a:r>
            <a:r>
              <a:rPr lang="en-US" sz="2800" b="1" dirty="0"/>
              <a:t>calcareous shell </a:t>
            </a:r>
            <a:r>
              <a:rPr lang="en-US" sz="2800" dirty="0"/>
              <a:t>with </a:t>
            </a:r>
            <a:r>
              <a:rPr lang="en-US" sz="2800" b="1" dirty="0"/>
              <a:t>eight (8) transverse plates</a:t>
            </a:r>
            <a:r>
              <a:rPr lang="en-US" sz="2800" dirty="0"/>
              <a:t>. </a:t>
            </a:r>
            <a:br>
              <a:rPr lang="en-US" sz="2800" dirty="0"/>
            </a:br>
            <a:r>
              <a:rPr lang="en-US" sz="2800" dirty="0"/>
              <a:t>5. The foot used for creeping and clinging. </a:t>
            </a:r>
            <a:br>
              <a:rPr lang="en-US" sz="2800" dirty="0"/>
            </a:br>
            <a:endParaRPr lang="en-US" sz="28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463246" y="3174275"/>
            <a:ext cx="4728754" cy="3683726"/>
          </a:xfrm>
          <a:prstGeom prst="rect">
            <a:avLst/>
          </a:prstGeom>
          <a:noFill/>
          <a:ln>
            <a:noFill/>
          </a:ln>
        </p:spPr>
      </p:pic>
    </p:spTree>
    <p:extLst>
      <p:ext uri="{BB962C8B-B14F-4D97-AF65-F5344CB8AC3E}">
        <p14:creationId xmlns:p14="http://schemas.microsoft.com/office/powerpoint/2010/main" val="688859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05" y="2442120"/>
            <a:ext cx="11741331" cy="1325563"/>
          </a:xfrm>
        </p:spPr>
        <p:txBody>
          <a:bodyPr>
            <a:noAutofit/>
          </a:bodyPr>
          <a:lstStyle/>
          <a:p>
            <a:r>
              <a:rPr lang="en-US" sz="2800" b="1" dirty="0"/>
              <a:t>Phylum: </a:t>
            </a:r>
            <a:r>
              <a:rPr lang="en-US" sz="2800" dirty="0"/>
              <a:t>Mollusca </a:t>
            </a:r>
            <a:br>
              <a:rPr lang="en-US" sz="2800" dirty="0"/>
            </a:br>
            <a:r>
              <a:rPr lang="en-US" sz="2800" b="1" dirty="0"/>
              <a:t>         2/class</a:t>
            </a:r>
            <a:r>
              <a:rPr lang="en-US" sz="2800" dirty="0"/>
              <a:t>: </a:t>
            </a:r>
            <a:r>
              <a:rPr lang="en-US" sz="2800" dirty="0" err="1"/>
              <a:t>Gastropoda</a:t>
            </a:r>
            <a:r>
              <a:rPr lang="en-US" sz="2800" dirty="0"/>
              <a:t> </a:t>
            </a:r>
            <a:br>
              <a:rPr lang="en-US" sz="2800" dirty="0"/>
            </a:br>
            <a:r>
              <a:rPr lang="en-US" sz="2800" b="1" dirty="0"/>
              <a:t>                 1/order</a:t>
            </a:r>
            <a:r>
              <a:rPr lang="en-US" sz="2800" dirty="0"/>
              <a:t>: </a:t>
            </a:r>
            <a:r>
              <a:rPr lang="en-US" sz="2800" dirty="0" err="1"/>
              <a:t>Pulmonata</a:t>
            </a:r>
            <a:r>
              <a:rPr lang="en-US" sz="2800" dirty="0"/>
              <a:t> </a:t>
            </a:r>
            <a:br>
              <a:rPr lang="en-US" sz="2800" dirty="0"/>
            </a:br>
            <a:r>
              <a:rPr lang="en-US" sz="2800" b="1" dirty="0"/>
              <a:t>                       1/Sub-Order: </a:t>
            </a:r>
            <a:r>
              <a:rPr lang="en-US" sz="2800" dirty="0" err="1"/>
              <a:t>Stylommatophora</a:t>
            </a:r>
            <a:r>
              <a:rPr lang="en-US" sz="2800" dirty="0"/>
              <a:t> </a:t>
            </a:r>
            <a:br>
              <a:rPr lang="en-US" sz="2800" dirty="0"/>
            </a:br>
            <a:r>
              <a:rPr lang="en-US" sz="2800" b="1" dirty="0"/>
              <a:t>                                1/Family</a:t>
            </a:r>
            <a:r>
              <a:rPr lang="en-US" sz="2800" dirty="0"/>
              <a:t>: </a:t>
            </a:r>
            <a:r>
              <a:rPr lang="en-US" sz="2800" dirty="0" err="1"/>
              <a:t>Helicidae</a:t>
            </a:r>
            <a:r>
              <a:rPr lang="en-US" sz="2800" dirty="0"/>
              <a:t> </a:t>
            </a:r>
            <a:br>
              <a:rPr lang="en-US" sz="2800" dirty="0"/>
            </a:br>
            <a:r>
              <a:rPr lang="en-US" sz="2800" b="1" i="1" dirty="0"/>
              <a:t>                                     Helix </a:t>
            </a:r>
            <a:r>
              <a:rPr lang="en-US" sz="2800" b="1" dirty="0"/>
              <a:t>sp</a:t>
            </a:r>
            <a:r>
              <a:rPr lang="en-US" sz="2800" b="1" i="1" dirty="0"/>
              <a:t>. </a:t>
            </a:r>
            <a:r>
              <a:rPr lang="en-US" sz="2800" b="1" dirty="0"/>
              <a:t>(The snail)</a:t>
            </a:r>
            <a:r>
              <a:rPr lang="en-US" sz="2800" dirty="0"/>
              <a:t/>
            </a:r>
            <a:br>
              <a:rPr lang="en-US" sz="2800" dirty="0"/>
            </a:br>
            <a:r>
              <a:rPr lang="en-US" sz="2800" b="1" dirty="0"/>
              <a:t> </a:t>
            </a:r>
            <a:r>
              <a:rPr lang="en-US" sz="2800" dirty="0"/>
              <a:t/>
            </a:r>
            <a:br>
              <a:rPr lang="en-US" sz="2800" dirty="0"/>
            </a:br>
            <a:r>
              <a:rPr lang="en-US" sz="2800" dirty="0"/>
              <a:t>1. They are </a:t>
            </a:r>
            <a:r>
              <a:rPr lang="en-US" sz="2800" b="1" dirty="0"/>
              <a:t>nocturnal</a:t>
            </a:r>
            <a:r>
              <a:rPr lang="en-US" sz="2800" dirty="0"/>
              <a:t>, </a:t>
            </a:r>
            <a:r>
              <a:rPr lang="en-US" sz="2800" b="1" dirty="0"/>
              <a:t>herbivorous</a:t>
            </a:r>
            <a:r>
              <a:rPr lang="en-US" sz="2800" dirty="0"/>
              <a:t>. </a:t>
            </a:r>
            <a:br>
              <a:rPr lang="en-US" sz="2800" dirty="0"/>
            </a:br>
            <a:r>
              <a:rPr lang="en-US" sz="2800" dirty="0"/>
              <a:t>2. The head and foot are not distinguished from each other. </a:t>
            </a:r>
            <a:br>
              <a:rPr lang="en-US" sz="2800" dirty="0"/>
            </a:br>
            <a:r>
              <a:rPr lang="en-US" sz="2800" dirty="0"/>
              <a:t>3. Mouth is situated on the front surface the head. </a:t>
            </a:r>
            <a:br>
              <a:rPr lang="en-US" sz="2800" dirty="0"/>
            </a:br>
            <a:r>
              <a:rPr lang="en-US" sz="2800" dirty="0"/>
              <a:t>4. The head with </a:t>
            </a:r>
            <a:r>
              <a:rPr lang="en-US" sz="2800" b="1" dirty="0"/>
              <a:t>two pairs of hollow tentacles </a:t>
            </a:r>
            <a:r>
              <a:rPr lang="en-US" sz="2800" dirty="0"/>
              <a:t>which located dorsally, the posterior one are longer than anterior and bearing on the top two eyes. </a:t>
            </a:r>
            <a:br>
              <a:rPr lang="en-US" sz="2800" dirty="0"/>
            </a:br>
            <a:r>
              <a:rPr lang="en-US" sz="2800" dirty="0"/>
              <a:t>5. They are hermaphrodite. </a:t>
            </a:r>
            <a:br>
              <a:rPr lang="en-US" sz="2800" dirty="0"/>
            </a:br>
            <a:endParaRPr lang="en-US" sz="28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856617" y="0"/>
            <a:ext cx="3335383" cy="3500846"/>
          </a:xfrm>
          <a:prstGeom prst="rect">
            <a:avLst/>
          </a:prstGeom>
          <a:noFill/>
          <a:ln>
            <a:noFill/>
          </a:ln>
        </p:spPr>
      </p:pic>
    </p:spTree>
    <p:extLst>
      <p:ext uri="{BB962C8B-B14F-4D97-AF65-F5344CB8AC3E}">
        <p14:creationId xmlns:p14="http://schemas.microsoft.com/office/powerpoint/2010/main" val="1677287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246" y="1762851"/>
            <a:ext cx="10515600" cy="1325563"/>
          </a:xfrm>
        </p:spPr>
        <p:txBody>
          <a:bodyPr>
            <a:noAutofit/>
          </a:bodyPr>
          <a:lstStyle/>
          <a:p>
            <a:r>
              <a:rPr lang="en-US" sz="3200" b="1" dirty="0"/>
              <a:t>Phylum: </a:t>
            </a:r>
            <a:r>
              <a:rPr lang="en-US" sz="3200" dirty="0"/>
              <a:t>Mollusca </a:t>
            </a:r>
            <a:br>
              <a:rPr lang="en-US" sz="3200" dirty="0"/>
            </a:br>
            <a:r>
              <a:rPr lang="en-US" sz="3200" b="1" dirty="0"/>
              <a:t>         2/class</a:t>
            </a:r>
            <a:r>
              <a:rPr lang="en-US" sz="3200" dirty="0"/>
              <a:t>: </a:t>
            </a:r>
            <a:r>
              <a:rPr lang="en-US" sz="3200" dirty="0" err="1"/>
              <a:t>Gastropoda</a:t>
            </a:r>
            <a:r>
              <a:rPr lang="en-US" sz="3200" dirty="0"/>
              <a:t> </a:t>
            </a:r>
            <a:br>
              <a:rPr lang="en-US" sz="3200" dirty="0"/>
            </a:br>
            <a:r>
              <a:rPr lang="en-US" sz="3200" b="1" dirty="0"/>
              <a:t>             1/order</a:t>
            </a:r>
            <a:r>
              <a:rPr lang="en-US" sz="3200" dirty="0"/>
              <a:t>: </a:t>
            </a:r>
            <a:r>
              <a:rPr lang="en-US" sz="3200" dirty="0" err="1"/>
              <a:t>Pulmonata</a:t>
            </a:r>
            <a:r>
              <a:rPr lang="en-US" sz="3200" dirty="0"/>
              <a:t> </a:t>
            </a:r>
            <a:br>
              <a:rPr lang="en-US" sz="3200" dirty="0"/>
            </a:br>
            <a:r>
              <a:rPr lang="en-US" sz="3200" b="1" dirty="0"/>
              <a:t>                 1/Sub-Order: </a:t>
            </a:r>
            <a:r>
              <a:rPr lang="en-US" sz="3200" dirty="0" err="1"/>
              <a:t>Stylommatophora</a:t>
            </a:r>
            <a:r>
              <a:rPr lang="en-US" sz="3200" dirty="0"/>
              <a:t> </a:t>
            </a:r>
            <a:br>
              <a:rPr lang="en-US" sz="3200" dirty="0"/>
            </a:br>
            <a:r>
              <a:rPr lang="en-US" sz="3200" b="1" dirty="0"/>
              <a:t>                        2/Family</a:t>
            </a:r>
            <a:r>
              <a:rPr lang="en-US" sz="3200" dirty="0"/>
              <a:t>: </a:t>
            </a:r>
            <a:r>
              <a:rPr lang="en-US" sz="3200" dirty="0" err="1"/>
              <a:t>Limacidae</a:t>
            </a:r>
            <a:r>
              <a:rPr lang="en-US" sz="3200" dirty="0"/>
              <a:t> </a:t>
            </a:r>
            <a:br>
              <a:rPr lang="en-US" sz="3200" dirty="0"/>
            </a:br>
            <a:r>
              <a:rPr lang="en-US" sz="3200" b="1" i="1" dirty="0"/>
              <a:t>                             </a:t>
            </a:r>
            <a:r>
              <a:rPr lang="en-US" sz="3200" b="1" i="1" dirty="0" err="1"/>
              <a:t>Limax</a:t>
            </a:r>
            <a:r>
              <a:rPr lang="en-US" sz="3200" b="1" i="1" dirty="0"/>
              <a:t> sp. </a:t>
            </a:r>
            <a:r>
              <a:rPr lang="en-US" sz="3200" b="1" dirty="0"/>
              <a:t>(The slug) </a:t>
            </a:r>
            <a:r>
              <a:rPr lang="en-US" sz="3200" dirty="0"/>
              <a:t/>
            </a:r>
            <a:br>
              <a:rPr lang="en-US" sz="3200" dirty="0"/>
            </a:br>
            <a:r>
              <a:rPr lang="en-US" sz="3200" dirty="0"/>
              <a:t> </a:t>
            </a:r>
            <a:br>
              <a:rPr lang="en-US" sz="3200" dirty="0"/>
            </a:br>
            <a:r>
              <a:rPr lang="en-US" sz="3200" dirty="0"/>
              <a:t>1. The mantle did not cover the whole body. </a:t>
            </a:r>
            <a:br>
              <a:rPr lang="en-US" sz="3200" dirty="0"/>
            </a:br>
            <a:r>
              <a:rPr lang="en-US" sz="3200" dirty="0"/>
              <a:t>2. They live in a moist dark places. </a:t>
            </a:r>
            <a:br>
              <a:rPr lang="en-US" sz="3200" dirty="0"/>
            </a:br>
            <a:endParaRPr lang="en-US" sz="32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720149" y="3435531"/>
            <a:ext cx="4471851" cy="3422469"/>
          </a:xfrm>
          <a:prstGeom prst="rect">
            <a:avLst/>
          </a:prstGeom>
          <a:noFill/>
          <a:ln>
            <a:noFill/>
          </a:ln>
        </p:spPr>
      </p:pic>
    </p:spTree>
    <p:extLst>
      <p:ext uri="{BB962C8B-B14F-4D97-AF65-F5344CB8AC3E}">
        <p14:creationId xmlns:p14="http://schemas.microsoft.com/office/powerpoint/2010/main" val="3422039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183" y="2063297"/>
            <a:ext cx="10515600" cy="1325563"/>
          </a:xfrm>
        </p:spPr>
        <p:txBody>
          <a:bodyPr>
            <a:noAutofit/>
          </a:bodyPr>
          <a:lstStyle/>
          <a:p>
            <a:r>
              <a:rPr lang="en-US" sz="2800" b="1" dirty="0"/>
              <a:t>Phylum: </a:t>
            </a:r>
            <a:r>
              <a:rPr lang="en-US" sz="2800" dirty="0"/>
              <a:t>Mollusca </a:t>
            </a:r>
            <a:br>
              <a:rPr lang="en-US" sz="2800" dirty="0"/>
            </a:br>
            <a:r>
              <a:rPr lang="en-US" sz="2800" b="1" dirty="0"/>
              <a:t>          2/class</a:t>
            </a:r>
            <a:r>
              <a:rPr lang="en-US" sz="2800" dirty="0"/>
              <a:t>: </a:t>
            </a:r>
            <a:r>
              <a:rPr lang="en-US" sz="2800" dirty="0" err="1"/>
              <a:t>Gastropoda</a:t>
            </a:r>
            <a:r>
              <a:rPr lang="en-US" sz="2800" dirty="0"/>
              <a:t> </a:t>
            </a:r>
            <a:br>
              <a:rPr lang="en-US" sz="2800" dirty="0"/>
            </a:br>
            <a:r>
              <a:rPr lang="en-US" sz="2800" b="1" dirty="0"/>
              <a:t>                 1/order</a:t>
            </a:r>
            <a:r>
              <a:rPr lang="en-US" sz="2800" dirty="0"/>
              <a:t>: </a:t>
            </a:r>
            <a:r>
              <a:rPr lang="en-US" sz="2800" dirty="0" err="1"/>
              <a:t>Pulmonata</a:t>
            </a:r>
            <a:r>
              <a:rPr lang="en-US" sz="2800" dirty="0"/>
              <a:t> </a:t>
            </a:r>
            <a:br>
              <a:rPr lang="en-US" sz="2800" dirty="0"/>
            </a:br>
            <a:r>
              <a:rPr lang="en-US" sz="2800" b="1" dirty="0"/>
              <a:t>                     2/Sub-Order: </a:t>
            </a:r>
            <a:r>
              <a:rPr lang="en-US" sz="2800" dirty="0" err="1"/>
              <a:t>Basommatophora</a:t>
            </a:r>
            <a:r>
              <a:rPr lang="en-US" sz="2800" dirty="0"/>
              <a:t> </a:t>
            </a:r>
            <a:br>
              <a:rPr lang="en-US" sz="2800" dirty="0"/>
            </a:br>
            <a:r>
              <a:rPr lang="en-US" sz="2800" b="1" dirty="0"/>
              <a:t>                            1/Family</a:t>
            </a:r>
            <a:r>
              <a:rPr lang="en-US" sz="2800" dirty="0"/>
              <a:t>: </a:t>
            </a:r>
            <a:r>
              <a:rPr lang="en-US" sz="2800" dirty="0" err="1"/>
              <a:t>Physidae</a:t>
            </a:r>
            <a:r>
              <a:rPr lang="en-US" sz="2800" dirty="0"/>
              <a:t> </a:t>
            </a:r>
            <a:br>
              <a:rPr lang="en-US" sz="2800" dirty="0"/>
            </a:br>
            <a:r>
              <a:rPr lang="en-US" sz="2800" b="1" i="1" dirty="0"/>
              <a:t>                                            </a:t>
            </a:r>
            <a:r>
              <a:rPr lang="en-US" sz="2800" b="1" i="1" dirty="0" err="1"/>
              <a:t>Physa</a:t>
            </a:r>
            <a:r>
              <a:rPr lang="en-US" sz="2800" b="1" i="1" dirty="0"/>
              <a:t> sp.</a:t>
            </a:r>
            <a:r>
              <a:rPr lang="en-US" sz="2800" dirty="0"/>
              <a:t/>
            </a:r>
            <a:br>
              <a:rPr lang="en-US" sz="2800" dirty="0"/>
            </a:br>
            <a:r>
              <a:rPr lang="en-US" sz="2800" b="1" i="1" dirty="0"/>
              <a:t> </a:t>
            </a:r>
            <a:r>
              <a:rPr lang="en-US" sz="2800" dirty="0"/>
              <a:t/>
            </a:r>
            <a:br>
              <a:rPr lang="en-US" sz="2800" dirty="0"/>
            </a:br>
            <a:r>
              <a:rPr lang="en-US" sz="2800" dirty="0"/>
              <a:t>1. They are </a:t>
            </a:r>
            <a:r>
              <a:rPr lang="en-US" sz="2800" b="1" dirty="0"/>
              <a:t>scavenger</a:t>
            </a:r>
            <a:r>
              <a:rPr lang="en-US" sz="2800" dirty="0"/>
              <a:t>, feeding upon unprotected fish eggs and dead fishes. </a:t>
            </a:r>
            <a:br>
              <a:rPr lang="en-US" sz="2800" dirty="0"/>
            </a:br>
            <a:r>
              <a:rPr lang="en-US" sz="2800" dirty="0"/>
              <a:t>2. Shell with </a:t>
            </a:r>
            <a:r>
              <a:rPr lang="en-US" sz="2800" b="1" dirty="0"/>
              <a:t>acute spire</a:t>
            </a:r>
            <a:r>
              <a:rPr lang="en-US" sz="2800" dirty="0"/>
              <a:t>. </a:t>
            </a:r>
            <a:br>
              <a:rPr lang="en-US" sz="2800" dirty="0"/>
            </a:br>
            <a:r>
              <a:rPr lang="en-US" sz="2800" dirty="0"/>
              <a:t>3. The eyes situated on the base of </a:t>
            </a:r>
            <a:r>
              <a:rPr lang="en-US" sz="2800" b="1" dirty="0"/>
              <a:t>filiform tentacles </a:t>
            </a:r>
            <a:r>
              <a:rPr lang="en-US" sz="2800" dirty="0"/>
              <a:t/>
            </a:r>
            <a:br>
              <a:rPr lang="en-US" sz="2800" dirty="0"/>
            </a:br>
            <a:r>
              <a:rPr lang="en-US" sz="2800" b="1" dirty="0"/>
              <a:t> </a:t>
            </a:r>
            <a:r>
              <a:rPr lang="en-US" sz="2800" dirty="0"/>
              <a:t/>
            </a:r>
            <a:br>
              <a:rPr lang="en-US" sz="2800" dirty="0"/>
            </a:br>
            <a:endParaRPr lang="en-US" sz="2800" dirty="0"/>
          </a:p>
        </p:txBody>
      </p:sp>
      <p:pic>
        <p:nvPicPr>
          <p:cNvPr id="4" name="Picture 3" descr="Image result for Physa s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3709851"/>
            <a:ext cx="4419600" cy="3148149"/>
          </a:xfrm>
          <a:prstGeom prst="rect">
            <a:avLst/>
          </a:prstGeom>
          <a:noFill/>
          <a:ln>
            <a:noFill/>
          </a:ln>
        </p:spPr>
      </p:pic>
    </p:spTree>
    <p:extLst>
      <p:ext uri="{BB962C8B-B14F-4D97-AF65-F5344CB8AC3E}">
        <p14:creationId xmlns:p14="http://schemas.microsoft.com/office/powerpoint/2010/main" val="478110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48" y="1997982"/>
            <a:ext cx="10515600" cy="1325563"/>
          </a:xfrm>
        </p:spPr>
        <p:txBody>
          <a:bodyPr>
            <a:noAutofit/>
          </a:bodyPr>
          <a:lstStyle/>
          <a:p>
            <a:r>
              <a:rPr lang="en-US" sz="2800" b="1" dirty="0"/>
              <a:t>Phylum: </a:t>
            </a:r>
            <a:r>
              <a:rPr lang="en-US" sz="2800" dirty="0"/>
              <a:t>Mollusca </a:t>
            </a:r>
            <a:br>
              <a:rPr lang="en-US" sz="2800" dirty="0"/>
            </a:br>
            <a:r>
              <a:rPr lang="en-US" sz="2800" b="1" dirty="0"/>
              <a:t>         2/class</a:t>
            </a:r>
            <a:r>
              <a:rPr lang="en-US" sz="2800" dirty="0"/>
              <a:t>: </a:t>
            </a:r>
            <a:r>
              <a:rPr lang="en-US" sz="2800" dirty="0" err="1"/>
              <a:t>Gastropoda</a:t>
            </a:r>
            <a:r>
              <a:rPr lang="en-US" sz="2800" dirty="0"/>
              <a:t> </a:t>
            </a:r>
            <a:br>
              <a:rPr lang="en-US" sz="2800" dirty="0"/>
            </a:br>
            <a:r>
              <a:rPr lang="en-US" sz="2800" b="1" dirty="0"/>
              <a:t>              2/order</a:t>
            </a:r>
            <a:r>
              <a:rPr lang="en-US" sz="2800" dirty="0"/>
              <a:t>: </a:t>
            </a:r>
            <a:r>
              <a:rPr lang="en-US" sz="2800" dirty="0" err="1"/>
              <a:t>Prosobranchiata</a:t>
            </a:r>
            <a:r>
              <a:rPr lang="en-US" sz="2800" dirty="0"/>
              <a:t> </a:t>
            </a:r>
            <a:br>
              <a:rPr lang="en-US" sz="2800" dirty="0"/>
            </a:br>
            <a:r>
              <a:rPr lang="en-US" sz="2800" b="1" dirty="0"/>
              <a:t>                  1/Sub-Order: </a:t>
            </a:r>
            <a:r>
              <a:rPr lang="en-US" sz="2800" dirty="0" err="1"/>
              <a:t>Archaeogastropoda</a:t>
            </a:r>
            <a:r>
              <a:rPr lang="en-US" sz="2800" dirty="0"/>
              <a:t> </a:t>
            </a:r>
            <a:br>
              <a:rPr lang="en-US" sz="2800" dirty="0"/>
            </a:br>
            <a:r>
              <a:rPr lang="en-US" sz="2800" b="1" dirty="0"/>
              <a:t>                             1/Family</a:t>
            </a:r>
            <a:r>
              <a:rPr lang="en-US" sz="2800" dirty="0"/>
              <a:t>: </a:t>
            </a:r>
            <a:r>
              <a:rPr lang="en-US" sz="2800" dirty="0" err="1"/>
              <a:t>Acmaeidae</a:t>
            </a:r>
            <a:r>
              <a:rPr lang="en-US" sz="2800" dirty="0"/>
              <a:t> </a:t>
            </a:r>
            <a:br>
              <a:rPr lang="en-US" sz="2800" dirty="0"/>
            </a:br>
            <a:r>
              <a:rPr lang="en-US" sz="2800" b="1" i="1" dirty="0"/>
              <a:t>                                            </a:t>
            </a:r>
            <a:r>
              <a:rPr lang="en-US" sz="2800" b="1" i="1" dirty="0" err="1"/>
              <a:t>Acmaea</a:t>
            </a:r>
            <a:r>
              <a:rPr lang="en-US" sz="2800" b="1" i="1" dirty="0"/>
              <a:t> sp. </a:t>
            </a:r>
            <a:r>
              <a:rPr lang="en-US" sz="2800" dirty="0"/>
              <a:t/>
            </a:r>
            <a:br>
              <a:rPr lang="en-US" sz="2800" dirty="0"/>
            </a:br>
            <a:r>
              <a:rPr lang="en-US" sz="2800" dirty="0"/>
              <a:t> </a:t>
            </a:r>
            <a:br>
              <a:rPr lang="en-US" sz="2800" dirty="0"/>
            </a:br>
            <a:r>
              <a:rPr lang="en-US" sz="2800" dirty="0"/>
              <a:t>1. The </a:t>
            </a:r>
            <a:r>
              <a:rPr lang="en-US" sz="2800" b="1" dirty="0"/>
              <a:t>shell hat like</a:t>
            </a:r>
            <a:r>
              <a:rPr lang="en-US" sz="2800" dirty="0"/>
              <a:t>, it is conical in shape and no spiral, smooth and rounded margins. </a:t>
            </a:r>
            <a:br>
              <a:rPr lang="en-US" sz="2800" dirty="0"/>
            </a:br>
            <a:r>
              <a:rPr lang="en-US" sz="2800" dirty="0"/>
              <a:t>2. They </a:t>
            </a:r>
            <a:r>
              <a:rPr lang="en-US" sz="2800" b="1" dirty="0"/>
              <a:t>produce thick mucus </a:t>
            </a:r>
            <a:r>
              <a:rPr lang="en-US" sz="2800" dirty="0"/>
              <a:t>which enables to clamp tightly on to rock. </a:t>
            </a:r>
            <a:br>
              <a:rPr lang="en-US" sz="2800" dirty="0"/>
            </a:br>
            <a:r>
              <a:rPr lang="en-US" sz="2800" dirty="0"/>
              <a:t>3. Have one gill. </a:t>
            </a:r>
            <a:br>
              <a:rPr lang="en-US" sz="2800" dirty="0"/>
            </a:br>
            <a:r>
              <a:rPr lang="en-US" sz="2800" dirty="0"/>
              <a:t>4. Common on rocks in shallow water. </a:t>
            </a:r>
            <a:br>
              <a:rPr lang="en-US" sz="2800" dirty="0"/>
            </a:br>
            <a:endParaRPr lang="en-US" sz="28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91303" y="4153989"/>
            <a:ext cx="3400697" cy="2704011"/>
          </a:xfrm>
          <a:prstGeom prst="rect">
            <a:avLst/>
          </a:prstGeom>
          <a:noFill/>
          <a:ln>
            <a:noFill/>
          </a:ln>
        </p:spPr>
      </p:pic>
    </p:spTree>
    <p:extLst>
      <p:ext uri="{BB962C8B-B14F-4D97-AF65-F5344CB8AC3E}">
        <p14:creationId xmlns:p14="http://schemas.microsoft.com/office/powerpoint/2010/main" val="3962705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245" y="1449342"/>
            <a:ext cx="10515600" cy="1325563"/>
          </a:xfrm>
        </p:spPr>
        <p:txBody>
          <a:bodyPr>
            <a:noAutofit/>
          </a:bodyPr>
          <a:lstStyle/>
          <a:p>
            <a:r>
              <a:rPr lang="en-US" sz="2800" b="1" dirty="0"/>
              <a:t>Phylum:</a:t>
            </a:r>
            <a:r>
              <a:rPr lang="en-US" sz="2800" dirty="0"/>
              <a:t>: Mollusca </a:t>
            </a:r>
            <a:br>
              <a:rPr lang="en-US" sz="2800" dirty="0"/>
            </a:br>
            <a:r>
              <a:rPr lang="en-US" sz="2800" b="1" dirty="0"/>
              <a:t>                2/class</a:t>
            </a:r>
            <a:r>
              <a:rPr lang="en-US" sz="2800" dirty="0"/>
              <a:t>: </a:t>
            </a:r>
            <a:r>
              <a:rPr lang="en-US" sz="2800" dirty="0" err="1"/>
              <a:t>Gastropoda</a:t>
            </a:r>
            <a:r>
              <a:rPr lang="en-US" sz="2800" dirty="0"/>
              <a:t> </a:t>
            </a:r>
            <a:br>
              <a:rPr lang="en-US" sz="2800" dirty="0"/>
            </a:br>
            <a:r>
              <a:rPr lang="en-US" sz="2800" b="1" dirty="0"/>
              <a:t>                       2/order</a:t>
            </a:r>
            <a:r>
              <a:rPr lang="en-US" sz="2800" dirty="0"/>
              <a:t>: </a:t>
            </a:r>
            <a:r>
              <a:rPr lang="en-US" sz="2800" dirty="0" err="1"/>
              <a:t>Prosobranchiata</a:t>
            </a:r>
            <a:r>
              <a:rPr lang="en-US" sz="2800" dirty="0"/>
              <a:t> </a:t>
            </a:r>
            <a:br>
              <a:rPr lang="en-US" sz="2800" dirty="0"/>
            </a:br>
            <a:r>
              <a:rPr lang="en-US" sz="2800" b="1" dirty="0"/>
              <a:t>                          1/Sub-Order: </a:t>
            </a:r>
            <a:r>
              <a:rPr lang="en-US" sz="2800" dirty="0" err="1"/>
              <a:t>Archaeogastropoda</a:t>
            </a:r>
            <a:r>
              <a:rPr lang="en-US" sz="2800" dirty="0"/>
              <a:t> </a:t>
            </a:r>
            <a:br>
              <a:rPr lang="en-US" sz="2800" dirty="0"/>
            </a:br>
            <a:r>
              <a:rPr lang="en-US" sz="2800" b="1" dirty="0"/>
              <a:t>                                    2/Family</a:t>
            </a:r>
            <a:r>
              <a:rPr lang="en-US" sz="2800" dirty="0"/>
              <a:t>: </a:t>
            </a:r>
            <a:r>
              <a:rPr lang="en-US" sz="2800" dirty="0" err="1"/>
              <a:t>Trochidae</a:t>
            </a:r>
            <a:r>
              <a:rPr lang="en-US" sz="2800" dirty="0"/>
              <a:t> </a:t>
            </a:r>
            <a:br>
              <a:rPr lang="en-US" sz="2800" dirty="0"/>
            </a:br>
            <a:r>
              <a:rPr lang="en-US" sz="2800" b="1" i="1" dirty="0"/>
              <a:t>                                              </a:t>
            </a:r>
            <a:r>
              <a:rPr lang="en-US" sz="2800" b="1" i="1" dirty="0" err="1"/>
              <a:t>Trochus</a:t>
            </a:r>
            <a:r>
              <a:rPr lang="en-US" sz="2800" b="1" i="1" dirty="0"/>
              <a:t> sp</a:t>
            </a:r>
            <a:r>
              <a:rPr lang="en-US" sz="2800" b="1" dirty="0"/>
              <a:t>. (Turban shell) </a:t>
            </a:r>
            <a:r>
              <a:rPr lang="en-US" sz="2800" dirty="0"/>
              <a:t/>
            </a:r>
            <a:br>
              <a:rPr lang="en-US" sz="2800" dirty="0"/>
            </a:br>
            <a:r>
              <a:rPr lang="en-US" sz="2800" dirty="0"/>
              <a:t> </a:t>
            </a:r>
            <a:br>
              <a:rPr lang="en-US" sz="2800" dirty="0"/>
            </a:br>
            <a:r>
              <a:rPr lang="en-US" sz="2800" dirty="0"/>
              <a:t>1. Feeding on cyanobacteria, and diatoms. </a:t>
            </a:r>
            <a:br>
              <a:rPr lang="en-US" sz="2800" dirty="0"/>
            </a:br>
            <a:r>
              <a:rPr lang="en-US" sz="2800" dirty="0"/>
              <a:t>2. The shell usually conical, it is shape like pyramid. </a:t>
            </a:r>
            <a:br>
              <a:rPr lang="en-US" sz="2800" dirty="0"/>
            </a:br>
            <a:r>
              <a:rPr lang="en-US" sz="2800" dirty="0"/>
              <a:t>3. They have no gills</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203474" y="3683726"/>
            <a:ext cx="3988526" cy="3174274"/>
          </a:xfrm>
          <a:prstGeom prst="rect">
            <a:avLst/>
          </a:prstGeom>
          <a:noFill/>
          <a:ln>
            <a:noFill/>
          </a:ln>
        </p:spPr>
      </p:pic>
    </p:spTree>
    <p:extLst>
      <p:ext uri="{BB962C8B-B14F-4D97-AF65-F5344CB8AC3E}">
        <p14:creationId xmlns:p14="http://schemas.microsoft.com/office/powerpoint/2010/main" val="2768875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868" y="1802039"/>
            <a:ext cx="10515600" cy="1325563"/>
          </a:xfrm>
        </p:spPr>
        <p:txBody>
          <a:bodyPr>
            <a:noAutofit/>
          </a:bodyPr>
          <a:lstStyle/>
          <a:p>
            <a:r>
              <a:rPr lang="en-US" sz="2800" b="1" dirty="0"/>
              <a:t>Phylum: </a:t>
            </a:r>
            <a:r>
              <a:rPr lang="en-US" sz="2800" dirty="0"/>
              <a:t>Mollusca </a:t>
            </a:r>
            <a:br>
              <a:rPr lang="en-US" sz="2800" dirty="0"/>
            </a:br>
            <a:r>
              <a:rPr lang="en-US" sz="2800" b="1" dirty="0"/>
              <a:t>          2/class</a:t>
            </a:r>
            <a:r>
              <a:rPr lang="en-US" sz="2800" dirty="0"/>
              <a:t>: </a:t>
            </a:r>
            <a:r>
              <a:rPr lang="en-US" sz="2800" dirty="0" err="1"/>
              <a:t>Gastropoda</a:t>
            </a:r>
            <a:r>
              <a:rPr lang="en-US" sz="2800" dirty="0"/>
              <a:t> </a:t>
            </a:r>
            <a:br>
              <a:rPr lang="en-US" sz="2800" dirty="0"/>
            </a:br>
            <a:r>
              <a:rPr lang="en-US" sz="2800" b="1" dirty="0"/>
              <a:t>                 2/order</a:t>
            </a:r>
            <a:r>
              <a:rPr lang="en-US" sz="2800" dirty="0"/>
              <a:t>: </a:t>
            </a:r>
            <a:r>
              <a:rPr lang="en-US" sz="2800" dirty="0" err="1"/>
              <a:t>Prosobranchiata</a:t>
            </a:r>
            <a:r>
              <a:rPr lang="en-US" sz="2800" dirty="0"/>
              <a:t> </a:t>
            </a:r>
            <a:br>
              <a:rPr lang="en-US" sz="2800" dirty="0"/>
            </a:br>
            <a:r>
              <a:rPr lang="en-US" sz="2800" b="1" dirty="0"/>
              <a:t>                      1/Sub-Order: </a:t>
            </a:r>
            <a:r>
              <a:rPr lang="en-US" sz="2800" dirty="0" err="1"/>
              <a:t>Archaeogastropoda</a:t>
            </a:r>
            <a:r>
              <a:rPr lang="en-US" sz="2800" dirty="0"/>
              <a:t> </a:t>
            </a:r>
            <a:br>
              <a:rPr lang="en-US" sz="2800" dirty="0"/>
            </a:br>
            <a:r>
              <a:rPr lang="en-US" sz="2800" b="1" dirty="0"/>
              <a:t>                              2/Family</a:t>
            </a:r>
            <a:r>
              <a:rPr lang="en-US" sz="2800" dirty="0"/>
              <a:t>: </a:t>
            </a:r>
            <a:r>
              <a:rPr lang="en-US" sz="2800" dirty="0" err="1"/>
              <a:t>Haliotidae</a:t>
            </a:r>
            <a:r>
              <a:rPr lang="en-US" sz="2800" dirty="0"/>
              <a:t> </a:t>
            </a:r>
            <a:br>
              <a:rPr lang="en-US" sz="2800" dirty="0"/>
            </a:br>
            <a:r>
              <a:rPr lang="en-US" sz="2800" b="1" i="1" dirty="0"/>
              <a:t>                                     </a:t>
            </a:r>
            <a:r>
              <a:rPr lang="en-US" sz="2800" b="1" i="1" dirty="0" err="1"/>
              <a:t>Haliotis</a:t>
            </a:r>
            <a:r>
              <a:rPr lang="en-US" sz="2800" b="1" i="1" dirty="0"/>
              <a:t> sp. </a:t>
            </a:r>
            <a:r>
              <a:rPr lang="en-US" sz="2800" b="1" dirty="0"/>
              <a:t>(The Abalones) </a:t>
            </a:r>
            <a:r>
              <a:rPr lang="en-US" sz="2800" dirty="0"/>
              <a:t/>
            </a:r>
            <a:br>
              <a:rPr lang="en-US" sz="2800" dirty="0"/>
            </a:br>
            <a:r>
              <a:rPr lang="en-US" sz="2800" dirty="0"/>
              <a:t> </a:t>
            </a:r>
            <a:br>
              <a:rPr lang="en-US" sz="2800" dirty="0"/>
            </a:br>
            <a:r>
              <a:rPr lang="en-US" sz="2800" dirty="0"/>
              <a:t>1. They are generally </a:t>
            </a:r>
            <a:r>
              <a:rPr lang="en-US" sz="2800" b="1" dirty="0"/>
              <a:t>nocturnal </a:t>
            </a:r>
            <a:r>
              <a:rPr lang="en-US" sz="2800" dirty="0"/>
              <a:t>and feeding on algae. </a:t>
            </a:r>
            <a:br>
              <a:rPr lang="en-US" sz="2800" dirty="0"/>
            </a:br>
            <a:r>
              <a:rPr lang="en-US" sz="2800" dirty="0"/>
              <a:t>2. The shell </a:t>
            </a:r>
            <a:r>
              <a:rPr lang="en-US" sz="2800" b="1" dirty="0"/>
              <a:t>ear like</a:t>
            </a:r>
            <a:r>
              <a:rPr lang="en-US" sz="2800" dirty="0"/>
              <a:t>, with flat spiral. </a:t>
            </a:r>
            <a:br>
              <a:rPr lang="en-US" sz="2800" dirty="0"/>
            </a:br>
            <a:r>
              <a:rPr lang="en-US" sz="2800" dirty="0"/>
              <a:t>3. The mantle has numerous papillae. </a:t>
            </a:r>
            <a:br>
              <a:rPr lang="en-US" sz="2800" dirty="0"/>
            </a:br>
            <a:r>
              <a:rPr lang="en-US" sz="2800" dirty="0"/>
              <a:t>4. They have two gills. </a:t>
            </a:r>
            <a:br>
              <a:rPr lang="en-US" sz="2800" dirty="0"/>
            </a:br>
            <a:endParaRPr lang="en-US" sz="28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565932" y="4545874"/>
            <a:ext cx="2704239" cy="2208893"/>
          </a:xfrm>
          <a:prstGeom prst="rect">
            <a:avLst/>
          </a:prstGeom>
          <a:noFill/>
          <a:ln>
            <a:noFill/>
          </a:ln>
        </p:spPr>
      </p:pic>
      <p:pic>
        <p:nvPicPr>
          <p:cNvPr id="5" name="Picture 4" descr="Image result for Haliotis sp. (The Abalone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9783" y="3683726"/>
            <a:ext cx="3986892" cy="3071041"/>
          </a:xfrm>
          <a:prstGeom prst="rect">
            <a:avLst/>
          </a:prstGeom>
          <a:noFill/>
          <a:ln>
            <a:noFill/>
          </a:ln>
        </p:spPr>
      </p:pic>
    </p:spTree>
    <p:extLst>
      <p:ext uri="{BB962C8B-B14F-4D97-AF65-F5344CB8AC3E}">
        <p14:creationId xmlns:p14="http://schemas.microsoft.com/office/powerpoint/2010/main" val="636862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498" y="1893479"/>
            <a:ext cx="10515600" cy="1325563"/>
          </a:xfrm>
        </p:spPr>
        <p:txBody>
          <a:bodyPr>
            <a:noAutofit/>
          </a:bodyPr>
          <a:lstStyle/>
          <a:p>
            <a:r>
              <a:rPr lang="en-US" sz="2800" b="1" dirty="0"/>
              <a:t>Phylum: </a:t>
            </a:r>
            <a:r>
              <a:rPr lang="en-US" sz="2800" dirty="0"/>
              <a:t>Mollusca </a:t>
            </a:r>
            <a:br>
              <a:rPr lang="en-US" sz="2800" dirty="0"/>
            </a:br>
            <a:r>
              <a:rPr lang="en-US" sz="2800" b="1" dirty="0"/>
              <a:t>             2/class</a:t>
            </a:r>
            <a:r>
              <a:rPr lang="en-US" sz="2800" dirty="0"/>
              <a:t>: </a:t>
            </a:r>
            <a:r>
              <a:rPr lang="en-US" sz="2800" dirty="0" err="1"/>
              <a:t>Gastropoda</a:t>
            </a:r>
            <a:r>
              <a:rPr lang="en-US" sz="2800" dirty="0"/>
              <a:t> </a:t>
            </a:r>
            <a:br>
              <a:rPr lang="en-US" sz="2800" dirty="0"/>
            </a:br>
            <a:r>
              <a:rPr lang="en-US" sz="2800" b="1" dirty="0"/>
              <a:t>                     2/order</a:t>
            </a:r>
            <a:r>
              <a:rPr lang="en-US" sz="2800" dirty="0"/>
              <a:t>: </a:t>
            </a:r>
            <a:r>
              <a:rPr lang="en-US" sz="2800" dirty="0" err="1"/>
              <a:t>Prosobranchiata</a:t>
            </a:r>
            <a:r>
              <a:rPr lang="en-US" sz="2800" dirty="0"/>
              <a:t> </a:t>
            </a:r>
            <a:br>
              <a:rPr lang="en-US" sz="2800" dirty="0"/>
            </a:br>
            <a:r>
              <a:rPr lang="en-US" sz="2800" b="1" dirty="0"/>
              <a:t>                              2/Sub-Order: </a:t>
            </a:r>
            <a:r>
              <a:rPr lang="en-US" sz="2800" dirty="0" err="1"/>
              <a:t>Neogastropoda</a:t>
            </a:r>
            <a:r>
              <a:rPr lang="en-US" sz="2800" dirty="0"/>
              <a:t> </a:t>
            </a:r>
            <a:br>
              <a:rPr lang="en-US" sz="2800" dirty="0"/>
            </a:br>
            <a:r>
              <a:rPr lang="en-US" sz="2800" b="1" dirty="0"/>
              <a:t>                                         2/Family</a:t>
            </a:r>
            <a:r>
              <a:rPr lang="en-US" sz="2800" dirty="0"/>
              <a:t>: </a:t>
            </a:r>
            <a:r>
              <a:rPr lang="en-US" sz="2800" dirty="0" err="1"/>
              <a:t>Muricidae</a:t>
            </a:r>
            <a:r>
              <a:rPr lang="en-US" sz="2800" dirty="0"/>
              <a:t> </a:t>
            </a:r>
            <a:br>
              <a:rPr lang="en-US" sz="2800" dirty="0"/>
            </a:br>
            <a:r>
              <a:rPr lang="en-US" sz="2800" b="1" i="1" dirty="0"/>
              <a:t>                                                     Murex </a:t>
            </a:r>
            <a:r>
              <a:rPr lang="en-US" sz="2800" b="1" dirty="0"/>
              <a:t>sp</a:t>
            </a:r>
            <a:r>
              <a:rPr lang="en-US" sz="2800" b="1" i="1" dirty="0"/>
              <a:t>. </a:t>
            </a:r>
            <a:r>
              <a:rPr lang="en-US" sz="2800" dirty="0"/>
              <a:t/>
            </a:r>
            <a:br>
              <a:rPr lang="en-US" sz="2800" dirty="0"/>
            </a:br>
            <a:r>
              <a:rPr lang="en-US" sz="2800" dirty="0"/>
              <a:t> </a:t>
            </a:r>
            <a:br>
              <a:rPr lang="en-US" sz="2800" dirty="0"/>
            </a:br>
            <a:r>
              <a:rPr lang="en-US" sz="2800" dirty="0"/>
              <a:t>1. They are </a:t>
            </a:r>
            <a:r>
              <a:rPr lang="en-US" sz="2800" b="1" dirty="0"/>
              <a:t>carnivorous</a:t>
            </a:r>
            <a:r>
              <a:rPr lang="en-US" sz="2800" dirty="0"/>
              <a:t>. </a:t>
            </a:r>
            <a:br>
              <a:rPr lang="en-US" sz="2800" dirty="0"/>
            </a:br>
            <a:r>
              <a:rPr lang="en-US" sz="2800" dirty="0"/>
              <a:t>2. The shell is spirally coiled and has a structure called </a:t>
            </a:r>
            <a:r>
              <a:rPr lang="en-US" sz="2800" b="1" dirty="0"/>
              <a:t>shell siphon</a:t>
            </a:r>
            <a:r>
              <a:rPr lang="en-US" sz="2800" dirty="0"/>
              <a:t>. </a:t>
            </a:r>
            <a:br>
              <a:rPr lang="en-US" sz="2800" dirty="0"/>
            </a:br>
            <a:r>
              <a:rPr lang="en-US" sz="2800" dirty="0"/>
              <a:t>3. The foot is large and flat. </a:t>
            </a:r>
            <a:br>
              <a:rPr lang="en-US" sz="2800" dirty="0"/>
            </a:br>
            <a:r>
              <a:rPr lang="en-US" sz="2800" dirty="0"/>
              <a:t>4. The head is prolonged like proboscis. </a:t>
            </a:r>
            <a:br>
              <a:rPr lang="en-US" sz="2800" dirty="0"/>
            </a:br>
            <a:endParaRPr lang="en-US" sz="28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876085" y="3857127"/>
            <a:ext cx="2117997" cy="3861253"/>
          </a:xfrm>
          <a:prstGeom prst="rect">
            <a:avLst/>
          </a:prstGeom>
          <a:noFill/>
          <a:ln>
            <a:noFill/>
          </a:ln>
        </p:spPr>
      </p:pic>
      <p:pic>
        <p:nvPicPr>
          <p:cNvPr id="5" name="Picture 4" descr="Image result for murex"/>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3943" y="4036423"/>
            <a:ext cx="5138057" cy="2821577"/>
          </a:xfrm>
          <a:prstGeom prst="rect">
            <a:avLst/>
          </a:prstGeom>
          <a:noFill/>
          <a:ln>
            <a:noFill/>
          </a:ln>
        </p:spPr>
      </p:pic>
    </p:spTree>
    <p:extLst>
      <p:ext uri="{BB962C8B-B14F-4D97-AF65-F5344CB8AC3E}">
        <p14:creationId xmlns:p14="http://schemas.microsoft.com/office/powerpoint/2010/main" val="2992453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24</Words>
  <Application>Microsoft Office PowerPoint</Application>
  <PresentationFormat>Widescreen</PresentationFormat>
  <Paragraphs>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Phylum: Mollusca                 1/class: Polyplacophora                                   Chiton sp.  1. Mostly marine, attached to rocks near the sea shore.  2. The body is oval in shape, convex above and flattened below.  3. The mantle covers whole of the dorsal side of the body.  4. The mantle with calcareous shell with eight (8) transverse plates.  5. The foot used for creeping and clinging.  </vt:lpstr>
      <vt:lpstr>Phylum: Mollusca           2/class: Gastropoda                   1/order: Pulmonata                         1/Sub-Order: Stylommatophora                                  1/Family: Helicidae                                       Helix sp. (The snail)   1. They are nocturnal, herbivorous.  2. The head and foot are not distinguished from each other.  3. Mouth is situated on the front surface the head.  4. The head with two pairs of hollow tentacles which located dorsally, the posterior one are longer than anterior and bearing on the top two eyes.  5. They are hermaphrodite.  </vt:lpstr>
      <vt:lpstr>Phylum: Mollusca           2/class: Gastropoda               1/order: Pulmonata                   1/Sub-Order: Stylommatophora                          2/Family: Limacidae                               Limax sp. (The slug)    1. The mantle did not cover the whole body.  2. They live in a moist dark places.  </vt:lpstr>
      <vt:lpstr>Phylum: Mollusca            2/class: Gastropoda                   1/order: Pulmonata                       2/Sub-Order: Basommatophora                              1/Family: Physidae                                              Physa sp.   1. They are scavenger, feeding upon unprotected fish eggs and dead fishes.  2. Shell with acute spire.  3. The eyes situated on the base of filiform tentacles    </vt:lpstr>
      <vt:lpstr>Phylum: Mollusca           2/class: Gastropoda                2/order: Prosobranchiata                    1/Sub-Order: Archaeogastropoda                               1/Family: Acmaeidae                                              Acmaea sp.    1. The shell hat like, it is conical in shape and no spiral, smooth and rounded margins.  2. They produce thick mucus which enables to clamp tightly on to rock.  3. Have one gill.  4. Common on rocks in shallow water.  </vt:lpstr>
      <vt:lpstr>Phylum:: Mollusca                  2/class: Gastropoda                         2/order: Prosobranchiata                            1/Sub-Order: Archaeogastropoda                                      2/Family: Trochidae                                                Trochus sp. (Turban shell)    1. Feeding on cyanobacteria, and diatoms.  2. The shell usually conical, it is shape like pyramid.  3. They have no gills</vt:lpstr>
      <vt:lpstr>Phylum: Mollusca            2/class: Gastropoda                   2/order: Prosobranchiata                        1/Sub-Order: Archaeogastropoda                                2/Family: Haliotidae                                       Haliotis sp. (The Abalones)    1. They are generally nocturnal and feeding on algae.  2. The shell ear like, with flat spiral.  3. The mantle has numerous papillae.  4. They have two gills.  </vt:lpstr>
      <vt:lpstr>Phylum: Mollusca               2/class: Gastropoda                       2/order: Prosobranchiata                                2/Sub-Order: Neogastropoda                                           2/Family: Muricidae                                                       Murex sp.    1. They are carnivorous.  2. The shell is spirally coiled and has a structure called shell siphon.  3. The foot is large and flat.  4. The head is prolonged like proboscis.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Phylum: Mollusca                 1/class: Polyplacophora                                   Chiton sp.  1. Mostly marine, attached to rocks near the sea shore.  2. The body is oval in shape, convex above and flattened below.  3. The mantle covers whole of the dorsal side of the body.  4. The mantle with calcareous shell with eight (8) transverse plates.  5. The foot used for creeping and clinging.</dc:title>
  <dc:creator>Windows User</dc:creator>
  <cp:lastModifiedBy>HC</cp:lastModifiedBy>
  <cp:revision>8</cp:revision>
  <dcterms:created xsi:type="dcterms:W3CDTF">2019-12-14T16:48:53Z</dcterms:created>
  <dcterms:modified xsi:type="dcterms:W3CDTF">2022-06-10T18:00:16Z</dcterms:modified>
</cp:coreProperties>
</file>