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440" r:id="rId1"/>
  </p:sldMasterIdLst>
  <p:notesMasterIdLst>
    <p:notesMasterId r:id="rId306"/>
  </p:notesMasterIdLst>
  <p:sldIdLst>
    <p:sldId id="472" r:id="rId2"/>
    <p:sldId id="471" r:id="rId3"/>
    <p:sldId id="257" r:id="rId4"/>
    <p:sldId id="258" r:id="rId5"/>
    <p:sldId id="260" r:id="rId6"/>
    <p:sldId id="261" r:id="rId7"/>
    <p:sldId id="262" r:id="rId8"/>
    <p:sldId id="266" r:id="rId9"/>
    <p:sldId id="263" r:id="rId10"/>
    <p:sldId id="277" r:id="rId11"/>
    <p:sldId id="278" r:id="rId12"/>
    <p:sldId id="279" r:id="rId13"/>
    <p:sldId id="280" r:id="rId14"/>
    <p:sldId id="281" r:id="rId15"/>
    <p:sldId id="282" r:id="rId16"/>
    <p:sldId id="283" r:id="rId17"/>
    <p:sldId id="284" r:id="rId18"/>
    <p:sldId id="285" r:id="rId19"/>
    <p:sldId id="286" r:id="rId20"/>
    <p:sldId id="393" r:id="rId21"/>
    <p:sldId id="394" r:id="rId22"/>
    <p:sldId id="395" r:id="rId23"/>
    <p:sldId id="396" r:id="rId24"/>
    <p:sldId id="397" r:id="rId25"/>
    <p:sldId id="398" r:id="rId26"/>
    <p:sldId id="287" r:id="rId27"/>
    <p:sldId id="399" r:id="rId28"/>
    <p:sldId id="401" r:id="rId29"/>
    <p:sldId id="400" r:id="rId30"/>
    <p:sldId id="402" r:id="rId31"/>
    <p:sldId id="403" r:id="rId32"/>
    <p:sldId id="410" r:id="rId33"/>
    <p:sldId id="404" r:id="rId34"/>
    <p:sldId id="405" r:id="rId35"/>
    <p:sldId id="406" r:id="rId36"/>
    <p:sldId id="407" r:id="rId37"/>
    <p:sldId id="408" r:id="rId38"/>
    <p:sldId id="409" r:id="rId39"/>
    <p:sldId id="288" r:id="rId40"/>
    <p:sldId id="289" r:id="rId41"/>
    <p:sldId id="290" r:id="rId42"/>
    <p:sldId id="291" r:id="rId43"/>
    <p:sldId id="411" r:id="rId44"/>
    <p:sldId id="412" r:id="rId45"/>
    <p:sldId id="413" r:id="rId46"/>
    <p:sldId id="414" r:id="rId47"/>
    <p:sldId id="415" r:id="rId48"/>
    <p:sldId id="416" r:id="rId49"/>
    <p:sldId id="417" r:id="rId50"/>
    <p:sldId id="420" r:id="rId51"/>
    <p:sldId id="418" r:id="rId52"/>
    <p:sldId id="293" r:id="rId53"/>
    <p:sldId id="419" r:id="rId54"/>
    <p:sldId id="421" r:id="rId55"/>
    <p:sldId id="422" r:id="rId56"/>
    <p:sldId id="423" r:id="rId57"/>
    <p:sldId id="424" r:id="rId58"/>
    <p:sldId id="425" r:id="rId59"/>
    <p:sldId id="426" r:id="rId60"/>
    <p:sldId id="427" r:id="rId61"/>
    <p:sldId id="428" r:id="rId62"/>
    <p:sldId id="429" r:id="rId63"/>
    <p:sldId id="430" r:id="rId64"/>
    <p:sldId id="431" r:id="rId65"/>
    <p:sldId id="432" r:id="rId66"/>
    <p:sldId id="294" r:id="rId67"/>
    <p:sldId id="433" r:id="rId68"/>
    <p:sldId id="434" r:id="rId69"/>
    <p:sldId id="349" r:id="rId70"/>
    <p:sldId id="435" r:id="rId71"/>
    <p:sldId id="436" r:id="rId72"/>
    <p:sldId id="437" r:id="rId73"/>
    <p:sldId id="438" r:id="rId74"/>
    <p:sldId id="440" r:id="rId75"/>
    <p:sldId id="441" r:id="rId76"/>
    <p:sldId id="442" r:id="rId77"/>
    <p:sldId id="443" r:id="rId78"/>
    <p:sldId id="444" r:id="rId79"/>
    <p:sldId id="445" r:id="rId80"/>
    <p:sldId id="446" r:id="rId81"/>
    <p:sldId id="352" r:id="rId82"/>
    <p:sldId id="447" r:id="rId83"/>
    <p:sldId id="353" r:id="rId84"/>
    <p:sldId id="448" r:id="rId85"/>
    <p:sldId id="449" r:id="rId86"/>
    <p:sldId id="354" r:id="rId87"/>
    <p:sldId id="450" r:id="rId88"/>
    <p:sldId id="456" r:id="rId89"/>
    <p:sldId id="457" r:id="rId90"/>
    <p:sldId id="451" r:id="rId91"/>
    <p:sldId id="452" r:id="rId92"/>
    <p:sldId id="453" r:id="rId93"/>
    <p:sldId id="454" r:id="rId94"/>
    <p:sldId id="455" r:id="rId95"/>
    <p:sldId id="458" r:id="rId96"/>
    <p:sldId id="355" r:id="rId97"/>
    <p:sldId id="460" r:id="rId98"/>
    <p:sldId id="296" r:id="rId99"/>
    <p:sldId id="461" r:id="rId100"/>
    <p:sldId id="462" r:id="rId101"/>
    <p:sldId id="463" r:id="rId102"/>
    <p:sldId id="464" r:id="rId103"/>
    <p:sldId id="465" r:id="rId104"/>
    <p:sldId id="466" r:id="rId105"/>
    <p:sldId id="477" r:id="rId106"/>
    <p:sldId id="478" r:id="rId107"/>
    <p:sldId id="468" r:id="rId108"/>
    <p:sldId id="469" r:id="rId109"/>
    <p:sldId id="470" r:id="rId110"/>
    <p:sldId id="297" r:id="rId111"/>
    <p:sldId id="298" r:id="rId112"/>
    <p:sldId id="299" r:id="rId113"/>
    <p:sldId id="479" r:id="rId114"/>
    <p:sldId id="480" r:id="rId115"/>
    <p:sldId id="481" r:id="rId116"/>
    <p:sldId id="300" r:id="rId117"/>
    <p:sldId id="301" r:id="rId118"/>
    <p:sldId id="473" r:id="rId119"/>
    <p:sldId id="474" r:id="rId120"/>
    <p:sldId id="475" r:id="rId121"/>
    <p:sldId id="476" r:id="rId122"/>
    <p:sldId id="482" r:id="rId123"/>
    <p:sldId id="483" r:id="rId124"/>
    <p:sldId id="485" r:id="rId125"/>
    <p:sldId id="484" r:id="rId126"/>
    <p:sldId id="486" r:id="rId127"/>
    <p:sldId id="487" r:id="rId128"/>
    <p:sldId id="488" r:id="rId129"/>
    <p:sldId id="489" r:id="rId130"/>
    <p:sldId id="490" r:id="rId131"/>
    <p:sldId id="491" r:id="rId132"/>
    <p:sldId id="492" r:id="rId133"/>
    <p:sldId id="302" r:id="rId134"/>
    <p:sldId id="303" r:id="rId135"/>
    <p:sldId id="493" r:id="rId136"/>
    <p:sldId id="304" r:id="rId137"/>
    <p:sldId id="494" r:id="rId138"/>
    <p:sldId id="495" r:id="rId139"/>
    <p:sldId id="496" r:id="rId140"/>
    <p:sldId id="499" r:id="rId141"/>
    <p:sldId id="500" r:id="rId142"/>
    <p:sldId id="501" r:id="rId143"/>
    <p:sldId id="502" r:id="rId144"/>
    <p:sldId id="497" r:id="rId145"/>
    <p:sldId id="498" r:id="rId146"/>
    <p:sldId id="503" r:id="rId147"/>
    <p:sldId id="504" r:id="rId148"/>
    <p:sldId id="505" r:id="rId149"/>
    <p:sldId id="506" r:id="rId150"/>
    <p:sldId id="507" r:id="rId151"/>
    <p:sldId id="508" r:id="rId152"/>
    <p:sldId id="509" r:id="rId153"/>
    <p:sldId id="510" r:id="rId154"/>
    <p:sldId id="511" r:id="rId155"/>
    <p:sldId id="512" r:id="rId156"/>
    <p:sldId id="513" r:id="rId157"/>
    <p:sldId id="514" r:id="rId158"/>
    <p:sldId id="515" r:id="rId159"/>
    <p:sldId id="305" r:id="rId160"/>
    <p:sldId id="306" r:id="rId161"/>
    <p:sldId id="516" r:id="rId162"/>
    <p:sldId id="517" r:id="rId163"/>
    <p:sldId id="518" r:id="rId164"/>
    <p:sldId id="519" r:id="rId165"/>
    <p:sldId id="521" r:id="rId166"/>
    <p:sldId id="522" r:id="rId167"/>
    <p:sldId id="523" r:id="rId168"/>
    <p:sldId id="524" r:id="rId169"/>
    <p:sldId id="307" r:id="rId170"/>
    <p:sldId id="520" r:id="rId171"/>
    <p:sldId id="525" r:id="rId172"/>
    <p:sldId id="526" r:id="rId173"/>
    <p:sldId id="308" r:id="rId174"/>
    <p:sldId id="527" r:id="rId175"/>
    <p:sldId id="309" r:id="rId176"/>
    <p:sldId id="528" r:id="rId177"/>
    <p:sldId id="310" r:id="rId178"/>
    <p:sldId id="531" r:id="rId179"/>
    <p:sldId id="532" r:id="rId180"/>
    <p:sldId id="311" r:id="rId181"/>
    <p:sldId id="530" r:id="rId182"/>
    <p:sldId id="538" r:id="rId183"/>
    <p:sldId id="539" r:id="rId184"/>
    <p:sldId id="529" r:id="rId185"/>
    <p:sldId id="533" r:id="rId186"/>
    <p:sldId id="534" r:id="rId187"/>
    <p:sldId id="535" r:id="rId188"/>
    <p:sldId id="536" r:id="rId189"/>
    <p:sldId id="537" r:id="rId190"/>
    <p:sldId id="541" r:id="rId191"/>
    <p:sldId id="540" r:id="rId192"/>
    <p:sldId id="542" r:id="rId193"/>
    <p:sldId id="543" r:id="rId194"/>
    <p:sldId id="544" r:id="rId195"/>
    <p:sldId id="545" r:id="rId196"/>
    <p:sldId id="547" r:id="rId197"/>
    <p:sldId id="546" r:id="rId198"/>
    <p:sldId id="548" r:id="rId199"/>
    <p:sldId id="549" r:id="rId200"/>
    <p:sldId id="550" r:id="rId201"/>
    <p:sldId id="313" r:id="rId202"/>
    <p:sldId id="551" r:id="rId203"/>
    <p:sldId id="552" r:id="rId204"/>
    <p:sldId id="553" r:id="rId205"/>
    <p:sldId id="554" r:id="rId206"/>
    <p:sldId id="555" r:id="rId207"/>
    <p:sldId id="556" r:id="rId208"/>
    <p:sldId id="566" r:id="rId209"/>
    <p:sldId id="568" r:id="rId210"/>
    <p:sldId id="565" r:id="rId211"/>
    <p:sldId id="557" r:id="rId212"/>
    <p:sldId id="558" r:id="rId213"/>
    <p:sldId id="569" r:id="rId214"/>
    <p:sldId id="560" r:id="rId215"/>
    <p:sldId id="561" r:id="rId216"/>
    <p:sldId id="562" r:id="rId217"/>
    <p:sldId id="563" r:id="rId218"/>
    <p:sldId id="564" r:id="rId219"/>
    <p:sldId id="267" r:id="rId220"/>
    <p:sldId id="268" r:id="rId221"/>
    <p:sldId id="270" r:id="rId222"/>
    <p:sldId id="271" r:id="rId223"/>
    <p:sldId id="272" r:id="rId224"/>
    <p:sldId id="273" r:id="rId225"/>
    <p:sldId id="274" r:id="rId226"/>
    <p:sldId id="275" r:id="rId227"/>
    <p:sldId id="323" r:id="rId228"/>
    <p:sldId id="570" r:id="rId229"/>
    <p:sldId id="572" r:id="rId230"/>
    <p:sldId id="574" r:id="rId231"/>
    <p:sldId id="571" r:id="rId232"/>
    <p:sldId id="573" r:id="rId233"/>
    <p:sldId id="325" r:id="rId234"/>
    <p:sldId id="276" r:id="rId235"/>
    <p:sldId id="326" r:id="rId236"/>
    <p:sldId id="317" r:id="rId237"/>
    <p:sldId id="581" r:id="rId238"/>
    <p:sldId id="318" r:id="rId239"/>
    <p:sldId id="319" r:id="rId240"/>
    <p:sldId id="575" r:id="rId241"/>
    <p:sldId id="577" r:id="rId242"/>
    <p:sldId id="320" r:id="rId243"/>
    <p:sldId id="576" r:id="rId244"/>
    <p:sldId id="578" r:id="rId245"/>
    <p:sldId id="579" r:id="rId246"/>
    <p:sldId id="580" r:id="rId247"/>
    <p:sldId id="321" r:id="rId248"/>
    <p:sldId id="582" r:id="rId249"/>
    <p:sldId id="583" r:id="rId250"/>
    <p:sldId id="584" r:id="rId251"/>
    <p:sldId id="585" r:id="rId252"/>
    <p:sldId id="586" r:id="rId253"/>
    <p:sldId id="587" r:id="rId254"/>
    <p:sldId id="588" r:id="rId255"/>
    <p:sldId id="327" r:id="rId256"/>
    <p:sldId id="589" r:id="rId257"/>
    <p:sldId id="590" r:id="rId258"/>
    <p:sldId id="591" r:id="rId259"/>
    <p:sldId id="592" r:id="rId260"/>
    <p:sldId id="593" r:id="rId261"/>
    <p:sldId id="328" r:id="rId262"/>
    <p:sldId id="329" r:id="rId263"/>
    <p:sldId id="594" r:id="rId264"/>
    <p:sldId id="596" r:id="rId265"/>
    <p:sldId id="595" r:id="rId266"/>
    <p:sldId id="599" r:id="rId267"/>
    <p:sldId id="597" r:id="rId268"/>
    <p:sldId id="600" r:id="rId269"/>
    <p:sldId id="602" r:id="rId270"/>
    <p:sldId id="603" r:id="rId271"/>
    <p:sldId id="606" r:id="rId272"/>
    <p:sldId id="607" r:id="rId273"/>
    <p:sldId id="609" r:id="rId274"/>
    <p:sldId id="608" r:id="rId275"/>
    <p:sldId id="610" r:id="rId276"/>
    <p:sldId id="613" r:id="rId277"/>
    <p:sldId id="612" r:id="rId278"/>
    <p:sldId id="616" r:id="rId279"/>
    <p:sldId id="618" r:id="rId280"/>
    <p:sldId id="330" r:id="rId281"/>
    <p:sldId id="331" r:id="rId282"/>
    <p:sldId id="332" r:id="rId283"/>
    <p:sldId id="619" r:id="rId284"/>
    <p:sldId id="620" r:id="rId285"/>
    <p:sldId id="621" r:id="rId286"/>
    <p:sldId id="333" r:id="rId287"/>
    <p:sldId id="622" r:id="rId288"/>
    <p:sldId id="334" r:id="rId289"/>
    <p:sldId id="623" r:id="rId290"/>
    <p:sldId id="624" r:id="rId291"/>
    <p:sldId id="625" r:id="rId292"/>
    <p:sldId id="626" r:id="rId293"/>
    <p:sldId id="335" r:id="rId294"/>
    <p:sldId id="336" r:id="rId295"/>
    <p:sldId id="337" r:id="rId296"/>
    <p:sldId id="338" r:id="rId297"/>
    <p:sldId id="339" r:id="rId298"/>
    <p:sldId id="340" r:id="rId299"/>
    <p:sldId id="342" r:id="rId300"/>
    <p:sldId id="343" r:id="rId301"/>
    <p:sldId id="344" r:id="rId302"/>
    <p:sldId id="345" r:id="rId303"/>
    <p:sldId id="347" r:id="rId304"/>
    <p:sldId id="348" r:id="rId3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75269" autoAdjust="0"/>
  </p:normalViewPr>
  <p:slideViewPr>
    <p:cSldViewPr>
      <p:cViewPr>
        <p:scale>
          <a:sx n="60" d="100"/>
          <a:sy n="60" d="100"/>
        </p:scale>
        <p:origin x="-17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notesMaster" Target="notesMasters/notesMaster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tableStyles" Target="tableStyles.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B4251-0377-4B5B-A42F-F366D9D5C267}" type="datetimeFigureOut">
              <a:rPr lang="en-US" smtClean="0"/>
              <a:pPr/>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6B343-3CAA-46E4-ADF4-93341161A0B5}" type="slidenum">
              <a:rPr lang="en-US" smtClean="0"/>
              <a:pPr/>
              <a:t>‹#›</a:t>
            </a:fld>
            <a:endParaRPr lang="en-US"/>
          </a:p>
        </p:txBody>
      </p:sp>
    </p:spTree>
    <p:extLst>
      <p:ext uri="{BB962C8B-B14F-4D97-AF65-F5344CB8AC3E}">
        <p14:creationId xmlns:p14="http://schemas.microsoft.com/office/powerpoint/2010/main" val="36685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83</a:t>
            </a:fld>
            <a:endParaRPr lang="en-US"/>
          </a:p>
        </p:txBody>
      </p:sp>
    </p:spTree>
    <p:extLst>
      <p:ext uri="{BB962C8B-B14F-4D97-AF65-F5344CB8AC3E}">
        <p14:creationId xmlns:p14="http://schemas.microsoft.com/office/powerpoint/2010/main" val="1776620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89</a:t>
            </a:fld>
            <a:endParaRPr lang="en-US"/>
          </a:p>
        </p:txBody>
      </p:sp>
    </p:spTree>
    <p:extLst>
      <p:ext uri="{BB962C8B-B14F-4D97-AF65-F5344CB8AC3E}">
        <p14:creationId xmlns:p14="http://schemas.microsoft.com/office/powerpoint/2010/main" val="3748907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201</a:t>
            </a:fld>
            <a:endParaRPr lang="en-US"/>
          </a:p>
        </p:txBody>
      </p:sp>
    </p:spTree>
    <p:extLst>
      <p:ext uri="{BB962C8B-B14F-4D97-AF65-F5344CB8AC3E}">
        <p14:creationId xmlns:p14="http://schemas.microsoft.com/office/powerpoint/2010/main" val="3236091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233</a:t>
            </a:fld>
            <a:endParaRPr lang="en-US"/>
          </a:p>
        </p:txBody>
      </p:sp>
    </p:spTree>
    <p:extLst>
      <p:ext uri="{BB962C8B-B14F-4D97-AF65-F5344CB8AC3E}">
        <p14:creationId xmlns:p14="http://schemas.microsoft.com/office/powerpoint/2010/main" val="2773819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262</a:t>
            </a:fld>
            <a:endParaRPr lang="en-US"/>
          </a:p>
        </p:txBody>
      </p:sp>
    </p:spTree>
    <p:extLst>
      <p:ext uri="{BB962C8B-B14F-4D97-AF65-F5344CB8AC3E}">
        <p14:creationId xmlns:p14="http://schemas.microsoft.com/office/powerpoint/2010/main" val="1743861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281</a:t>
            </a:fld>
            <a:endParaRPr lang="en-US"/>
          </a:p>
        </p:txBody>
      </p:sp>
    </p:spTree>
    <p:extLst>
      <p:ext uri="{BB962C8B-B14F-4D97-AF65-F5344CB8AC3E}">
        <p14:creationId xmlns:p14="http://schemas.microsoft.com/office/powerpoint/2010/main" val="4011604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303</a:t>
            </a:fld>
            <a:endParaRPr lang="en-US"/>
          </a:p>
        </p:txBody>
      </p:sp>
    </p:spTree>
    <p:extLst>
      <p:ext uri="{BB962C8B-B14F-4D97-AF65-F5344CB8AC3E}">
        <p14:creationId xmlns:p14="http://schemas.microsoft.com/office/powerpoint/2010/main" val="11614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55E6B6-AC69-4811-B763-544CEE2D3CEE}"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5E6B6-AC69-4811-B763-544CEE2D3CEE}"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55E6B6-AC69-4811-B763-544CEE2D3CEE}"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5E6B6-AC69-4811-B763-544CEE2D3CEE}"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5E6B6-AC69-4811-B763-544CEE2D3CEE}"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55E6B6-AC69-4811-B763-544CEE2D3CEE}"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55E6B6-AC69-4811-B763-544CEE2D3CEE}" type="datetimeFigureOut">
              <a:rPr lang="en-US" smtClean="0"/>
              <a:pPr/>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AC4FF-1304-47C8-B08E-1BB9DAFC8DA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55E6B6-AC69-4811-B763-544CEE2D3CEE}" type="datetimeFigureOut">
              <a:rPr lang="en-US" smtClean="0"/>
              <a:pPr/>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5E6B6-AC69-4811-B763-544CEE2D3CEE}" type="datetimeFigureOut">
              <a:rPr lang="en-US" smtClean="0"/>
              <a:pPr/>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5E6B6-AC69-4811-B763-544CEE2D3CEE}"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5E6B6-AC69-4811-B763-544CEE2D3CEE}"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F55E6B6-AC69-4811-B763-544CEE2D3CEE}" type="datetimeFigureOut">
              <a:rPr lang="en-US" smtClean="0"/>
              <a:pPr/>
              <a:t>9/27/2022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FCAC4FF-1304-47C8-B08E-1BB9DAFC8D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a:bodyPr>
          <a:lstStyle/>
          <a:p>
            <a:pPr marL="0" indent="0" algn="ctr">
              <a:buNone/>
            </a:pPr>
            <a:r>
              <a:rPr lang="ar-IQ" sz="4000" dirty="0" smtClean="0"/>
              <a:t> </a:t>
            </a:r>
          </a:p>
          <a:p>
            <a:pPr marL="0" indent="0" algn="just">
              <a:buNone/>
            </a:pPr>
            <a:r>
              <a:rPr lang="ar-IQ" sz="4000" dirty="0" smtClean="0"/>
              <a:t>المادة / قانون العقوبات العام</a:t>
            </a:r>
          </a:p>
          <a:p>
            <a:pPr marL="0" indent="0" algn="just">
              <a:buNone/>
            </a:pPr>
            <a:r>
              <a:rPr lang="ar-IQ" sz="4000" dirty="0" smtClean="0"/>
              <a:t>المرحلة/ الثانية- شعبة </a:t>
            </a:r>
            <a:r>
              <a:rPr lang="en-US" sz="4000" dirty="0" smtClean="0"/>
              <a:t>C</a:t>
            </a:r>
            <a:endParaRPr lang="ar-IQ" sz="4000" dirty="0" smtClean="0"/>
          </a:p>
          <a:p>
            <a:pPr marL="0" indent="0" algn="just">
              <a:buNone/>
            </a:pPr>
            <a:r>
              <a:rPr lang="ar-IQ" sz="4000" dirty="0" smtClean="0"/>
              <a:t>مدرس المادة/ د. فينك جعفر حسين</a:t>
            </a:r>
          </a:p>
          <a:p>
            <a:pPr marL="0" indent="0" algn="just">
              <a:buNone/>
            </a:pPr>
            <a:r>
              <a:rPr lang="ar-IQ" sz="4000" dirty="0" smtClean="0"/>
              <a:t>الس</a:t>
            </a:r>
            <a:r>
              <a:rPr lang="ar-IQ" sz="4000" dirty="0"/>
              <a:t>ن</a:t>
            </a:r>
            <a:r>
              <a:rPr lang="ar-IQ" sz="4000" dirty="0" smtClean="0"/>
              <a:t>ة الدراسية/ </a:t>
            </a:r>
            <a:r>
              <a:rPr lang="ar-IQ" sz="4400" dirty="0" smtClean="0"/>
              <a:t>2022-2023</a:t>
            </a:r>
            <a:endParaRPr lang="ar-IQ" sz="4400" dirty="0"/>
          </a:p>
        </p:txBody>
      </p:sp>
    </p:spTree>
    <p:extLst>
      <p:ext uri="{BB962C8B-B14F-4D97-AF65-F5344CB8AC3E}">
        <p14:creationId xmlns:p14="http://schemas.microsoft.com/office/powerpoint/2010/main" val="703607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 نطاق تطبيق قانون العقوبات</a:t>
            </a:r>
            <a:endParaRPr lang="en-US" dirty="0"/>
          </a:p>
        </p:txBody>
      </p:sp>
      <p:sp>
        <p:nvSpPr>
          <p:cNvPr id="3" name="Content Placeholder 2"/>
          <p:cNvSpPr>
            <a:spLocks noGrp="1"/>
          </p:cNvSpPr>
          <p:nvPr>
            <p:ph idx="1"/>
          </p:nvPr>
        </p:nvSpPr>
        <p:spPr/>
        <p:txBody>
          <a:bodyPr>
            <a:normAutofit/>
          </a:bodyPr>
          <a:lstStyle/>
          <a:p>
            <a:pPr algn="just">
              <a:buNone/>
            </a:pPr>
            <a:r>
              <a:rPr lang="ar-IQ" sz="3600" dirty="0" smtClean="0"/>
              <a:t> </a:t>
            </a:r>
            <a:endParaRPr lang="en-US" sz="3600" dirty="0" smtClean="0"/>
          </a:p>
          <a:p>
            <a:pPr algn="just">
              <a:buNone/>
            </a:pPr>
            <a:r>
              <a:rPr lang="ar-IQ" sz="3600" dirty="0" smtClean="0"/>
              <a:t>   ان النص الجنائي، كبقية النصوص القانونية ليس له سلطان مطلق بل يتحدد سلطانه بحدود زمنية ومكانية وشخصية معينة، ومن ثم كان خضوع الفعل له يقتضي دخوله في حدود ذلك السلطان.</a:t>
            </a:r>
            <a:endParaRPr lang="en-US" sz="36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س/ ما المقصود بوحدة الركن المعنوي ؟</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ج/ نقصد بوحدة الركن المعنوي اذا كانت رابطة ذهنية واحدة تجمع بين المساهمين في الجريمة. وتتحقق هذه الرابطة اذا قام </a:t>
            </a:r>
            <a:r>
              <a:rPr lang="ar-IQ" sz="3200" dirty="0" smtClean="0">
                <a:solidFill>
                  <a:srgbClr val="FF0000"/>
                </a:solidFill>
              </a:rPr>
              <a:t>قصد التداخل </a:t>
            </a:r>
            <a:r>
              <a:rPr lang="ar-IQ" sz="3200" dirty="0" smtClean="0"/>
              <a:t>في الجريمة لدى كل المساهمين لاجل تحقيق النتيجة الجرمية المطلوبة.</a:t>
            </a:r>
            <a:endParaRPr lang="ar-IQ" sz="3200" dirty="0"/>
          </a:p>
        </p:txBody>
      </p:sp>
    </p:spTree>
    <p:extLst>
      <p:ext uri="{BB962C8B-B14F-4D97-AF65-F5344CB8AC3E}">
        <p14:creationId xmlns:p14="http://schemas.microsoft.com/office/powerpoint/2010/main" val="208427641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4400" dirty="0" smtClean="0"/>
              <a:t>س/ ما المقصود بقصد التداخل؟</a:t>
            </a:r>
            <a:endParaRPr lang="ar-IQ" sz="44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ج/ نقصد بها كل المساهمين في ارتكاب الجريمة لهم قصد جرمي واحد وهدفهم واحد لارتكابة وضمن مشروع اجرامي واحد.وليس شرطا لتحقق قصد التداخل ان يكون هناك اتفاق سابق او تفاهم بين الجناة.</a:t>
            </a:r>
          </a:p>
          <a:p>
            <a:pPr marL="0" indent="0" algn="just">
              <a:buNone/>
            </a:pPr>
            <a:r>
              <a:rPr lang="ar-IQ" sz="3200" dirty="0" smtClean="0"/>
              <a:t>(أ) يريد قتل (ب) اثناء ذلك تصادف (ج) وهو عدو (ب) عندما يشاهد المنظر يكتف المجني عليه وذلك يسهل عملية الطعن للجاني دون اتفاق سابق في هذه الحالة تتحقق المساهمة.</a:t>
            </a:r>
          </a:p>
        </p:txBody>
      </p:sp>
    </p:spTree>
    <p:extLst>
      <p:ext uri="{BB962C8B-B14F-4D97-AF65-F5344CB8AC3E}">
        <p14:creationId xmlns:p14="http://schemas.microsoft.com/office/powerpoint/2010/main" val="66106806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ar-IQ" sz="3200" dirty="0" smtClean="0"/>
              <a:t>س/ هل يتحقق المساهمة في حالة ما اذا كان ليس هناك قصد التداخل لدى المساهمين؟</a:t>
            </a:r>
            <a:endParaRPr lang="ar-IQ" sz="3200"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ج/ لا يتحقق المساهمة في هذه الحالة يسال كل شخص عن اعماله فقط.</a:t>
            </a:r>
          </a:p>
          <a:p>
            <a:pPr marL="0" indent="0" algn="just">
              <a:buNone/>
            </a:pPr>
            <a:r>
              <a:rPr lang="ar-IQ" sz="2800" dirty="0" smtClean="0"/>
              <a:t>مثال// </a:t>
            </a:r>
          </a:p>
          <a:p>
            <a:pPr marL="0" indent="0" algn="just">
              <a:buNone/>
            </a:pPr>
            <a:r>
              <a:rPr lang="ar-IQ" sz="2800" dirty="0" smtClean="0"/>
              <a:t>(أ) يكسر الباب المنزل (ب) لسرقة منزله فلما شعر بحركة (ب) هرب خوفا، اثناء ذلك انتهز (ج) فرصة كسر الباب وقام بسرقة المنزل (ب).</a:t>
            </a:r>
          </a:p>
          <a:p>
            <a:pPr marL="0" indent="0" algn="just">
              <a:buNone/>
            </a:pPr>
            <a:r>
              <a:rPr lang="ar-IQ" sz="2800" dirty="0" smtClean="0"/>
              <a:t>في هذه الحالة لا وجود للمساهمة الجنائية ، يسأل (أ) عن شروع في جريمة السرقة، و(ج) يسأل عن جريمة السرقة التامة . وذلك لعدم تحقق شرط التداخل.</a:t>
            </a:r>
            <a:endParaRPr lang="ar-IQ" sz="2800" dirty="0"/>
          </a:p>
        </p:txBody>
      </p:sp>
    </p:spTree>
    <p:extLst>
      <p:ext uri="{BB962C8B-B14F-4D97-AF65-F5344CB8AC3E}">
        <p14:creationId xmlns:p14="http://schemas.microsoft.com/office/powerpoint/2010/main" val="355511031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ووحدة الركن المعنوي اي وحدة الرابطة الذهنية في الجرائم غير العمدية تتطلب شمول </a:t>
            </a:r>
            <a:r>
              <a:rPr lang="ar-IQ" sz="3200" dirty="0" smtClean="0">
                <a:solidFill>
                  <a:srgbClr val="FF0000"/>
                </a:solidFill>
              </a:rPr>
              <a:t>الخطأ غير العمدي </a:t>
            </a:r>
            <a:r>
              <a:rPr lang="ar-IQ" sz="3200" dirty="0" smtClean="0"/>
              <a:t>الذي يتوافر لدى كل من الجناة الافعال التي يرتكبها المساهمون معه في الجريمة وشمول النتيجة التي تترتب على هذه الافعال.</a:t>
            </a:r>
          </a:p>
          <a:p>
            <a:pPr marL="0" indent="0" algn="just">
              <a:buNone/>
            </a:pPr>
            <a:endParaRPr lang="ar-IQ" sz="3200" dirty="0"/>
          </a:p>
        </p:txBody>
      </p:sp>
    </p:spTree>
    <p:extLst>
      <p:ext uri="{BB962C8B-B14F-4D97-AF65-F5344CB8AC3E}">
        <p14:creationId xmlns:p14="http://schemas.microsoft.com/office/powerpoint/2010/main" val="24183443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الاتجاهات الفقهية في المساهمة الجنائية</a:t>
            </a:r>
            <a:br>
              <a:rPr lang="ar-IQ" dirty="0" smtClean="0">
                <a:solidFill>
                  <a:srgbClr val="FF0000"/>
                </a:solidFill>
              </a:rPr>
            </a:br>
            <a:r>
              <a:rPr lang="ar-IQ" dirty="0" smtClean="0">
                <a:solidFill>
                  <a:srgbClr val="FF0000"/>
                </a:solidFill>
              </a:rPr>
              <a:t>1- نظام وحدة الجريمة</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بموجب هذه النظام الجريمة التي يرتكبها الفاعلون الاصليون ويساعدهم الشركاء هي جريمة واحدة . وتاتي مسؤولية الشركاء من استعارتهم فيها الجرمية من الفاعلين الاصليين استعارة مطلقة. لان افعالهم التي يقومون بها في الاصل غير معاقب عليها ولكن اصبحت معاقب عليها لعلاقتها بارتكاب الجريمة.</a:t>
            </a:r>
          </a:p>
          <a:p>
            <a:pPr marL="0" indent="0" algn="ctr">
              <a:buNone/>
            </a:pPr>
            <a:r>
              <a:rPr lang="ar-IQ" sz="3200" dirty="0" smtClean="0">
                <a:solidFill>
                  <a:srgbClr val="FF0000"/>
                </a:solidFill>
              </a:rPr>
              <a:t>(الشريك يستعير مسؤولية من فعل فاعل الاصلي)</a:t>
            </a:r>
            <a:endParaRPr lang="ar-IQ" sz="3200" dirty="0">
              <a:solidFill>
                <a:srgbClr val="FF0000"/>
              </a:solidFill>
            </a:endParaRPr>
          </a:p>
        </p:txBody>
      </p:sp>
    </p:spTree>
    <p:extLst>
      <p:ext uri="{BB962C8B-B14F-4D97-AF65-F5344CB8AC3E}">
        <p14:creationId xmlns:p14="http://schemas.microsoft.com/office/powerpoint/2010/main" val="38764285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p>
          <a:p>
            <a:pPr marL="0" lvl="0" indent="0" algn="just">
              <a:buClr>
                <a:srgbClr val="93A299"/>
              </a:buClr>
              <a:buNone/>
            </a:pPr>
            <a:r>
              <a:rPr lang="ar-IQ" sz="2800" dirty="0">
                <a:solidFill>
                  <a:srgbClr val="292934"/>
                </a:solidFill>
              </a:rPr>
              <a:t>بموجب هذه النظام اذا كان الفاعلون الاصليون لم يرتكب الجريمة فان الشركاء لا يعاقبون </a:t>
            </a:r>
            <a:r>
              <a:rPr lang="ar-IQ" sz="2800" dirty="0" smtClean="0">
                <a:solidFill>
                  <a:srgbClr val="292934"/>
                </a:solidFill>
              </a:rPr>
              <a:t>. </a:t>
            </a:r>
            <a:r>
              <a:rPr lang="ar-IQ" sz="2800" dirty="0" smtClean="0">
                <a:solidFill>
                  <a:srgbClr val="FF0000"/>
                </a:solidFill>
              </a:rPr>
              <a:t>مثال//</a:t>
            </a:r>
            <a:endParaRPr lang="ar-IQ" sz="2800" dirty="0">
              <a:solidFill>
                <a:srgbClr val="FF0000"/>
              </a:solidFill>
            </a:endParaRPr>
          </a:p>
          <a:p>
            <a:pPr marL="0" lvl="0" indent="0" algn="just">
              <a:buClr>
                <a:srgbClr val="93A299"/>
              </a:buClr>
              <a:buNone/>
            </a:pPr>
            <a:r>
              <a:rPr lang="ar-IQ" sz="2800" dirty="0">
                <a:solidFill>
                  <a:srgbClr val="292934"/>
                </a:solidFill>
              </a:rPr>
              <a:t>فاذا اعار (أ) سكينا من (ب) ليقتل (ج)  في هذه الحالة تعتبر (ب) شريكا لـ (أ) اذا قتل (ج) . وتعتبر فعل (ب) غير معاقب اذا لم يقتل (ج) . لان اعارة السكين بذاتها ليست جريمة في الاصل ولكنها اصبحت جريمة لعلاقتها بجريمة القتل.</a:t>
            </a:r>
          </a:p>
          <a:p>
            <a:pPr marL="0" indent="0" algn="just">
              <a:buNone/>
            </a:pPr>
            <a:endParaRPr lang="ar-IQ" sz="2800" dirty="0" smtClean="0"/>
          </a:p>
        </p:txBody>
      </p:sp>
    </p:spTree>
    <p:extLst>
      <p:ext uri="{BB962C8B-B14F-4D97-AF65-F5344CB8AC3E}">
        <p14:creationId xmlns:p14="http://schemas.microsoft.com/office/powerpoint/2010/main" val="89636504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2800" dirty="0">
                <a:solidFill>
                  <a:srgbClr val="292934"/>
                </a:solidFill>
              </a:rPr>
              <a:t>مذهب الاستعارة المطلقة هو مذهب القانون الفرنسي، وعنه اخذت قوانين ايطاليا والمكسيك والبرازيل ويوغسلافيا ومصر.</a:t>
            </a:r>
          </a:p>
          <a:p>
            <a:pPr marL="0" lvl="0" indent="0" algn="just">
              <a:buClr>
                <a:srgbClr val="93A299"/>
              </a:buClr>
              <a:buNone/>
            </a:pPr>
            <a:r>
              <a:rPr lang="ar-IQ" sz="2800" dirty="0">
                <a:solidFill>
                  <a:srgbClr val="292934"/>
                </a:solidFill>
              </a:rPr>
              <a:t> </a:t>
            </a:r>
            <a:r>
              <a:rPr lang="ar-IQ" sz="2800" dirty="0">
                <a:solidFill>
                  <a:srgbClr val="FF0000"/>
                </a:solidFill>
              </a:rPr>
              <a:t>وينقل الى الشركاء :-</a:t>
            </a:r>
          </a:p>
          <a:p>
            <a:pPr marL="0" lvl="0" indent="0" algn="just">
              <a:buClr>
                <a:srgbClr val="93A299"/>
              </a:buClr>
              <a:buNone/>
            </a:pPr>
            <a:r>
              <a:rPr lang="ar-IQ" sz="2800" dirty="0">
                <a:solidFill>
                  <a:srgbClr val="292934"/>
                </a:solidFill>
              </a:rPr>
              <a:t>1- جرمية المجرم الاصلي (الفاعل الاصلي).</a:t>
            </a:r>
          </a:p>
          <a:p>
            <a:pPr marL="0" lvl="0" indent="0" algn="just">
              <a:buClr>
                <a:srgbClr val="93A299"/>
              </a:buClr>
              <a:buNone/>
            </a:pPr>
            <a:r>
              <a:rPr lang="ar-IQ" sz="2800" dirty="0">
                <a:solidFill>
                  <a:srgbClr val="292934"/>
                </a:solidFill>
              </a:rPr>
              <a:t>2-الظروف المادية المشددة الخاصة بالجريمة (كظرف الكسر والتسور) في حالة السرقة.</a:t>
            </a:r>
          </a:p>
          <a:p>
            <a:pPr marL="0" indent="0">
              <a:buNone/>
            </a:pPr>
            <a:endParaRPr lang="ar-IQ" dirty="0"/>
          </a:p>
        </p:txBody>
      </p:sp>
    </p:spTree>
    <p:extLst>
      <p:ext uri="{BB962C8B-B14F-4D97-AF65-F5344CB8AC3E}">
        <p14:creationId xmlns:p14="http://schemas.microsoft.com/office/powerpoint/2010/main" val="158586695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الانتقادات الموجه لنظام وحدة الجريمة</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1- لا يعاقب الشريك الا اذا عوقب الفاعل الاصلي.فالمحرض لا يعاقب الا اذا ارتكب فاعل جريمة.</a:t>
            </a:r>
          </a:p>
          <a:p>
            <a:pPr marL="0" indent="0" algn="just">
              <a:buNone/>
            </a:pPr>
            <a:r>
              <a:rPr lang="ar-IQ" sz="3200" dirty="0" smtClean="0"/>
              <a:t>2- يساوي في العقوبة بين الفاعل والشريك.</a:t>
            </a:r>
          </a:p>
          <a:p>
            <a:pPr marL="0" indent="0" algn="just">
              <a:buNone/>
            </a:pPr>
            <a:r>
              <a:rPr lang="ar-IQ" sz="3200" dirty="0" smtClean="0"/>
              <a:t>3- يمتد لشريك جميع ظروف الجريمة وظروف فاعل.</a:t>
            </a:r>
            <a:endParaRPr lang="ar-IQ" sz="3200" dirty="0"/>
          </a:p>
        </p:txBody>
      </p:sp>
    </p:spTree>
    <p:extLst>
      <p:ext uri="{BB962C8B-B14F-4D97-AF65-F5344CB8AC3E}">
        <p14:creationId xmlns:p14="http://schemas.microsoft.com/office/powerpoint/2010/main" val="73067316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لهذه الاعتبارات جعلت القوانين تتخلى عن مذاهب الاستعارة المطلقة وتفضيل الاستعارة النسبية الذي يخفف عقوبة الشريك بالنسبة لعقوبة فاعل الاصلي.كالقانون الاسباني، واليوناني..</a:t>
            </a:r>
          </a:p>
          <a:p>
            <a:pPr marL="0" indent="0" algn="just">
              <a:buNone/>
            </a:pPr>
            <a:r>
              <a:rPr lang="ar-IQ" sz="3200" dirty="0" smtClean="0">
                <a:solidFill>
                  <a:srgbClr val="FF0000"/>
                </a:solidFill>
              </a:rPr>
              <a:t>ولا ينقل للشريك الا الظروف المادية للجريمة وبعض الظروف الشخصية</a:t>
            </a:r>
            <a:r>
              <a:rPr lang="ar-IQ" sz="3200" dirty="0" smtClean="0"/>
              <a:t>.</a:t>
            </a:r>
            <a:endParaRPr lang="ar-IQ" sz="3200" dirty="0"/>
          </a:p>
        </p:txBody>
      </p:sp>
    </p:spTree>
    <p:extLst>
      <p:ext uri="{BB962C8B-B14F-4D97-AF65-F5344CB8AC3E}">
        <p14:creationId xmlns:p14="http://schemas.microsoft.com/office/powerpoint/2010/main" val="188667614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2- نظام تعدد الجرائم</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صاحب هذه النظرية هو الفقيه الاسكندنافي (</a:t>
            </a:r>
            <a:r>
              <a:rPr lang="ar-IQ" sz="2800" dirty="0" smtClean="0">
                <a:solidFill>
                  <a:srgbClr val="FF0000"/>
                </a:solidFill>
              </a:rPr>
              <a:t>جيتز</a:t>
            </a:r>
            <a:r>
              <a:rPr lang="ar-IQ" sz="2800" dirty="0" smtClean="0"/>
              <a:t>) ثم ايدها جماعة المدرسة الوضعية.</a:t>
            </a:r>
          </a:p>
          <a:p>
            <a:pPr marL="0" indent="0" algn="just">
              <a:buNone/>
            </a:pPr>
            <a:r>
              <a:rPr lang="ar-IQ" sz="2800" dirty="0" smtClean="0"/>
              <a:t>تقوم هذه النظرية على فكرة التجزئة الجريمة الى ادوار متعددة وكل دور يصبح جريمة قائمة بذاتها .</a:t>
            </a:r>
          </a:p>
          <a:p>
            <a:pPr marL="0" indent="0" algn="just">
              <a:buNone/>
            </a:pPr>
            <a:r>
              <a:rPr lang="ar-IQ" sz="2800" dirty="0" smtClean="0">
                <a:solidFill>
                  <a:srgbClr val="FF0000"/>
                </a:solidFill>
              </a:rPr>
              <a:t>مثال//</a:t>
            </a:r>
          </a:p>
          <a:p>
            <a:pPr marL="0" indent="0" algn="just">
              <a:buNone/>
            </a:pPr>
            <a:r>
              <a:rPr lang="ar-IQ" sz="2800" dirty="0" smtClean="0"/>
              <a:t>اذا حرض (أ) ، (ب) لقتل (ج)، اذا حصل قتل بالفعل يسال (أ) على جريمة تحريض على قتل، و(ب) على جريمة قتل.</a:t>
            </a:r>
          </a:p>
          <a:p>
            <a:pPr marL="0" indent="0" algn="just">
              <a:buNone/>
            </a:pPr>
            <a:endParaRPr lang="ar-IQ" sz="2800" dirty="0"/>
          </a:p>
        </p:txBody>
      </p:sp>
    </p:spTree>
    <p:extLst>
      <p:ext uri="{BB962C8B-B14F-4D97-AF65-F5344CB8AC3E}">
        <p14:creationId xmlns:p14="http://schemas.microsoft.com/office/powerpoint/2010/main" val="1657079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r>
            <a:br>
              <a:rPr lang="ar-IQ" b="1" dirty="0" smtClean="0"/>
            </a:br>
            <a:r>
              <a:rPr lang="ar-IQ" b="1" dirty="0" smtClean="0"/>
              <a:t>تطبيق القانون الجنائي من حيث الزمان</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ar-IQ" sz="2800" dirty="0" smtClean="0">
                <a:solidFill>
                  <a:srgbClr val="002060"/>
                </a:solidFill>
              </a:rPr>
              <a:t>   </a:t>
            </a:r>
          </a:p>
          <a:p>
            <a:pPr algn="just">
              <a:buNone/>
            </a:pPr>
            <a:r>
              <a:rPr lang="ar-IQ" sz="2800" dirty="0" smtClean="0">
                <a:solidFill>
                  <a:srgbClr val="002060"/>
                </a:solidFill>
              </a:rPr>
              <a:t>   ان القانون الجنائي، كغيره من القوانين الاخرى يتطلب تطبيقه أن يكون نافذاً، ويعتبر القانون نافذاً من تأريخ نشره في الجريدة الرسمية الا إذا نص على خلاف ذلك في القانون.</a:t>
            </a:r>
            <a:endParaRPr lang="en-US" sz="2800" dirty="0" smtClean="0">
              <a:solidFill>
                <a:srgbClr val="002060"/>
              </a:solidFill>
            </a:endParaRPr>
          </a:p>
          <a:p>
            <a:pPr algn="just">
              <a:buNone/>
            </a:pPr>
            <a:r>
              <a:rPr lang="ar-IQ" sz="2800" dirty="0" smtClean="0">
                <a:solidFill>
                  <a:srgbClr val="002060"/>
                </a:solidFill>
              </a:rPr>
              <a:t>   ويكون العمل بالقانون واجباً من يوم نفاذه ويستمر حتى يلغى بقانون جديد، وهذا الإلغاء قد يكون بنص صريح أو ضمني أو يبطل العمل بالقانون من غير الحاجة الى إلغائه.</a:t>
            </a: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82880" lvl="0" indent="-182880" algn="ctr">
              <a:spcBef>
                <a:spcPct val="20000"/>
              </a:spcBef>
            </a:pPr>
            <a:r>
              <a:rPr lang="ar-IQ" b="1" spc="0" dirty="0" smtClean="0">
                <a:solidFill>
                  <a:srgbClr val="FF0000"/>
                </a:solidFill>
                <a:ea typeface="+mn-ea"/>
              </a:rPr>
              <a:t/>
            </a:r>
            <a:br>
              <a:rPr lang="ar-IQ" b="1" spc="0" dirty="0" smtClean="0">
                <a:solidFill>
                  <a:srgbClr val="FF0000"/>
                </a:solidFill>
                <a:ea typeface="+mn-ea"/>
              </a:rPr>
            </a:br>
            <a:r>
              <a:rPr lang="ar-IQ" b="1" spc="0" dirty="0" smtClean="0">
                <a:solidFill>
                  <a:srgbClr val="FF0000"/>
                </a:solidFill>
                <a:ea typeface="+mn-ea"/>
              </a:rPr>
              <a:t>موقف </a:t>
            </a:r>
            <a:r>
              <a:rPr lang="ar-IQ" b="1" spc="0" dirty="0">
                <a:solidFill>
                  <a:srgbClr val="FF0000"/>
                </a:solidFill>
                <a:ea typeface="+mn-ea"/>
              </a:rPr>
              <a:t>التشريع العراقي</a:t>
            </a:r>
            <a:r>
              <a:rPr lang="en-US" spc="0" dirty="0">
                <a:solidFill>
                  <a:srgbClr val="FF0000"/>
                </a:solidFill>
                <a:ea typeface="+mn-ea"/>
                <a:cs typeface="+mn-cs"/>
              </a:rPr>
              <a:t/>
            </a:r>
            <a:br>
              <a:rPr lang="en-US" spc="0" dirty="0">
                <a:solidFill>
                  <a:srgbClr val="FF0000"/>
                </a:solidFill>
                <a:ea typeface="+mn-ea"/>
                <a:cs typeface="+mn-cs"/>
              </a:rPr>
            </a:br>
            <a:endParaRPr lang="en-US" sz="6000" dirty="0">
              <a:solidFill>
                <a:srgbClr val="FF0000"/>
              </a:solidFill>
            </a:endParaRPr>
          </a:p>
        </p:txBody>
      </p:sp>
      <p:sp>
        <p:nvSpPr>
          <p:cNvPr id="3" name="Content Placeholder 2"/>
          <p:cNvSpPr>
            <a:spLocks noGrp="1"/>
          </p:cNvSpPr>
          <p:nvPr>
            <p:ph idx="1"/>
          </p:nvPr>
        </p:nvSpPr>
        <p:spPr>
          <a:xfrm>
            <a:off x="428596" y="1214423"/>
            <a:ext cx="8229600" cy="4525963"/>
          </a:xfrm>
        </p:spPr>
        <p:txBody>
          <a:bodyPr>
            <a:normAutofit fontScale="92500" lnSpcReduction="20000"/>
          </a:bodyPr>
          <a:lstStyle/>
          <a:p>
            <a:pPr algn="just">
              <a:buNone/>
            </a:pPr>
            <a:r>
              <a:rPr lang="ar-IQ" sz="4000" dirty="0" smtClean="0"/>
              <a:t> </a:t>
            </a:r>
            <a:endParaRPr lang="en-US" sz="4000" dirty="0" smtClean="0"/>
          </a:p>
          <a:p>
            <a:pPr algn="just">
              <a:buNone/>
            </a:pPr>
            <a:r>
              <a:rPr lang="ar-IQ" sz="4000" dirty="0"/>
              <a:t> </a:t>
            </a:r>
            <a:r>
              <a:rPr lang="ar-IQ" sz="4000" dirty="0" smtClean="0"/>
              <a:t> أخذ المشرع العراقي  بنظام </a:t>
            </a:r>
            <a:r>
              <a:rPr lang="ar-IQ" sz="4000" dirty="0" smtClean="0">
                <a:solidFill>
                  <a:srgbClr val="FF0000"/>
                </a:solidFill>
              </a:rPr>
              <a:t>وحدة الجريمة </a:t>
            </a:r>
            <a:r>
              <a:rPr lang="ar-IQ" sz="4000" dirty="0" smtClean="0"/>
              <a:t>واقر مذهب </a:t>
            </a:r>
            <a:r>
              <a:rPr lang="ar-IQ" sz="4000" dirty="0" smtClean="0">
                <a:solidFill>
                  <a:srgbClr val="FF0000"/>
                </a:solidFill>
              </a:rPr>
              <a:t>الإستعارة المطلقة </a:t>
            </a:r>
            <a:r>
              <a:rPr lang="ar-IQ" sz="4000" dirty="0" smtClean="0"/>
              <a:t>وهذا يظهر من نص المادة</a:t>
            </a:r>
          </a:p>
          <a:p>
            <a:pPr algn="just">
              <a:buNone/>
            </a:pPr>
            <a:r>
              <a:rPr lang="ar-IQ" sz="4000" dirty="0" smtClean="0"/>
              <a:t>( 50 ) ق.ع.ع بذاتها .</a:t>
            </a:r>
          </a:p>
          <a:p>
            <a:pPr algn="just">
              <a:buNone/>
            </a:pPr>
            <a:r>
              <a:rPr lang="ar-IQ" sz="4000" dirty="0" smtClean="0"/>
              <a:t>ومع ذلك فقد اخذ بضرورة التمييز بين الفاعل والشريك ، كما ترك حق تفريد العقوبة بالنسبة للفاعل والشريك ولم يطبق الظروف الشخصية المشددة للعقوبة الخاصة بالفاعل على الشريك الا اذا كان عالما بها وهذه من اسس مذهب </a:t>
            </a:r>
            <a:r>
              <a:rPr lang="ar-IQ" sz="4000" dirty="0" smtClean="0">
                <a:solidFill>
                  <a:srgbClr val="FF0000"/>
                </a:solidFill>
              </a:rPr>
              <a:t>الاستعارة النسبية</a:t>
            </a:r>
            <a:r>
              <a:rPr lang="ar-IQ" sz="4000" dirty="0" smtClean="0"/>
              <a:t>.</a:t>
            </a:r>
            <a:endParaRPr lang="en-US" sz="4000"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b="1" dirty="0" smtClean="0">
                <a:solidFill>
                  <a:srgbClr val="FF0000"/>
                </a:solidFill>
              </a:rPr>
              <a:t/>
            </a:r>
            <a:br>
              <a:rPr lang="ar-IQ" b="1" dirty="0" smtClean="0">
                <a:solidFill>
                  <a:srgbClr val="FF0000"/>
                </a:solidFill>
              </a:rPr>
            </a:br>
            <a:r>
              <a:rPr lang="ar-IQ" b="1" dirty="0" smtClean="0">
                <a:solidFill>
                  <a:srgbClr val="FF0000"/>
                </a:solidFill>
              </a:rPr>
              <a:t>صور المساهمة الجنائية</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500035" y="1000109"/>
            <a:ext cx="8229600" cy="4525963"/>
          </a:xfrm>
        </p:spPr>
        <p:txBody>
          <a:bodyPr>
            <a:normAutofit/>
          </a:bodyPr>
          <a:lstStyle/>
          <a:p>
            <a:pPr algn="just">
              <a:buNone/>
            </a:pPr>
            <a:endParaRPr lang="ar-IQ" sz="3200" b="1" dirty="0" smtClean="0">
              <a:solidFill>
                <a:srgbClr val="FF0000"/>
              </a:solidFill>
            </a:endParaRPr>
          </a:p>
          <a:p>
            <a:pPr algn="just">
              <a:buNone/>
            </a:pPr>
            <a:endParaRPr lang="ar-IQ" sz="3200" b="1" dirty="0">
              <a:solidFill>
                <a:srgbClr val="FF0000"/>
              </a:solidFill>
            </a:endParaRPr>
          </a:p>
          <a:p>
            <a:pPr algn="just">
              <a:buNone/>
            </a:pPr>
            <a:r>
              <a:rPr lang="ar-IQ" sz="3200" b="1" dirty="0" smtClean="0">
                <a:solidFill>
                  <a:srgbClr val="FF0000"/>
                </a:solidFill>
              </a:rPr>
              <a:t>- المساهمة الأصلية في الجريمة</a:t>
            </a:r>
            <a:r>
              <a:rPr lang="ar-IQ" sz="3200" b="1" dirty="0" smtClean="0"/>
              <a:t>: </a:t>
            </a:r>
            <a:r>
              <a:rPr lang="ar-IQ" sz="3200" dirty="0" smtClean="0"/>
              <a:t>الشخص الذي يقوم بدور رئيسي في ارتكاب الجريمة يكون مساهما اصليا ويسمى بالفاعل. </a:t>
            </a:r>
            <a:endParaRPr lang="en-US" sz="3200" dirty="0" smtClean="0"/>
          </a:p>
          <a:p>
            <a:pPr algn="just">
              <a:buNone/>
            </a:pPr>
            <a:r>
              <a:rPr lang="ar-IQ" sz="3200" b="1" dirty="0" smtClean="0"/>
              <a:t> - </a:t>
            </a:r>
            <a:r>
              <a:rPr lang="ar-IQ" sz="3200" b="1" dirty="0" smtClean="0">
                <a:solidFill>
                  <a:srgbClr val="FF0000"/>
                </a:solidFill>
              </a:rPr>
              <a:t>المساهمة التبعية في الجريمة</a:t>
            </a:r>
            <a:r>
              <a:rPr lang="ar-IQ" sz="3200" b="1" dirty="0" smtClean="0"/>
              <a:t>:</a:t>
            </a:r>
            <a:r>
              <a:rPr lang="ar-IQ" sz="3200" dirty="0" smtClean="0"/>
              <a:t> الشخص الذي يقوم بدور ثانوي في إرتكاب الجريمة يكون مساهما تبعيا ويسمى بالشريك.</a:t>
            </a:r>
            <a:endParaRPr lang="en-US" sz="32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76672"/>
            <a:ext cx="8229600" cy="1380684"/>
          </a:xfrm>
        </p:spPr>
        <p:txBody>
          <a:bodyPr>
            <a:noAutofit/>
          </a:bodyPr>
          <a:lstStyle/>
          <a:p>
            <a:pPr algn="ctr"/>
            <a:r>
              <a:rPr lang="ar-IQ" sz="3600" b="1" dirty="0" smtClean="0">
                <a:solidFill>
                  <a:srgbClr val="FF0000"/>
                </a:solidFill>
              </a:rPr>
              <a:t> </a:t>
            </a:r>
            <a:br>
              <a:rPr lang="ar-IQ" sz="3600" b="1" dirty="0" smtClean="0">
                <a:solidFill>
                  <a:srgbClr val="FF0000"/>
                </a:solidFill>
              </a:rPr>
            </a:br>
            <a:r>
              <a:rPr lang="ar-IQ" sz="3600" b="1" dirty="0" smtClean="0">
                <a:solidFill>
                  <a:srgbClr val="FF0000"/>
                </a:solidFill>
              </a:rPr>
              <a:t>التمييز بين المساهمة الأصلية والمساهمة التبعية في الجريمة</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28596" y="1928803"/>
            <a:ext cx="8229600" cy="4525963"/>
          </a:xfrm>
        </p:spPr>
        <p:txBody>
          <a:bodyPr>
            <a:normAutofit/>
          </a:bodyPr>
          <a:lstStyle/>
          <a:p>
            <a:pPr algn="just">
              <a:buNone/>
            </a:pPr>
            <a:r>
              <a:rPr lang="ar-IQ" sz="3200" b="1" dirty="0" smtClean="0"/>
              <a:t>-النظرية الشخصية: </a:t>
            </a:r>
            <a:r>
              <a:rPr lang="ar-IQ" sz="3200" dirty="0" smtClean="0"/>
              <a:t>ومعيارها في التمييز يكمن في </a:t>
            </a:r>
            <a:r>
              <a:rPr lang="ar-IQ" sz="3200" dirty="0" smtClean="0">
                <a:solidFill>
                  <a:srgbClr val="FF0000"/>
                </a:solidFill>
              </a:rPr>
              <a:t>الركن المعنوي للجريمة </a:t>
            </a:r>
            <a:r>
              <a:rPr lang="ar-IQ" sz="3200" dirty="0" smtClean="0"/>
              <a:t>حيث تميز المساهم الاصلي عن المساهم التبعي بانه من توافرت لديه نية من نوع خاص. </a:t>
            </a:r>
            <a:endParaRPr lang="ar-IQ" sz="3200" dirty="0"/>
          </a:p>
          <a:p>
            <a:pPr algn="just">
              <a:buNone/>
            </a:pPr>
            <a:endParaRPr lang="en-US" sz="3200" dirty="0" smtClean="0"/>
          </a:p>
          <a:p>
            <a:pPr algn="just">
              <a:buNone/>
            </a:pPr>
            <a:r>
              <a:rPr lang="ar-IQ" sz="3200" b="1" dirty="0" smtClean="0"/>
              <a:t>-النظرية الموضوعية: </a:t>
            </a:r>
            <a:r>
              <a:rPr lang="ar-IQ" sz="3200" dirty="0" smtClean="0"/>
              <a:t>ومعيارها في التمييز يكمن في </a:t>
            </a:r>
            <a:r>
              <a:rPr lang="ar-IQ" sz="3200" dirty="0" smtClean="0">
                <a:solidFill>
                  <a:srgbClr val="FF0000"/>
                </a:solidFill>
              </a:rPr>
              <a:t>الركن المادي للجريمة</a:t>
            </a:r>
            <a:r>
              <a:rPr lang="ar-IQ" sz="3200" dirty="0" smtClean="0"/>
              <a:t> أي في نوع السلوك الذي يرتكبه المتهم ومقدار خطورته على الحق الذي يحميه القانون .</a:t>
            </a:r>
            <a:endParaRPr lang="en-US" sz="32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النظرية الشخصية</a:t>
            </a:r>
            <a:r>
              <a:rPr lang="ar-IQ" sz="3200" dirty="0" smtClean="0"/>
              <a:t>/ يتميز المساهم الاصلي عن المساهم التبعي بانه من توافرت لديه نية من نوع خاص.</a:t>
            </a:r>
          </a:p>
          <a:p>
            <a:pPr marL="0" indent="0" algn="just">
              <a:buNone/>
            </a:pPr>
            <a:r>
              <a:rPr lang="ar-IQ" sz="3200" dirty="0" smtClean="0">
                <a:solidFill>
                  <a:srgbClr val="FF0000"/>
                </a:solidFill>
              </a:rPr>
              <a:t>المساهم الاصلي </a:t>
            </a:r>
            <a:r>
              <a:rPr lang="ar-IQ" sz="3200" dirty="0" smtClean="0"/>
              <a:t>/ من تتوافر لديه نية الفاعل الاصلي</a:t>
            </a:r>
          </a:p>
          <a:p>
            <a:pPr marL="0" indent="0" algn="just">
              <a:buNone/>
            </a:pPr>
            <a:r>
              <a:rPr lang="ar-IQ" sz="3200" dirty="0" smtClean="0">
                <a:solidFill>
                  <a:srgbClr val="FF0000"/>
                </a:solidFill>
              </a:rPr>
              <a:t>المساهم التبعي/ </a:t>
            </a:r>
            <a:r>
              <a:rPr lang="ar-IQ" sz="3200" dirty="0" smtClean="0"/>
              <a:t>من تتوافر لديه نية الشريك.</a:t>
            </a:r>
          </a:p>
          <a:p>
            <a:pPr marL="0" indent="0" algn="just">
              <a:buNone/>
            </a:pPr>
            <a:r>
              <a:rPr lang="ar-IQ" sz="3200" dirty="0" smtClean="0">
                <a:solidFill>
                  <a:srgbClr val="FF0000"/>
                </a:solidFill>
              </a:rPr>
              <a:t>المساهم الاصلي</a:t>
            </a:r>
            <a:r>
              <a:rPr lang="ar-IQ" sz="3200" dirty="0" smtClean="0"/>
              <a:t>/ ينظر الى الجريمة باعتبارها مشروعه الاجرامي.</a:t>
            </a:r>
          </a:p>
          <a:p>
            <a:pPr marL="0" indent="0" algn="just">
              <a:buNone/>
            </a:pPr>
            <a:r>
              <a:rPr lang="ar-IQ" sz="3200" dirty="0" smtClean="0">
                <a:solidFill>
                  <a:srgbClr val="FF0000"/>
                </a:solidFill>
              </a:rPr>
              <a:t>المساهم التبعي</a:t>
            </a:r>
            <a:r>
              <a:rPr lang="ar-IQ" sz="3200" dirty="0" smtClean="0"/>
              <a:t>/ ينظر الى الجريمة باعتبارها مشروع غيره.</a:t>
            </a:r>
            <a:endParaRPr lang="ar-IQ" sz="3200" dirty="0"/>
          </a:p>
        </p:txBody>
      </p:sp>
    </p:spTree>
    <p:extLst>
      <p:ext uri="{BB962C8B-B14F-4D97-AF65-F5344CB8AC3E}">
        <p14:creationId xmlns:p14="http://schemas.microsoft.com/office/powerpoint/2010/main" val="42773398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000" dirty="0" smtClean="0">
                <a:solidFill>
                  <a:srgbClr val="FF0000"/>
                </a:solidFill>
              </a:rPr>
              <a:t>النظرية الموضوعية</a:t>
            </a:r>
            <a:r>
              <a:rPr lang="ar-IQ" sz="3000" dirty="0" smtClean="0"/>
              <a:t>/ معيار التمييز بين المساهم الاصلي والمساهم التبعي يكمن في الركن المادي للجريمة اي نوع السلوك الذي يرتكبه المتهم ومقدار خطورته على حق الذي يحميه القانون.</a:t>
            </a:r>
          </a:p>
          <a:p>
            <a:pPr marL="0" indent="0" algn="just">
              <a:buNone/>
            </a:pPr>
            <a:r>
              <a:rPr lang="ar-IQ" sz="3000" dirty="0" smtClean="0">
                <a:solidFill>
                  <a:srgbClr val="FF0000"/>
                </a:solidFill>
              </a:rPr>
              <a:t>المساهم الاصلي</a:t>
            </a:r>
            <a:r>
              <a:rPr lang="ar-IQ" sz="3000" dirty="0" smtClean="0"/>
              <a:t>/ الفعل الاكثر خطورة على الحق والاقوى مساهمة في احداث النتيجة .</a:t>
            </a:r>
          </a:p>
          <a:p>
            <a:pPr marL="0" indent="0" algn="just">
              <a:buNone/>
            </a:pPr>
            <a:r>
              <a:rPr lang="ar-IQ" sz="3000" dirty="0" smtClean="0">
                <a:solidFill>
                  <a:srgbClr val="FF0000"/>
                </a:solidFill>
              </a:rPr>
              <a:t>المساهم التبعي</a:t>
            </a:r>
            <a:r>
              <a:rPr lang="ar-IQ" sz="3000" dirty="0" smtClean="0"/>
              <a:t>/ الفعل الاقل خطورة والاضعف مساهمة .</a:t>
            </a:r>
          </a:p>
          <a:p>
            <a:pPr marL="0" indent="0" algn="just">
              <a:buNone/>
            </a:pPr>
            <a:r>
              <a:rPr lang="ar-IQ" sz="3000" dirty="0" smtClean="0">
                <a:solidFill>
                  <a:srgbClr val="FF0000"/>
                </a:solidFill>
              </a:rPr>
              <a:t>المساهم الاصلي</a:t>
            </a:r>
            <a:r>
              <a:rPr lang="ar-IQ" sz="3000" dirty="0" smtClean="0"/>
              <a:t>/ من يرتكب سلوكا يعد عملا تنفيذيا للجريمة.</a:t>
            </a:r>
          </a:p>
          <a:p>
            <a:pPr marL="0" indent="0" algn="just">
              <a:buNone/>
            </a:pPr>
            <a:r>
              <a:rPr lang="ar-IQ" sz="3000" dirty="0" smtClean="0">
                <a:solidFill>
                  <a:srgbClr val="FF0000"/>
                </a:solidFill>
              </a:rPr>
              <a:t>المساهم التبعي</a:t>
            </a:r>
            <a:r>
              <a:rPr lang="ar-IQ" sz="3000" dirty="0" smtClean="0"/>
              <a:t>/ يرتكب سلوكا يمهد به للعمل التنفيذي او يتيح به الفرصة لمرتكبه.</a:t>
            </a:r>
            <a:endParaRPr lang="ar-IQ" sz="3000" dirty="0"/>
          </a:p>
        </p:txBody>
      </p:sp>
    </p:spTree>
    <p:extLst>
      <p:ext uri="{BB962C8B-B14F-4D97-AF65-F5344CB8AC3E}">
        <p14:creationId xmlns:p14="http://schemas.microsoft.com/office/powerpoint/2010/main" val="411353482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ar-IQ" sz="3200" dirty="0" smtClean="0">
                <a:solidFill>
                  <a:srgbClr val="FF0000"/>
                </a:solidFill>
              </a:rPr>
              <a:t>س/ ما هي النظرية الراجحة ؟ وما هي موقف القانون العقوبات العراقي؟</a:t>
            </a:r>
          </a:p>
          <a:p>
            <a:pPr marL="0" indent="0" algn="just">
              <a:buNone/>
            </a:pPr>
            <a:endParaRPr lang="ar-IQ" sz="3200" dirty="0" smtClean="0"/>
          </a:p>
          <a:p>
            <a:pPr marL="0" indent="0" algn="just">
              <a:buNone/>
            </a:pPr>
            <a:r>
              <a:rPr lang="ar-IQ" sz="3200" dirty="0" smtClean="0"/>
              <a:t>النظرية الموضوعية وعلى وجه التحديد قولها بالاستناد في التمييز بين صورتي المساهمة في الجريمة الى العمل التنفيذي والعمل التحضيري في الجريمة واعتبار صاحب الاول مساهم اصلي وصاحب الثاني مساهم تبعي . وهو ما اخذ به قانون العقوبات العراقي في المادتين (47) (48).</a:t>
            </a:r>
          </a:p>
          <a:p>
            <a:pPr marL="0" indent="0" algn="just">
              <a:buNone/>
            </a:pPr>
            <a:r>
              <a:rPr lang="ar-IQ" sz="3200" dirty="0" smtClean="0"/>
              <a:t>وتمتاز هذه النظرية الى وضوحها وسهولة تطبيقها.</a:t>
            </a:r>
            <a:endParaRPr lang="ar-IQ" sz="3200" dirty="0"/>
          </a:p>
        </p:txBody>
      </p:sp>
    </p:spTree>
    <p:extLst>
      <p:ext uri="{BB962C8B-B14F-4D97-AF65-F5344CB8AC3E}">
        <p14:creationId xmlns:p14="http://schemas.microsoft.com/office/powerpoint/2010/main" val="283706898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1142984"/>
            <a:ext cx="8229600" cy="1143000"/>
          </a:xfrm>
        </p:spPr>
        <p:txBody>
          <a:bodyPr>
            <a:normAutofit fontScale="90000"/>
          </a:bodyPr>
          <a:lstStyle/>
          <a:p>
            <a:pPr algn="ctr"/>
            <a:r>
              <a:rPr lang="ar-IQ" sz="3600" b="1" dirty="0" smtClean="0"/>
              <a:t>أهمية التمييز بين المساهمة الأصلية والمساهمة التبعية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571472" y="2571745"/>
            <a:ext cx="8229600" cy="4525963"/>
          </a:xfrm>
        </p:spPr>
        <p:txBody>
          <a:bodyPr/>
          <a:lstStyle/>
          <a:p>
            <a:pPr algn="r"/>
            <a:r>
              <a:rPr lang="ar-IQ" dirty="0" smtClean="0"/>
              <a:t>أ- من حيث العقاب </a:t>
            </a:r>
            <a:endParaRPr lang="en-US" dirty="0" smtClean="0"/>
          </a:p>
          <a:p>
            <a:pPr algn="r"/>
            <a:r>
              <a:rPr lang="ar-IQ" dirty="0" smtClean="0"/>
              <a:t>ب– من حيث إعتبار تعدد الجناة ظرفاً مشدداً </a:t>
            </a:r>
            <a:endParaRPr lang="en-US" dirty="0" smtClean="0"/>
          </a:p>
          <a:p>
            <a:pPr algn="r"/>
            <a:r>
              <a:rPr lang="ar-IQ" dirty="0" smtClean="0"/>
              <a:t>ج– من حيث توافر أركان بعض الجرائم</a:t>
            </a:r>
            <a:endParaRPr lang="en-US" dirty="0" smtClean="0"/>
          </a:p>
          <a:p>
            <a:pPr algn="r"/>
            <a:r>
              <a:rPr lang="ar-IQ" dirty="0" smtClean="0"/>
              <a:t> د– من حيث تأثير الظروف</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fontScale="90000"/>
          </a:bodyPr>
          <a:lstStyle/>
          <a:p>
            <a:pPr algn="ctr"/>
            <a:r>
              <a:rPr lang="ar-IQ" b="1" dirty="0" smtClean="0"/>
              <a:t>- المساهمة الأصلية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428596" y="714357"/>
            <a:ext cx="8229600" cy="6315043"/>
          </a:xfrm>
        </p:spPr>
        <p:txBody>
          <a:bodyPr>
            <a:noAutofit/>
          </a:bodyPr>
          <a:lstStyle/>
          <a:p>
            <a:pPr algn="r">
              <a:buNone/>
            </a:pPr>
            <a:endParaRPr lang="ar-IQ" sz="2800" b="1" dirty="0" smtClean="0"/>
          </a:p>
          <a:p>
            <a:pPr algn="r">
              <a:buNone/>
            </a:pPr>
            <a:r>
              <a:rPr lang="ar-IQ" sz="2800" b="1" dirty="0" smtClean="0"/>
              <a:t>- تعريفها: </a:t>
            </a:r>
            <a:r>
              <a:rPr lang="ar-IQ" sz="2800" dirty="0" smtClean="0"/>
              <a:t>هو القيام بدور رئيس في تنفيذ الجريمة.</a:t>
            </a:r>
            <a:endParaRPr lang="en-US" sz="2800" dirty="0" smtClean="0"/>
          </a:p>
          <a:p>
            <a:pPr algn="r">
              <a:buNone/>
            </a:pPr>
            <a:r>
              <a:rPr lang="ar-IQ" sz="2800" b="1" dirty="0" smtClean="0"/>
              <a:t>- أركانها:</a:t>
            </a:r>
            <a:endParaRPr lang="en-US" sz="2800" dirty="0" smtClean="0"/>
          </a:p>
          <a:p>
            <a:pPr lvl="0" algn="r">
              <a:buNone/>
            </a:pPr>
            <a:r>
              <a:rPr lang="ar-IQ" sz="2800" b="1" dirty="0" smtClean="0"/>
              <a:t>الركن المادي</a:t>
            </a:r>
            <a:r>
              <a:rPr lang="ar-IQ" sz="2800" dirty="0" smtClean="0"/>
              <a:t>: وهي الأفعال التي يأتيها الجاني ويعتبر بها مساهماً أصلياً في الجريمة، والذي نص عيها المشرع العراقي في المادة (47 و49) ق. ع.ع وهم:</a:t>
            </a:r>
            <a:endParaRPr lang="en-US" sz="2800" dirty="0" smtClean="0"/>
          </a:p>
          <a:p>
            <a:pPr algn="r">
              <a:buNone/>
            </a:pPr>
            <a:r>
              <a:rPr lang="ar-IQ" sz="2800" dirty="0" smtClean="0"/>
              <a:t>أ- من يرتكبها وحده أو مع غيره.</a:t>
            </a:r>
            <a:endParaRPr lang="en-US" sz="2800" dirty="0" smtClean="0"/>
          </a:p>
          <a:p>
            <a:pPr algn="r">
              <a:buNone/>
            </a:pPr>
            <a:r>
              <a:rPr lang="ar-IQ" sz="2800" dirty="0" smtClean="0"/>
              <a:t>ب- من يساهم في إرتكابها إذا كانت تتكون من جملة أفعال فقام عمدا أثناء إرتكابها بعمل من الأعمال المكونة لها.</a:t>
            </a:r>
            <a:endParaRPr lang="en-US" sz="2800" dirty="0" smtClean="0"/>
          </a:p>
          <a:p>
            <a:pPr algn="r">
              <a:buNone/>
            </a:pPr>
            <a:r>
              <a:rPr lang="ar-IQ" sz="2800" dirty="0" smtClean="0"/>
              <a:t>ج- الفاعل المعنوي.</a:t>
            </a:r>
            <a:endParaRPr lang="en-US" sz="2800" dirty="0" smtClean="0"/>
          </a:p>
          <a:p>
            <a:pPr algn="r">
              <a:buNone/>
            </a:pPr>
            <a:r>
              <a:rPr lang="ar-IQ" sz="2800" dirty="0" smtClean="0"/>
              <a:t>د- الشريك الذي يحضر مسرح الجريمة .</a:t>
            </a:r>
            <a:endParaRPr lang="en-US" sz="2800" dirty="0" smtClean="0"/>
          </a:p>
          <a:p>
            <a:pPr lvl="0" algn="r">
              <a:buNone/>
            </a:pPr>
            <a:r>
              <a:rPr lang="ar-IQ" sz="2800" b="1" dirty="0" smtClean="0"/>
              <a:t>الركن المعنوي: </a:t>
            </a:r>
            <a:r>
              <a:rPr lang="ar-IQ" sz="2800" dirty="0" smtClean="0"/>
              <a:t>ويتحقق في المساهمة الجنائية بتحقق نية التدخل (قصد المساهمة) في الجريمة.</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1- من يرتكب الجريمة وحده أو مع غيره</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514350" indent="-514350" algn="ctr">
              <a:buAutoNum type="arabic1Minus"/>
            </a:pPr>
            <a:r>
              <a:rPr lang="ar-IQ" sz="3200" dirty="0" smtClean="0">
                <a:solidFill>
                  <a:srgbClr val="FF0000"/>
                </a:solidFill>
              </a:rPr>
              <a:t>من يرتكب الجريمة وحده </a:t>
            </a:r>
          </a:p>
          <a:p>
            <a:pPr marL="0" indent="0" algn="just">
              <a:buNone/>
            </a:pPr>
            <a:r>
              <a:rPr lang="ar-IQ" sz="2800" dirty="0" smtClean="0">
                <a:solidFill>
                  <a:srgbClr val="002060"/>
                </a:solidFill>
              </a:rPr>
              <a:t>وهذه هي الصورة المعتادة لارتكاب الجريمة. وفيها يضطلع شخص واحد بجميع الاعمال المكونة للجريمة بحيث تكون راجعة لنشاطه بمفرده سواء حقق سلوكه النتيجة الجرمية او اوقف او خاب اثره لسبب خارج عن ارادته.</a:t>
            </a:r>
          </a:p>
          <a:p>
            <a:pPr marL="514350" indent="-514350" algn="ctr">
              <a:buAutoNum type="arabic1Minus"/>
            </a:pPr>
            <a:endParaRPr lang="ar-IQ" sz="2800" dirty="0" smtClean="0">
              <a:solidFill>
                <a:srgbClr val="FF0000"/>
              </a:solidFill>
            </a:endParaRPr>
          </a:p>
          <a:p>
            <a:pPr marL="0" indent="0" algn="ctr">
              <a:buNone/>
            </a:pPr>
            <a:endParaRPr lang="ar-IQ" sz="2800" dirty="0">
              <a:solidFill>
                <a:srgbClr val="FF0000"/>
              </a:solidFill>
            </a:endParaRPr>
          </a:p>
        </p:txBody>
      </p:sp>
    </p:spTree>
    <p:extLst>
      <p:ext uri="{BB962C8B-B14F-4D97-AF65-F5344CB8AC3E}">
        <p14:creationId xmlns:p14="http://schemas.microsoft.com/office/powerpoint/2010/main" val="348078843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smtClean="0"/>
              <a:t>ب- من يرتكب الجريمة مع غيره</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أن يرتكب عدة اشخاص الجريمة الواحدة وذلك باتيان ركنها المادي سواء أكان هذا الركن متكونا من فعل واحد ساهموا فيه جميعا او عدة أفعال ارتكب كل منهم واحدا منها .</a:t>
            </a:r>
          </a:p>
          <a:p>
            <a:pPr marL="0" indent="0" algn="just">
              <a:buNone/>
            </a:pPr>
            <a:endParaRPr lang="ar-IQ" sz="3200" dirty="0">
              <a:solidFill>
                <a:srgbClr val="002060"/>
              </a:solidFill>
            </a:endParaRPr>
          </a:p>
          <a:p>
            <a:pPr marL="0" indent="0" algn="just">
              <a:buNone/>
            </a:pPr>
            <a:endParaRPr lang="ar-IQ" sz="3200" dirty="0">
              <a:solidFill>
                <a:srgbClr val="002060"/>
              </a:solidFill>
            </a:endParaRPr>
          </a:p>
        </p:txBody>
      </p:sp>
    </p:spTree>
    <p:extLst>
      <p:ext uri="{BB962C8B-B14F-4D97-AF65-F5344CB8AC3E}">
        <p14:creationId xmlns:p14="http://schemas.microsoft.com/office/powerpoint/2010/main" val="2154061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t>
            </a:r>
            <a:br>
              <a:rPr lang="ar-IQ" b="1" dirty="0" smtClean="0"/>
            </a:br>
            <a:r>
              <a:rPr lang="ar-IQ" b="1" dirty="0" smtClean="0"/>
              <a:t>مبدأ عدم رجعية القانون الجنائي على الماضي</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rtl="1">
              <a:buNone/>
            </a:pPr>
            <a:r>
              <a:rPr lang="ar-IQ" sz="3200" dirty="0" smtClean="0">
                <a:solidFill>
                  <a:srgbClr val="002060"/>
                </a:solidFill>
              </a:rPr>
              <a:t>        </a:t>
            </a:r>
          </a:p>
          <a:p>
            <a:pPr algn="just" rtl="1">
              <a:buNone/>
            </a:pPr>
            <a:r>
              <a:rPr lang="ar-IQ" sz="3200" dirty="0">
                <a:solidFill>
                  <a:srgbClr val="002060"/>
                </a:solidFill>
              </a:rPr>
              <a:t> </a:t>
            </a:r>
            <a:r>
              <a:rPr lang="ar-IQ" sz="3200" dirty="0" smtClean="0">
                <a:solidFill>
                  <a:srgbClr val="002060"/>
                </a:solidFill>
              </a:rPr>
              <a:t>   </a:t>
            </a:r>
          </a:p>
          <a:p>
            <a:pPr algn="just" rtl="1">
              <a:buNone/>
            </a:pPr>
            <a:r>
              <a:rPr lang="ar-IQ" sz="3200" dirty="0">
                <a:solidFill>
                  <a:srgbClr val="002060"/>
                </a:solidFill>
              </a:rPr>
              <a:t> </a:t>
            </a:r>
            <a:r>
              <a:rPr lang="ar-IQ" sz="3200" dirty="0" smtClean="0">
                <a:solidFill>
                  <a:srgbClr val="002060"/>
                </a:solidFill>
              </a:rPr>
              <a:t>   ويقصد به ان أثر القانون الجنائي لا يمتد الى الماضي فيحكم الوقائع التي كانت قد حدثت قبل نفاذه، بل يحكم فقط تلك الوقائع التي حدثت بعد نفاذه، مما يترتب عليه ان القانون واجب التطبيق هو القانون المعمول به والنافذ وقت إرتكاب الجريمة لا وقت محاكمة مرتكبها.</a:t>
            </a:r>
          </a:p>
          <a:p>
            <a:pPr algn="just" rtl="1">
              <a:buNone/>
            </a:pPr>
            <a:r>
              <a:rPr lang="ar-IQ" sz="3200" dirty="0" smtClean="0">
                <a:solidFill>
                  <a:srgbClr val="002060"/>
                </a:solidFill>
              </a:rPr>
              <a:t>وهنا يجب البحث في:</a:t>
            </a:r>
            <a:endParaRPr lang="en-US" sz="3200" dirty="0" smtClean="0">
              <a:solidFill>
                <a:srgbClr val="002060"/>
              </a:solidFill>
            </a:endParaRPr>
          </a:p>
          <a:p>
            <a:pPr algn="just" rtl="1">
              <a:buNone/>
            </a:pPr>
            <a:endParaRPr lang="en-US" sz="3200" dirty="0">
              <a:solidFill>
                <a:srgbClr val="00206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55440"/>
          </a:xfrm>
        </p:spPr>
        <p:txBody>
          <a:bodyPr>
            <a:normAutofit fontScale="90000"/>
          </a:bodyPr>
          <a:lstStyle/>
          <a:p>
            <a:pPr algn="ctr"/>
            <a:r>
              <a:rPr lang="ar-IQ" dirty="0" smtClean="0"/>
              <a:t>وتحقق من يرتكب الجريمة مع غيره</a:t>
            </a:r>
            <a:br>
              <a:rPr lang="ar-IQ" dirty="0" smtClean="0"/>
            </a:br>
            <a:r>
              <a:rPr lang="ar-IQ" dirty="0" smtClean="0"/>
              <a:t>1- أن يكون الفعل يكفي</a:t>
            </a:r>
            <a:br>
              <a:rPr lang="ar-IQ" dirty="0" smtClean="0"/>
            </a:br>
            <a:endParaRPr lang="ar-IQ" dirty="0"/>
          </a:p>
        </p:txBody>
      </p:sp>
      <p:sp>
        <p:nvSpPr>
          <p:cNvPr id="3" name="Content Placeholder 2"/>
          <p:cNvSpPr>
            <a:spLocks noGrp="1"/>
          </p:cNvSpPr>
          <p:nvPr>
            <p:ph idx="1"/>
          </p:nvPr>
        </p:nvSpPr>
        <p:spPr>
          <a:xfrm>
            <a:off x="457200" y="2204864"/>
            <a:ext cx="8229600" cy="4272136"/>
          </a:xfrm>
        </p:spPr>
        <p:txBody>
          <a:bodyPr>
            <a:normAutofit lnSpcReduction="10000"/>
          </a:bodyPr>
          <a:lstStyle/>
          <a:p>
            <a:pPr marL="0" indent="0">
              <a:buNone/>
            </a:pPr>
            <a:r>
              <a:rPr lang="ar-IQ" dirty="0" smtClean="0"/>
              <a:t> </a:t>
            </a:r>
            <a:endParaRPr lang="ar-IQ" dirty="0"/>
          </a:p>
          <a:p>
            <a:pPr marL="0" indent="0" algn="just">
              <a:buNone/>
            </a:pPr>
            <a:r>
              <a:rPr lang="ar-IQ" sz="3200" dirty="0" smtClean="0">
                <a:solidFill>
                  <a:srgbClr val="002060"/>
                </a:solidFill>
              </a:rPr>
              <a:t>أن يكون الفعل الذي اقترفه كل من المساهمين على حدة يكفي قانونا لوقوع الجريمة وتحققها.</a:t>
            </a:r>
          </a:p>
          <a:p>
            <a:pPr marL="0" indent="0" algn="just">
              <a:buNone/>
            </a:pPr>
            <a:r>
              <a:rPr lang="ar-IQ" sz="3200" dirty="0" smtClean="0">
                <a:solidFill>
                  <a:srgbClr val="002060"/>
                </a:solidFill>
              </a:rPr>
              <a:t>مثال//</a:t>
            </a:r>
          </a:p>
          <a:p>
            <a:pPr marL="0" indent="0" algn="just">
              <a:buNone/>
            </a:pPr>
            <a:r>
              <a:rPr lang="ar-IQ" sz="3200" dirty="0" smtClean="0">
                <a:solidFill>
                  <a:srgbClr val="002060"/>
                </a:solidFill>
              </a:rPr>
              <a:t>تعاون (أ-ب-ج) على سرقة المنزل (د) وكلهم أخذ قسم من الاشياء المتواجدة فيه.</a:t>
            </a:r>
          </a:p>
          <a:p>
            <a:pPr marL="0" indent="0" algn="ctr">
              <a:buNone/>
            </a:pPr>
            <a:r>
              <a:rPr lang="ar-IQ" sz="3200" dirty="0" smtClean="0">
                <a:solidFill>
                  <a:srgbClr val="C00000"/>
                </a:solidFill>
              </a:rPr>
              <a:t>تعتبر جميعهم مساهمين اصليين</a:t>
            </a:r>
          </a:p>
          <a:p>
            <a:pPr marL="0" indent="0" algn="just">
              <a:buNone/>
            </a:pPr>
            <a:r>
              <a:rPr lang="ar-IQ" sz="3200" dirty="0" smtClean="0">
                <a:solidFill>
                  <a:srgbClr val="002060"/>
                </a:solidFill>
              </a:rPr>
              <a:t> </a:t>
            </a:r>
            <a:endParaRPr lang="ar-IQ" sz="3200" dirty="0">
              <a:solidFill>
                <a:srgbClr val="002060"/>
              </a:solidFill>
            </a:endParaRPr>
          </a:p>
        </p:txBody>
      </p:sp>
    </p:spTree>
    <p:extLst>
      <p:ext uri="{BB962C8B-B14F-4D97-AF65-F5344CB8AC3E}">
        <p14:creationId xmlns:p14="http://schemas.microsoft.com/office/powerpoint/2010/main" val="181978655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2- أن يكون الفعل الذي اقترفه كل من المساهمين غير كاف لوحده</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2800" dirty="0" smtClean="0">
                <a:solidFill>
                  <a:srgbClr val="002060"/>
                </a:solidFill>
              </a:rPr>
              <a:t>أن يكون الفعل الذي اقترفه كل من المساهمين سواء أكان يماثل تماما فعل غيره او لا يماثله، غير كاف لوحده لوقوع  وتحقق الجريمة.</a:t>
            </a:r>
          </a:p>
          <a:p>
            <a:pPr marL="0" indent="0" algn="just">
              <a:buNone/>
            </a:pPr>
            <a:r>
              <a:rPr lang="ar-IQ" sz="2800" dirty="0" smtClean="0">
                <a:solidFill>
                  <a:srgbClr val="002060"/>
                </a:solidFill>
              </a:rPr>
              <a:t>مثال// </a:t>
            </a:r>
          </a:p>
          <a:p>
            <a:pPr marL="0" indent="0" algn="just">
              <a:buNone/>
            </a:pPr>
            <a:r>
              <a:rPr lang="ar-IQ" sz="2800" dirty="0" smtClean="0">
                <a:solidFill>
                  <a:srgbClr val="002060"/>
                </a:solidFill>
              </a:rPr>
              <a:t>(أ-ب-ج) أراد قتل (د) وضربوا بالعصي مما ادى الى حدوث نزيف له ادى الى وفاته.</a:t>
            </a:r>
          </a:p>
          <a:p>
            <a:pPr marL="0" indent="0" algn="just">
              <a:buNone/>
            </a:pPr>
            <a:r>
              <a:rPr lang="ar-IQ" sz="2800" dirty="0" smtClean="0">
                <a:solidFill>
                  <a:srgbClr val="002060"/>
                </a:solidFill>
              </a:rPr>
              <a:t>تقع نتيجة اجتماع جميع الافعال التي ارتكبها المساهمون والمكونة للركن المادي للجريمة.</a:t>
            </a:r>
          </a:p>
          <a:p>
            <a:pPr marL="0" lvl="0" indent="0" algn="ctr">
              <a:buClr>
                <a:srgbClr val="93A299"/>
              </a:buClr>
              <a:buNone/>
            </a:pPr>
            <a:r>
              <a:rPr lang="ar-IQ" sz="3200" dirty="0">
                <a:solidFill>
                  <a:srgbClr val="C00000"/>
                </a:solidFill>
              </a:rPr>
              <a:t>تعتبر جميعهم مساهمين اصليين</a:t>
            </a:r>
          </a:p>
          <a:p>
            <a:pPr marL="0" indent="0" algn="just">
              <a:buNone/>
            </a:pPr>
            <a:endParaRPr lang="ar-IQ" sz="2800" dirty="0">
              <a:solidFill>
                <a:srgbClr val="002060"/>
              </a:solidFill>
            </a:endParaRPr>
          </a:p>
        </p:txBody>
      </p:sp>
    </p:spTree>
    <p:extLst>
      <p:ext uri="{BB962C8B-B14F-4D97-AF65-F5344CB8AC3E}">
        <p14:creationId xmlns:p14="http://schemas.microsoft.com/office/powerpoint/2010/main" val="351514330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91344"/>
          </a:xfrm>
        </p:spPr>
        <p:txBody>
          <a:bodyPr>
            <a:normAutofit fontScale="90000"/>
          </a:bodyPr>
          <a:lstStyle/>
          <a:p>
            <a:pPr marL="182880" lvl="0" indent="-182880" algn="ctr">
              <a:spcBef>
                <a:spcPct val="20000"/>
              </a:spcBef>
            </a:pPr>
            <a:r>
              <a:rPr lang="ar-IQ" sz="2800" spc="0" dirty="0" smtClean="0">
                <a:solidFill>
                  <a:srgbClr val="C00000"/>
                </a:solidFill>
                <a:ea typeface="+mn-ea"/>
              </a:rPr>
              <a:t/>
            </a:r>
            <a:br>
              <a:rPr lang="ar-IQ" sz="2800" spc="0" dirty="0" smtClean="0">
                <a:solidFill>
                  <a:srgbClr val="C00000"/>
                </a:solidFill>
                <a:ea typeface="+mn-ea"/>
              </a:rPr>
            </a:br>
            <a:r>
              <a:rPr lang="ar-IQ" sz="2800" spc="0" dirty="0" smtClean="0">
                <a:solidFill>
                  <a:srgbClr val="C00000"/>
                </a:solidFill>
                <a:ea typeface="+mn-ea"/>
              </a:rPr>
              <a:t/>
            </a:r>
            <a:br>
              <a:rPr lang="ar-IQ" sz="2800" spc="0" dirty="0" smtClean="0">
                <a:solidFill>
                  <a:srgbClr val="C00000"/>
                </a:solidFill>
                <a:ea typeface="+mn-ea"/>
              </a:rPr>
            </a:br>
            <a:r>
              <a:rPr lang="ar-IQ" sz="2800" spc="0" dirty="0" smtClean="0">
                <a:solidFill>
                  <a:srgbClr val="C00000"/>
                </a:solidFill>
                <a:ea typeface="+mn-ea"/>
              </a:rPr>
              <a:t>2- </a:t>
            </a:r>
            <a:r>
              <a:rPr lang="ar-IQ" sz="3100" spc="0" dirty="0" smtClean="0">
                <a:solidFill>
                  <a:srgbClr val="C00000"/>
                </a:solidFill>
                <a:ea typeface="+mn-ea"/>
              </a:rPr>
              <a:t>من </a:t>
            </a:r>
            <a:r>
              <a:rPr lang="ar-IQ" sz="3100" spc="0" dirty="0">
                <a:solidFill>
                  <a:srgbClr val="C00000"/>
                </a:solidFill>
                <a:ea typeface="+mn-ea"/>
              </a:rPr>
              <a:t>يساهم في إرتكابها إذا كانت تتكون من جملة أفعال فقام عمدا أثناء إرتكابها بعمل من الأعمال المكونة لها.</a:t>
            </a:r>
            <a:r>
              <a:rPr lang="en-US" sz="2800" spc="0" dirty="0">
                <a:solidFill>
                  <a:srgbClr val="C00000"/>
                </a:solidFill>
                <a:ea typeface="+mn-ea"/>
                <a:cs typeface="+mn-cs"/>
              </a:rPr>
              <a:t/>
            </a:r>
            <a:br>
              <a:rPr lang="en-US" sz="2800" spc="0" dirty="0">
                <a:solidFill>
                  <a:srgbClr val="C00000"/>
                </a:solidFill>
                <a:ea typeface="+mn-ea"/>
                <a:cs typeface="+mn-cs"/>
              </a:rPr>
            </a:br>
            <a:endParaRPr lang="ar-IQ"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indent="0">
              <a:buNone/>
            </a:pPr>
            <a:r>
              <a:rPr lang="ar-IQ" sz="2800" dirty="0" smtClean="0">
                <a:solidFill>
                  <a:srgbClr val="C00000"/>
                </a:solidFill>
              </a:rPr>
              <a:t>الاعمال المكونة للجريمة / هي الاعمال التي :-</a:t>
            </a:r>
          </a:p>
          <a:p>
            <a:pPr marL="0" indent="0">
              <a:buNone/>
            </a:pPr>
            <a:r>
              <a:rPr lang="ar-IQ" dirty="0" smtClean="0"/>
              <a:t> </a:t>
            </a:r>
          </a:p>
          <a:p>
            <a:pPr marL="0" indent="0" algn="just">
              <a:buNone/>
            </a:pPr>
            <a:r>
              <a:rPr lang="ar-IQ" dirty="0" smtClean="0"/>
              <a:t>- </a:t>
            </a:r>
            <a:r>
              <a:rPr lang="ar-IQ" sz="2800" dirty="0" smtClean="0">
                <a:solidFill>
                  <a:srgbClr val="002060"/>
                </a:solidFill>
              </a:rPr>
              <a:t>تدخل في الركن المادي للجريمة </a:t>
            </a:r>
          </a:p>
          <a:p>
            <a:pPr algn="just">
              <a:buFontTx/>
              <a:buChar char="-"/>
            </a:pPr>
            <a:r>
              <a:rPr lang="ar-IQ" sz="2800" dirty="0" smtClean="0">
                <a:solidFill>
                  <a:srgbClr val="002060"/>
                </a:solidFill>
              </a:rPr>
              <a:t>لا تدخل في الركن المادي للجريمة</a:t>
            </a:r>
          </a:p>
          <a:p>
            <a:pPr algn="just">
              <a:buFontTx/>
              <a:buChar char="-"/>
            </a:pPr>
            <a:r>
              <a:rPr lang="ar-IQ" sz="2800" dirty="0" smtClean="0">
                <a:solidFill>
                  <a:srgbClr val="002060"/>
                </a:solidFill>
              </a:rPr>
              <a:t>مثال// من يكسر باب بيت بقصد السرقة ويدخل زميله ويسرق كلاهما فاعل اصلي. السبب؟   </a:t>
            </a:r>
            <a:r>
              <a:rPr lang="ar-IQ" sz="3200" dirty="0" smtClean="0">
                <a:solidFill>
                  <a:srgbClr val="C00000"/>
                </a:solidFill>
              </a:rPr>
              <a:t>لان</a:t>
            </a:r>
          </a:p>
          <a:p>
            <a:pPr algn="just">
              <a:buFontTx/>
              <a:buChar char="-"/>
            </a:pPr>
            <a:r>
              <a:rPr lang="ar-IQ" sz="2800" dirty="0" smtClean="0">
                <a:solidFill>
                  <a:srgbClr val="002060"/>
                </a:solidFill>
              </a:rPr>
              <a:t> الثاني ارتكب الركن المادي للجريمة.</a:t>
            </a:r>
          </a:p>
          <a:p>
            <a:pPr algn="just">
              <a:buFontTx/>
              <a:buChar char="-"/>
            </a:pPr>
            <a:r>
              <a:rPr lang="ar-IQ" sz="2800" dirty="0" smtClean="0">
                <a:solidFill>
                  <a:srgbClr val="002060"/>
                </a:solidFill>
              </a:rPr>
              <a:t>-الاول لانه دخل عمدا في ارتكابها بان اتى عملا وان لم يكن ن الركن المادي للجريمة,ولكنه محقق للبدء بالتنفيذ.</a:t>
            </a:r>
          </a:p>
          <a:p>
            <a:pPr>
              <a:buFontTx/>
              <a:buChar char="-"/>
            </a:pPr>
            <a:endParaRPr lang="ar-IQ" dirty="0"/>
          </a:p>
        </p:txBody>
      </p:sp>
    </p:spTree>
    <p:extLst>
      <p:ext uri="{BB962C8B-B14F-4D97-AF65-F5344CB8AC3E}">
        <p14:creationId xmlns:p14="http://schemas.microsoft.com/office/powerpoint/2010/main" val="156237431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3- من دفع بأية وسيلة شخصا على تنفيذ الفعل المكون للجريمة اذا كان هذا الشخص غير مسؤول جزائيا لاي سبب</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70C0"/>
              </a:solidFill>
            </a:endParaRPr>
          </a:p>
          <a:p>
            <a:pPr marL="0" indent="0" algn="just">
              <a:buNone/>
            </a:pPr>
            <a:r>
              <a:rPr lang="ar-IQ" sz="2800" dirty="0" smtClean="0">
                <a:solidFill>
                  <a:srgbClr val="C00000"/>
                </a:solidFill>
              </a:rPr>
              <a:t>الفاعل المعنوي</a:t>
            </a:r>
            <a:r>
              <a:rPr lang="ar-IQ" sz="2800" dirty="0" smtClean="0">
                <a:solidFill>
                  <a:srgbClr val="0070C0"/>
                </a:solidFill>
              </a:rPr>
              <a:t>/ من يسخر غيره لارتكاب الجريمة منتهزا نقطة ضعف فيه كحسن نيته او عدم ادراكه لصغر سنه او جنون او عته اصابه او اية عاهة عقلية فيحرضه على ارتكاب الجريمة وتقع الجريمة بناء على هذا التحريض.</a:t>
            </a:r>
          </a:p>
          <a:p>
            <a:pPr marL="0" indent="0" algn="just">
              <a:buNone/>
            </a:pPr>
            <a:r>
              <a:rPr lang="ar-IQ" sz="2800" dirty="0" smtClean="0">
                <a:solidFill>
                  <a:srgbClr val="0070C0"/>
                </a:solidFill>
              </a:rPr>
              <a:t>اخذ المشرع العراقي بنظرية الفاعل المعنوي وذلك بنصه في المادة (47/3).</a:t>
            </a:r>
            <a:endParaRPr lang="ar-IQ" sz="2800" dirty="0">
              <a:solidFill>
                <a:srgbClr val="0070C0"/>
              </a:solidFill>
            </a:endParaRPr>
          </a:p>
        </p:txBody>
      </p:sp>
    </p:spTree>
    <p:extLst>
      <p:ext uri="{BB962C8B-B14F-4D97-AF65-F5344CB8AC3E}">
        <p14:creationId xmlns:p14="http://schemas.microsoft.com/office/powerpoint/2010/main" val="363459123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2060"/>
              </a:solidFill>
            </a:endParaRPr>
          </a:p>
          <a:p>
            <a:pPr marL="0" indent="0" algn="just">
              <a:buNone/>
            </a:pPr>
            <a:r>
              <a:rPr lang="ar-IQ" sz="2800" dirty="0" smtClean="0">
                <a:solidFill>
                  <a:srgbClr val="C00000"/>
                </a:solidFill>
              </a:rPr>
              <a:t>س/ هل المشرع العراقي موفقا باخذ بنظرية الفاعل المعنوي ؟</a:t>
            </a:r>
          </a:p>
          <a:p>
            <a:pPr marL="0" indent="0" algn="just">
              <a:buNone/>
            </a:pPr>
            <a:r>
              <a:rPr lang="ar-IQ" sz="2800" dirty="0" smtClean="0">
                <a:solidFill>
                  <a:srgbClr val="002060"/>
                </a:solidFill>
              </a:rPr>
              <a:t>ج/ نعم كان موفقا كل التوفيق باخذه لنظرية الفاعل المعنوي وبالتالي اعتباره من يقوم بهذا التحريض فاعلا للجريمة ذلك لانه وان كان لا يقوم بنفسه بانجاز الاعمال المادية للفعل الجرمي لكنه السبب المعنوي في ارتكاب الجريمة.</a:t>
            </a:r>
          </a:p>
          <a:p>
            <a:pPr marL="0" indent="0" algn="just">
              <a:buNone/>
            </a:pPr>
            <a:r>
              <a:rPr lang="ar-IQ" sz="2800" dirty="0" smtClean="0">
                <a:solidFill>
                  <a:srgbClr val="002060"/>
                </a:solidFill>
              </a:rPr>
              <a:t>وايضا موفقا عندما استعمل (من دفع باية وسيلة) لان هذه العبارة معنى اوسع من التحريض حيث تتضمن كل من يحمل باية وسيلة اخر على الفعل وان لم يصل ذلك الى درجة التحريض.</a:t>
            </a:r>
            <a:endParaRPr lang="ar-IQ" sz="2800" dirty="0">
              <a:solidFill>
                <a:srgbClr val="002060"/>
              </a:solidFill>
            </a:endParaRPr>
          </a:p>
        </p:txBody>
      </p:sp>
    </p:spTree>
    <p:extLst>
      <p:ext uri="{BB962C8B-B14F-4D97-AF65-F5344CB8AC3E}">
        <p14:creationId xmlns:p14="http://schemas.microsoft.com/office/powerpoint/2010/main" val="348238084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التمييز بين الفاعل المعنوي والمحرض (الشريك)</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1- </a:t>
            </a:r>
            <a:r>
              <a:rPr lang="ar-IQ" sz="2800" dirty="0" smtClean="0">
                <a:solidFill>
                  <a:srgbClr val="C00000"/>
                </a:solidFill>
              </a:rPr>
              <a:t>الفاعل المعنوي </a:t>
            </a:r>
            <a:r>
              <a:rPr lang="ar-IQ" sz="2800" dirty="0" smtClean="0"/>
              <a:t>يرتكب جريمته بواسطة شخص غير مسؤول او شخص حسن النية.</a:t>
            </a:r>
          </a:p>
          <a:p>
            <a:pPr marL="0" indent="0" algn="just">
              <a:buNone/>
            </a:pPr>
            <a:r>
              <a:rPr lang="ar-IQ" sz="2800" dirty="0" smtClean="0"/>
              <a:t>ا</a:t>
            </a:r>
            <a:r>
              <a:rPr lang="ar-IQ" sz="2800" dirty="0" smtClean="0">
                <a:solidFill>
                  <a:srgbClr val="C00000"/>
                </a:solidFill>
              </a:rPr>
              <a:t>لمحرض</a:t>
            </a:r>
            <a:r>
              <a:rPr lang="ar-IQ" sz="2800" dirty="0" smtClean="0"/>
              <a:t> يرتكب بواسطة شخص مسؤل.</a:t>
            </a:r>
          </a:p>
          <a:p>
            <a:pPr marL="0" indent="0" algn="just">
              <a:buNone/>
            </a:pPr>
            <a:r>
              <a:rPr lang="ar-IQ" sz="2800" dirty="0" smtClean="0"/>
              <a:t>2- </a:t>
            </a:r>
            <a:r>
              <a:rPr lang="ar-IQ" sz="2800" dirty="0" smtClean="0">
                <a:solidFill>
                  <a:srgbClr val="C00000"/>
                </a:solidFill>
              </a:rPr>
              <a:t>الفاعل المعنوي </a:t>
            </a:r>
            <a:r>
              <a:rPr lang="ar-IQ" sz="2800" dirty="0" smtClean="0"/>
              <a:t>ينوي ان يسيطر على المشروع الاجرامي ويريد الجريمة لحسابه.</a:t>
            </a:r>
          </a:p>
          <a:p>
            <a:pPr marL="0" indent="0" algn="just">
              <a:buNone/>
            </a:pPr>
            <a:r>
              <a:rPr lang="ar-IQ" sz="2800" dirty="0" smtClean="0">
                <a:solidFill>
                  <a:srgbClr val="C00000"/>
                </a:solidFill>
              </a:rPr>
              <a:t>المحرض</a:t>
            </a:r>
            <a:r>
              <a:rPr lang="ar-IQ" sz="2800" dirty="0" smtClean="0"/>
              <a:t> ينظر الى المشروع الاجرامي بانه مشروع غيره.</a:t>
            </a:r>
            <a:endParaRPr lang="ar-IQ" sz="2800" dirty="0"/>
          </a:p>
        </p:txBody>
      </p:sp>
    </p:spTree>
    <p:extLst>
      <p:ext uri="{BB962C8B-B14F-4D97-AF65-F5344CB8AC3E}">
        <p14:creationId xmlns:p14="http://schemas.microsoft.com/office/powerpoint/2010/main" val="13877931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407368"/>
          </a:xfrm>
        </p:spPr>
        <p:txBody>
          <a:bodyPr>
            <a:noAutofit/>
          </a:bodyPr>
          <a:lstStyle/>
          <a:p>
            <a:pPr marL="182880" lvl="0" indent="-182880" algn="ctr">
              <a:spcBef>
                <a:spcPct val="20000"/>
              </a:spcBef>
            </a:pPr>
            <a:r>
              <a:rPr lang="ar-IQ" sz="3600" spc="0" dirty="0" smtClean="0">
                <a:solidFill>
                  <a:srgbClr val="C00000"/>
                </a:solidFill>
                <a:ea typeface="+mn-ea"/>
              </a:rPr>
              <a:t>4</a:t>
            </a:r>
            <a:br>
              <a:rPr lang="ar-IQ" sz="3600" spc="0" dirty="0" smtClean="0">
                <a:solidFill>
                  <a:srgbClr val="C00000"/>
                </a:solidFill>
                <a:ea typeface="+mn-ea"/>
              </a:rPr>
            </a:br>
            <a:r>
              <a:rPr lang="ar-IQ" sz="3600" spc="0" dirty="0">
                <a:solidFill>
                  <a:srgbClr val="C00000"/>
                </a:solidFill>
                <a:ea typeface="+mn-ea"/>
              </a:rPr>
              <a:t>4</a:t>
            </a:r>
            <a:r>
              <a:rPr lang="ar-IQ" sz="3600" spc="0" dirty="0" smtClean="0">
                <a:solidFill>
                  <a:srgbClr val="C00000"/>
                </a:solidFill>
                <a:ea typeface="+mn-ea"/>
              </a:rPr>
              <a:t>- </a:t>
            </a:r>
            <a:r>
              <a:rPr lang="ar-IQ" sz="3600" spc="0" dirty="0">
                <a:solidFill>
                  <a:srgbClr val="C00000"/>
                </a:solidFill>
                <a:ea typeface="+mn-ea"/>
              </a:rPr>
              <a:t>الشريك الذي يحضر مسرح الجريمة .</a:t>
            </a:r>
            <a:r>
              <a:rPr lang="en-US" sz="3600" spc="0" dirty="0">
                <a:solidFill>
                  <a:srgbClr val="C00000"/>
                </a:solidFill>
                <a:ea typeface="+mn-ea"/>
                <a:cs typeface="+mn-cs"/>
              </a:rPr>
              <a:t/>
            </a:r>
            <a:br>
              <a:rPr lang="en-US" sz="3600" spc="0" dirty="0">
                <a:solidFill>
                  <a:srgbClr val="C00000"/>
                </a:solidFill>
                <a:ea typeface="+mn-ea"/>
                <a:cs typeface="+mn-cs"/>
              </a:rPr>
            </a:br>
            <a:endParaRPr lang="ar-IQ" sz="4800" dirty="0">
              <a:solidFill>
                <a:srgbClr val="C0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C00000"/>
                </a:solidFill>
              </a:rPr>
              <a:t>س/ لماذا الحضور في المسرح تعبر فعلا اصليا؟ </a:t>
            </a:r>
          </a:p>
          <a:p>
            <a:pPr marL="0" indent="0" algn="just">
              <a:buNone/>
            </a:pPr>
            <a:r>
              <a:rPr lang="ar-IQ" sz="3200" dirty="0" smtClean="0"/>
              <a:t>لان من يحضر على المسرح الجريمة فاعلا اصليا لان حضوره دلالة على رغبته بان يخطو خطوة ابعد من مجرد الاشتراك وذلك بمؤازرة منفذها.</a:t>
            </a:r>
          </a:p>
        </p:txBody>
      </p:sp>
    </p:spTree>
    <p:extLst>
      <p:ext uri="{BB962C8B-B14F-4D97-AF65-F5344CB8AC3E}">
        <p14:creationId xmlns:p14="http://schemas.microsoft.com/office/powerpoint/2010/main" val="420659701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3200" dirty="0">
                <a:solidFill>
                  <a:srgbClr val="292934"/>
                </a:solidFill>
              </a:rPr>
              <a:t>ويجب أن يكون حضوره قد وقع بعلم الشريك ورغبته في الحضور الى مسرح الجريمة اثناء ارتكابها لا صدفة.اذ تنص المادة (49) من ق.ع.ع ( يعد فاعلا للحريمة كل شريك بحكم المادة (48) كان حاضرا اثناء ارتكابها او ارتكاب اي فعل من الافعال المكونة لها).</a:t>
            </a:r>
          </a:p>
          <a:p>
            <a:pPr marL="0" indent="0">
              <a:buNone/>
            </a:pPr>
            <a:endParaRPr lang="ar-JO" dirty="0" smtClean="0"/>
          </a:p>
        </p:txBody>
      </p:sp>
    </p:spTree>
    <p:extLst>
      <p:ext uri="{BB962C8B-B14F-4D97-AF65-F5344CB8AC3E}">
        <p14:creationId xmlns:p14="http://schemas.microsoft.com/office/powerpoint/2010/main" val="241083654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قيد على فكرة الفاعل الاصلي</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الفاعل (الاصلي) في الجريمة، وهو صاحب الدور الرئيس في تنفيذها لا بد من أن يكون عمله الذي ساهم به في دوره هذا </a:t>
            </a:r>
            <a:r>
              <a:rPr lang="ar-IQ" sz="2800" dirty="0" smtClean="0">
                <a:solidFill>
                  <a:srgbClr val="FF0000"/>
                </a:solidFill>
              </a:rPr>
              <a:t>معاصرا</a:t>
            </a:r>
            <a:r>
              <a:rPr lang="ar-IQ" sz="2800" dirty="0" smtClean="0"/>
              <a:t> لتنفيذ الجريمة وهذا أمر واقع ومتحقق دائما فيما اذا كان الفاعل للجريمة قد دخل في ارتكابها عن طريق ارتكاب ركنها المادي او جزء منه اي عملا من الاعمال المكونة له.</a:t>
            </a:r>
            <a:endParaRPr lang="ar-IQ" sz="2800" dirty="0"/>
          </a:p>
        </p:txBody>
      </p:sp>
    </p:spTree>
    <p:extLst>
      <p:ext uri="{BB962C8B-B14F-4D97-AF65-F5344CB8AC3E}">
        <p14:creationId xmlns:p14="http://schemas.microsoft.com/office/powerpoint/2010/main" val="291474983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(أ) يقوم بكسر بيت لغرض السرقة (ج) ويأتي (ب) يساهمه في </a:t>
            </a:r>
            <a:r>
              <a:rPr lang="ar-IQ" sz="3200" dirty="0" smtClean="0">
                <a:solidFill>
                  <a:srgbClr val="FF0000"/>
                </a:solidFill>
              </a:rPr>
              <a:t>نفس الوقت </a:t>
            </a:r>
            <a:r>
              <a:rPr lang="ar-IQ" sz="3200" dirty="0" smtClean="0">
                <a:solidFill>
                  <a:srgbClr val="002060"/>
                </a:solidFill>
              </a:rPr>
              <a:t>/ معاصر.</a:t>
            </a:r>
          </a:p>
          <a:p>
            <a:pPr marL="0" indent="0" algn="just">
              <a:buNone/>
            </a:pPr>
            <a:r>
              <a:rPr lang="ar-IQ" sz="3200" dirty="0" smtClean="0">
                <a:solidFill>
                  <a:srgbClr val="002060"/>
                </a:solidFill>
              </a:rPr>
              <a:t>(أ) يقوم بكسر بيت لغرض السرقة (ج) ويأتي (ب)يساهمه </a:t>
            </a:r>
            <a:r>
              <a:rPr lang="ar-IQ" sz="3200" dirty="0" smtClean="0">
                <a:solidFill>
                  <a:srgbClr val="FF0000"/>
                </a:solidFill>
              </a:rPr>
              <a:t>في وقت لاحق</a:t>
            </a:r>
            <a:r>
              <a:rPr lang="ar-IQ" sz="3200" dirty="0" smtClean="0">
                <a:solidFill>
                  <a:srgbClr val="002060"/>
                </a:solidFill>
              </a:rPr>
              <a:t>/ غير معاصر</a:t>
            </a:r>
            <a:endParaRPr lang="ar-IQ" sz="3200" dirty="0">
              <a:solidFill>
                <a:srgbClr val="002060"/>
              </a:solidFill>
            </a:endParaRPr>
          </a:p>
        </p:txBody>
      </p:sp>
    </p:spTree>
    <p:extLst>
      <p:ext uri="{BB962C8B-B14F-4D97-AF65-F5344CB8AC3E}">
        <p14:creationId xmlns:p14="http://schemas.microsoft.com/office/powerpoint/2010/main" val="367632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928670"/>
            <a:ext cx="8229600" cy="1143000"/>
          </a:xfrm>
        </p:spPr>
        <p:txBody>
          <a:bodyPr/>
          <a:lstStyle/>
          <a:p>
            <a:endParaRPr lang="en-US" dirty="0"/>
          </a:p>
        </p:txBody>
      </p:sp>
      <p:sp>
        <p:nvSpPr>
          <p:cNvPr id="3" name="Content Placeholder 2"/>
          <p:cNvSpPr>
            <a:spLocks noGrp="1"/>
          </p:cNvSpPr>
          <p:nvPr>
            <p:ph idx="1"/>
          </p:nvPr>
        </p:nvSpPr>
        <p:spPr>
          <a:xfrm>
            <a:off x="642911" y="357167"/>
            <a:ext cx="8229600" cy="4525963"/>
          </a:xfrm>
        </p:spPr>
        <p:txBody>
          <a:bodyPr>
            <a:noAutofit/>
          </a:bodyPr>
          <a:lstStyle/>
          <a:p>
            <a:pPr algn="just"/>
            <a:r>
              <a:rPr lang="ar-IQ" sz="3200" dirty="0" smtClean="0"/>
              <a:t>1- </a:t>
            </a:r>
            <a:r>
              <a:rPr lang="ar-IQ" sz="3200" dirty="0" smtClean="0">
                <a:solidFill>
                  <a:srgbClr val="C00000"/>
                </a:solidFill>
              </a:rPr>
              <a:t>الجرائم الوقتية</a:t>
            </a:r>
            <a:r>
              <a:rPr lang="ar-IQ" sz="3200" dirty="0" smtClean="0"/>
              <a:t>: وهي الجرائم التي تتكون الواحدة منها من عمل أو تصرف يقع وينتهي بوقوعه الجريمة كجريمة القتل أو الضرب أو السرقة.   </a:t>
            </a:r>
            <a:endParaRPr lang="en-US" sz="3200" dirty="0" smtClean="0"/>
          </a:p>
          <a:p>
            <a:pPr algn="just">
              <a:buNone/>
            </a:pPr>
            <a:r>
              <a:rPr lang="ar-IQ" sz="3200" dirty="0" smtClean="0"/>
              <a:t> 2- </a:t>
            </a:r>
            <a:r>
              <a:rPr lang="ar-IQ" sz="3200" dirty="0" smtClean="0">
                <a:solidFill>
                  <a:srgbClr val="C00000"/>
                </a:solidFill>
              </a:rPr>
              <a:t>الجرائم المستمرة</a:t>
            </a:r>
            <a:r>
              <a:rPr lang="ar-IQ" sz="3200" dirty="0" smtClean="0"/>
              <a:t>: وهي الجرائم التي تتكون الواحدة منها من حالة تحتمل بطبيعتها الإستمرار كجريمة إخفاء أشياء متحصلة من جريمة.  </a:t>
            </a:r>
            <a:endParaRPr lang="en-US" sz="3200" dirty="0" smtClean="0"/>
          </a:p>
          <a:p>
            <a:pPr algn="just">
              <a:buNone/>
            </a:pPr>
            <a:r>
              <a:rPr lang="ar-IQ" sz="3200" dirty="0" smtClean="0"/>
              <a:t> 3- </a:t>
            </a:r>
            <a:r>
              <a:rPr lang="ar-IQ" sz="3200" dirty="0" smtClean="0">
                <a:solidFill>
                  <a:srgbClr val="C00000"/>
                </a:solidFill>
              </a:rPr>
              <a:t>جرائم الإعتياد</a:t>
            </a:r>
            <a:r>
              <a:rPr lang="ar-IQ" sz="3200" dirty="0" smtClean="0"/>
              <a:t>: وهي الجرائم التي تتكون الواحدة منها من عمل أو تصرف لابد من تكراره لتمام الجريمة وتحققها، كجريمة زنا الزوج في منزل الزوجية في قانون العقوبات البغدادي. </a:t>
            </a:r>
            <a:endParaRPr lang="en-US" sz="3200"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القصد الجرمي</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2060"/>
              </a:solidFill>
            </a:endParaRPr>
          </a:p>
          <a:p>
            <a:pPr marL="0" indent="0" algn="just">
              <a:buNone/>
            </a:pPr>
            <a:r>
              <a:rPr lang="ar-IQ" sz="2800" dirty="0" smtClean="0">
                <a:solidFill>
                  <a:srgbClr val="002060"/>
                </a:solidFill>
              </a:rPr>
              <a:t>يجب أن يكون  تحقق نية (التداخل) في الجريمة لدى المساهم الاصلي . وتحقق هذه النية لدى الفاعلين في الجريمة انما يولد بينهم نوعا من العلاقة الذهنية الرابطة بينهم.</a:t>
            </a:r>
          </a:p>
          <a:p>
            <a:pPr marL="0" indent="0" algn="just">
              <a:buNone/>
            </a:pPr>
            <a:r>
              <a:rPr lang="ar-IQ" sz="2800" dirty="0" smtClean="0">
                <a:solidFill>
                  <a:srgbClr val="002060"/>
                </a:solidFill>
              </a:rPr>
              <a:t>أما اذا لم يكن بينهم علاقة ذهنية أساسها نية كل منهم في التداخل في تنفيذ جريمة واحدة انما لا نكون أمام مساهمة اصلية وبالتالي أمام مساهمين اصليين في جريمة واحدة انما نكون أمام جرائم متعددة.</a:t>
            </a:r>
            <a:endParaRPr lang="ar-IQ" sz="2800" dirty="0">
              <a:solidFill>
                <a:srgbClr val="002060"/>
              </a:solidFill>
            </a:endParaRPr>
          </a:p>
        </p:txBody>
      </p:sp>
    </p:spTree>
    <p:extLst>
      <p:ext uri="{BB962C8B-B14F-4D97-AF65-F5344CB8AC3E}">
        <p14:creationId xmlns:p14="http://schemas.microsoft.com/office/powerpoint/2010/main" val="386510574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وتحقق نية التداخل في الجرائم العمدية وذلك بدليل المادة (47/ 2) (.....فقام عمدا...)</a:t>
            </a:r>
          </a:p>
          <a:p>
            <a:pPr marL="0" indent="0" algn="just">
              <a:buNone/>
            </a:pPr>
            <a:r>
              <a:rPr lang="ar-IQ" sz="3200" dirty="0" smtClean="0">
                <a:solidFill>
                  <a:srgbClr val="002060"/>
                </a:solidFill>
              </a:rPr>
              <a:t>وكذلك يتحقق نية التداخل في الجرائم غير العمدية.</a:t>
            </a:r>
            <a:endParaRPr lang="ar-IQ" sz="3200" dirty="0">
              <a:solidFill>
                <a:srgbClr val="002060"/>
              </a:solidFill>
            </a:endParaRPr>
          </a:p>
        </p:txBody>
      </p:sp>
    </p:spTree>
    <p:extLst>
      <p:ext uri="{BB962C8B-B14F-4D97-AF65-F5344CB8AC3E}">
        <p14:creationId xmlns:p14="http://schemas.microsoft.com/office/powerpoint/2010/main" val="9513525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23785263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785794"/>
            <a:ext cx="8229600" cy="1143000"/>
          </a:xfrm>
        </p:spPr>
        <p:txBody>
          <a:bodyPr>
            <a:normAutofit fontScale="90000"/>
          </a:bodyPr>
          <a:lstStyle/>
          <a:p>
            <a:r>
              <a:rPr lang="ar-IQ" b="1" dirty="0" smtClean="0"/>
              <a:t>النتيجة المحتملة في المساهمة الأصلية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500035" y="2428869"/>
            <a:ext cx="8229600" cy="4525963"/>
          </a:xfrm>
        </p:spPr>
        <p:txBody>
          <a:bodyPr/>
          <a:lstStyle/>
          <a:p>
            <a:pPr algn="just">
              <a:buNone/>
            </a:pPr>
            <a:r>
              <a:rPr lang="ar-IQ" dirty="0" smtClean="0"/>
              <a:t>نص المشرع العراقي في المادة 53 على انه (يعاقب المساهم في جريمة، فاعلا أو شريكا، بعقوبة الجريمة التي وقعت فعلا ولو كانت غير التي قصد إرتكابها متى كانت الجريمة التي وقعت نتيجة محتملة للمساهمة التي حصلت) . </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t>عقوبة المساهم الأصلي في الجريمة</a:t>
            </a:r>
            <a:endParaRPr lang="en-US" dirty="0"/>
          </a:p>
        </p:txBody>
      </p:sp>
      <p:sp>
        <p:nvSpPr>
          <p:cNvPr id="3" name="Content Placeholder 2"/>
          <p:cNvSpPr>
            <a:spLocks noGrp="1"/>
          </p:cNvSpPr>
          <p:nvPr>
            <p:ph idx="1"/>
          </p:nvPr>
        </p:nvSpPr>
        <p:spPr>
          <a:xfrm>
            <a:off x="428596" y="2714621"/>
            <a:ext cx="8229600" cy="4525963"/>
          </a:xfrm>
        </p:spPr>
        <p:txBody>
          <a:bodyPr>
            <a:normAutofit/>
          </a:bodyPr>
          <a:lstStyle/>
          <a:p>
            <a:pPr algn="r">
              <a:buNone/>
            </a:pPr>
            <a:r>
              <a:rPr lang="ar-IQ" sz="2800" b="1" dirty="0" smtClean="0"/>
              <a:t>     </a:t>
            </a:r>
            <a:r>
              <a:rPr lang="ar-IQ" sz="2800" dirty="0" smtClean="0"/>
              <a:t>نص المشرع العراقي في المادة (50) على انه :</a:t>
            </a:r>
          </a:p>
          <a:p>
            <a:pPr algn="r">
              <a:buNone/>
            </a:pPr>
            <a:r>
              <a:rPr lang="ar-IQ" sz="2800" dirty="0" smtClean="0"/>
              <a:t>    ( كل من ساهم بوصفه فاعلا أو شريكا في إرتكاب جريمة يعاقب بالعقوبة المقررة لها، ما لم ينص القانون على خلاف ذلك) . </a:t>
            </a:r>
          </a:p>
          <a:p>
            <a:pPr algn="r">
              <a:buNone/>
            </a:pPr>
            <a:r>
              <a:rPr lang="ar-IQ" sz="2800" dirty="0" smtClean="0"/>
              <a:t>بموجب المادة (50) يعاقب من ساهم بوصفه </a:t>
            </a:r>
          </a:p>
          <a:p>
            <a:pPr algn="ctr">
              <a:buNone/>
            </a:pPr>
            <a:r>
              <a:rPr lang="ar-IQ" sz="2800" dirty="0" smtClean="0">
                <a:solidFill>
                  <a:srgbClr val="FF0000"/>
                </a:solidFill>
              </a:rPr>
              <a:t>فاعلا/ </a:t>
            </a:r>
          </a:p>
          <a:p>
            <a:pPr algn="ctr">
              <a:buNone/>
            </a:pPr>
            <a:r>
              <a:rPr lang="ar-IQ" sz="2800" dirty="0" smtClean="0">
                <a:solidFill>
                  <a:srgbClr val="FF0000"/>
                </a:solidFill>
              </a:rPr>
              <a:t>شريكا / </a:t>
            </a:r>
          </a:p>
          <a:p>
            <a:pPr algn="ctr">
              <a:buNone/>
            </a:pPr>
            <a:r>
              <a:rPr lang="ar-IQ" sz="2800" dirty="0" smtClean="0">
                <a:solidFill>
                  <a:srgbClr val="FF0000"/>
                </a:solidFill>
              </a:rPr>
              <a:t>بعقوبة المقررة لها</a:t>
            </a:r>
          </a:p>
          <a:p>
            <a:pPr algn="ctr">
              <a:buNone/>
            </a:pPr>
            <a:r>
              <a:rPr lang="ar-IQ" sz="2800" dirty="0" smtClean="0">
                <a:solidFill>
                  <a:srgbClr val="FF0000"/>
                </a:solidFill>
              </a:rPr>
              <a:t>واذا اوقف او خاب يعاقب بالشروع</a:t>
            </a:r>
            <a:endParaRPr lang="en-US" sz="2800" dirty="0" smtClean="0">
              <a:solidFill>
                <a:srgbClr val="FF0000"/>
              </a:solidFill>
            </a:endParaRPr>
          </a:p>
          <a:p>
            <a:pPr algn="r"/>
            <a:endParaRPr lang="en-US" sz="2800"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solidFill>
                  <a:srgbClr val="FF0000"/>
                </a:solidFill>
              </a:rPr>
              <a:t>كأصل/ </a:t>
            </a:r>
            <a:r>
              <a:rPr lang="ar-IQ" sz="3600" dirty="0" smtClean="0"/>
              <a:t>تعدد الفاعلين ليس ظرفا مشددا</a:t>
            </a:r>
          </a:p>
          <a:p>
            <a:pPr marL="0" indent="0" algn="just">
              <a:buNone/>
            </a:pPr>
            <a:r>
              <a:rPr lang="ar-IQ" sz="3600" dirty="0" smtClean="0"/>
              <a:t>ولكن في جريمة السرقة يعتبر تعدد الفاعلين ظرفا مشددا.</a:t>
            </a:r>
          </a:p>
          <a:p>
            <a:pPr marL="0" indent="0" algn="just">
              <a:buNone/>
            </a:pPr>
            <a:r>
              <a:rPr lang="ar-IQ" sz="3600" dirty="0" smtClean="0"/>
              <a:t>وليس شرطا ان يكون عقوبة الفاعلين اصليين عند تعددهم نفس العقوبة . وانما للقاضي أن يحدد لكل فاعل عقوبة تتفق وظروفه طبقا لمبدأ تفريد العقوبة,</a:t>
            </a:r>
            <a:endParaRPr lang="ar-IQ" sz="3600" dirty="0"/>
          </a:p>
        </p:txBody>
      </p:sp>
    </p:spTree>
    <p:extLst>
      <p:ext uri="{BB962C8B-B14F-4D97-AF65-F5344CB8AC3E}">
        <p14:creationId xmlns:p14="http://schemas.microsoft.com/office/powerpoint/2010/main" val="147948901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142852"/>
            <a:ext cx="8229600" cy="1143000"/>
          </a:xfrm>
        </p:spPr>
        <p:txBody>
          <a:bodyPr>
            <a:normAutofit fontScale="90000"/>
          </a:bodyPr>
          <a:lstStyle/>
          <a:p>
            <a:pPr algn="ctr"/>
            <a:r>
              <a:rPr lang="ar-IQ" b="1" dirty="0" smtClean="0">
                <a:solidFill>
                  <a:srgbClr val="FF0000"/>
                </a:solidFill>
              </a:rPr>
              <a:t>المساهمة التبعية في الجريمة</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714348" y="785795"/>
            <a:ext cx="8229600" cy="4525963"/>
          </a:xfrm>
        </p:spPr>
        <p:txBody>
          <a:bodyPr>
            <a:noAutofit/>
          </a:bodyPr>
          <a:lstStyle/>
          <a:p>
            <a:pPr algn="r">
              <a:buNone/>
            </a:pPr>
            <a:endParaRPr lang="ar-IQ" sz="2800" b="1" dirty="0" smtClean="0"/>
          </a:p>
          <a:p>
            <a:pPr algn="ctr">
              <a:buNone/>
            </a:pPr>
            <a:r>
              <a:rPr lang="ar-IQ" sz="3600" dirty="0" smtClean="0"/>
              <a:t>هو القيام بدور ثانوي في تنفيذ الجريمة</a:t>
            </a:r>
          </a:p>
          <a:p>
            <a:pPr algn="ctr">
              <a:buNone/>
            </a:pPr>
            <a:r>
              <a:rPr lang="ar-IQ" sz="3600" dirty="0" smtClean="0">
                <a:solidFill>
                  <a:srgbClr val="FF0000"/>
                </a:solidFill>
              </a:rPr>
              <a:t>أركان المساهمة التبعية</a:t>
            </a:r>
          </a:p>
          <a:p>
            <a:pPr algn="ctr">
              <a:buNone/>
            </a:pPr>
            <a:r>
              <a:rPr lang="ar-IQ" sz="3600" dirty="0" smtClean="0"/>
              <a:t>1- الركن الشرعي</a:t>
            </a:r>
          </a:p>
          <a:p>
            <a:pPr algn="ctr">
              <a:buNone/>
            </a:pPr>
            <a:r>
              <a:rPr lang="ar-IQ" sz="3600" dirty="0" smtClean="0"/>
              <a:t>2- الركن المادي</a:t>
            </a:r>
          </a:p>
          <a:p>
            <a:pPr algn="ctr">
              <a:buNone/>
            </a:pPr>
            <a:r>
              <a:rPr lang="ar-IQ" sz="3600" dirty="0" smtClean="0"/>
              <a:t>3- الركن المعنوي</a:t>
            </a:r>
            <a:endParaRPr lang="en-US" sz="3600" dirty="0" smtClean="0"/>
          </a:p>
          <a:p>
            <a:pPr algn="r">
              <a:buNone/>
            </a:pPr>
            <a:endParaRPr lang="en-US" sz="2800"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بموجب المادة (48) تكون المساهمة التبعية</a:t>
            </a:r>
            <a:endParaRPr lang="ar-IQ" dirty="0"/>
          </a:p>
        </p:txBody>
      </p:sp>
      <p:sp>
        <p:nvSpPr>
          <p:cNvPr id="3" name="Content Placeholder 2"/>
          <p:cNvSpPr>
            <a:spLocks noGrp="1"/>
          </p:cNvSpPr>
          <p:nvPr>
            <p:ph idx="1"/>
          </p:nvPr>
        </p:nvSpPr>
        <p:spPr/>
        <p:txBody>
          <a:bodyPr>
            <a:normAutofit/>
          </a:bodyPr>
          <a:lstStyle/>
          <a:p>
            <a:pPr marL="0" indent="0" algn="just">
              <a:buNone/>
            </a:pPr>
            <a:r>
              <a:rPr lang="ar-IQ" sz="2800" dirty="0" smtClean="0"/>
              <a:t>1- تكون المساهمة في الجريمة الاشتراك بثلاث صور الرئيسية وهي </a:t>
            </a:r>
          </a:p>
          <a:p>
            <a:pPr marL="0" indent="0" algn="just">
              <a:buNone/>
            </a:pPr>
            <a:r>
              <a:rPr lang="ar-IQ" sz="2800" dirty="0" smtClean="0"/>
              <a:t>( الاتفاق ، التحرض، المساعدة)</a:t>
            </a:r>
          </a:p>
          <a:p>
            <a:pPr marL="0" indent="0" algn="just">
              <a:buNone/>
            </a:pPr>
            <a:r>
              <a:rPr lang="ar-IQ" sz="2800" dirty="0" smtClean="0"/>
              <a:t>تكون المساهمة في الجريمة الاشتراك اما (قبل ) او عند ( تنفيذ) . بمعنى لا يتحقق المساهمة التبعية بهذه صور الثلاث بعد ارتكاب الجريمة .على الرغم من ق.ع.مصري وسوري، يعتبر اخفاء الاشياء المتحصلة من جريمة مساهمة تبعية.</a:t>
            </a:r>
          </a:p>
          <a:p>
            <a:pPr marL="0" indent="0" algn="just">
              <a:buNone/>
            </a:pPr>
            <a:r>
              <a:rPr lang="ar-IQ" sz="2800" dirty="0" smtClean="0"/>
              <a:t>2- حصر صور المساهمة التبعية بثلاث صور (الاتفاق،التحريض،المساعدة) وهذا يكون ضمان للافراد ضد تعسف القاضي لو ترك امر تقديره للقاضي.</a:t>
            </a:r>
            <a:endParaRPr lang="ar-IQ" sz="2800" dirty="0"/>
          </a:p>
        </p:txBody>
      </p:sp>
    </p:spTree>
    <p:extLst>
      <p:ext uri="{BB962C8B-B14F-4D97-AF65-F5344CB8AC3E}">
        <p14:creationId xmlns:p14="http://schemas.microsoft.com/office/powerpoint/2010/main" val="222763734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3- المساهمة التبعية في الجريمة لا يمكن ان تتصور الا في فعل غير مشروع في نظر قانون العقوبات.</a:t>
            </a:r>
          </a:p>
          <a:p>
            <a:pPr marL="0" indent="0" algn="just">
              <a:buNone/>
            </a:pPr>
            <a:r>
              <a:rPr lang="ar-IQ" sz="3200" dirty="0" smtClean="0"/>
              <a:t>4- يشترط لتحقيق الاشتراك الاركان الاتية :-</a:t>
            </a:r>
          </a:p>
          <a:p>
            <a:pPr marL="457200" indent="-457200" algn="just">
              <a:buAutoNum type="arabic1Minus"/>
            </a:pPr>
            <a:r>
              <a:rPr lang="ar-IQ" sz="3200" dirty="0" smtClean="0"/>
              <a:t>وقوع نشاط غير مشروع</a:t>
            </a:r>
          </a:p>
          <a:p>
            <a:pPr marL="457200" indent="-457200" algn="just">
              <a:buAutoNum type="arabic1Minus"/>
            </a:pPr>
            <a:r>
              <a:rPr lang="ar-IQ" sz="3200" dirty="0" smtClean="0"/>
              <a:t>باحدى الوسائل الثلاث</a:t>
            </a:r>
          </a:p>
          <a:p>
            <a:pPr marL="457200" indent="-457200" algn="just">
              <a:buAutoNum type="arabic1Minus"/>
            </a:pPr>
            <a:r>
              <a:rPr lang="ar-IQ" sz="3200" dirty="0" smtClean="0"/>
              <a:t>تحقق قصد التداخل لدى المساهم التبعي.</a:t>
            </a:r>
            <a:endParaRPr lang="ar-IQ" sz="3200" dirty="0"/>
          </a:p>
        </p:txBody>
      </p:sp>
    </p:spTree>
    <p:extLst>
      <p:ext uri="{BB962C8B-B14F-4D97-AF65-F5344CB8AC3E}">
        <p14:creationId xmlns:p14="http://schemas.microsoft.com/office/powerpoint/2010/main" val="275906432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1- الركن الشرعي</a:t>
            </a:r>
            <a:endParaRPr lang="ar-IQ" dirty="0"/>
          </a:p>
        </p:txBody>
      </p:sp>
      <p:sp>
        <p:nvSpPr>
          <p:cNvPr id="3" name="Content Placeholder 2"/>
          <p:cNvSpPr>
            <a:spLocks noGrp="1"/>
          </p:cNvSpPr>
          <p:nvPr>
            <p:ph idx="1"/>
          </p:nvPr>
        </p:nvSpPr>
        <p:spPr/>
        <p:txBody>
          <a:bodyPr>
            <a:normAutofit/>
          </a:bodyPr>
          <a:lstStyle/>
          <a:p>
            <a:pPr marL="0" indent="0" algn="ctr">
              <a:buNone/>
            </a:pPr>
            <a:r>
              <a:rPr lang="ar-IQ" sz="2800" dirty="0" smtClean="0">
                <a:solidFill>
                  <a:srgbClr val="FF0000"/>
                </a:solidFill>
              </a:rPr>
              <a:t>وقوع النشاط غير مشروع</a:t>
            </a:r>
          </a:p>
          <a:p>
            <a:pPr marL="0" indent="0">
              <a:buNone/>
            </a:pPr>
            <a:r>
              <a:rPr lang="ar-IQ" sz="2800" dirty="0" smtClean="0"/>
              <a:t>1- ليس شرطا ان يكون تلك الجريمة الواقعة تامة ويكفي أن تكون شروعا.</a:t>
            </a:r>
          </a:p>
          <a:p>
            <a:pPr marL="0" indent="0">
              <a:buNone/>
            </a:pPr>
            <a:r>
              <a:rPr lang="ar-IQ" sz="2800" dirty="0" smtClean="0"/>
              <a:t>2- يخضع هذا النشاط للنص التجريم.</a:t>
            </a:r>
          </a:p>
          <a:p>
            <a:pPr marL="0" indent="0">
              <a:buNone/>
            </a:pPr>
            <a:r>
              <a:rPr lang="ar-IQ" sz="2800" dirty="0" smtClean="0"/>
              <a:t>3- لا يخضع هذا النشاط لسبب الاباحة.</a:t>
            </a:r>
          </a:p>
          <a:p>
            <a:pPr marL="0" indent="0">
              <a:buNone/>
            </a:pPr>
            <a:r>
              <a:rPr lang="ar-IQ" sz="2800" dirty="0" smtClean="0"/>
              <a:t>4-أن يكون هذا النشاط جريمة بنص صريح سواء كان ( جناية-جنحة-مخالفة)</a:t>
            </a:r>
          </a:p>
          <a:p>
            <a:pPr marL="0" indent="0">
              <a:buNone/>
            </a:pPr>
            <a:r>
              <a:rPr lang="ar-IQ" sz="2800" dirty="0" smtClean="0"/>
              <a:t>5-الاشتراك في النشاطات المباحة لا يحقق المساهمة التبعية.</a:t>
            </a:r>
            <a:endParaRPr lang="ar-IQ" sz="2800" dirty="0"/>
          </a:p>
        </p:txBody>
      </p:sp>
    </p:spTree>
    <p:extLst>
      <p:ext uri="{BB962C8B-B14F-4D97-AF65-F5344CB8AC3E}">
        <p14:creationId xmlns:p14="http://schemas.microsoft.com/office/powerpoint/2010/main" val="2202036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lang="ar-IQ" b="1" dirty="0" smtClean="0"/>
              <a:t> نطاق تطبيق مبدأ عدم رجعية القانون الجنائي على الماضي</a:t>
            </a:r>
            <a:r>
              <a:rPr lang="en-US" dirty="0" smtClean="0"/>
              <a:t/>
            </a:r>
            <a:br>
              <a:rPr lang="en-US" dirty="0" smtClean="0"/>
            </a:br>
            <a:endParaRPr lang="en-US" dirty="0"/>
          </a:p>
        </p:txBody>
      </p:sp>
      <p:sp>
        <p:nvSpPr>
          <p:cNvPr id="3" name="Content Placeholder 2"/>
          <p:cNvSpPr>
            <a:spLocks noGrp="1"/>
          </p:cNvSpPr>
          <p:nvPr>
            <p:ph idx="1"/>
          </p:nvPr>
        </p:nvSpPr>
        <p:spPr>
          <a:xfrm>
            <a:off x="500035" y="1928803"/>
            <a:ext cx="8229600" cy="4525963"/>
          </a:xfrm>
        </p:spPr>
        <p:txBody>
          <a:bodyPr>
            <a:normAutofit/>
          </a:bodyPr>
          <a:lstStyle/>
          <a:p>
            <a:pPr algn="just">
              <a:buNone/>
            </a:pPr>
            <a:r>
              <a:rPr lang="ar-IQ" sz="2800" b="1" dirty="0" smtClean="0">
                <a:solidFill>
                  <a:srgbClr val="002060"/>
                </a:solidFill>
              </a:rPr>
              <a:t>   1- القوانين الموضوعية:</a:t>
            </a:r>
            <a:r>
              <a:rPr lang="ar-IQ" sz="2800" dirty="0" smtClean="0">
                <a:solidFill>
                  <a:srgbClr val="002060"/>
                </a:solidFill>
              </a:rPr>
              <a:t> ويقصد بها القوانين التي تحدد الجرائم وعقوباتها، وهي تخضع لمبدأ عدم رجعية القانون الجنائي على الماضي، وبصدد ذلك نصت المادة 2 من قانون العقوبات العراقي رقم111 لسنة 1969 المعدل على انه ((يسري على الجرائم القانون النافذ وقت إرتكابها، ويرجع في تحديد وقت إرتكاب الجريمة الى الوقت الذي تمت فيه افعال تنفيذها دون النظر الى وقت تحقق نتيجتها)).</a:t>
            </a: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لا شروع في الاشتراك </a:t>
            </a:r>
            <a:endParaRPr lang="ar-IQ"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t>(أ) يحرض (ب) ، ولكن (ب) لم يرتكب، يعدل عن ارتكابها في هذه الحالة نقول لا شروع في الاشتراك أي لا شروع في المساهمة التبعية. </a:t>
            </a:r>
            <a:r>
              <a:rPr lang="ar-IQ" sz="2800" dirty="0" smtClean="0">
                <a:solidFill>
                  <a:srgbClr val="FF0000"/>
                </a:solidFill>
              </a:rPr>
              <a:t>ما السبب ؟</a:t>
            </a:r>
          </a:p>
          <a:p>
            <a:pPr marL="0" indent="0">
              <a:buNone/>
            </a:pPr>
            <a:r>
              <a:rPr lang="ar-IQ" sz="2800" dirty="0" smtClean="0">
                <a:solidFill>
                  <a:srgbClr val="FF0000"/>
                </a:solidFill>
              </a:rPr>
              <a:t>لان النشاط غير المشروع لم يقع لكي يكتسب التحريض منه صفة المساهمة التبعية.</a:t>
            </a:r>
          </a:p>
          <a:p>
            <a:pPr marL="0" indent="0">
              <a:buNone/>
            </a:pPr>
            <a:r>
              <a:rPr lang="ar-IQ" sz="2800" dirty="0" smtClean="0">
                <a:solidFill>
                  <a:srgbClr val="FF0000"/>
                </a:solidFill>
              </a:rPr>
              <a:t>اذا عدل الشريك ولم يعدل المحرض ؟ </a:t>
            </a:r>
          </a:p>
          <a:p>
            <a:pPr marL="0" indent="0">
              <a:buNone/>
            </a:pPr>
            <a:r>
              <a:rPr lang="ar-IQ" sz="2800" dirty="0" smtClean="0">
                <a:solidFill>
                  <a:srgbClr val="002060"/>
                </a:solidFill>
              </a:rPr>
              <a:t>في هذه الحالة عدوله لا يفيده اذا وقعت الجريمة.</a:t>
            </a:r>
          </a:p>
          <a:p>
            <a:pPr marL="0" indent="0">
              <a:buNone/>
            </a:pPr>
            <a:r>
              <a:rPr lang="ar-IQ" sz="2800" dirty="0" smtClean="0">
                <a:solidFill>
                  <a:srgbClr val="002060"/>
                </a:solidFill>
              </a:rPr>
              <a:t>الا اذا استطاع ان يزيل كل أثر لتدخله في ارتكاب جريمة قبل وقوعها .</a:t>
            </a:r>
            <a:endParaRPr lang="ar-IQ" sz="2800" dirty="0">
              <a:solidFill>
                <a:srgbClr val="002060"/>
              </a:solidFill>
            </a:endParaRPr>
          </a:p>
        </p:txBody>
      </p:sp>
    </p:spTree>
    <p:extLst>
      <p:ext uri="{BB962C8B-B14F-4D97-AF65-F5344CB8AC3E}">
        <p14:creationId xmlns:p14="http://schemas.microsoft.com/office/powerpoint/2010/main" val="160404010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ويكون النشاط غير المشروع صفة نشاط مشروع اذا كان السلطات العامة لا تستطيع الاجراءات القانونية بشانه أما </a:t>
            </a:r>
          </a:p>
          <a:p>
            <a:pPr marL="0" indent="0" algn="just">
              <a:buNone/>
            </a:pPr>
            <a:r>
              <a:rPr lang="ar-IQ" sz="2800" dirty="0" smtClean="0">
                <a:solidFill>
                  <a:srgbClr val="FF0000"/>
                </a:solidFill>
              </a:rPr>
              <a:t>بتقادم</a:t>
            </a:r>
            <a:r>
              <a:rPr lang="ar-IQ" sz="2800" dirty="0" smtClean="0"/>
              <a:t> أو صدور </a:t>
            </a:r>
            <a:r>
              <a:rPr lang="ar-IQ" sz="2800" dirty="0" smtClean="0">
                <a:solidFill>
                  <a:srgbClr val="FF0000"/>
                </a:solidFill>
              </a:rPr>
              <a:t>عفو عام </a:t>
            </a:r>
            <a:r>
              <a:rPr lang="ar-IQ" sz="2800" dirty="0" smtClean="0"/>
              <a:t>/ يشمل المساهم التبعي</a:t>
            </a:r>
          </a:p>
          <a:p>
            <a:pPr marL="0" indent="0" algn="just">
              <a:buNone/>
            </a:pPr>
            <a:r>
              <a:rPr lang="ar-IQ" sz="2800" dirty="0" smtClean="0"/>
              <a:t>أما اذا كان العفو عن العقوبة (عفو خاص) / لا يشمل المساهم التبعي لانه خاص بصاحبه لا يتعداه لغير ممن ساهم معه.</a:t>
            </a:r>
            <a:endParaRPr lang="ar-IQ" sz="2800" dirty="0"/>
          </a:p>
        </p:txBody>
      </p:sp>
    </p:spTree>
    <p:extLst>
      <p:ext uri="{BB962C8B-B14F-4D97-AF65-F5344CB8AC3E}">
        <p14:creationId xmlns:p14="http://schemas.microsoft.com/office/powerpoint/2010/main" val="53967835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2800" dirty="0" smtClean="0"/>
              <a:t> المادة (49) تنص ( يعاقب الشريك بالعقوبة المنصوص عليها قانونا ولو كان فاعل الجريمة غير معاقب بسبب عدم توفر القصد الجرمي لديه او لاحوال اخرى خاصة به) .</a:t>
            </a:r>
          </a:p>
          <a:p>
            <a:pPr marL="0" indent="0" algn="just">
              <a:buNone/>
            </a:pPr>
            <a:r>
              <a:rPr lang="ar-IQ" sz="2800" dirty="0" smtClean="0"/>
              <a:t>تتحقق المساهمة التبعية ولو لم يكن الفاعل الاصلي للجريمة خاضعا للمسؤولية الجنائية كصغر سنه او الاصابة بعاهة عقلية او بسبب حسن نيته. </a:t>
            </a:r>
          </a:p>
          <a:p>
            <a:pPr marL="0" indent="0" algn="just">
              <a:buNone/>
            </a:pPr>
            <a:r>
              <a:rPr lang="ar-IQ" sz="2800" dirty="0" smtClean="0"/>
              <a:t>لا يستفيد المساهم التبعي من مانع العقاب الذي يتمتع به فاعل الاصلي للجريمة بل يعاقب عن مساهمته تبعية فيها. </a:t>
            </a:r>
            <a:endParaRPr lang="ar-IQ" sz="2800" dirty="0"/>
          </a:p>
        </p:txBody>
      </p:sp>
    </p:spTree>
    <p:extLst>
      <p:ext uri="{BB962C8B-B14F-4D97-AF65-F5344CB8AC3E}">
        <p14:creationId xmlns:p14="http://schemas.microsoft.com/office/powerpoint/2010/main" val="381779807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لا يستفيد المساهم التبعي من مانع العقاب الذي يتمتع به الفاعل الاصلي للجريمة بل يعاقب عن مساهمته التبعية فيها . فمن يعاون أمرأة على مساعدة زوجها على الفرار من يد قضاء يعتبر شريكا في الجريمة ويعاقب عن اشتراكه بالرغم من ان الفاعل الاصلي الزوجة لا يعاقب.</a:t>
            </a:r>
            <a:endParaRPr lang="ar-IQ" sz="3200" dirty="0"/>
          </a:p>
        </p:txBody>
      </p:sp>
    </p:spTree>
    <p:extLst>
      <p:ext uri="{BB962C8B-B14F-4D97-AF65-F5344CB8AC3E}">
        <p14:creationId xmlns:p14="http://schemas.microsoft.com/office/powerpoint/2010/main" val="328894272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600" b="1" spc="0" dirty="0">
                <a:solidFill>
                  <a:srgbClr val="FF0000"/>
                </a:solidFill>
                <a:ea typeface="+mn-ea"/>
              </a:rPr>
              <a:t>الركن </a:t>
            </a:r>
            <a:r>
              <a:rPr lang="ar-IQ" sz="3600" b="1" spc="0" dirty="0" smtClean="0">
                <a:solidFill>
                  <a:srgbClr val="FF0000"/>
                </a:solidFill>
                <a:ea typeface="+mn-ea"/>
              </a:rPr>
              <a:t>المادي</a:t>
            </a:r>
            <a:br>
              <a:rPr lang="ar-IQ" sz="3600" b="1" spc="0" dirty="0" smtClean="0">
                <a:solidFill>
                  <a:srgbClr val="FF0000"/>
                </a:solidFill>
                <a:ea typeface="+mn-ea"/>
              </a:rPr>
            </a:br>
            <a:r>
              <a:rPr lang="ar-IQ" sz="3600" b="1" spc="0" dirty="0" smtClean="0">
                <a:solidFill>
                  <a:srgbClr val="FF0000"/>
                </a:solidFill>
                <a:ea typeface="+mn-ea"/>
              </a:rPr>
              <a:t>تدخل المساهم التبعي في نشاط غير مشروع</a:t>
            </a:r>
            <a:endParaRPr lang="ar-IQ" sz="4800" dirty="0">
              <a:solidFill>
                <a:srgbClr val="FF0000"/>
              </a:solidFill>
            </a:endParaRPr>
          </a:p>
        </p:txBody>
      </p:sp>
      <p:sp>
        <p:nvSpPr>
          <p:cNvPr id="3" name="Content Placeholder 2"/>
          <p:cNvSpPr>
            <a:spLocks noGrp="1"/>
          </p:cNvSpPr>
          <p:nvPr>
            <p:ph idx="1"/>
          </p:nvPr>
        </p:nvSpPr>
        <p:spPr/>
        <p:txBody>
          <a:bodyPr/>
          <a:lstStyle/>
          <a:p>
            <a:pPr lvl="0" algn="just">
              <a:buClr>
                <a:srgbClr val="93A299"/>
              </a:buClr>
              <a:buNone/>
            </a:pPr>
            <a:r>
              <a:rPr lang="ar-IQ" sz="2800" dirty="0" smtClean="0">
                <a:solidFill>
                  <a:srgbClr val="292934"/>
                </a:solidFill>
              </a:rPr>
              <a:t>ويتحقق </a:t>
            </a:r>
            <a:r>
              <a:rPr lang="ar-IQ" sz="2800" dirty="0">
                <a:solidFill>
                  <a:srgbClr val="292934"/>
                </a:solidFill>
              </a:rPr>
              <a:t>بتوافر العناصر الثلاثة الآتية:</a:t>
            </a:r>
            <a:endParaRPr lang="en-US" sz="2800" dirty="0">
              <a:solidFill>
                <a:srgbClr val="292934"/>
              </a:solidFill>
            </a:endParaRPr>
          </a:p>
          <a:p>
            <a:pPr lvl="0" algn="just">
              <a:buClr>
                <a:srgbClr val="93A299"/>
              </a:buClr>
              <a:buNone/>
            </a:pPr>
            <a:r>
              <a:rPr lang="ar-IQ" sz="2800" b="1" dirty="0">
                <a:solidFill>
                  <a:srgbClr val="292934"/>
                </a:solidFill>
              </a:rPr>
              <a:t>أ-السلوك </a:t>
            </a:r>
            <a:r>
              <a:rPr lang="ar-IQ" sz="2800" b="1" dirty="0" smtClean="0">
                <a:solidFill>
                  <a:srgbClr val="292934"/>
                </a:solidFill>
              </a:rPr>
              <a:t>الإجرامي</a:t>
            </a:r>
            <a:r>
              <a:rPr lang="ar-IQ" sz="2800" b="1" dirty="0">
                <a:solidFill>
                  <a:srgbClr val="292934"/>
                </a:solidFill>
              </a:rPr>
              <a:t>: </a:t>
            </a:r>
            <a:r>
              <a:rPr lang="ar-IQ" sz="2800" dirty="0">
                <a:solidFill>
                  <a:srgbClr val="292934"/>
                </a:solidFill>
              </a:rPr>
              <a:t>وهو يتحقق بتدخل المساهم التبعي في النشاط غير المشروع باحدى هذه الأفعال: </a:t>
            </a:r>
            <a:endParaRPr lang="en-US" sz="2800" dirty="0">
              <a:solidFill>
                <a:srgbClr val="292934"/>
              </a:solidFill>
            </a:endParaRPr>
          </a:p>
          <a:p>
            <a:pPr lvl="0" algn="just">
              <a:buClr>
                <a:srgbClr val="93A299"/>
              </a:buClr>
              <a:buNone/>
            </a:pPr>
            <a:r>
              <a:rPr lang="ar-IQ" sz="2800" dirty="0">
                <a:solidFill>
                  <a:srgbClr val="292934"/>
                </a:solidFill>
              </a:rPr>
              <a:t>-التحريض: وهو دفع الجاني الى إرتكاب الجريمة بالتأثير في إرادته وتوجيهها الوجهة التي يريدها المحرض.</a:t>
            </a:r>
            <a:endParaRPr lang="en-US" sz="2800" dirty="0">
              <a:solidFill>
                <a:srgbClr val="292934"/>
              </a:solidFill>
            </a:endParaRPr>
          </a:p>
          <a:p>
            <a:pPr lvl="0" algn="just">
              <a:buClr>
                <a:srgbClr val="93A299"/>
              </a:buClr>
              <a:buNone/>
            </a:pPr>
            <a:r>
              <a:rPr lang="ar-IQ" sz="2800" dirty="0">
                <a:solidFill>
                  <a:srgbClr val="292934"/>
                </a:solidFill>
              </a:rPr>
              <a:t>-الإتفاق: وهوإنعقاد إرادتين أو أكثر على إرتكاب جريمة واحدة.</a:t>
            </a:r>
            <a:endParaRPr lang="en-US" sz="2800" dirty="0">
              <a:solidFill>
                <a:srgbClr val="292934"/>
              </a:solidFill>
            </a:endParaRPr>
          </a:p>
          <a:p>
            <a:pPr lvl="0" algn="just">
              <a:buClr>
                <a:srgbClr val="93A299"/>
              </a:buClr>
              <a:buNone/>
            </a:pPr>
            <a:r>
              <a:rPr lang="ar-IQ" sz="2800" dirty="0">
                <a:solidFill>
                  <a:srgbClr val="292934"/>
                </a:solidFill>
              </a:rPr>
              <a:t>-المساعدة: وهي تقديم العون، أياً كانت صورته الى الفاعل فيرتكب الجريمة بناءً عليه</a:t>
            </a:r>
            <a:r>
              <a:rPr lang="ar-IQ" sz="2800" dirty="0" smtClean="0">
                <a:solidFill>
                  <a:srgbClr val="292934"/>
                </a:solidFill>
              </a:rPr>
              <a:t>.</a:t>
            </a:r>
          </a:p>
          <a:p>
            <a:pPr lvl="0" algn="just">
              <a:buClr>
                <a:srgbClr val="93A299"/>
              </a:buClr>
              <a:buNone/>
            </a:pPr>
            <a:r>
              <a:rPr lang="ar-IQ" sz="2800" b="1" dirty="0">
                <a:solidFill>
                  <a:srgbClr val="292934"/>
                </a:solidFill>
              </a:rPr>
              <a:t> </a:t>
            </a:r>
            <a:r>
              <a:rPr lang="ar-IQ" sz="2800" b="1" dirty="0" smtClean="0">
                <a:solidFill>
                  <a:srgbClr val="292934"/>
                </a:solidFill>
              </a:rPr>
              <a:t>ب-النتيجة الإجرامية</a:t>
            </a:r>
            <a:r>
              <a:rPr lang="ar-IQ" sz="2800" b="1" dirty="0">
                <a:solidFill>
                  <a:srgbClr val="292934"/>
                </a:solidFill>
              </a:rPr>
              <a:t>: </a:t>
            </a:r>
            <a:r>
              <a:rPr lang="ar-IQ" sz="2800" dirty="0">
                <a:solidFill>
                  <a:srgbClr val="292934"/>
                </a:solidFill>
              </a:rPr>
              <a:t>وهو الجريمة الواقعة نتيجة تدخل الشريك بالتحريض أو الإتفاق أو المساعدة.</a:t>
            </a:r>
            <a:endParaRPr lang="ar-IQ" dirty="0"/>
          </a:p>
        </p:txBody>
      </p:sp>
    </p:spTree>
    <p:extLst>
      <p:ext uri="{BB962C8B-B14F-4D97-AF65-F5344CB8AC3E}">
        <p14:creationId xmlns:p14="http://schemas.microsoft.com/office/powerpoint/2010/main" val="408707355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lvl="0" algn="just">
              <a:buClr>
                <a:srgbClr val="93A299"/>
              </a:buClr>
              <a:buNone/>
            </a:pPr>
            <a:r>
              <a:rPr lang="ar-IQ" sz="3200" b="1" dirty="0" smtClean="0">
                <a:solidFill>
                  <a:srgbClr val="292934"/>
                </a:solidFill>
              </a:rPr>
              <a:t>ج- </a:t>
            </a:r>
            <a:r>
              <a:rPr lang="ar-IQ" sz="3200" b="1" dirty="0">
                <a:solidFill>
                  <a:srgbClr val="292934"/>
                </a:solidFill>
              </a:rPr>
              <a:t>العلاقة السببية : </a:t>
            </a:r>
          </a:p>
          <a:p>
            <a:pPr lvl="0" algn="just">
              <a:buClr>
                <a:srgbClr val="93A299"/>
              </a:buClr>
              <a:buNone/>
            </a:pPr>
            <a:r>
              <a:rPr lang="ar-IQ" sz="3200" b="1" dirty="0">
                <a:solidFill>
                  <a:srgbClr val="292934"/>
                </a:solidFill>
              </a:rPr>
              <a:t>     </a:t>
            </a:r>
            <a:r>
              <a:rPr lang="ar-IQ" sz="3200" dirty="0">
                <a:solidFill>
                  <a:srgbClr val="292934"/>
                </a:solidFill>
              </a:rPr>
              <a:t>يقصد بها قيام علاقة بين السبب والنتيجة أي بين نشاط الشريك من تحريض أو إتفاق أو مساعدة وبين الجريمة المرتكبة</a:t>
            </a:r>
            <a:r>
              <a:rPr lang="ar-IQ" sz="3200" b="1" dirty="0">
                <a:solidFill>
                  <a:srgbClr val="292934"/>
                </a:solidFill>
              </a:rPr>
              <a:t> </a:t>
            </a:r>
            <a:r>
              <a:rPr lang="ar-IQ" sz="3200" dirty="0">
                <a:solidFill>
                  <a:srgbClr val="292934"/>
                </a:solidFill>
              </a:rPr>
              <a:t>ومن ثم إنتفاء </a:t>
            </a:r>
            <a:r>
              <a:rPr lang="ar-IQ" sz="3200">
                <a:solidFill>
                  <a:srgbClr val="292934"/>
                </a:solidFill>
              </a:rPr>
              <a:t>هذه </a:t>
            </a:r>
            <a:r>
              <a:rPr lang="ar-IQ" sz="3200" smtClean="0">
                <a:solidFill>
                  <a:srgbClr val="292934"/>
                </a:solidFill>
              </a:rPr>
              <a:t>العلاقة </a:t>
            </a:r>
            <a:r>
              <a:rPr lang="ar-IQ" sz="3200" dirty="0">
                <a:solidFill>
                  <a:srgbClr val="292934"/>
                </a:solidFill>
              </a:rPr>
              <a:t>يؤدي الى إنتفاء المساهمة التبعية . </a:t>
            </a:r>
            <a:r>
              <a:rPr lang="ar-IQ" sz="3200" b="1" dirty="0">
                <a:solidFill>
                  <a:srgbClr val="292934"/>
                </a:solidFill>
              </a:rPr>
              <a:t>   </a:t>
            </a:r>
            <a:endParaRPr lang="en-US" sz="3200" dirty="0">
              <a:solidFill>
                <a:srgbClr val="292934"/>
              </a:solidFill>
            </a:endParaRPr>
          </a:p>
          <a:p>
            <a:pPr marL="0" indent="0" algn="just">
              <a:buNone/>
            </a:pPr>
            <a:endParaRPr lang="ar-IQ" sz="3200" dirty="0"/>
          </a:p>
        </p:txBody>
      </p:sp>
    </p:spTree>
    <p:extLst>
      <p:ext uri="{BB962C8B-B14F-4D97-AF65-F5344CB8AC3E}">
        <p14:creationId xmlns:p14="http://schemas.microsoft.com/office/powerpoint/2010/main" val="132615706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2060"/>
              </a:solidFill>
            </a:endParaRPr>
          </a:p>
          <a:p>
            <a:pPr marL="0" indent="0" algn="just">
              <a:buNone/>
            </a:pPr>
            <a:r>
              <a:rPr lang="ar-IQ" sz="2800" dirty="0" smtClean="0">
                <a:solidFill>
                  <a:srgbClr val="002060"/>
                </a:solidFill>
              </a:rPr>
              <a:t>والرأي السائد في الفقة والقضاء الفرنسيين وكذلك لدى اغلب الشراح المصريين ، أن نشاط المساهم التبعي في الجريمة يجب أن يكون نشاطا ايجابيا لا سلبيا وبالتالي فان مجرد وقوف الشخص موقفا سلبيا اثناء ارتكاب الجريمة وعدم تدخله للحيلولة دون مضي الجاني في تنفيذها لا يعد مساهمة منه .</a:t>
            </a:r>
          </a:p>
          <a:p>
            <a:pPr marL="0" indent="0" algn="just">
              <a:buNone/>
            </a:pPr>
            <a:r>
              <a:rPr lang="ar-IQ" sz="2800" dirty="0" smtClean="0">
                <a:solidFill>
                  <a:srgbClr val="002060"/>
                </a:solidFill>
              </a:rPr>
              <a:t>ولكن لا يوجد ما يمنع من تحقق المساهمة التبعية بنشاط سلبي لان لا يوجد في نصوص القانون ما يقطع بان القانون يستلزم ايجابية وسائل الاشتراك .</a:t>
            </a:r>
            <a:endParaRPr lang="ar-IQ" sz="2800" dirty="0">
              <a:solidFill>
                <a:srgbClr val="002060"/>
              </a:solidFill>
            </a:endParaRPr>
          </a:p>
        </p:txBody>
      </p:sp>
    </p:spTree>
    <p:extLst>
      <p:ext uri="{BB962C8B-B14F-4D97-AF65-F5344CB8AC3E}">
        <p14:creationId xmlns:p14="http://schemas.microsoft.com/office/powerpoint/2010/main" val="417654679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التحريض</a:t>
            </a:r>
            <a:endParaRPr lang="ar-IQ" sz="4800" dirty="0"/>
          </a:p>
        </p:txBody>
      </p:sp>
      <p:sp>
        <p:nvSpPr>
          <p:cNvPr id="3" name="Content Placeholder 2"/>
          <p:cNvSpPr>
            <a:spLocks noGrp="1"/>
          </p:cNvSpPr>
          <p:nvPr>
            <p:ph idx="1"/>
          </p:nvPr>
        </p:nvSpPr>
        <p:spPr/>
        <p:txBody>
          <a:bodyPr>
            <a:normAutofit/>
          </a:bodyPr>
          <a:lstStyle/>
          <a:p>
            <a:pPr marL="0" indent="0" algn="just">
              <a:buNone/>
            </a:pPr>
            <a:r>
              <a:rPr lang="ar-IQ" sz="3200" dirty="0" smtClean="0">
                <a:solidFill>
                  <a:srgbClr val="002060"/>
                </a:solidFill>
              </a:rPr>
              <a:t>لم يعرف القانون العقوبات العراقي التحريض ولم يحدد وسائل تحققه ، انما ترك ذلك لتقدير القاضي ، والقاضي حر في استنتاج عقيدته من اي مصدر شاء.</a:t>
            </a:r>
          </a:p>
          <a:p>
            <a:pPr marL="0" indent="0" algn="just">
              <a:buNone/>
            </a:pPr>
            <a:r>
              <a:rPr lang="ar-IQ" sz="3200" dirty="0" smtClean="0">
                <a:solidFill>
                  <a:srgbClr val="002060"/>
                </a:solidFill>
              </a:rPr>
              <a:t>ولكن بعض القوانين كقانون العقوبات الفرنسي  حدد وسائل التحريض ( بان يكون بهدية او وعد وعيد او مخادغة او دسيسية....).</a:t>
            </a:r>
          </a:p>
          <a:p>
            <a:pPr marL="0" indent="0" algn="just">
              <a:buNone/>
            </a:pPr>
            <a:r>
              <a:rPr lang="ar-IQ" sz="3200" dirty="0" smtClean="0">
                <a:solidFill>
                  <a:srgbClr val="002060"/>
                </a:solidFill>
              </a:rPr>
              <a:t>وتعرف التحريض ( دفع الجاني الى ارتكاب الجريمة بالتاثير في ارادته وتوجيهها الوجهة التي يريدها المحرض).</a:t>
            </a:r>
            <a:endParaRPr lang="ar-IQ" sz="3200" dirty="0">
              <a:solidFill>
                <a:srgbClr val="002060"/>
              </a:solidFill>
            </a:endParaRPr>
          </a:p>
        </p:txBody>
      </p:sp>
    </p:spTree>
    <p:extLst>
      <p:ext uri="{BB962C8B-B14F-4D97-AF65-F5344CB8AC3E}">
        <p14:creationId xmlns:p14="http://schemas.microsoft.com/office/powerpoint/2010/main" val="170931488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sz="2800" dirty="0" smtClean="0">
                <a:solidFill>
                  <a:srgbClr val="002060"/>
                </a:solidFill>
              </a:rPr>
              <a:t>النصيحة المقترنة بالحاح / </a:t>
            </a:r>
            <a:r>
              <a:rPr lang="ar-IQ" sz="2800" dirty="0" smtClean="0">
                <a:solidFill>
                  <a:srgbClr val="FF0000"/>
                </a:solidFill>
              </a:rPr>
              <a:t>يتحقق التحريض</a:t>
            </a:r>
            <a:r>
              <a:rPr lang="ar-IQ" sz="2800" dirty="0" smtClean="0">
                <a:solidFill>
                  <a:srgbClr val="002060"/>
                </a:solidFill>
              </a:rPr>
              <a:t>.</a:t>
            </a:r>
          </a:p>
          <a:p>
            <a:pPr marL="0" indent="0">
              <a:buNone/>
            </a:pPr>
            <a:r>
              <a:rPr lang="ar-IQ" sz="2800" dirty="0" smtClean="0">
                <a:solidFill>
                  <a:srgbClr val="002060"/>
                </a:solidFill>
              </a:rPr>
              <a:t>مجرد النصيحة او الايعاز او الايحاء او التحسين او التحبيذ/ </a:t>
            </a:r>
            <a:r>
              <a:rPr lang="ar-IQ" sz="2800" dirty="0" smtClean="0">
                <a:solidFill>
                  <a:srgbClr val="FF0000"/>
                </a:solidFill>
              </a:rPr>
              <a:t>لا يعتبر تحريضا.</a:t>
            </a:r>
          </a:p>
          <a:p>
            <a:pPr marL="0" indent="0">
              <a:buNone/>
            </a:pPr>
            <a:r>
              <a:rPr lang="ar-IQ" sz="2800" dirty="0" smtClean="0">
                <a:solidFill>
                  <a:srgbClr val="002060"/>
                </a:solidFill>
              </a:rPr>
              <a:t>ونشاط المحرض في التحريض واحد امام قانون مهما اختلفت سبل التعبير سواء كانت عن طريق كتابة او القول او ايحاء مادام له دلاله واضحة.</a:t>
            </a:r>
          </a:p>
          <a:p>
            <a:pPr marL="0" indent="0">
              <a:buNone/>
            </a:pPr>
            <a:r>
              <a:rPr lang="ar-IQ" sz="2800" dirty="0" smtClean="0">
                <a:solidFill>
                  <a:srgbClr val="002060"/>
                </a:solidFill>
              </a:rPr>
              <a:t>لا فرق بين ان يكون تحريض صراحا او ضمنا.</a:t>
            </a:r>
          </a:p>
          <a:p>
            <a:pPr marL="0" indent="0">
              <a:buNone/>
            </a:pPr>
            <a:r>
              <a:rPr lang="ar-IQ" sz="2800" dirty="0" smtClean="0">
                <a:solidFill>
                  <a:srgbClr val="002060"/>
                </a:solidFill>
              </a:rPr>
              <a:t>-ويشترط في التحريض لكي يحقق المساهمة التبعية ان يكون مباشرا اي منصبا على امر يعتبر جريمة.</a:t>
            </a:r>
            <a:endParaRPr lang="ar-IQ" sz="2800" dirty="0">
              <a:solidFill>
                <a:srgbClr val="002060"/>
              </a:solidFill>
            </a:endParaRPr>
          </a:p>
        </p:txBody>
      </p:sp>
    </p:spTree>
    <p:extLst>
      <p:ext uri="{BB962C8B-B14F-4D97-AF65-F5344CB8AC3E}">
        <p14:creationId xmlns:p14="http://schemas.microsoft.com/office/powerpoint/2010/main" val="290389712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600" dirty="0" smtClean="0">
              <a:solidFill>
                <a:srgbClr val="002060"/>
              </a:solidFill>
            </a:endParaRPr>
          </a:p>
          <a:p>
            <a:pPr marL="0" indent="0" algn="just">
              <a:buNone/>
            </a:pPr>
            <a:r>
              <a:rPr lang="ar-IQ" sz="3600" dirty="0" smtClean="0">
                <a:solidFill>
                  <a:srgbClr val="002060"/>
                </a:solidFill>
              </a:rPr>
              <a:t>فالتحريض على الكراهية او اثارة البغضاء او العداء بين الشخصين لا يحقق المساهمة التبعية في جريمة القتل العمد اذا قتل احد شخصين لاخر لان محل التحريض في هذه الحالة ليست جريمة معينة كما يتطلب القانون</a:t>
            </a:r>
            <a:endParaRPr lang="ar-IQ" sz="3600" dirty="0">
              <a:solidFill>
                <a:srgbClr val="002060"/>
              </a:solidFill>
            </a:endParaRPr>
          </a:p>
        </p:txBody>
      </p:sp>
    </p:spTree>
    <p:extLst>
      <p:ext uri="{BB962C8B-B14F-4D97-AF65-F5344CB8AC3E}">
        <p14:creationId xmlns:p14="http://schemas.microsoft.com/office/powerpoint/2010/main" val="1135458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928671"/>
            <a:ext cx="8229600" cy="5452657"/>
          </a:xfrm>
        </p:spPr>
        <p:txBody>
          <a:bodyPr>
            <a:noAutofit/>
          </a:bodyPr>
          <a:lstStyle/>
          <a:p>
            <a:pPr algn="r">
              <a:buNone/>
            </a:pPr>
            <a:r>
              <a:rPr lang="ar-IQ" sz="2400" dirty="0" smtClean="0"/>
              <a:t>   ومع ذلك هناك قوانين موضوعية لا تخضع لمبدأ عدم رجعية القانون الجنائي على الماضي وهي: </a:t>
            </a:r>
            <a:endParaRPr lang="en-US" sz="2400" dirty="0" smtClean="0"/>
          </a:p>
          <a:p>
            <a:pPr algn="r">
              <a:buNone/>
            </a:pPr>
            <a:r>
              <a:rPr lang="ar-IQ" sz="2400" b="1" dirty="0" smtClean="0"/>
              <a:t>   </a:t>
            </a:r>
          </a:p>
          <a:p>
            <a:pPr algn="r">
              <a:buNone/>
            </a:pPr>
            <a:r>
              <a:rPr lang="ar-IQ" sz="2400" b="1" dirty="0" smtClean="0"/>
              <a:t>   أ- القوانين المفسرة: </a:t>
            </a:r>
            <a:r>
              <a:rPr lang="ar-IQ" sz="2400" dirty="0" smtClean="0"/>
              <a:t>وهو ذلك القانون الذي يصدر لغرض تفسير نص قانوني سابق غامض يحتاج الى توضيح.</a:t>
            </a:r>
            <a:r>
              <a:rPr lang="ar-IQ" sz="2400" b="1" dirty="0" smtClean="0"/>
              <a:t> </a:t>
            </a:r>
          </a:p>
          <a:p>
            <a:pPr algn="r">
              <a:buNone/>
            </a:pPr>
            <a:r>
              <a:rPr lang="ar-IQ" sz="2400" b="1" dirty="0" smtClean="0"/>
              <a:t> </a:t>
            </a:r>
            <a:endParaRPr lang="en-US" sz="2400" dirty="0" smtClean="0"/>
          </a:p>
          <a:p>
            <a:pPr algn="r">
              <a:buNone/>
            </a:pPr>
            <a:r>
              <a:rPr lang="ar-IQ" sz="2400" b="1" dirty="0" smtClean="0"/>
              <a:t>   ب- القوانين الأصلح للمتهم: </a:t>
            </a:r>
            <a:r>
              <a:rPr lang="ar-IQ" sz="2400" dirty="0" smtClean="0"/>
              <a:t>وهو القانون الذي ينشيء للمتهم مركز أفضل وأصلح له من القانون القديم.</a:t>
            </a:r>
          </a:p>
          <a:p>
            <a:pPr lvl="0" algn="r">
              <a:buNone/>
            </a:pPr>
            <a:r>
              <a:rPr lang="ar-IQ" sz="2400" dirty="0" smtClean="0"/>
              <a:t>   والضابط في معرفة قانون الأصلح للمتهم هو:</a:t>
            </a:r>
            <a:endParaRPr lang="en-US" sz="2400" dirty="0" smtClean="0"/>
          </a:p>
          <a:p>
            <a:pPr algn="r">
              <a:buNone/>
            </a:pPr>
            <a:r>
              <a:rPr lang="en-US" sz="2400" dirty="0" smtClean="0"/>
              <a:t> </a:t>
            </a:r>
            <a:r>
              <a:rPr lang="ar-IQ" sz="2400" dirty="0" smtClean="0"/>
              <a:t>أولا: نوع الجريمة </a:t>
            </a:r>
            <a:endParaRPr lang="en-US" sz="2400" dirty="0" smtClean="0"/>
          </a:p>
          <a:p>
            <a:pPr lvl="0" algn="r">
              <a:buNone/>
            </a:pPr>
            <a:r>
              <a:rPr lang="ar-IQ" sz="2400" dirty="0" smtClean="0"/>
              <a:t>ثانياً: درجة العقوبة</a:t>
            </a:r>
            <a:endParaRPr lang="en-US" sz="2400" dirty="0" smtClean="0"/>
          </a:p>
          <a:p>
            <a:pPr algn="r">
              <a:buNone/>
            </a:pPr>
            <a:r>
              <a:rPr lang="ar-IQ" sz="2400" dirty="0" smtClean="0"/>
              <a:t>ثالثاً: مدة العقوبة ومقدارها</a:t>
            </a:r>
            <a:endParaRPr lang="en-US" sz="24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انواع التحريض</a:t>
            </a:r>
            <a:endParaRPr lang="ar-IQ" sz="4400" dirty="0"/>
          </a:p>
        </p:txBody>
      </p:sp>
      <p:sp>
        <p:nvSpPr>
          <p:cNvPr id="3" name="Content Placeholder 2"/>
          <p:cNvSpPr>
            <a:spLocks noGrp="1"/>
          </p:cNvSpPr>
          <p:nvPr>
            <p:ph idx="1"/>
          </p:nvPr>
        </p:nvSpPr>
        <p:spPr/>
        <p:txBody>
          <a:bodyPr>
            <a:normAutofit/>
          </a:bodyPr>
          <a:lstStyle/>
          <a:p>
            <a:pPr marL="0" indent="0" algn="just">
              <a:buNone/>
            </a:pPr>
            <a:r>
              <a:rPr lang="ar-IQ" sz="2800" dirty="0" smtClean="0"/>
              <a:t>1- </a:t>
            </a:r>
            <a:r>
              <a:rPr lang="ar-IQ" sz="2800" dirty="0" smtClean="0">
                <a:solidFill>
                  <a:srgbClr val="FF0000"/>
                </a:solidFill>
              </a:rPr>
              <a:t>تحريض فردي (شخصي) </a:t>
            </a:r>
            <a:r>
              <a:rPr lang="ar-IQ" sz="2800" dirty="0" smtClean="0"/>
              <a:t>/ وهو موجه الى شخص معين او اشخاص معينيين.م(48) </a:t>
            </a:r>
          </a:p>
          <a:p>
            <a:pPr marL="0" indent="0" algn="just">
              <a:buNone/>
            </a:pPr>
            <a:r>
              <a:rPr lang="ar-IQ" sz="2800" dirty="0" smtClean="0">
                <a:solidFill>
                  <a:srgbClr val="FF0000"/>
                </a:solidFill>
              </a:rPr>
              <a:t>2-تحريض عام (علني) / </a:t>
            </a:r>
            <a:r>
              <a:rPr lang="ar-IQ" sz="2800" dirty="0" smtClean="0"/>
              <a:t>موجه الى جمهور ناس بوسيلة من وسائل العلنية.ويكون أخطر من تحريض شخصي لاتساع نطاقه.</a:t>
            </a:r>
          </a:p>
          <a:p>
            <a:pPr marL="0" indent="0" algn="just">
              <a:buNone/>
            </a:pPr>
            <a:r>
              <a:rPr lang="ar-IQ" sz="2800" dirty="0" smtClean="0"/>
              <a:t>وقد يقدر المشرع احيانا للتحريض خطورة فينص على عقابه حتى لو لم ينتج الجريمة المحرض عليها. ويخرج من نطاق المساهمة التبعية. كالتحريض على التمرد او العصيان المسلح وجريمة تحريض على قلب نظام الحكومة.</a:t>
            </a:r>
            <a:endParaRPr lang="ar-IQ" sz="2800" dirty="0"/>
          </a:p>
        </p:txBody>
      </p:sp>
    </p:spTree>
    <p:extLst>
      <p:ext uri="{BB962C8B-B14F-4D97-AF65-F5344CB8AC3E}">
        <p14:creationId xmlns:p14="http://schemas.microsoft.com/office/powerpoint/2010/main" val="249646022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الاتفاق</a:t>
            </a:r>
            <a:endParaRPr lang="ar-IQ"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لم يعرف المشرع العراقي الاتفاق ، ترك ذلك لتقدير القاضي. وتعرف الاتفاق على انه :-</a:t>
            </a:r>
          </a:p>
          <a:p>
            <a:pPr marL="0" indent="0" algn="just">
              <a:buNone/>
            </a:pPr>
            <a:r>
              <a:rPr lang="ar-IQ" sz="3200" dirty="0" smtClean="0"/>
              <a:t>انقعاد ارادتين او اكثر على ارتكاب اساسه غرض من احد الطرفين يصادفه قبول من طرف الاخر.</a:t>
            </a:r>
            <a:endParaRPr lang="ar-IQ" sz="3200" dirty="0"/>
          </a:p>
        </p:txBody>
      </p:sp>
    </p:spTree>
    <p:extLst>
      <p:ext uri="{BB962C8B-B14F-4D97-AF65-F5344CB8AC3E}">
        <p14:creationId xmlns:p14="http://schemas.microsoft.com/office/powerpoint/2010/main" val="360475461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تمييز الاتفاق عن التحريض</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التحريض/ </a:t>
            </a:r>
            <a:r>
              <a:rPr lang="ar-IQ" sz="3200" dirty="0" smtClean="0"/>
              <a:t>تكون ارادة المحرض في التحريض تعلو على ارادة من يحرضه.</a:t>
            </a:r>
          </a:p>
          <a:p>
            <a:pPr marL="0" indent="0" algn="just">
              <a:buNone/>
            </a:pPr>
            <a:r>
              <a:rPr lang="ar-IQ" sz="3200" dirty="0" smtClean="0">
                <a:solidFill>
                  <a:srgbClr val="FF0000"/>
                </a:solidFill>
              </a:rPr>
              <a:t>الاتفاق/ </a:t>
            </a:r>
            <a:r>
              <a:rPr lang="ar-IQ" sz="3200" dirty="0" smtClean="0"/>
              <a:t>الارادات تكون متعادلة من حيث الاهمية.</a:t>
            </a:r>
          </a:p>
          <a:p>
            <a:pPr marL="0" indent="0" algn="just">
              <a:buNone/>
            </a:pPr>
            <a:r>
              <a:rPr lang="ar-IQ" sz="3200" dirty="0" smtClean="0"/>
              <a:t>القانون الفرنسي والليبي والالماني ...لم يعتبر الاتفاق وسيلة من وسائل المساهمة التبعية.</a:t>
            </a:r>
          </a:p>
        </p:txBody>
      </p:sp>
    </p:spTree>
    <p:extLst>
      <p:ext uri="{BB962C8B-B14F-4D97-AF65-F5344CB8AC3E}">
        <p14:creationId xmlns:p14="http://schemas.microsoft.com/office/powerpoint/2010/main" val="145598470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الاتفاق والتوافق</a:t>
            </a:r>
            <a:endParaRPr lang="ar-IQ"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sz="2800" dirty="0" smtClean="0">
                <a:solidFill>
                  <a:srgbClr val="FF0000"/>
                </a:solidFill>
              </a:rPr>
              <a:t>س/ هل هناك خلاف بين الاتفاق والتوافق ؟</a:t>
            </a:r>
          </a:p>
          <a:p>
            <a:pPr marL="0" indent="0">
              <a:buNone/>
            </a:pPr>
            <a:endParaRPr lang="ar-IQ" dirty="0">
              <a:solidFill>
                <a:srgbClr val="FF0000"/>
              </a:solidFill>
            </a:endParaRPr>
          </a:p>
          <a:p>
            <a:pPr marL="0" indent="0" algn="just">
              <a:buNone/>
            </a:pPr>
            <a:r>
              <a:rPr lang="ar-IQ" sz="2800" dirty="0" smtClean="0">
                <a:solidFill>
                  <a:srgbClr val="002060"/>
                </a:solidFill>
              </a:rPr>
              <a:t>الاتفاق / هو انعقاد ارادتين او اكثر على موضوع واحد اي تلاقيها عنده.</a:t>
            </a:r>
          </a:p>
          <a:p>
            <a:pPr marL="0" indent="0" algn="just">
              <a:buNone/>
            </a:pPr>
            <a:r>
              <a:rPr lang="ar-IQ" sz="2800" dirty="0" smtClean="0">
                <a:solidFill>
                  <a:srgbClr val="002060"/>
                </a:solidFill>
              </a:rPr>
              <a:t>التوافق/ يعني مجرد اتجاه ارادتين او اكثر نحو موضوع واحد دون ان تجمع بينهم رابطة اتفاق .</a:t>
            </a:r>
            <a:endParaRPr lang="ar-IQ" sz="2800" dirty="0">
              <a:solidFill>
                <a:srgbClr val="002060"/>
              </a:solidFill>
            </a:endParaRPr>
          </a:p>
        </p:txBody>
      </p:sp>
    </p:spTree>
    <p:extLst>
      <p:ext uri="{BB962C8B-B14F-4D97-AF65-F5344CB8AC3E}">
        <p14:creationId xmlns:p14="http://schemas.microsoft.com/office/powerpoint/2010/main" val="1553760036"/>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200" dirty="0" smtClean="0">
                <a:solidFill>
                  <a:srgbClr val="FF0000"/>
                </a:solidFill>
              </a:rPr>
              <a:t>الاتفاق كوسيلة للمساهمة في الجريمة والاتفاق كجريمة مستقلة</a:t>
            </a:r>
            <a:endParaRPr lang="ar-IQ" sz="32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ا</a:t>
            </a:r>
            <a:r>
              <a:rPr lang="ar-IQ" sz="2800" dirty="0" smtClean="0">
                <a:solidFill>
                  <a:srgbClr val="FF0000"/>
                </a:solidFill>
              </a:rPr>
              <a:t>لاتفاق كوسيلة للمساهمة التبعية </a:t>
            </a:r>
            <a:r>
              <a:rPr lang="ar-IQ" sz="2800" dirty="0" smtClean="0"/>
              <a:t>/ لا يعاقب القانون الا اذا وقعت الجريمة المتفق عليها.</a:t>
            </a:r>
          </a:p>
          <a:p>
            <a:pPr marL="0" indent="0" algn="just">
              <a:buNone/>
            </a:pPr>
            <a:r>
              <a:rPr lang="ar-IQ" sz="2800" dirty="0" smtClean="0">
                <a:solidFill>
                  <a:srgbClr val="FF0000"/>
                </a:solidFill>
              </a:rPr>
              <a:t>الاتفاق كجريمة المستقلة / ك</a:t>
            </a:r>
            <a:r>
              <a:rPr lang="ar-IQ" sz="2800" dirty="0" smtClean="0"/>
              <a:t>جريمة الاتفاق الجنائي وجريمة الاتفاق على التمرد او العصيان يحقق الجريمة بمجرد حصوله ولو لم يقع الجريمة المتفق عليها .</a:t>
            </a:r>
          </a:p>
          <a:p>
            <a:pPr marL="0" indent="0" algn="just">
              <a:buNone/>
            </a:pPr>
            <a:r>
              <a:rPr lang="ar-IQ" sz="2800" dirty="0" smtClean="0"/>
              <a:t>ولا يشترط أن يقع الاتفاق مع الفاعل الاصلي في الجريمة بل يمكن ان تقع ويحقق المساهمة التبعية مع احد الشركاء .</a:t>
            </a:r>
          </a:p>
          <a:p>
            <a:pPr marL="0" indent="0" algn="just">
              <a:buNone/>
            </a:pPr>
            <a:endParaRPr lang="ar-IQ" sz="2800" dirty="0"/>
          </a:p>
        </p:txBody>
      </p:sp>
    </p:spTree>
    <p:extLst>
      <p:ext uri="{BB962C8B-B14F-4D97-AF65-F5344CB8AC3E}">
        <p14:creationId xmlns:p14="http://schemas.microsoft.com/office/powerpoint/2010/main" val="327718283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90600"/>
          </a:xfrm>
        </p:spPr>
        <p:txBody>
          <a:bodyPr/>
          <a:lstStyle/>
          <a:p>
            <a:pPr algn="ctr"/>
            <a:r>
              <a:rPr lang="ar-IQ" dirty="0" smtClean="0">
                <a:solidFill>
                  <a:srgbClr val="FF0000"/>
                </a:solidFill>
              </a:rPr>
              <a:t>الاتفاق والتفاهم السابق</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sz="3200" dirty="0" smtClean="0"/>
          </a:p>
          <a:p>
            <a:pPr marL="0" indent="0">
              <a:buNone/>
            </a:pPr>
            <a:r>
              <a:rPr lang="ar-IQ" sz="3200" dirty="0" smtClean="0">
                <a:solidFill>
                  <a:srgbClr val="FF0000"/>
                </a:solidFill>
              </a:rPr>
              <a:t>الاتفاق / </a:t>
            </a:r>
            <a:r>
              <a:rPr lang="ar-IQ" sz="3200" dirty="0" smtClean="0"/>
              <a:t>هو انعقاد العزم بين الجناة. </a:t>
            </a:r>
          </a:p>
          <a:p>
            <a:pPr marL="0" indent="0">
              <a:buNone/>
            </a:pPr>
            <a:r>
              <a:rPr lang="ar-IQ" sz="3200" dirty="0" smtClean="0">
                <a:solidFill>
                  <a:srgbClr val="FF0000"/>
                </a:solidFill>
              </a:rPr>
              <a:t>التفاهم السابق / </a:t>
            </a:r>
            <a:r>
              <a:rPr lang="ar-IQ" sz="3200" dirty="0" smtClean="0"/>
              <a:t>وإن يتطلب توافق ارادات او الرغبات غير انه لا يفيد معنى انعقاد العزم بين الجناة.</a:t>
            </a:r>
          </a:p>
        </p:txBody>
      </p:sp>
    </p:spTree>
    <p:extLst>
      <p:ext uri="{BB962C8B-B14F-4D97-AF65-F5344CB8AC3E}">
        <p14:creationId xmlns:p14="http://schemas.microsoft.com/office/powerpoint/2010/main" val="5762312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solidFill>
                  <a:srgbClr val="FF0000"/>
                </a:solidFill>
              </a:rPr>
              <a:t>المساعدة</a:t>
            </a:r>
            <a:endParaRPr lang="ar-IQ" sz="4400"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2800" dirty="0" smtClean="0"/>
              <a:t>لم يعرف قانون العقوبات العراقي المساعدة.  ولكن عرف الكتاب المساعدة :-</a:t>
            </a:r>
          </a:p>
          <a:p>
            <a:pPr marL="0" indent="0" algn="just">
              <a:buNone/>
            </a:pPr>
            <a:r>
              <a:rPr lang="ar-IQ" sz="2800" dirty="0"/>
              <a:t> </a:t>
            </a:r>
            <a:r>
              <a:rPr lang="ar-IQ" sz="2800" dirty="0" smtClean="0"/>
              <a:t>( تقديم العون ايا كان صورته الى الفاعل فيرتكب الجريمة بناء عليه).</a:t>
            </a:r>
          </a:p>
          <a:p>
            <a:pPr marL="0" indent="0" algn="just">
              <a:buNone/>
            </a:pPr>
            <a:r>
              <a:rPr lang="ar-IQ" sz="2800" dirty="0" smtClean="0"/>
              <a:t>ويؤخد على المادة (3/48) بانه تكلم عن المساعدة بعبارات مطاطة ذات معان زائدة وكررها زائد عن لزوم.</a:t>
            </a:r>
          </a:p>
          <a:p>
            <a:pPr marL="0" indent="0">
              <a:buNone/>
            </a:pPr>
            <a:endParaRPr lang="ar-IQ" dirty="0"/>
          </a:p>
        </p:txBody>
      </p:sp>
    </p:spTree>
    <p:extLst>
      <p:ext uri="{BB962C8B-B14F-4D97-AF65-F5344CB8AC3E}">
        <p14:creationId xmlns:p14="http://schemas.microsoft.com/office/powerpoint/2010/main" val="122664806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spcBef>
                <a:spcPct val="20000"/>
              </a:spcBef>
            </a:pPr>
            <a:r>
              <a:rPr lang="ar-IQ" dirty="0" smtClean="0">
                <a:solidFill>
                  <a:srgbClr val="FF0000"/>
                </a:solidFill>
              </a:rPr>
              <a:t>المساعدة وتقديم العون</a:t>
            </a:r>
            <a:endParaRPr lang="ar-IQ"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endParaRPr lang="ar-IQ" sz="2800" dirty="0" smtClean="0"/>
          </a:p>
          <a:p>
            <a:pPr marL="0" indent="0">
              <a:buNone/>
            </a:pPr>
            <a:r>
              <a:rPr lang="ar-IQ" dirty="0" smtClean="0">
                <a:solidFill>
                  <a:srgbClr val="292934"/>
                </a:solidFill>
                <a:ea typeface="+mj-ea"/>
              </a:rPr>
              <a:t>1- تقديم </a:t>
            </a:r>
            <a:r>
              <a:rPr lang="ar-IQ" dirty="0">
                <a:solidFill>
                  <a:srgbClr val="292934"/>
                </a:solidFill>
                <a:ea typeface="+mj-ea"/>
              </a:rPr>
              <a:t>الوسائل والامكانات التي تهيئ للفاعل ارتكاب الجريمة او تسهل </a:t>
            </a:r>
            <a:r>
              <a:rPr lang="ar-IQ" dirty="0" smtClean="0">
                <a:solidFill>
                  <a:srgbClr val="292934"/>
                </a:solidFill>
                <a:ea typeface="+mj-ea"/>
              </a:rPr>
              <a:t>له.</a:t>
            </a:r>
          </a:p>
          <a:p>
            <a:pPr marL="0" indent="0">
              <a:buNone/>
            </a:pPr>
            <a:r>
              <a:rPr lang="ar-IQ" dirty="0" smtClean="0">
                <a:solidFill>
                  <a:srgbClr val="292934"/>
                </a:solidFill>
                <a:ea typeface="+mj-ea"/>
              </a:rPr>
              <a:t>2- ليس شرطا ان تكون المساعدة باعمال المادية فقد تكون بتقديم معلومات .</a:t>
            </a:r>
            <a:r>
              <a:rPr lang="ar-IQ" sz="2800" dirty="0" smtClean="0"/>
              <a:t>وقد يكون المقدم فيها عقارا او منقولا.</a:t>
            </a:r>
          </a:p>
          <a:p>
            <a:pPr marL="0" indent="0">
              <a:buNone/>
            </a:pPr>
            <a:r>
              <a:rPr lang="ar-IQ" dirty="0" smtClean="0">
                <a:solidFill>
                  <a:srgbClr val="292934"/>
                </a:solidFill>
                <a:ea typeface="+mj-ea"/>
              </a:rPr>
              <a:t>3- وتكون المساعدة اما بالاعمال المجهزة او المسهلة او المتممة للجريمة.</a:t>
            </a:r>
          </a:p>
          <a:p>
            <a:pPr marL="0" indent="0">
              <a:buNone/>
            </a:pPr>
            <a:r>
              <a:rPr lang="ar-IQ" dirty="0" smtClean="0">
                <a:solidFill>
                  <a:srgbClr val="292934"/>
                </a:solidFill>
                <a:ea typeface="+mj-ea"/>
              </a:rPr>
              <a:t>الاعمال المجهزة / تكون سابقة على بدء الفاعل في تنفيذ الجريمة كاعطاء ارشادات الى فاعل.</a:t>
            </a:r>
          </a:p>
          <a:p>
            <a:pPr marL="0" indent="0">
              <a:buNone/>
            </a:pPr>
            <a:r>
              <a:rPr lang="ar-IQ" dirty="0" smtClean="0">
                <a:solidFill>
                  <a:srgbClr val="292934"/>
                </a:solidFill>
                <a:ea typeface="+mj-ea"/>
              </a:rPr>
              <a:t>الاعمال المسهلة او المتممة/ تكون معاصرة لتنفيذ الجريمة. </a:t>
            </a:r>
            <a:endParaRPr lang="ar-IQ" dirty="0">
              <a:solidFill>
                <a:srgbClr val="292934"/>
              </a:solidFill>
              <a:ea typeface="+mj-ea"/>
            </a:endParaRPr>
          </a:p>
          <a:p>
            <a:pPr marL="0" indent="0">
              <a:buNone/>
            </a:pPr>
            <a:r>
              <a:rPr lang="ar-IQ" dirty="0" smtClean="0">
                <a:solidFill>
                  <a:srgbClr val="292934"/>
                </a:solidFill>
                <a:ea typeface="+mj-ea"/>
              </a:rPr>
              <a:t>الفرق بينهم زمني. يقع الاولى قبل الثانية</a:t>
            </a:r>
            <a:endParaRPr lang="ar-IQ" dirty="0">
              <a:solidFill>
                <a:srgbClr val="292934"/>
              </a:solidFill>
              <a:ea typeface="+mj-ea"/>
            </a:endParaRPr>
          </a:p>
          <a:p>
            <a:pPr marL="0" indent="0">
              <a:buNone/>
            </a:pPr>
            <a:r>
              <a:rPr lang="ar-IQ" dirty="0" smtClean="0">
                <a:solidFill>
                  <a:srgbClr val="292934"/>
                </a:solidFill>
                <a:ea typeface="+mj-ea"/>
              </a:rPr>
              <a:t>4- لا تحقق المساعدة بالافعال اللاحقة لارتكاب الجريمة.</a:t>
            </a:r>
          </a:p>
          <a:p>
            <a:pPr marL="0" indent="0">
              <a:buNone/>
            </a:pPr>
            <a:r>
              <a:rPr lang="ar-IQ" dirty="0" smtClean="0">
                <a:solidFill>
                  <a:srgbClr val="292934"/>
                </a:solidFill>
                <a:ea typeface="+mj-ea"/>
              </a:rPr>
              <a:t>5- والمساعدة تتحقق بنشاط ايجابي وسلبي.</a:t>
            </a:r>
          </a:p>
          <a:p>
            <a:pPr marL="0" indent="0">
              <a:buNone/>
            </a:pPr>
            <a:endParaRPr lang="ar-IQ" dirty="0" smtClean="0">
              <a:solidFill>
                <a:srgbClr val="292934"/>
              </a:solidFill>
              <a:ea typeface="+mj-ea"/>
            </a:endParaRPr>
          </a:p>
        </p:txBody>
      </p:sp>
    </p:spTree>
    <p:extLst>
      <p:ext uri="{BB962C8B-B14F-4D97-AF65-F5344CB8AC3E}">
        <p14:creationId xmlns:p14="http://schemas.microsoft.com/office/powerpoint/2010/main" val="425578874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spc="0" dirty="0" smtClean="0">
                <a:solidFill>
                  <a:srgbClr val="FF0000"/>
                </a:solidFill>
                <a:ea typeface="+mn-ea"/>
              </a:rPr>
              <a:t>النتيجة الإجرامية</a:t>
            </a:r>
            <a:endParaRPr lang="ar-IQ" sz="4800"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sz="4000" dirty="0" smtClean="0"/>
          </a:p>
          <a:p>
            <a:pPr lvl="0" algn="just">
              <a:buClr>
                <a:srgbClr val="93A299"/>
              </a:buClr>
              <a:buNone/>
            </a:pPr>
            <a:r>
              <a:rPr lang="ar-IQ" sz="4400" smtClean="0">
                <a:solidFill>
                  <a:srgbClr val="292934"/>
                </a:solidFill>
              </a:rPr>
              <a:t>وهوالجريمة </a:t>
            </a:r>
            <a:r>
              <a:rPr lang="ar-IQ" sz="4400" dirty="0">
                <a:solidFill>
                  <a:srgbClr val="292934"/>
                </a:solidFill>
              </a:rPr>
              <a:t>الواقعة نتيجة تدخل الشريك بالتحريض أو الإتفاق أو المساعدة.</a:t>
            </a:r>
            <a:endParaRPr lang="ar-IQ" sz="4000" dirty="0">
              <a:solidFill>
                <a:srgbClr val="292934"/>
              </a:solidFill>
            </a:endParaRPr>
          </a:p>
          <a:p>
            <a:pPr marL="0" indent="0">
              <a:buNone/>
            </a:pPr>
            <a:endParaRPr lang="ar-IQ" sz="4000" dirty="0"/>
          </a:p>
        </p:txBody>
      </p:sp>
    </p:spTree>
    <p:extLst>
      <p:ext uri="{BB962C8B-B14F-4D97-AF65-F5344CB8AC3E}">
        <p14:creationId xmlns:p14="http://schemas.microsoft.com/office/powerpoint/2010/main" val="222565926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331798"/>
            <a:ext cx="8229600" cy="4525963"/>
          </a:xfrm>
        </p:spPr>
        <p:txBody>
          <a:bodyPr>
            <a:noAutofit/>
          </a:bodyPr>
          <a:lstStyle/>
          <a:p>
            <a:pPr algn="r">
              <a:buNone/>
            </a:pPr>
            <a:r>
              <a:rPr lang="ar-IQ" sz="2800" b="1" dirty="0" smtClean="0"/>
              <a:t>هناك ثلاثة مسائل يجب البحث فيها:</a:t>
            </a:r>
            <a:endParaRPr lang="en-US" sz="2800" dirty="0" smtClean="0"/>
          </a:p>
          <a:p>
            <a:pPr algn="r">
              <a:buNone/>
            </a:pPr>
            <a:r>
              <a:rPr lang="ar-IQ" sz="2800" dirty="0" smtClean="0"/>
              <a:t>-الإشتراك في الإشتراك: ويتحقق عندما يتجه نشاط الشريك الى حمل شخص ثان على أن ياتي نشاط تتحقق به المساهمة التبعية في الجريمة وبالتالي تقع الجريمة كنتيجة مباشرة لنشاط الشريك الثاني الذي توسط بين الشريك الأول والفاعل الأصلي في الجريمة .   </a:t>
            </a:r>
            <a:endParaRPr lang="en-US" sz="2800" dirty="0" smtClean="0"/>
          </a:p>
          <a:p>
            <a:pPr algn="r">
              <a:buNone/>
            </a:pPr>
            <a:r>
              <a:rPr lang="ar-IQ" sz="2800" dirty="0" smtClean="0"/>
              <a:t> – الشروع في الإشتراك: لا يتحقق الاشتراك في الجريمة إذا بذل الشريك كل نشاطه عن طريق التحريض أو المساعدة أو الإتفاق متجها الى تحقيق النتيجة الجرمية وبالرغم من ذلك لا تتحقق لأسباب لا دخل لإرادته فيها .   </a:t>
            </a:r>
            <a:endParaRPr lang="en-US" sz="2800" dirty="0" smtClean="0"/>
          </a:p>
          <a:p>
            <a:pPr algn="r">
              <a:buNone/>
            </a:pPr>
            <a:r>
              <a:rPr lang="ar-IQ" sz="2800" dirty="0" smtClean="0"/>
              <a:t>- العدول عن الإشتراك: لا يكون للعدول تأثير على المساهمة التبعية اذا تحققت أركان المساهمة ولم يستطع عدول الشريك التأثير فيها .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المبدأ في التشريع العراقي</a:t>
            </a:r>
            <a:endParaRPr lang="en-US" dirty="0"/>
          </a:p>
        </p:txBody>
      </p:sp>
      <p:sp>
        <p:nvSpPr>
          <p:cNvPr id="3" name="Content Placeholder 2"/>
          <p:cNvSpPr>
            <a:spLocks noGrp="1"/>
          </p:cNvSpPr>
          <p:nvPr>
            <p:ph idx="1"/>
          </p:nvPr>
        </p:nvSpPr>
        <p:spPr/>
        <p:txBody>
          <a:bodyPr>
            <a:normAutofit/>
          </a:bodyPr>
          <a:lstStyle/>
          <a:p>
            <a:pPr algn="just">
              <a:buNone/>
            </a:pPr>
            <a:r>
              <a:rPr lang="ar-IQ" sz="2800" dirty="0" smtClean="0"/>
              <a:t>  </a:t>
            </a:r>
          </a:p>
          <a:p>
            <a:pPr algn="just">
              <a:buNone/>
            </a:pPr>
            <a:r>
              <a:rPr lang="ar-IQ" sz="2800" dirty="0" smtClean="0"/>
              <a:t> أخذ المشرع العراقي صراحة بمبدأ رجعية القانون الجنائي الأصلح للمتهم على الماضي وهو يظهر من نص المادة 2/2</a:t>
            </a:r>
            <a:r>
              <a:rPr lang="ar-IQ" sz="2800" b="1" dirty="0" smtClean="0"/>
              <a:t> </a:t>
            </a:r>
            <a:r>
              <a:rPr lang="ar-IQ" sz="2800" dirty="0" smtClean="0"/>
              <a:t>.ولكن قيد ذلك بوجوب ان يكون قد صدر القانون الاصلح قبل اكتساب الحكم الدرجة القطعية.</a:t>
            </a:r>
            <a:endParaRPr lang="en-US" sz="2800" dirty="0" smtClean="0"/>
          </a:p>
          <a:p>
            <a:pPr algn="just">
              <a:buNone/>
            </a:pPr>
            <a:r>
              <a:rPr lang="ar-IQ" sz="2800" dirty="0" smtClean="0"/>
              <a:t>   ولكن استثنى من ذلك حالتين حيث نادى بتطبيق القانون الاصلح رغم صدوره بعد اكتساب الحكم الدرجة القطعية وهو يظهر من نص الفقرتين 3 و 4 من المادة 2. </a:t>
            </a:r>
            <a:endParaRPr lang="en-US" sz="2800"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214291"/>
            <a:ext cx="8229600" cy="4525963"/>
          </a:xfrm>
        </p:spPr>
        <p:txBody>
          <a:bodyPr>
            <a:noAutofit/>
          </a:bodyPr>
          <a:lstStyle/>
          <a:p>
            <a:pPr algn="r" rtl="1">
              <a:buNone/>
            </a:pPr>
            <a:r>
              <a:rPr lang="ar-IQ" sz="2400" b="1" dirty="0" smtClean="0"/>
              <a:t>- الركن المعنوي:</a:t>
            </a:r>
          </a:p>
          <a:p>
            <a:pPr algn="r">
              <a:buNone/>
            </a:pPr>
            <a:r>
              <a:rPr lang="ar-IQ" sz="2400" b="1" dirty="0" smtClean="0"/>
              <a:t>    </a:t>
            </a:r>
            <a:r>
              <a:rPr lang="ar-IQ" sz="2400" dirty="0" smtClean="0"/>
              <a:t>هو توافر قصد التدخل لدى المساهم التبعي،وهنا نبحث في:</a:t>
            </a:r>
            <a:endParaRPr lang="en-US" sz="2400" dirty="0" smtClean="0"/>
          </a:p>
          <a:p>
            <a:pPr algn="r">
              <a:buNone/>
            </a:pPr>
            <a:r>
              <a:rPr lang="ar-IQ" sz="2400" b="1" dirty="0" smtClean="0"/>
              <a:t>    - النتيجة المحتملة في الإشتراك:</a:t>
            </a:r>
          </a:p>
          <a:p>
            <a:pPr algn="r">
              <a:buNone/>
            </a:pPr>
            <a:r>
              <a:rPr lang="ar-IQ" sz="2400" b="1" dirty="0" smtClean="0"/>
              <a:t>    </a:t>
            </a:r>
            <a:r>
              <a:rPr lang="ar-IQ" sz="2400" dirty="0" smtClean="0"/>
              <a:t>اذا لم تقع الجريمة أصلا أو وقعت جريمة اخرى مغايرة لما تم الاتفاق أو التحريض عليها أو المساعدة فيها فلا وجود للإشتراك وإذا وقعت جريمة أخف من التي قصد الشريك الإشتراك فيها تحددت مسؤوليته تبعا لما وقعت من الجريمة لا لما قصد الإشتراك فيها .</a:t>
            </a:r>
            <a:r>
              <a:rPr lang="ar-IQ" sz="2400" b="1" dirty="0" smtClean="0"/>
              <a:t> </a:t>
            </a:r>
            <a:r>
              <a:rPr lang="ar-IQ" sz="2400" dirty="0" smtClean="0"/>
              <a:t>أما إذا كانت النتيجة أشد فينظر الى ما إذا كانت نتيجة محتملة للمساهمة التي حصلت أم لا وهنا ذهب المشرع العراقي في المادة 53 على انه (يعاقب المساهم في جريمة، فاعلا أو شريكا، بعقوبة الجريمة التي وقعت فعلا ولو كانت غير التي قصد إرتكابها متى كانت الجريمة التي وقعت نتيجة محتملة للمساهمة التي حصلت) .  </a:t>
            </a:r>
          </a:p>
          <a:p>
            <a:pPr algn="r"/>
            <a:endParaRPr lang="en-US" sz="2400"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solidFill>
                  <a:srgbClr val="FF0000"/>
                </a:solidFill>
              </a:rPr>
              <a:t>الركن المعنوی ( قصد التداخل لدی المساهم التبعی)</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JO" sz="3600" dirty="0" smtClean="0"/>
          </a:p>
          <a:p>
            <a:pPr lvl="0" algn="just">
              <a:buClr>
                <a:srgbClr val="93A299"/>
              </a:buClr>
              <a:buNone/>
            </a:pPr>
            <a:r>
              <a:rPr lang="ar-IQ" sz="3600" dirty="0" smtClean="0">
                <a:solidFill>
                  <a:srgbClr val="292934"/>
                </a:solidFill>
              </a:rPr>
              <a:t>   تتحقق </a:t>
            </a:r>
            <a:r>
              <a:rPr lang="ar-IQ" sz="3600" dirty="0">
                <a:solidFill>
                  <a:srgbClr val="292934"/>
                </a:solidFill>
              </a:rPr>
              <a:t>هذه بقيام رابطة ذهنية (معنوية) تجمع الفاعل الاصلي والشريك على صعيد الجريمة  </a:t>
            </a:r>
            <a:endParaRPr lang="en-US" sz="3600" dirty="0">
              <a:solidFill>
                <a:srgbClr val="292934"/>
              </a:solidFill>
            </a:endParaRPr>
          </a:p>
          <a:p>
            <a:pPr marL="0" indent="0" algn="just">
              <a:buNone/>
            </a:pPr>
            <a:endParaRPr lang="ar-IQ" sz="3600" dirty="0"/>
          </a:p>
        </p:txBody>
      </p:sp>
    </p:spTree>
    <p:extLst>
      <p:ext uri="{BB962C8B-B14F-4D97-AF65-F5344CB8AC3E}">
        <p14:creationId xmlns:p14="http://schemas.microsoft.com/office/powerpoint/2010/main" val="391776702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solidFill>
                  <a:srgbClr val="FF0000"/>
                </a:solidFill>
              </a:rPr>
              <a:t>الجرائم العمدية</a:t>
            </a:r>
            <a:endParaRPr lang="ar-IQ" sz="44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تعني تقصد المساهم التبعي الدخول في الجريمة فان لم يكن له هذا القصد انعدم الركن المعنوي وانعدمت بالتالي المساهمة التبعية.</a:t>
            </a:r>
          </a:p>
          <a:p>
            <a:pPr marL="0" indent="0" algn="just">
              <a:buNone/>
            </a:pPr>
            <a:r>
              <a:rPr lang="ar-IQ" sz="3200" dirty="0" smtClean="0"/>
              <a:t>وللقصد الجنائي عنصران هما </a:t>
            </a:r>
            <a:r>
              <a:rPr lang="ar-IQ" sz="3200" dirty="0" smtClean="0">
                <a:solidFill>
                  <a:srgbClr val="FF0000"/>
                </a:solidFill>
              </a:rPr>
              <a:t>العلم والارادة </a:t>
            </a:r>
            <a:r>
              <a:rPr lang="ar-IQ" sz="3200" dirty="0" smtClean="0"/>
              <a:t>لابد من تحققه معا وفيه ينصرف العلم الى اركان الجريمة وتتجه الارادة الى الفعل الذي يقوم به المساهمة التبعية والنتيجة التي تترتب على هذا الفعل اي الجريمة ذاتها .</a:t>
            </a:r>
            <a:endParaRPr lang="ar-IQ" sz="3200" dirty="0"/>
          </a:p>
        </p:txBody>
      </p:sp>
    </p:spTree>
    <p:extLst>
      <p:ext uri="{BB962C8B-B14F-4D97-AF65-F5344CB8AC3E}">
        <p14:creationId xmlns:p14="http://schemas.microsoft.com/office/powerpoint/2010/main" val="3157283340"/>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1- لا يعد شريكا من فتح باب الدار للسارق وهو يعلم انه يفتح باب الدار لصاحبه الذي اضاع مفتاح الباب.</a:t>
            </a:r>
          </a:p>
          <a:p>
            <a:pPr marL="0" indent="0" algn="just">
              <a:buNone/>
            </a:pPr>
            <a:r>
              <a:rPr lang="ar-IQ" sz="2800" dirty="0" smtClean="0"/>
              <a:t>2- ومن اعطى سلاحا لا ينسب اليه قصد الاشتراك في جريمة القتل العمد الا اذا توقع ان من تسلم السلاح سوف يستخدمه في الاعتداء على حياة انسان ووفاة المجني عليه سوف تتحقق كنتيجة لهذا الفعل.</a:t>
            </a:r>
          </a:p>
          <a:p>
            <a:pPr marL="0" indent="0" algn="just">
              <a:buNone/>
            </a:pPr>
            <a:r>
              <a:rPr lang="ar-IQ" sz="2800" dirty="0" smtClean="0"/>
              <a:t>3- من اعطى شخصا سلاحا الة لكسر الابواب لا ينسب اليه قصد الاشتراك في السرقة الا اذا توقع سوف يستعملها في الكسر الذي ستتبعه السرقة.</a:t>
            </a:r>
            <a:endParaRPr lang="ar-IQ" sz="2800" dirty="0"/>
          </a:p>
        </p:txBody>
      </p:sp>
    </p:spTree>
    <p:extLst>
      <p:ext uri="{BB962C8B-B14F-4D97-AF65-F5344CB8AC3E}">
        <p14:creationId xmlns:p14="http://schemas.microsoft.com/office/powerpoint/2010/main" val="270278443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موقف قانون العقوبات العراقي من القصد الجنائي في جريمة الاشتراك</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1- بصورة </a:t>
            </a:r>
            <a:r>
              <a:rPr lang="ar-IQ" sz="2800" dirty="0" smtClean="0">
                <a:solidFill>
                  <a:srgbClr val="FF0000"/>
                </a:solidFill>
              </a:rPr>
              <a:t>صريحة</a:t>
            </a:r>
            <a:r>
              <a:rPr lang="ar-IQ" sz="2800" dirty="0" smtClean="0"/>
              <a:t> نصت على القصد الجنائي في صورة المساهمة بطريقة </a:t>
            </a:r>
            <a:r>
              <a:rPr lang="ar-IQ" sz="2800" dirty="0" smtClean="0">
                <a:solidFill>
                  <a:srgbClr val="FF0000"/>
                </a:solidFill>
              </a:rPr>
              <a:t>المساعدة</a:t>
            </a:r>
            <a:r>
              <a:rPr lang="ar-IQ" sz="2800" dirty="0" smtClean="0"/>
              <a:t>. وذلك بقوله ( ....... مع علمه بها).</a:t>
            </a:r>
          </a:p>
          <a:p>
            <a:pPr marL="0" indent="0" algn="just">
              <a:buNone/>
            </a:pPr>
            <a:r>
              <a:rPr lang="ar-IQ" sz="2800" dirty="0" smtClean="0"/>
              <a:t>2- بصورة </a:t>
            </a:r>
            <a:r>
              <a:rPr lang="ar-IQ" sz="2800" dirty="0" smtClean="0">
                <a:solidFill>
                  <a:srgbClr val="FF0000"/>
                </a:solidFill>
              </a:rPr>
              <a:t>صريحة لم ينص </a:t>
            </a:r>
            <a:r>
              <a:rPr lang="ar-IQ" sz="2800" dirty="0" smtClean="0"/>
              <a:t>عليها في صورتي </a:t>
            </a:r>
            <a:r>
              <a:rPr lang="ar-IQ" sz="2800" dirty="0" smtClean="0">
                <a:solidFill>
                  <a:srgbClr val="FF0000"/>
                </a:solidFill>
              </a:rPr>
              <a:t>التحريض والاتفاق </a:t>
            </a:r>
            <a:r>
              <a:rPr lang="ar-IQ" sz="2800" dirty="0" smtClean="0"/>
              <a:t>وذلك لانهما تستلزمانه ضمنا.</a:t>
            </a:r>
          </a:p>
        </p:txBody>
      </p:sp>
    </p:spTree>
    <p:extLst>
      <p:ext uri="{BB962C8B-B14F-4D97-AF65-F5344CB8AC3E}">
        <p14:creationId xmlns:p14="http://schemas.microsoft.com/office/powerpoint/2010/main" val="2314763967"/>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spcBef>
                <a:spcPct val="20000"/>
              </a:spcBef>
            </a:pPr>
            <a:r>
              <a:rPr lang="ar-IQ" sz="3600" spc="0" dirty="0" smtClean="0">
                <a:solidFill>
                  <a:srgbClr val="FF0000"/>
                </a:solidFill>
                <a:ea typeface="+mn-ea"/>
              </a:rPr>
              <a:t/>
            </a:r>
            <a:br>
              <a:rPr lang="ar-IQ" sz="3600" spc="0" dirty="0" smtClean="0">
                <a:solidFill>
                  <a:srgbClr val="FF0000"/>
                </a:solidFill>
                <a:ea typeface="+mn-ea"/>
              </a:rPr>
            </a:br>
            <a:r>
              <a:rPr lang="ar-IQ" sz="3600" spc="0" dirty="0" smtClean="0">
                <a:solidFill>
                  <a:srgbClr val="FF0000"/>
                </a:solidFill>
                <a:ea typeface="+mn-ea"/>
              </a:rPr>
              <a:t>النتيجة </a:t>
            </a:r>
            <a:r>
              <a:rPr lang="ar-IQ" sz="3600" spc="0" dirty="0">
                <a:solidFill>
                  <a:srgbClr val="FF0000"/>
                </a:solidFill>
                <a:ea typeface="+mn-ea"/>
              </a:rPr>
              <a:t>المحتملة في الاشتراك</a:t>
            </a:r>
            <a:br>
              <a:rPr lang="ar-IQ" sz="3600" spc="0" dirty="0">
                <a:solidFill>
                  <a:srgbClr val="FF0000"/>
                </a:solidFill>
                <a:ea typeface="+mn-ea"/>
              </a:rPr>
            </a:br>
            <a:endParaRPr lang="ar-IQ"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lvl="0" indent="0" algn="just">
              <a:buClr>
                <a:srgbClr val="93A299"/>
              </a:buClr>
              <a:buNone/>
            </a:pPr>
            <a:r>
              <a:rPr lang="ar-IQ" sz="3600" dirty="0">
                <a:solidFill>
                  <a:srgbClr val="292934"/>
                </a:solidFill>
              </a:rPr>
              <a:t>1- اذا لم تقع الجريمة اصلا او وقعت جريمة اخرى مغايرة لما حصل التحريض او الاتفاق او المساعدة فلا وجود للاشتراك</a:t>
            </a:r>
            <a:r>
              <a:rPr lang="ar-IQ" sz="3600" dirty="0" smtClean="0">
                <a:solidFill>
                  <a:srgbClr val="292934"/>
                </a:solidFill>
              </a:rPr>
              <a:t>.</a:t>
            </a:r>
          </a:p>
          <a:p>
            <a:pPr marL="0" lvl="0" indent="0" algn="just">
              <a:buClr>
                <a:srgbClr val="93A299"/>
              </a:buClr>
              <a:buNone/>
            </a:pPr>
            <a:r>
              <a:rPr lang="ar-IQ" sz="3600" dirty="0" smtClean="0">
                <a:solidFill>
                  <a:srgbClr val="292934"/>
                </a:solidFill>
              </a:rPr>
              <a:t>فلو حرض شخص اخر على قتل ثالث فلم يقتله بل احرق منزل فلا وجود للاشتراك.</a:t>
            </a:r>
            <a:endParaRPr lang="ar-IQ" sz="3600" dirty="0">
              <a:solidFill>
                <a:srgbClr val="292934"/>
              </a:solidFill>
            </a:endParaRPr>
          </a:p>
          <a:p>
            <a:pPr marL="0" indent="0" algn="just">
              <a:buNone/>
            </a:pPr>
            <a:endParaRPr lang="ar-IQ" sz="3200" dirty="0"/>
          </a:p>
        </p:txBody>
      </p:sp>
    </p:spTree>
    <p:extLst>
      <p:ext uri="{BB962C8B-B14F-4D97-AF65-F5344CB8AC3E}">
        <p14:creationId xmlns:p14="http://schemas.microsoft.com/office/powerpoint/2010/main" val="417255140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41168"/>
          </a:xfrm>
        </p:spPr>
        <p:txBody>
          <a:bodyPr>
            <a:noAutofit/>
          </a:bodyPr>
          <a:lstStyle/>
          <a:p>
            <a:pPr marL="0" indent="0" algn="just">
              <a:buNone/>
            </a:pPr>
            <a:r>
              <a:rPr lang="ar-IQ" sz="3200" dirty="0" smtClean="0"/>
              <a:t>2- واذا كانت الجريمة التي وقعت </a:t>
            </a:r>
            <a:r>
              <a:rPr lang="ar-IQ" sz="3200" dirty="0" smtClean="0">
                <a:solidFill>
                  <a:srgbClr val="FF0000"/>
                </a:solidFill>
              </a:rPr>
              <a:t>اخف</a:t>
            </a:r>
            <a:r>
              <a:rPr lang="ar-IQ" sz="3200" dirty="0" smtClean="0"/>
              <a:t> من الجريمة التي قصد الشريك ان يشترك فيها، تحددت مسؤليته تبعا لما وقع فعلا من جريمة لا لما قصد الاشتراك فيه. بشرط ان اشتركت الجريمتان في اغلب مادياتها. فلو حرض شخض شخص اخر على ارتكاب سرقة بالاكراه فارتكب سرقة بسيطة سئل المحرض عنها باعتباره شريكا.</a:t>
            </a:r>
          </a:p>
          <a:p>
            <a:pPr marL="0" indent="0" algn="just">
              <a:buNone/>
            </a:pPr>
            <a:r>
              <a:rPr lang="ar-IQ" sz="3200" dirty="0" smtClean="0"/>
              <a:t>3-اما اذا كانت الجريمة التي وقعت </a:t>
            </a:r>
            <a:r>
              <a:rPr lang="ar-IQ" sz="3200" dirty="0" smtClean="0">
                <a:solidFill>
                  <a:srgbClr val="FF0000"/>
                </a:solidFill>
              </a:rPr>
              <a:t>اشد</a:t>
            </a:r>
            <a:r>
              <a:rPr lang="ar-IQ" sz="3200" dirty="0" smtClean="0"/>
              <a:t> من الجريمة التي قصد الشريك ان يشترك فيها هنا ينظر ما اذا كانت الجريمة الواقعة محتملة للمساهمة التي حصلت ام انها جريمة اخرى غيرها لا علاقة لها فيها.</a:t>
            </a:r>
            <a:endParaRPr lang="ar-IQ" sz="3200" dirty="0"/>
          </a:p>
        </p:txBody>
      </p:sp>
    </p:spTree>
    <p:extLst>
      <p:ext uri="{BB962C8B-B14F-4D97-AF65-F5344CB8AC3E}">
        <p14:creationId xmlns:p14="http://schemas.microsoft.com/office/powerpoint/2010/main" val="2976415376"/>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فلو حرض شخص على اخر ضرب ثالث فمات المجني عليه نتيجة الضرب يسال الفاعل عن جريمة الضرب المفضي الى موت ويسال المحرض عن جريمة الاشتراك في جريمة الضرب المفضي الى الموت.</a:t>
            </a:r>
          </a:p>
          <a:p>
            <a:pPr marL="0" indent="0" algn="just">
              <a:buNone/>
            </a:pPr>
            <a:r>
              <a:rPr lang="ar-IQ" sz="3200" dirty="0" smtClean="0"/>
              <a:t>أما اذا حرض شخص اخر على ضرب ثالث فاحرق الجاني منزل هذا الشخص الاخير ولم يسال الجاني عن جريمة الحريق العمد ولا يسال المحرض عن شيء لان الحريق لم يكن نتيجة محتملة للتحريض على الضرب.</a:t>
            </a:r>
            <a:endParaRPr lang="ar-IQ" sz="3200" dirty="0"/>
          </a:p>
        </p:txBody>
      </p:sp>
    </p:spTree>
    <p:extLst>
      <p:ext uri="{BB962C8B-B14F-4D97-AF65-F5344CB8AC3E}">
        <p14:creationId xmlns:p14="http://schemas.microsoft.com/office/powerpoint/2010/main" val="513280039"/>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في الجرائم غير العمدية</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هناك اتجاهين بهذا الصدد :-</a:t>
            </a:r>
          </a:p>
          <a:p>
            <a:pPr marL="0" indent="0" algn="just">
              <a:buNone/>
            </a:pPr>
            <a:r>
              <a:rPr lang="ar-IQ" sz="2800" dirty="0" smtClean="0"/>
              <a:t>الاول / استبعاد الجرائم غير العمدية من نطاق المساهمة التبعية وحجتهم هي عدم وجود قصد الجنائي وتكون جميعهم فاعلين اصليين ويحلون المساهمة الاصلية محل المساهمة التبعية.</a:t>
            </a:r>
          </a:p>
          <a:p>
            <a:pPr marL="0" indent="0" algn="just">
              <a:buNone/>
            </a:pPr>
            <a:r>
              <a:rPr lang="ar-IQ" sz="2800" dirty="0" smtClean="0"/>
              <a:t>الثاني/ قواعد المساهمة التبعية عامة تسري على جميع الجرائم بما فيها الجرائم غير العمدية.</a:t>
            </a:r>
            <a:endParaRPr lang="ar-IQ" sz="2800" dirty="0"/>
          </a:p>
        </p:txBody>
      </p:sp>
    </p:spTree>
    <p:extLst>
      <p:ext uri="{BB962C8B-B14F-4D97-AF65-F5344CB8AC3E}">
        <p14:creationId xmlns:p14="http://schemas.microsoft.com/office/powerpoint/2010/main" val="1272135464"/>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t>عقوبة المساهم التبعي في الجريمة</a:t>
            </a:r>
            <a:endParaRPr lang="en-US" dirty="0"/>
          </a:p>
        </p:txBody>
      </p:sp>
      <p:sp>
        <p:nvSpPr>
          <p:cNvPr id="3" name="Content Placeholder 2"/>
          <p:cNvSpPr>
            <a:spLocks noGrp="1"/>
          </p:cNvSpPr>
          <p:nvPr>
            <p:ph idx="1"/>
          </p:nvPr>
        </p:nvSpPr>
        <p:spPr/>
        <p:txBody>
          <a:bodyPr>
            <a:normAutofit/>
          </a:bodyPr>
          <a:lstStyle/>
          <a:p>
            <a:pPr algn="just">
              <a:buNone/>
            </a:pPr>
            <a:r>
              <a:rPr lang="ar-IQ" sz="2800" dirty="0" smtClean="0"/>
              <a:t>   </a:t>
            </a:r>
          </a:p>
          <a:p>
            <a:pPr algn="just">
              <a:buNone/>
            </a:pPr>
            <a:r>
              <a:rPr lang="ar-IQ" sz="2800"/>
              <a:t> </a:t>
            </a:r>
            <a:r>
              <a:rPr lang="ar-IQ" sz="2800" smtClean="0"/>
              <a:t> نصت </a:t>
            </a:r>
            <a:r>
              <a:rPr lang="ar-IQ" sz="2800" dirty="0" smtClean="0"/>
              <a:t>المادة (50-1) على انه ( كل من ساهم بوصفه فاعلا أو شريكا في إرتكاب الجريمة يعاقب بالعقوبة المقررة لها مالم ينص القانون على خلاف ذلك) .  </a:t>
            </a:r>
            <a:endParaRPr lang="en-US" sz="2800" dirty="0" smtClean="0"/>
          </a:p>
          <a:p>
            <a:pPr algn="just">
              <a:buNone/>
            </a:pPr>
            <a:r>
              <a:rPr lang="ar-IQ" sz="2800" b="1" dirty="0" smtClean="0"/>
              <a:t>  - حالة إستقلال الشرك في مصيره عن الفاعل الأصلي</a:t>
            </a:r>
            <a:endParaRPr lang="en-US" sz="2800" dirty="0" smtClean="0"/>
          </a:p>
          <a:p>
            <a:pPr algn="just">
              <a:buNone/>
            </a:pPr>
            <a:r>
              <a:rPr lang="ar-IQ" sz="2800" dirty="0" smtClean="0"/>
              <a:t>  أ- إنتفاء القصد الجنائي لدى الفاعل</a:t>
            </a:r>
            <a:endParaRPr lang="en-US" sz="2800" dirty="0" smtClean="0"/>
          </a:p>
          <a:p>
            <a:pPr algn="just">
              <a:buNone/>
            </a:pPr>
            <a:r>
              <a:rPr lang="ar-IQ" sz="2800" dirty="0" smtClean="0"/>
              <a:t>  ب- الأحوال الاخرى الخاصة بالفاعل</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ar-IQ" b="1" dirty="0" smtClean="0"/>
              <a:t>    - القوانين محددة الفترة: </a:t>
            </a:r>
            <a:r>
              <a:rPr lang="ar-IQ" dirty="0" smtClean="0"/>
              <a:t>وهي التي يحدد المشرع نفاذها بأجل معين، وهذه القوانين استثنيت من مبدأ رجعية القانون الجنائي الأصلح للمتهم على الماضي </a:t>
            </a:r>
            <a:r>
              <a:rPr lang="ar-IQ" smtClean="0"/>
              <a:t>وهو يظهر </a:t>
            </a:r>
            <a:r>
              <a:rPr lang="ar-IQ" dirty="0" smtClean="0"/>
              <a:t>من نص المادة 3.</a:t>
            </a:r>
            <a:r>
              <a:rPr lang="ar-IQ" b="1" dirty="0" smtClean="0"/>
              <a:t> </a:t>
            </a:r>
            <a:endParaRPr lang="en-US" dirty="0" smtClean="0"/>
          </a:p>
          <a:p>
            <a:pPr algn="r">
              <a:buNone/>
            </a:pPr>
            <a:r>
              <a:rPr lang="ar-IQ" b="1" dirty="0" smtClean="0"/>
              <a:t>    - التدابير الإحترازية:</a:t>
            </a:r>
            <a:r>
              <a:rPr lang="ar-IQ" dirty="0" smtClean="0"/>
              <a:t> وهي تخضع الى جميع الاحكام التي تحكم العقوبة حيث نص على ذلك المادة 5.</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82880" lvl="0" indent="-182880" algn="ctr">
              <a:spcBef>
                <a:spcPct val="20000"/>
              </a:spcBef>
            </a:pPr>
            <a:r>
              <a:rPr lang="ar-IQ" sz="3200" b="1" spc="0" dirty="0">
                <a:solidFill>
                  <a:srgbClr val="FF0000"/>
                </a:solidFill>
                <a:ea typeface="+mn-ea"/>
              </a:rPr>
              <a:t> </a:t>
            </a:r>
            <a:r>
              <a:rPr lang="ar-IQ" sz="3200" b="1" spc="0" dirty="0" smtClean="0">
                <a:solidFill>
                  <a:srgbClr val="FF0000"/>
                </a:solidFill>
                <a:ea typeface="+mn-ea"/>
              </a:rPr>
              <a:t/>
            </a:r>
            <a:br>
              <a:rPr lang="ar-IQ" sz="3200" b="1" spc="0" dirty="0" smtClean="0">
                <a:solidFill>
                  <a:srgbClr val="FF0000"/>
                </a:solidFill>
                <a:ea typeface="+mn-ea"/>
              </a:rPr>
            </a:br>
            <a:r>
              <a:rPr lang="ar-IQ" sz="3200" b="1" spc="0" dirty="0" smtClean="0">
                <a:solidFill>
                  <a:srgbClr val="FF0000"/>
                </a:solidFill>
                <a:ea typeface="+mn-ea"/>
              </a:rPr>
              <a:t>حالة </a:t>
            </a:r>
            <a:r>
              <a:rPr lang="ar-IQ" sz="3200" b="1" spc="0" dirty="0">
                <a:solidFill>
                  <a:srgbClr val="FF0000"/>
                </a:solidFill>
                <a:ea typeface="+mn-ea"/>
              </a:rPr>
              <a:t>إستقلال الشرك في مصيره عن الفاعل </a:t>
            </a:r>
            <a:r>
              <a:rPr lang="ar-IQ" sz="3200" b="1" spc="0" dirty="0" smtClean="0">
                <a:solidFill>
                  <a:srgbClr val="FF0000"/>
                </a:solidFill>
                <a:ea typeface="+mn-ea"/>
              </a:rPr>
              <a:t>الأصلي</a:t>
            </a:r>
            <a:br>
              <a:rPr lang="ar-IQ" sz="3200" b="1" spc="0" dirty="0" smtClean="0">
                <a:solidFill>
                  <a:srgbClr val="FF0000"/>
                </a:solidFill>
                <a:ea typeface="+mn-ea"/>
              </a:rPr>
            </a:br>
            <a:r>
              <a:rPr lang="ar-IQ" sz="2800" spc="0" dirty="0">
                <a:solidFill>
                  <a:srgbClr val="FF0000"/>
                </a:solidFill>
                <a:ea typeface="+mn-ea"/>
              </a:rPr>
              <a:t>أ- إنتفاء القصد الجنائي لدى الفاعل</a:t>
            </a:r>
            <a:r>
              <a:rPr lang="en-US" sz="2800" spc="0" dirty="0">
                <a:solidFill>
                  <a:srgbClr val="FF0000"/>
                </a:solidFill>
                <a:ea typeface="+mn-ea"/>
                <a:cs typeface="+mn-cs"/>
              </a:rPr>
              <a:t/>
            </a:r>
            <a:br>
              <a:rPr lang="en-US" sz="2800" spc="0" dirty="0">
                <a:solidFill>
                  <a:srgbClr val="FF0000"/>
                </a:solidFill>
                <a:ea typeface="+mn-ea"/>
                <a:cs typeface="+mn-cs"/>
              </a:rPr>
            </a:br>
            <a:endParaRPr lang="ar-IQ" sz="4800"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2800" dirty="0" smtClean="0"/>
              <a:t>الركن المعنوي أي القصد الجنائي عنصر ضروري لتحقق المسؤولية الجنائية لمرتكب الجريمة فاذا تخلف هذا الركن امتنع العقاب عن فاعل الجريمة لعدم تحقق مسؤوليته عنها وهذا لا يمنع من معاقبة الشريك ما دام قد تحقق لديه قصد الاشتراك في الجريمة وذلك تطبيقا لقاعدة استقلال الشريك في مصيره عن الفاعل الاصلي.المادة (50/2) ق.ع.ع.</a:t>
            </a:r>
          </a:p>
          <a:p>
            <a:pPr marL="0" indent="0" algn="just">
              <a:buNone/>
            </a:pPr>
            <a:r>
              <a:rPr lang="ar-IQ" sz="2800" dirty="0" smtClean="0"/>
              <a:t>  فلو املى شخص على كاتب بيانات مخالفة للحقيقة دون ان يكون الكاتب عالما بذلك فلا عقاب على الكاتب في هذه الحالة لانتفاء القصد الجنائي لديه بينما يعاقب من املى عليه وهو الشريك في الجريمة.</a:t>
            </a:r>
            <a:endParaRPr lang="ar-IQ" sz="2800" dirty="0"/>
          </a:p>
        </p:txBody>
      </p:sp>
    </p:spTree>
    <p:extLst>
      <p:ext uri="{BB962C8B-B14F-4D97-AF65-F5344CB8AC3E}">
        <p14:creationId xmlns:p14="http://schemas.microsoft.com/office/powerpoint/2010/main" val="4291478853"/>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ب- الاحوال الاخرى</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كالموانع المسؤولية والموانع العقاب اذا تزوج الخاطف بمن خطفها زواجا شرعيا فان هذا الزواج يمنع من معاقبة الزوج ولكنه لا يمنع من معاقبة من اشترك معه في جريمة الخطف .</a:t>
            </a:r>
          </a:p>
          <a:p>
            <a:pPr marL="0" indent="0" algn="just">
              <a:buNone/>
            </a:pPr>
            <a:r>
              <a:rPr lang="ar-IQ" sz="3200" dirty="0" smtClean="0"/>
              <a:t>وكذلك الزوجة الذي يخفي زوجها الهارب من وجه العدالة او اعانته على الهرب فانها لا تخضع للعقاب لتمتعها بمانع من موانع العقاب.المادة (50/2) ق.ع.ع.</a:t>
            </a:r>
            <a:endParaRPr lang="ar-IQ" sz="3200" dirty="0"/>
          </a:p>
        </p:txBody>
      </p:sp>
    </p:spTree>
    <p:extLst>
      <p:ext uri="{BB962C8B-B14F-4D97-AF65-F5344CB8AC3E}">
        <p14:creationId xmlns:p14="http://schemas.microsoft.com/office/powerpoint/2010/main" val="51226034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b="1" dirty="0" smtClean="0">
                <a:solidFill>
                  <a:srgbClr val="FF0000"/>
                </a:solidFill>
              </a:rPr>
              <a:t/>
            </a:r>
            <a:br>
              <a:rPr lang="ar-IQ" sz="3600" b="1" dirty="0" smtClean="0">
                <a:solidFill>
                  <a:srgbClr val="FF0000"/>
                </a:solidFill>
              </a:rPr>
            </a:br>
            <a:r>
              <a:rPr lang="ar-IQ" sz="3600" b="1" dirty="0" smtClean="0">
                <a:solidFill>
                  <a:srgbClr val="FF0000"/>
                </a:solidFill>
              </a:rPr>
              <a:t>تأثير </a:t>
            </a:r>
            <a:r>
              <a:rPr lang="ar-IQ" sz="3600" b="1" dirty="0">
                <a:solidFill>
                  <a:srgbClr val="FF0000"/>
                </a:solidFill>
              </a:rPr>
              <a:t>ظروف الجريمة على المساهمين فيها</a:t>
            </a:r>
            <a:r>
              <a:rPr lang="en-US" sz="3600" dirty="0">
                <a:solidFill>
                  <a:srgbClr val="FF0000"/>
                </a:solidFill>
              </a:rPr>
              <a:t/>
            </a:r>
            <a:br>
              <a:rPr lang="en-US" sz="3600" dirty="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solidFill>
                  <a:srgbClr val="FF0000"/>
                </a:solidFill>
              </a:rPr>
              <a:t>1- الظروف المادية (العينية) ( الموضوعية) </a:t>
            </a:r>
            <a:r>
              <a:rPr lang="ar-IQ" dirty="0" smtClean="0"/>
              <a:t>/ هي تلك الضروف تتصل بالجانب المادي للجريمة وقد تكون</a:t>
            </a:r>
          </a:p>
          <a:p>
            <a:pPr>
              <a:buFontTx/>
              <a:buChar char="-"/>
            </a:pPr>
            <a:r>
              <a:rPr lang="ar-IQ" dirty="0" smtClean="0">
                <a:solidFill>
                  <a:srgbClr val="FF0000"/>
                </a:solidFill>
              </a:rPr>
              <a:t>مشددة</a:t>
            </a:r>
            <a:r>
              <a:rPr lang="ar-IQ" dirty="0" smtClean="0"/>
              <a:t> ( كظرف الليل ، طريق عام،الاكراه، محل مسكون، محل للعبادة) في جريمة السرقة.واستعمال السم في جريمة القتل العمد.</a:t>
            </a:r>
          </a:p>
          <a:p>
            <a:pPr>
              <a:buFontTx/>
              <a:buChar char="-"/>
            </a:pPr>
            <a:r>
              <a:rPr lang="ar-IQ" dirty="0" smtClean="0">
                <a:solidFill>
                  <a:srgbClr val="FF0000"/>
                </a:solidFill>
              </a:rPr>
              <a:t>مخففة</a:t>
            </a:r>
            <a:r>
              <a:rPr lang="ar-IQ" dirty="0" smtClean="0"/>
              <a:t> ( نقص قيمة المال المسروق عن دينارين )</a:t>
            </a:r>
          </a:p>
          <a:p>
            <a:pPr marL="0" indent="0">
              <a:buNone/>
            </a:pPr>
            <a:r>
              <a:rPr lang="ar-IQ" dirty="0" smtClean="0">
                <a:solidFill>
                  <a:srgbClr val="292934"/>
                </a:solidFill>
              </a:rPr>
              <a:t> </a:t>
            </a:r>
            <a:r>
              <a:rPr lang="ar-IQ" dirty="0" smtClean="0">
                <a:solidFill>
                  <a:srgbClr val="FF0000"/>
                </a:solidFill>
              </a:rPr>
              <a:t>حكمها </a:t>
            </a:r>
            <a:r>
              <a:rPr lang="ar-IQ" dirty="0" smtClean="0">
                <a:solidFill>
                  <a:srgbClr val="292934"/>
                </a:solidFill>
              </a:rPr>
              <a:t>// جاء </a:t>
            </a:r>
            <a:r>
              <a:rPr lang="ar-IQ" dirty="0">
                <a:solidFill>
                  <a:srgbClr val="292934"/>
                </a:solidFill>
              </a:rPr>
              <a:t>في المادة (51) انه (اذا توافرت في الجريمة ظروف مادية من شأنها تشديد العقوبة أو تخفيفها سرت أثارها على </a:t>
            </a:r>
            <a:r>
              <a:rPr lang="ar-IQ" dirty="0">
                <a:solidFill>
                  <a:srgbClr val="FF0000"/>
                </a:solidFill>
              </a:rPr>
              <a:t>كل من ساهم</a:t>
            </a:r>
            <a:r>
              <a:rPr lang="ar-IQ" dirty="0">
                <a:solidFill>
                  <a:srgbClr val="292934"/>
                </a:solidFill>
              </a:rPr>
              <a:t> في إرتكابها فاعلا كان أو شريكا. </a:t>
            </a:r>
            <a:r>
              <a:rPr lang="ar-IQ" dirty="0">
                <a:solidFill>
                  <a:srgbClr val="FF0000"/>
                </a:solidFill>
              </a:rPr>
              <a:t>علم بها أو لم يعلم </a:t>
            </a:r>
            <a:r>
              <a:rPr lang="ar-IQ" dirty="0">
                <a:solidFill>
                  <a:srgbClr val="292934"/>
                </a:solidFill>
              </a:rPr>
              <a:t>).</a:t>
            </a:r>
            <a:endParaRPr lang="ar-IQ" dirty="0"/>
          </a:p>
        </p:txBody>
      </p:sp>
    </p:spTree>
    <p:extLst>
      <p:ext uri="{BB962C8B-B14F-4D97-AF65-F5344CB8AC3E}">
        <p14:creationId xmlns:p14="http://schemas.microsoft.com/office/powerpoint/2010/main" val="64206861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endParaRPr lang="ar-IQ" dirty="0" smtClean="0"/>
          </a:p>
          <a:p>
            <a:pPr algn="just">
              <a:buNone/>
            </a:pPr>
            <a:r>
              <a:rPr lang="ar-IQ" dirty="0" smtClean="0">
                <a:solidFill>
                  <a:srgbClr val="FF0000"/>
                </a:solidFill>
              </a:rPr>
              <a:t>2- الظروف الشخصية </a:t>
            </a:r>
            <a:r>
              <a:rPr lang="ar-IQ" dirty="0" smtClean="0"/>
              <a:t>/ هي تلك الظروف التي تتصل بالجانب المعنوي للجريمة وترتبط بمقدار خطورة الشخصية الاجرامية على الحق الذي يحميه القانون </a:t>
            </a:r>
          </a:p>
          <a:p>
            <a:pPr algn="just">
              <a:buNone/>
            </a:pPr>
            <a:r>
              <a:rPr lang="ar-IQ" dirty="0" smtClean="0">
                <a:solidFill>
                  <a:srgbClr val="FF0000"/>
                </a:solidFill>
              </a:rPr>
              <a:t>- مشددة/ </a:t>
            </a:r>
            <a:r>
              <a:rPr lang="ar-IQ" dirty="0" smtClean="0"/>
              <a:t>صفة الخادم في جريمة السرقة، صفة المستخدم او الصانع في جريمة سرقة المحل، وصفة الموظف في جريمتي الاختلاس والرشوة ، وصفة الطبيب في جريمة اسقاط الحوامل.</a:t>
            </a:r>
          </a:p>
          <a:p>
            <a:pPr algn="just">
              <a:buNone/>
            </a:pPr>
            <a:r>
              <a:rPr lang="ar-IQ" dirty="0" smtClean="0">
                <a:solidFill>
                  <a:srgbClr val="FF0000"/>
                </a:solidFill>
              </a:rPr>
              <a:t>حكمها // </a:t>
            </a:r>
            <a:r>
              <a:rPr lang="ar-IQ" dirty="0" smtClean="0"/>
              <a:t>جاء في المادة (51) انه (... أما إذا توافرت ظروف شخصية سهلت إرتكاب الجريمة فلا تسري على</a:t>
            </a:r>
            <a:r>
              <a:rPr lang="ar-IQ" dirty="0" smtClean="0">
                <a:solidFill>
                  <a:srgbClr val="FF0000"/>
                </a:solidFill>
              </a:rPr>
              <a:t> غير صاحبها </a:t>
            </a:r>
            <a:r>
              <a:rPr lang="ar-IQ" dirty="0" smtClean="0"/>
              <a:t>إلا إذا كان </a:t>
            </a:r>
            <a:r>
              <a:rPr lang="ar-IQ" dirty="0" smtClean="0">
                <a:solidFill>
                  <a:srgbClr val="FF0000"/>
                </a:solidFill>
              </a:rPr>
              <a:t>عالما بها</a:t>
            </a:r>
            <a:r>
              <a:rPr lang="ar-IQ" dirty="0" smtClean="0"/>
              <a:t>).</a:t>
            </a:r>
            <a:endParaRPr lang="en-US" dirty="0" smtClean="0"/>
          </a:p>
          <a:p>
            <a:pPr marL="0" indent="0" algn="just">
              <a:buNone/>
            </a:pPr>
            <a:endParaRPr lang="en-US"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a:solidFill>
                  <a:srgbClr val="FF0000"/>
                </a:solidFill>
              </a:rPr>
              <a:t> </a:t>
            </a:r>
            <a:r>
              <a:rPr lang="ar-IQ" dirty="0" smtClean="0">
                <a:solidFill>
                  <a:srgbClr val="FF0000"/>
                </a:solidFill>
              </a:rPr>
              <a:t>3- </a:t>
            </a:r>
            <a:r>
              <a:rPr lang="ar-IQ" dirty="0">
                <a:solidFill>
                  <a:srgbClr val="FF0000"/>
                </a:solidFill>
              </a:rPr>
              <a:t>الظروف </a:t>
            </a:r>
            <a:r>
              <a:rPr lang="ar-IQ" dirty="0" smtClean="0">
                <a:solidFill>
                  <a:srgbClr val="FF0000"/>
                </a:solidFill>
              </a:rPr>
              <a:t>الاخرى/</a:t>
            </a:r>
          </a:p>
          <a:p>
            <a:pPr marL="0" indent="0">
              <a:buNone/>
            </a:pPr>
            <a:r>
              <a:rPr lang="ar-IQ" dirty="0" smtClean="0">
                <a:solidFill>
                  <a:srgbClr val="FF0000"/>
                </a:solidFill>
              </a:rPr>
              <a:t>ظرف شخصي مخفف / </a:t>
            </a:r>
            <a:r>
              <a:rPr lang="ar-IQ" dirty="0" smtClean="0">
                <a:solidFill>
                  <a:srgbClr val="002060"/>
                </a:solidFill>
              </a:rPr>
              <a:t>كصغر السن وصفة الام في جريمة قتل الوليد حديثا </a:t>
            </a:r>
          </a:p>
          <a:p>
            <a:pPr marL="0" indent="0">
              <a:buNone/>
            </a:pPr>
            <a:r>
              <a:rPr lang="ar-IQ" dirty="0" smtClean="0">
                <a:solidFill>
                  <a:srgbClr val="FF0000"/>
                </a:solidFill>
              </a:rPr>
              <a:t>ظرف شخصي مشدد / </a:t>
            </a:r>
            <a:r>
              <a:rPr lang="ar-IQ" dirty="0" smtClean="0">
                <a:solidFill>
                  <a:srgbClr val="002060"/>
                </a:solidFill>
              </a:rPr>
              <a:t>كظرف العود </a:t>
            </a:r>
          </a:p>
          <a:p>
            <a:pPr marL="0" indent="0">
              <a:buNone/>
            </a:pPr>
            <a:r>
              <a:rPr lang="ar-IQ" dirty="0" smtClean="0">
                <a:solidFill>
                  <a:srgbClr val="FF0000"/>
                </a:solidFill>
              </a:rPr>
              <a:t> حكمها // </a:t>
            </a:r>
            <a:r>
              <a:rPr lang="ar-IQ" dirty="0" smtClean="0">
                <a:solidFill>
                  <a:srgbClr val="292934"/>
                </a:solidFill>
              </a:rPr>
              <a:t>نص </a:t>
            </a:r>
            <a:r>
              <a:rPr lang="ar-IQ" dirty="0">
                <a:solidFill>
                  <a:srgbClr val="292934"/>
                </a:solidFill>
              </a:rPr>
              <a:t>المادة (51) على انه (... أما ما عدا ذلك من ظروف فلا يتعدى أثرها شخص من تعلقت به سواء كانت ظروفا مشددة أو مخففة) .</a:t>
            </a:r>
            <a:endParaRPr lang="ar-IQ" dirty="0"/>
          </a:p>
        </p:txBody>
      </p:sp>
    </p:spTree>
    <p:extLst>
      <p:ext uri="{BB962C8B-B14F-4D97-AF65-F5344CB8AC3E}">
        <p14:creationId xmlns:p14="http://schemas.microsoft.com/office/powerpoint/2010/main" val="329127669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pPr algn="ctr"/>
            <a:r>
              <a:rPr lang="ar-IQ" b="1" dirty="0" smtClean="0">
                <a:solidFill>
                  <a:srgbClr val="FF0000"/>
                </a:solidFill>
              </a:rPr>
              <a:t/>
            </a:r>
            <a:br>
              <a:rPr lang="ar-IQ" b="1" dirty="0" smtClean="0">
                <a:solidFill>
                  <a:srgbClr val="FF0000"/>
                </a:solidFill>
              </a:rPr>
            </a:br>
            <a:r>
              <a:rPr lang="ar-IQ" b="1" dirty="0" smtClean="0">
                <a:solidFill>
                  <a:srgbClr val="FF0000"/>
                </a:solidFill>
              </a:rPr>
              <a:t>أثر الاعذار على المساهمين فيها</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a:buNone/>
            </a:pPr>
            <a:r>
              <a:rPr lang="ar-IQ" dirty="0" smtClean="0"/>
              <a:t>   الاعذار المادية/ تتصل بالجانب المادي للجريمة.</a:t>
            </a:r>
          </a:p>
          <a:p>
            <a:pPr algn="r">
              <a:buNone/>
            </a:pPr>
            <a:r>
              <a:rPr lang="ar-IQ" dirty="0" smtClean="0"/>
              <a:t>-</a:t>
            </a:r>
            <a:r>
              <a:rPr lang="ar-IQ" dirty="0" smtClean="0">
                <a:solidFill>
                  <a:srgbClr val="FF0000"/>
                </a:solidFill>
              </a:rPr>
              <a:t>الاعذار المادية المخففة للعقوبة</a:t>
            </a:r>
            <a:r>
              <a:rPr lang="ar-IQ" dirty="0" smtClean="0"/>
              <a:t>/ حالة تجاوز حدود الدفاع الشرعي.</a:t>
            </a:r>
          </a:p>
          <a:p>
            <a:pPr algn="r">
              <a:buNone/>
            </a:pPr>
            <a:r>
              <a:rPr lang="ar-IQ" dirty="0" smtClean="0">
                <a:solidFill>
                  <a:srgbClr val="FF0000"/>
                </a:solidFill>
              </a:rPr>
              <a:t>الاعذار المادية المعفية للعقوبة</a:t>
            </a:r>
            <a:r>
              <a:rPr lang="ar-IQ" dirty="0" smtClean="0"/>
              <a:t>/ حالة لو قلد شخص اختام الدولة ثم اتلفه قبل استعماله.</a:t>
            </a:r>
          </a:p>
          <a:p>
            <a:pPr algn="r">
              <a:buNone/>
            </a:pPr>
            <a:r>
              <a:rPr lang="ar-IQ" sz="2800" dirty="0" smtClean="0">
                <a:solidFill>
                  <a:srgbClr val="FF0000"/>
                </a:solidFill>
              </a:rPr>
              <a:t>حكمه // </a:t>
            </a:r>
            <a:r>
              <a:rPr lang="ar-IQ" dirty="0" smtClean="0"/>
              <a:t>نص المادة (52) على انه (... أما الأعذار المادية المعفية من العقاب أو المخففة له فانها تسري في حق كل من ساهم في إرتكابها) . </a:t>
            </a:r>
            <a:endParaRPr lang="en-US" dirty="0" smtClean="0"/>
          </a:p>
          <a:p>
            <a:pPr algn="r">
              <a:buNone/>
            </a:pPr>
            <a:r>
              <a:rPr lang="ar-IQ" dirty="0" smtClean="0"/>
              <a:t>   </a:t>
            </a:r>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spc="0" dirty="0">
                <a:solidFill>
                  <a:srgbClr val="FF0000"/>
                </a:solidFill>
                <a:ea typeface="+mn-ea"/>
              </a:rPr>
              <a:t>الأعذار </a:t>
            </a:r>
            <a:r>
              <a:rPr lang="ar-IQ" sz="3600" spc="0" dirty="0" smtClean="0">
                <a:solidFill>
                  <a:srgbClr val="FF0000"/>
                </a:solidFill>
                <a:ea typeface="+mn-ea"/>
              </a:rPr>
              <a:t>الشخصية</a:t>
            </a:r>
            <a:endParaRPr lang="ar-IQ" sz="5400" dirty="0">
              <a:solidFill>
                <a:srgbClr val="FF0000"/>
              </a:solidFill>
            </a:endParaRPr>
          </a:p>
        </p:txBody>
      </p:sp>
      <p:sp>
        <p:nvSpPr>
          <p:cNvPr id="3" name="Content Placeholder 2"/>
          <p:cNvSpPr>
            <a:spLocks noGrp="1"/>
          </p:cNvSpPr>
          <p:nvPr>
            <p:ph idx="1"/>
          </p:nvPr>
        </p:nvSpPr>
        <p:spPr/>
        <p:txBody>
          <a:bodyPr/>
          <a:lstStyle/>
          <a:p>
            <a:pPr lvl="0">
              <a:buClr>
                <a:srgbClr val="93A299"/>
              </a:buClr>
              <a:buNone/>
            </a:pPr>
            <a:endParaRPr lang="ar-IQ" dirty="0" smtClean="0">
              <a:solidFill>
                <a:srgbClr val="FF0000"/>
              </a:solidFill>
            </a:endParaRPr>
          </a:p>
          <a:p>
            <a:pPr lvl="0">
              <a:buClr>
                <a:srgbClr val="93A299"/>
              </a:buClr>
              <a:buNone/>
            </a:pPr>
            <a:r>
              <a:rPr lang="ar-IQ" dirty="0" smtClean="0">
                <a:solidFill>
                  <a:srgbClr val="FF0000"/>
                </a:solidFill>
              </a:rPr>
              <a:t>الاعذار الشخصية / </a:t>
            </a:r>
            <a:r>
              <a:rPr lang="ar-IQ" dirty="0" smtClean="0">
                <a:solidFill>
                  <a:srgbClr val="292934"/>
                </a:solidFill>
              </a:rPr>
              <a:t>تتصل بالجانب الشخصي للجريمة.</a:t>
            </a:r>
          </a:p>
          <a:p>
            <a:pPr lvl="0">
              <a:buClr>
                <a:srgbClr val="93A299"/>
              </a:buClr>
              <a:buNone/>
            </a:pPr>
            <a:r>
              <a:rPr lang="ar-IQ" dirty="0" smtClean="0">
                <a:solidFill>
                  <a:srgbClr val="FF0000"/>
                </a:solidFill>
              </a:rPr>
              <a:t>الاعذار الشخصية المخففة للعقوبة</a:t>
            </a:r>
            <a:r>
              <a:rPr lang="ar-IQ" smtClean="0">
                <a:solidFill>
                  <a:srgbClr val="292934"/>
                </a:solidFill>
              </a:rPr>
              <a:t>/ حالة </a:t>
            </a:r>
            <a:r>
              <a:rPr lang="ar-IQ" dirty="0" smtClean="0">
                <a:solidFill>
                  <a:srgbClr val="292934"/>
                </a:solidFill>
              </a:rPr>
              <a:t>قتل الزوج لزوجته وعشيقها اثناء تلبسها بالزنا.</a:t>
            </a:r>
          </a:p>
          <a:p>
            <a:pPr lvl="0">
              <a:buClr>
                <a:srgbClr val="93A299"/>
              </a:buClr>
              <a:buNone/>
            </a:pPr>
            <a:r>
              <a:rPr lang="ar-IQ" dirty="0" smtClean="0">
                <a:solidFill>
                  <a:srgbClr val="FF0000"/>
                </a:solidFill>
              </a:rPr>
              <a:t>الاعذار الشخصية المعفية للعقوبة</a:t>
            </a:r>
            <a:r>
              <a:rPr lang="ar-IQ" dirty="0" smtClean="0">
                <a:solidFill>
                  <a:srgbClr val="292934"/>
                </a:solidFill>
              </a:rPr>
              <a:t>/ حالة زواج الخاطف بمن خطفها زواجا شرعيا.</a:t>
            </a:r>
            <a:endParaRPr lang="ar-IQ" dirty="0">
              <a:solidFill>
                <a:srgbClr val="292934"/>
              </a:solidFill>
            </a:endParaRPr>
          </a:p>
          <a:p>
            <a:pPr lvl="0">
              <a:buClr>
                <a:srgbClr val="93A299"/>
              </a:buClr>
              <a:buNone/>
            </a:pPr>
            <a:r>
              <a:rPr lang="ar-IQ" dirty="0" smtClean="0">
                <a:solidFill>
                  <a:srgbClr val="FF0000"/>
                </a:solidFill>
              </a:rPr>
              <a:t>  حكمه // </a:t>
            </a:r>
            <a:r>
              <a:rPr lang="ar-IQ" dirty="0" smtClean="0">
                <a:solidFill>
                  <a:srgbClr val="292934"/>
                </a:solidFill>
              </a:rPr>
              <a:t>نص </a:t>
            </a:r>
            <a:r>
              <a:rPr lang="ar-IQ" dirty="0">
                <a:solidFill>
                  <a:srgbClr val="292934"/>
                </a:solidFill>
              </a:rPr>
              <a:t>المادة (51) على انه ( إذا توافرت أعذار شخصية معفية من العقاب أو مخففة له في حق أحد المساهمين – فاعلا أو شريكا – في إرتكاب الجريمة فلا يتعدى أثرها الى غير من تعلقت بها) . </a:t>
            </a:r>
            <a:endParaRPr lang="en-US" dirty="0">
              <a:solidFill>
                <a:srgbClr val="292934"/>
              </a:solidFill>
            </a:endParaRPr>
          </a:p>
          <a:p>
            <a:endParaRPr lang="ar-IQ" dirty="0"/>
          </a:p>
        </p:txBody>
      </p:sp>
    </p:spTree>
    <p:extLst>
      <p:ext uri="{BB962C8B-B14F-4D97-AF65-F5344CB8AC3E}">
        <p14:creationId xmlns:p14="http://schemas.microsoft.com/office/powerpoint/2010/main" val="39079854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357166"/>
            <a:ext cx="8229600" cy="1143000"/>
          </a:xfrm>
        </p:spPr>
        <p:txBody>
          <a:bodyPr>
            <a:normAutofit fontScale="90000"/>
          </a:bodyPr>
          <a:lstStyle/>
          <a:p>
            <a:pPr algn="ctr"/>
            <a:r>
              <a:rPr lang="ar-IQ" b="1" dirty="0" smtClean="0"/>
              <a:t>أثر النتائج المحتملة على المساهمين فيها</a:t>
            </a:r>
            <a:r>
              <a:rPr lang="en-US" dirty="0" smtClean="0"/>
              <a:t/>
            </a:r>
            <a:br>
              <a:rPr lang="en-US" dirty="0" smtClean="0"/>
            </a:br>
            <a:endParaRPr lang="en-US" dirty="0"/>
          </a:p>
        </p:txBody>
      </p:sp>
      <p:sp>
        <p:nvSpPr>
          <p:cNvPr id="3" name="Content Placeholder 2"/>
          <p:cNvSpPr>
            <a:spLocks noGrp="1"/>
          </p:cNvSpPr>
          <p:nvPr>
            <p:ph idx="1"/>
          </p:nvPr>
        </p:nvSpPr>
        <p:spPr>
          <a:xfrm>
            <a:off x="500035" y="1285861"/>
            <a:ext cx="8229600" cy="4525963"/>
          </a:xfrm>
        </p:spPr>
        <p:txBody>
          <a:bodyPr>
            <a:normAutofit/>
          </a:bodyPr>
          <a:lstStyle/>
          <a:p>
            <a:pPr algn="r">
              <a:buNone/>
            </a:pPr>
            <a:r>
              <a:rPr lang="ar-IQ" dirty="0" smtClean="0"/>
              <a:t>   إعتبر المشرع في المادة 53 كل من ساهم في جريمة، فاعلا أو شريكا، مسؤولا عن الجريمة التي وقعت فعلا ولو كانت غير التي قصد إرتكابها متى كانت الجريمة التي وقعت نتيجة محتملة للمساهمة التي حصلت .</a:t>
            </a:r>
            <a:endParaRPr lang="en-US" dirty="0" smtClean="0"/>
          </a:p>
          <a:p>
            <a:pPr algn="r">
              <a:buNone/>
            </a:pPr>
            <a:r>
              <a:rPr lang="ar-IQ" b="1" dirty="0" smtClean="0"/>
              <a:t>   - أثر إختلاف القصد على مسؤولية المساهمين في الجريمة</a:t>
            </a:r>
            <a:endParaRPr lang="en-US" dirty="0" smtClean="0"/>
          </a:p>
          <a:p>
            <a:pPr algn="r">
              <a:buNone/>
            </a:pPr>
            <a:r>
              <a:rPr lang="ar-IQ" dirty="0" smtClean="0"/>
              <a:t>نص المشرع في المادة (54) على انه (إذا إختلف قصد أحد المساهمين في الجريمة- فاعلا أو شريكا... عن قصد غيره من المساهمين ....عوقب كل منهم بحسب قصده) . </a:t>
            </a:r>
            <a:endParaRPr lang="en-US" dirty="0" smtClean="0"/>
          </a:p>
          <a:p>
            <a:pPr algn="r">
              <a:buNone/>
            </a:pPr>
            <a:r>
              <a:rPr lang="ar-IQ" b="1" dirty="0" smtClean="0"/>
              <a:t>   - أثر إختلاف كيفية العلم بوقوع الجريمة في مسؤولية المساهمين في الجريمة</a:t>
            </a:r>
            <a:endParaRPr lang="en-US" dirty="0" smtClean="0"/>
          </a:p>
          <a:p>
            <a:pPr algn="r">
              <a:buNone/>
            </a:pPr>
            <a:r>
              <a:rPr lang="ar-IQ" dirty="0" smtClean="0"/>
              <a:t>عالج</a:t>
            </a:r>
            <a:r>
              <a:rPr lang="ar-IQ" b="1" dirty="0" smtClean="0"/>
              <a:t> </a:t>
            </a:r>
            <a:r>
              <a:rPr lang="ar-IQ" dirty="0" smtClean="0"/>
              <a:t>المشرع هذا الموضوع في المادة (54) قائلا (إذا إختلف ...كيفية علم أحد المساهمين في الجريمة- فاعلا أو شريكا- عن كيفية علم غيره من المساهمين بها عوقب كل منهم .... بحسب كيفية علمه) .</a:t>
            </a: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dirty="0" smtClean="0">
                <a:solidFill>
                  <a:srgbClr val="FF0000"/>
                </a:solidFill>
              </a:rPr>
              <a:t>الاسباب الاباحة (الاسباب التبرير)المواد (39-46)</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   هي </a:t>
            </a:r>
            <a:r>
              <a:rPr lang="ar-IQ" sz="4000" dirty="0"/>
              <a:t>الأسباب التي إذا عرضت لسلوك خاضع لنص تجريم أخرجته من نطاق هذا النص وأزالت عنه الصفة غير المشروعة وردته الى سلوك مشروع لا عقاب عليه</a:t>
            </a:r>
            <a:r>
              <a:rPr lang="ar-IQ" sz="4000" dirty="0" smtClean="0"/>
              <a:t>.</a:t>
            </a:r>
          </a:p>
          <a:p>
            <a:pPr marL="0" indent="0" algn="just">
              <a:buNone/>
            </a:pPr>
            <a:endParaRPr lang="en-US" sz="4000" dirty="0"/>
          </a:p>
          <a:p>
            <a:pPr marL="0" indent="0" algn="just">
              <a:buNone/>
            </a:pPr>
            <a:endParaRPr lang="en-US" sz="4000" dirty="0"/>
          </a:p>
        </p:txBody>
      </p:sp>
    </p:spTree>
    <p:extLst>
      <p:ext uri="{BB962C8B-B14F-4D97-AF65-F5344CB8AC3E}">
        <p14:creationId xmlns:p14="http://schemas.microsoft.com/office/powerpoint/2010/main" val="3261175920"/>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solidFill>
                  <a:srgbClr val="FF0000"/>
                </a:solidFill>
              </a:rPr>
              <a:t>تشمل الاسباب الاباحة</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sz="4400" dirty="0" smtClean="0"/>
          </a:p>
          <a:p>
            <a:pPr marL="0" indent="0">
              <a:buNone/>
            </a:pPr>
            <a:r>
              <a:rPr lang="ar-IQ" sz="4400" dirty="0" smtClean="0"/>
              <a:t>39-40/ أداء الواجب.</a:t>
            </a:r>
          </a:p>
          <a:p>
            <a:pPr marL="0" indent="0">
              <a:buNone/>
            </a:pPr>
            <a:r>
              <a:rPr lang="ar-IQ" sz="4400" dirty="0" smtClean="0"/>
              <a:t>41/ استعمال الحق.</a:t>
            </a:r>
          </a:p>
          <a:p>
            <a:pPr marL="0" indent="0">
              <a:buNone/>
            </a:pPr>
            <a:r>
              <a:rPr lang="ar-IQ" sz="4400" dirty="0" smtClean="0"/>
              <a:t>42-46/ الدفاع الشرعي</a:t>
            </a:r>
            <a:endParaRPr lang="en-US" sz="4400" dirty="0"/>
          </a:p>
        </p:txBody>
      </p:sp>
    </p:spTree>
    <p:extLst>
      <p:ext uri="{BB962C8B-B14F-4D97-AF65-F5344CB8AC3E}">
        <p14:creationId xmlns:p14="http://schemas.microsoft.com/office/powerpoint/2010/main" val="2445322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IQ" b="1" dirty="0" smtClean="0"/>
              <a:t> </a:t>
            </a:r>
            <a:endParaRPr lang="en-US" dirty="0" smtClean="0"/>
          </a:p>
          <a:p>
            <a:pPr algn="r">
              <a:buNone/>
            </a:pPr>
            <a:r>
              <a:rPr lang="ar-IQ" b="1" dirty="0" smtClean="0"/>
              <a:t>    2- القوانين الشكلية:</a:t>
            </a:r>
            <a:r>
              <a:rPr lang="ar-IQ" dirty="0" smtClean="0"/>
              <a:t> وهي قوانين الاجراءات والمبدا العام فيها هو ان لها أثرا رجعيا تسري علنا وهذا بالنسبة لاجراءات التحقيق والمحاكمة والتنفيذ  لماضي.</a:t>
            </a:r>
            <a:endParaRPr lang="en-US" dirty="0" smtClean="0"/>
          </a:p>
          <a:p>
            <a:pPr algn="r">
              <a:buNone/>
            </a:pPr>
            <a:r>
              <a:rPr lang="ar-IQ" b="1" dirty="0" smtClean="0"/>
              <a:t>   3- قوانين التقادم: </a:t>
            </a:r>
            <a:r>
              <a:rPr lang="ar-IQ" dirty="0" smtClean="0"/>
              <a:t>تلك القوانين التي تبين المدة اللازمة لانقضاء الدعوى العامة او لسقوط العقوبة وعدم تنفيذها</a:t>
            </a: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b="1" dirty="0" smtClean="0">
                <a:solidFill>
                  <a:srgbClr val="FF0000"/>
                </a:solidFill>
              </a:rPr>
              <a:t>أقسام الاباحة</a:t>
            </a:r>
            <a:endParaRPr lang="en-US" sz="5400" dirty="0">
              <a:solidFill>
                <a:srgbClr val="FF0000"/>
              </a:solidFill>
            </a:endParaRPr>
          </a:p>
        </p:txBody>
      </p:sp>
      <p:sp>
        <p:nvSpPr>
          <p:cNvPr id="3" name="Content Placeholder 2"/>
          <p:cNvSpPr>
            <a:spLocks noGrp="1"/>
          </p:cNvSpPr>
          <p:nvPr>
            <p:ph idx="1"/>
          </p:nvPr>
        </p:nvSpPr>
        <p:spPr>
          <a:xfrm>
            <a:off x="500035" y="1524000"/>
            <a:ext cx="8229600" cy="6153472"/>
          </a:xfrm>
        </p:spPr>
        <p:txBody>
          <a:bodyPr>
            <a:noAutofit/>
          </a:bodyPr>
          <a:lstStyle/>
          <a:p>
            <a:pPr marL="0" indent="0" algn="just">
              <a:buNone/>
            </a:pPr>
            <a:r>
              <a:rPr lang="ar-IQ" sz="2800" b="1" dirty="0" smtClean="0">
                <a:solidFill>
                  <a:srgbClr val="FF0000"/>
                </a:solidFill>
              </a:rPr>
              <a:t>1- من الجانب الموضوعي </a:t>
            </a:r>
          </a:p>
          <a:p>
            <a:pPr marL="0" indent="0" algn="just">
              <a:buNone/>
            </a:pPr>
            <a:r>
              <a:rPr lang="ar-IQ" sz="2800" b="1" dirty="0" smtClean="0"/>
              <a:t>أسباب عامة/ الاسباب التي تبيح أية جريمة من جرائم دون استثناء.</a:t>
            </a:r>
          </a:p>
          <a:p>
            <a:pPr marL="0" indent="0" algn="just">
              <a:buNone/>
            </a:pPr>
            <a:r>
              <a:rPr lang="ar-IQ" sz="2800" b="1" dirty="0" smtClean="0"/>
              <a:t>كالدفاع الشرعي واستعمال الحق واداء واجب.</a:t>
            </a:r>
          </a:p>
          <a:p>
            <a:pPr marL="0" indent="0" algn="just">
              <a:buNone/>
            </a:pPr>
            <a:r>
              <a:rPr lang="ar-IQ" sz="2800" b="1" dirty="0" smtClean="0"/>
              <a:t>أسباب خاصة/ يسري مفعولها بالنسبة لجرائم معينة دون غيرها كحق الدفاع أمام المحاكم. إذ لا يبيح هذا الحق غير القذف والسب.</a:t>
            </a:r>
          </a:p>
          <a:p>
            <a:pPr marL="0" indent="0" algn="just">
              <a:buNone/>
            </a:pPr>
            <a:r>
              <a:rPr lang="ar-IQ" sz="2800" b="1" dirty="0" smtClean="0">
                <a:solidFill>
                  <a:srgbClr val="FF0000"/>
                </a:solidFill>
              </a:rPr>
              <a:t>2- من الجانب الشخصي</a:t>
            </a:r>
          </a:p>
          <a:p>
            <a:pPr marL="0" indent="0" algn="just">
              <a:buNone/>
            </a:pPr>
            <a:r>
              <a:rPr lang="ar-IQ" sz="2800" b="1" dirty="0" smtClean="0"/>
              <a:t>أسباب مطلقة/ الاسباب التي يستفيد منها كافة الناس. كالدفاع الشرعي.</a:t>
            </a:r>
          </a:p>
          <a:p>
            <a:pPr marL="0" indent="0" algn="just">
              <a:buNone/>
            </a:pPr>
            <a:r>
              <a:rPr lang="ar-IQ" sz="2800" b="1" smtClean="0"/>
              <a:t>أسباب نسبية/ </a:t>
            </a:r>
            <a:r>
              <a:rPr lang="ar-IQ" sz="2800" b="1" dirty="0" smtClean="0"/>
              <a:t>الاسباب التي لا يستفيد منها الا اشخاص معينون. كالموظف الذي ينفذ امرا صادرا له من رئيس تجب طاعته ، الخصم الذي يرتكب القذف بحق خصمه اثناء المرافعة.</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solidFill>
                  <a:srgbClr val="FF0000"/>
                </a:solidFill>
              </a:rPr>
              <a:t>علة الاباحة</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t>علة في الاباحة والاصل في قيامها عند تحقق سبب من أسبابها هو انتفاء علة التجريم ويكون اما عن طريق </a:t>
            </a:r>
            <a:r>
              <a:rPr lang="ar-IQ" sz="4400" dirty="0" smtClean="0">
                <a:solidFill>
                  <a:srgbClr val="FF0000"/>
                </a:solidFill>
              </a:rPr>
              <a:t>انتفاء الحق </a:t>
            </a:r>
            <a:r>
              <a:rPr lang="ar-IQ" sz="4400" dirty="0" smtClean="0"/>
              <a:t>او عن طريق </a:t>
            </a:r>
            <a:r>
              <a:rPr lang="ar-IQ" sz="4400" dirty="0" smtClean="0">
                <a:solidFill>
                  <a:srgbClr val="FF0000"/>
                </a:solidFill>
              </a:rPr>
              <a:t>رجحان الحق.</a:t>
            </a:r>
          </a:p>
          <a:p>
            <a:pPr marL="0" indent="0" algn="just">
              <a:buNone/>
            </a:pPr>
            <a:endParaRPr lang="en-US" sz="4400" dirty="0"/>
          </a:p>
        </p:txBody>
      </p:sp>
    </p:spTree>
    <p:extLst>
      <p:ext uri="{BB962C8B-B14F-4D97-AF65-F5344CB8AC3E}">
        <p14:creationId xmlns:p14="http://schemas.microsoft.com/office/powerpoint/2010/main" val="3589394319"/>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solidFill>
                  <a:srgbClr val="FF0000"/>
                </a:solidFill>
              </a:rPr>
              <a:t>مبدأ انتفاء الحق</a:t>
            </a:r>
            <a:endParaRPr lang="en-US" sz="54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فالقانون يجرم افعال الجرح حماية للحق في سلامة الجسم، لما كانت اعمال الطب والجراحة لا تؤذي سلامة الجسم ان مست مادته فهي اذن لا تهدر مصلحته في ان يسير سيرا عاديا بل تصونها. وهكذا ينتفي الاعتداء على الحق وتزول علة تجريم وهذا ما يسمى (مبدأ انتفاء الحق).</a:t>
            </a:r>
            <a:endParaRPr lang="en-US" sz="4000" dirty="0"/>
          </a:p>
        </p:txBody>
      </p:sp>
    </p:spTree>
    <p:extLst>
      <p:ext uri="{BB962C8B-B14F-4D97-AF65-F5344CB8AC3E}">
        <p14:creationId xmlns:p14="http://schemas.microsoft.com/office/powerpoint/2010/main" val="4173200857"/>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solidFill>
                  <a:srgbClr val="FF0000"/>
                </a:solidFill>
              </a:rPr>
              <a:t>مبدأ رجحان الحقِ</a:t>
            </a:r>
            <a:endParaRPr lang="en-US" sz="54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فالقانون يجرم القتل صيانة لحق المجني عليه في الحياة. ولكنه يبيح القتل بشروط معينة كالدفاع عن النفس او المال. وعلة الاباحة تقديره ان حق المعتدي عليه في الحياة اهم عند المجتمع من حق المعتدي . لان التجاء الاخير الى العدوان هبط بالقيمة الاجتماعية.</a:t>
            </a:r>
          </a:p>
          <a:p>
            <a:pPr marL="0" indent="0" algn="just">
              <a:buNone/>
            </a:pPr>
            <a:endParaRPr lang="en-US" sz="3600" dirty="0"/>
          </a:p>
        </p:txBody>
      </p:sp>
    </p:spTree>
    <p:extLst>
      <p:ext uri="{BB962C8B-B14F-4D97-AF65-F5344CB8AC3E}">
        <p14:creationId xmlns:p14="http://schemas.microsoft.com/office/powerpoint/2010/main" val="296778543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مصادر الاباحة</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smtClean="0"/>
              <a:t>  الاصل </a:t>
            </a:r>
            <a:r>
              <a:rPr lang="ar-IQ" sz="3200" dirty="0" smtClean="0"/>
              <a:t>القاضي  تستند على القانون الذي ذكر وحصر صور الثلاث للاباحة وهي (اداء الواجب، استعمال الحق، الدفاع الشرعي) بموجب (  مبدأ لا جريمة ولا عقوبة الابنص) .</a:t>
            </a:r>
          </a:p>
          <a:p>
            <a:pPr marL="0" indent="0" algn="just">
              <a:buNone/>
            </a:pPr>
            <a:r>
              <a:rPr lang="ar-IQ" sz="3200" dirty="0" smtClean="0"/>
              <a:t>ولكن علاوة على ذلك فان على القاضي ان يستظهر مدى تطبيق السبب وله في هذا السبيل ان يلجا الى التفسير الواسع والى القياس والعرف المتفق مع اهداف القانون</a:t>
            </a:r>
            <a:endParaRPr lang="en-US" sz="3200" dirty="0"/>
          </a:p>
        </p:txBody>
      </p:sp>
    </p:spTree>
    <p:extLst>
      <p:ext uri="{BB962C8B-B14F-4D97-AF65-F5344CB8AC3E}">
        <p14:creationId xmlns:p14="http://schemas.microsoft.com/office/powerpoint/2010/main" val="341910814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تفسير نصوص الاباحة</a:t>
            </a:r>
            <a:endParaRPr lang="en-US" sz="44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يجوزالقاضي الاستعانة الى جميع وسائل التفسير وطرقه منها القياس وذلك لتفسير النصوص القانونية الخاصة باسباب الاباحة لان اسباب الاباحة لا علاقة لها بخلق الجرائم والعقوبات.</a:t>
            </a:r>
            <a:endParaRPr lang="en-US" sz="3600" dirty="0"/>
          </a:p>
        </p:txBody>
      </p:sp>
    </p:spTree>
    <p:extLst>
      <p:ext uri="{BB962C8B-B14F-4D97-AF65-F5344CB8AC3E}">
        <p14:creationId xmlns:p14="http://schemas.microsoft.com/office/powerpoint/2010/main" val="293487039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طبيعة الاسباب الاباحة</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اسباب الاباحة ذات طبيعة موضوعية لان الركن الشرعي للجريمة الذي تكون اسباب الاباحة جزءا فيها هو ذات طابع موضوعي لانه مجرد تكييف قانوني منصب على فعل يصفه بعدم المشروعية ، الامر الذي لا يتطلب بحثا في نفسية الجاني.</a:t>
            </a:r>
            <a:endParaRPr lang="en-US" sz="3200" dirty="0"/>
          </a:p>
        </p:txBody>
      </p:sp>
    </p:spTree>
    <p:extLst>
      <p:ext uri="{BB962C8B-B14F-4D97-AF65-F5344CB8AC3E}">
        <p14:creationId xmlns:p14="http://schemas.microsoft.com/office/powerpoint/2010/main" val="138340530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t>اثار الاباحة ونطاقها</a:t>
            </a:r>
            <a:endParaRPr lang="en-US" sz="5400" dirty="0"/>
          </a:p>
        </p:txBody>
      </p:sp>
      <p:sp>
        <p:nvSpPr>
          <p:cNvPr id="3" name="Content Placeholder 2"/>
          <p:cNvSpPr>
            <a:spLocks noGrp="1"/>
          </p:cNvSpPr>
          <p:nvPr>
            <p:ph idx="1"/>
          </p:nvPr>
        </p:nvSpPr>
        <p:spPr/>
        <p:txBody>
          <a:bodyPr>
            <a:noAutofit/>
          </a:bodyPr>
          <a:lstStyle/>
          <a:p>
            <a:pPr marL="0" indent="0" algn="just">
              <a:buNone/>
            </a:pPr>
            <a:endParaRPr lang="ar-IQ" sz="3200" dirty="0" smtClean="0"/>
          </a:p>
          <a:p>
            <a:pPr marL="0" indent="0" algn="just">
              <a:buNone/>
            </a:pPr>
            <a:r>
              <a:rPr lang="ar-IQ" sz="3200" dirty="0" smtClean="0"/>
              <a:t>اثر الاباحة هو ان يخرج السلوك من نطاق نص التجريم فيصير مشروعا وينفي الركن الشرعي للجريمة فتنتفي تبعا له الجريمة والمسؤولية وكانه فعل لم يخضع ابتداء لنص التجريم.</a:t>
            </a:r>
          </a:p>
          <a:p>
            <a:pPr marL="0" indent="0" algn="just">
              <a:buNone/>
            </a:pPr>
            <a:r>
              <a:rPr lang="ar-IQ" sz="3200" dirty="0" smtClean="0"/>
              <a:t>وينص اثر الاباحة على الفعل لا على شخص الفاعل مما يترتب عليه ان اثره متعلق بالتكييف القانوني للفعل .</a:t>
            </a:r>
          </a:p>
          <a:p>
            <a:pPr marL="0" indent="0" algn="just">
              <a:buNone/>
            </a:pPr>
            <a:r>
              <a:rPr lang="ar-IQ" sz="3200" dirty="0" smtClean="0"/>
              <a:t>واذا توافر سبب الاباحة فصار الفعل مشروعا استفاد من ذلك كل من ساهم فيه لافرق بين الفاعل وشريك .</a:t>
            </a:r>
            <a:endParaRPr lang="en-US" sz="3200" dirty="0"/>
          </a:p>
        </p:txBody>
      </p:sp>
    </p:spTree>
    <p:extLst>
      <p:ext uri="{BB962C8B-B14F-4D97-AF65-F5344CB8AC3E}">
        <p14:creationId xmlns:p14="http://schemas.microsoft.com/office/powerpoint/2010/main" val="175843839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t>الجهل بالاباحة </a:t>
            </a:r>
            <a:endParaRPr lang="en-US" sz="5400" dirty="0"/>
          </a:p>
        </p:txBody>
      </p:sp>
      <p:sp>
        <p:nvSpPr>
          <p:cNvPr id="3" name="Content Placeholder 2"/>
          <p:cNvSpPr>
            <a:spLocks noGrp="1"/>
          </p:cNvSpPr>
          <p:nvPr>
            <p:ph idx="1"/>
          </p:nvPr>
        </p:nvSpPr>
        <p:spPr/>
        <p:txBody>
          <a:bodyPr>
            <a:noAutofit/>
          </a:bodyPr>
          <a:lstStyle/>
          <a:p>
            <a:pPr marL="0" indent="0" algn="just">
              <a:buNone/>
            </a:pPr>
            <a:r>
              <a:rPr lang="ar-IQ" sz="4000" dirty="0" smtClean="0"/>
              <a:t>هو ان يتوافر سبب الاباحة بكامل شروطه التي يحددها القانون، غير ان مرتكب الفعل ما كان يعتقد ذلك، كحالة الموظف الذي ينفذ امرا صحيحا بالقبض او التفتيش معتقدا انه باطل .</a:t>
            </a:r>
          </a:p>
          <a:p>
            <a:pPr marL="0" indent="0" algn="just">
              <a:buNone/>
            </a:pPr>
            <a:r>
              <a:rPr lang="ar-IQ" sz="4000" dirty="0" smtClean="0"/>
              <a:t>الاصل في جهل في الاباحة انه لا يحول دون توافرها. ولكنه يحول اذا جعل القانون العلم من شروطها.</a:t>
            </a:r>
            <a:endParaRPr lang="en-US" sz="4000" dirty="0"/>
          </a:p>
        </p:txBody>
      </p:sp>
    </p:spTree>
    <p:extLst>
      <p:ext uri="{BB962C8B-B14F-4D97-AF65-F5344CB8AC3E}">
        <p14:creationId xmlns:p14="http://schemas.microsoft.com/office/powerpoint/2010/main" val="290306078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غلط في الاباحة</a:t>
            </a:r>
            <a:endParaRPr lang="en-US" sz="4800" dirty="0"/>
          </a:p>
        </p:txBody>
      </p:sp>
      <p:sp>
        <p:nvSpPr>
          <p:cNvPr id="3" name="Content Placeholder 2"/>
          <p:cNvSpPr>
            <a:spLocks noGrp="1"/>
          </p:cNvSpPr>
          <p:nvPr>
            <p:ph idx="1"/>
          </p:nvPr>
        </p:nvSpPr>
        <p:spPr/>
        <p:txBody>
          <a:bodyPr>
            <a:normAutofit/>
          </a:bodyPr>
          <a:lstStyle/>
          <a:p>
            <a:pPr algn="just"/>
            <a:endParaRPr lang="ar-IQ" sz="4000" dirty="0" smtClean="0"/>
          </a:p>
          <a:p>
            <a:pPr marL="0" indent="0" algn="just">
              <a:buNone/>
            </a:pPr>
            <a:r>
              <a:rPr lang="ar-IQ" sz="4000" dirty="0" smtClean="0"/>
              <a:t>هو ان يتوهم الجاني توافر سبب للاباحة بكل شروطه في حين ان هذا السبب غير متوافر. كحالة ان يعتقد شخص ان خطرا يهدده فيقتل من ظن انه مصدر خطر.</a:t>
            </a:r>
            <a:endParaRPr lang="en-US" sz="4000" dirty="0"/>
          </a:p>
        </p:txBody>
      </p:sp>
    </p:spTree>
    <p:extLst>
      <p:ext uri="{BB962C8B-B14F-4D97-AF65-F5344CB8AC3E}">
        <p14:creationId xmlns:p14="http://schemas.microsoft.com/office/powerpoint/2010/main" val="378081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85728"/>
            <a:ext cx="8229600" cy="1143000"/>
          </a:xfrm>
        </p:spPr>
        <p:txBody>
          <a:bodyPr>
            <a:normAutofit/>
          </a:bodyPr>
          <a:lstStyle/>
          <a:p>
            <a:pPr algn="ctr"/>
            <a:r>
              <a:rPr lang="ar-IQ" sz="3200" b="1" dirty="0" smtClean="0"/>
              <a:t>تطبيق القانون الجنائي من حيث المكان</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28596" y="1071547"/>
            <a:ext cx="8229600" cy="4525963"/>
          </a:xfrm>
        </p:spPr>
        <p:txBody>
          <a:bodyPr>
            <a:noAutofit/>
          </a:bodyPr>
          <a:lstStyle/>
          <a:p>
            <a:pPr algn="just">
              <a:buNone/>
            </a:pPr>
            <a:r>
              <a:rPr lang="ar-IQ" sz="2800" dirty="0" smtClean="0">
                <a:solidFill>
                  <a:srgbClr val="002060"/>
                </a:solidFill>
              </a:rPr>
              <a:t>    الهدف من تشريع واصدار قانون العقوبات في كل الدولة هو حماية المصالح الاساسية لتلك الدولة لذلك يطبق قانون العقوبات على الاقليم </a:t>
            </a:r>
          </a:p>
          <a:p>
            <a:pPr algn="just">
              <a:buNone/>
            </a:pPr>
            <a:r>
              <a:rPr lang="ar-IQ" sz="2800" dirty="0" smtClean="0">
                <a:solidFill>
                  <a:srgbClr val="002060"/>
                </a:solidFill>
              </a:rPr>
              <a:t>( حدود البرية،المائية، الجوية) من اجل فرض جزاء والعقاب على المجرمين ولكن هناك حالات يطبق فيها قانون العقوبات خارج الاقليم الدولة وجدودها وذلك من اجل عدم تخلص وافلات المجرمين من العقاب عليه بالنسبة لتطبيق قانون العقوبات من حيث المكان هناك قاعدة او الاصل الاختصاص الاقليمي . أما الاستثناء وهو تطبيق قانون العقوبات على جرائم المرتكبة خارج اقليم الدولة وذلك في الحالات الاتية :1- الاختصاص العيني 2-الاختصاص الشخصي3- الاختصاص الشامل.</a:t>
            </a: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600" dirty="0" smtClean="0">
                <a:solidFill>
                  <a:srgbClr val="FF0000"/>
                </a:solidFill>
              </a:rPr>
              <a:t>س/ هل غلط في الاباحة يساوي الاباحة ؟</a:t>
            </a:r>
          </a:p>
          <a:p>
            <a:pPr marL="0" indent="0" algn="just">
              <a:buNone/>
            </a:pPr>
            <a:r>
              <a:rPr lang="ar-IQ" sz="3600" dirty="0" smtClean="0"/>
              <a:t>ج/ كلا الغلط في الاباحة لا يساوي الاباحة ذاته ، والفعل المرتكب نتيجة غلط في الاباحة لا يعتبر مباحا مشروعا،وتكون تاثيره على القصد الجنائي واضح بمعني يؤثر في الركن المعنوي للجريمة وليس الركن الشرعي. واذا حدث غلط في الاباحة ينفي القصد الجنائي ويزيل المسؤولية الجنائية العمدية ويحولها الى المسؤولية عن خطأ غير العمدي، واذا انتفى الخطأ زالت المسؤولية الجنائية.</a:t>
            </a:r>
            <a:endParaRPr lang="en-US" sz="3600" dirty="0"/>
          </a:p>
        </p:txBody>
      </p:sp>
    </p:spTree>
    <p:extLst>
      <p:ext uri="{BB962C8B-B14F-4D97-AF65-F5344CB8AC3E}">
        <p14:creationId xmlns:p14="http://schemas.microsoft.com/office/powerpoint/2010/main" val="369238985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تخلف شروط الاباحة</a:t>
            </a:r>
            <a:endParaRPr lang="en-US" sz="4800" dirty="0"/>
          </a:p>
        </p:txBody>
      </p:sp>
      <p:sp>
        <p:nvSpPr>
          <p:cNvPr id="3" name="Content Placeholder 2"/>
          <p:cNvSpPr>
            <a:spLocks noGrp="1"/>
          </p:cNvSpPr>
          <p:nvPr>
            <p:ph idx="1"/>
          </p:nvPr>
        </p:nvSpPr>
        <p:spPr/>
        <p:txBody>
          <a:bodyPr>
            <a:normAutofit fontScale="92500"/>
          </a:bodyPr>
          <a:lstStyle/>
          <a:p>
            <a:pPr marL="0" indent="0" algn="just">
              <a:buNone/>
            </a:pPr>
            <a:endParaRPr lang="ar-IQ" sz="4000" dirty="0" smtClean="0"/>
          </a:p>
          <a:p>
            <a:pPr marL="0" indent="0" algn="just">
              <a:buNone/>
            </a:pPr>
            <a:r>
              <a:rPr lang="ar-IQ" sz="4000" dirty="0" smtClean="0"/>
              <a:t>ان انتاج الاباحة اثره مرهون بتحقق جميع شروط التي يحددها القانون له، اذا تخلف احد الشروط يؤدي الى انتفاء سبب الاباحة وبقاء الفعل خاضعا لنص التجريم.</a:t>
            </a:r>
          </a:p>
          <a:p>
            <a:pPr marL="0" indent="0" algn="just">
              <a:buNone/>
            </a:pPr>
            <a:r>
              <a:rPr lang="ar-IQ" sz="4000" dirty="0" smtClean="0"/>
              <a:t>خروج عن الشروط / </a:t>
            </a:r>
          </a:p>
          <a:p>
            <a:pPr marL="0" indent="0" algn="just">
              <a:buNone/>
            </a:pPr>
            <a:r>
              <a:rPr lang="ar-IQ" sz="4000" dirty="0"/>
              <a:t>-</a:t>
            </a:r>
            <a:r>
              <a:rPr lang="ar-IQ" sz="4000" dirty="0" smtClean="0"/>
              <a:t>سئل عن فعله مسؤولية عمدية.</a:t>
            </a:r>
          </a:p>
          <a:p>
            <a:pPr marL="0" indent="0" algn="just">
              <a:buNone/>
            </a:pPr>
            <a:r>
              <a:rPr lang="ar-IQ" sz="4000" dirty="0" smtClean="0"/>
              <a:t>-الخطا غير العمدي  </a:t>
            </a:r>
            <a:endParaRPr lang="en-US" sz="4000" dirty="0"/>
          </a:p>
        </p:txBody>
      </p:sp>
    </p:spTree>
    <p:extLst>
      <p:ext uri="{BB962C8B-B14F-4D97-AF65-F5344CB8AC3E}">
        <p14:creationId xmlns:p14="http://schemas.microsoft.com/office/powerpoint/2010/main" val="3380545308"/>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تمييز اسباب الاباحة عن موانع المسؤولية</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Autofit/>
          </a:bodyPr>
          <a:lstStyle/>
          <a:p>
            <a:pPr marL="0" indent="0" algn="just">
              <a:buNone/>
            </a:pPr>
            <a:endParaRPr lang="ar-IQ" sz="3200" dirty="0" smtClean="0"/>
          </a:p>
          <a:p>
            <a:pPr marL="0" indent="0" algn="just">
              <a:buNone/>
            </a:pPr>
            <a:r>
              <a:rPr lang="ar-IQ" sz="3200" dirty="0" smtClean="0">
                <a:solidFill>
                  <a:srgbClr val="FF0000"/>
                </a:solidFill>
              </a:rPr>
              <a:t>أسباب الاباحة</a:t>
            </a:r>
            <a:r>
              <a:rPr lang="ar-IQ" sz="3200" dirty="0" smtClean="0"/>
              <a:t>/ ذات طبيعة موضوعية</a:t>
            </a:r>
          </a:p>
          <a:p>
            <a:pPr marL="0" indent="0" algn="just">
              <a:buNone/>
            </a:pPr>
            <a:r>
              <a:rPr lang="ar-IQ" sz="3200" dirty="0" smtClean="0">
                <a:solidFill>
                  <a:srgbClr val="FF0000"/>
                </a:solidFill>
              </a:rPr>
              <a:t>موانع المسؤولية/ </a:t>
            </a:r>
            <a:r>
              <a:rPr lang="ar-IQ" sz="3200" dirty="0" smtClean="0"/>
              <a:t>ذات طبيعة شخصية .</a:t>
            </a:r>
          </a:p>
          <a:p>
            <a:pPr marL="0" indent="0" algn="just">
              <a:buNone/>
            </a:pPr>
            <a:r>
              <a:rPr lang="ar-IQ" sz="3200" dirty="0" smtClean="0">
                <a:solidFill>
                  <a:srgbClr val="FF0000"/>
                </a:solidFill>
              </a:rPr>
              <a:t>أسباب الاباحة </a:t>
            </a:r>
            <a:r>
              <a:rPr lang="ar-IQ" sz="3200" dirty="0" smtClean="0"/>
              <a:t>/ ينصرف تاثيرها على الركن الشرعي.</a:t>
            </a:r>
          </a:p>
          <a:p>
            <a:pPr marL="0" indent="0" algn="just">
              <a:buNone/>
            </a:pPr>
            <a:r>
              <a:rPr lang="ar-IQ" sz="3200" dirty="0" smtClean="0">
                <a:solidFill>
                  <a:srgbClr val="FF0000"/>
                </a:solidFill>
              </a:rPr>
              <a:t>موانع المسؤولية/ </a:t>
            </a:r>
            <a:r>
              <a:rPr lang="ar-IQ" sz="3200" dirty="0" smtClean="0"/>
              <a:t>ينصرف تاثيرها على الركن المعنوي.</a:t>
            </a:r>
          </a:p>
          <a:p>
            <a:pPr marL="0" indent="0" algn="just">
              <a:buNone/>
            </a:pPr>
            <a:r>
              <a:rPr lang="ar-IQ" sz="3200" dirty="0" smtClean="0">
                <a:solidFill>
                  <a:srgbClr val="FF0000"/>
                </a:solidFill>
              </a:rPr>
              <a:t>أسباب الاباحة</a:t>
            </a:r>
            <a:r>
              <a:rPr lang="ar-IQ" sz="3200" dirty="0" smtClean="0"/>
              <a:t>/ يتناول تاثيرها على جميع من ساهم </a:t>
            </a:r>
            <a:r>
              <a:rPr lang="ar-IQ" sz="3200" smtClean="0"/>
              <a:t>في الفعل.</a:t>
            </a:r>
            <a:endParaRPr lang="ar-IQ" sz="3200" dirty="0" smtClean="0"/>
          </a:p>
          <a:p>
            <a:pPr marL="0" indent="0" algn="just">
              <a:buNone/>
            </a:pPr>
            <a:r>
              <a:rPr lang="ar-IQ" sz="3200" dirty="0" smtClean="0">
                <a:solidFill>
                  <a:srgbClr val="FF0000"/>
                </a:solidFill>
              </a:rPr>
              <a:t>موانع المسؤولية</a:t>
            </a:r>
            <a:r>
              <a:rPr lang="ar-IQ" sz="3200" dirty="0" smtClean="0"/>
              <a:t>/ ينحصر تاثيرها فيمن توافرت فيه ولا يمتد الى غيره ممن ساهم معه في الجريمة.</a:t>
            </a:r>
            <a:endParaRPr lang="en-US" sz="3200" dirty="0"/>
          </a:p>
        </p:txBody>
      </p:sp>
    </p:spTree>
    <p:extLst>
      <p:ext uri="{BB962C8B-B14F-4D97-AF65-F5344CB8AC3E}">
        <p14:creationId xmlns:p14="http://schemas.microsoft.com/office/powerpoint/2010/main" val="1576000790"/>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تمييز اسباب الاباحة عن موانع العقاب</a:t>
            </a:r>
            <a:endParaRPr lang="en-US" dirty="0">
              <a:solidFill>
                <a:srgbClr val="FF0000"/>
              </a:solidFill>
            </a:endParaRPr>
          </a:p>
        </p:txBody>
      </p:sp>
      <p:sp>
        <p:nvSpPr>
          <p:cNvPr id="3" name="Content Placeholder 2"/>
          <p:cNvSpPr>
            <a:spLocks noGrp="1"/>
          </p:cNvSpPr>
          <p:nvPr>
            <p:ph idx="1"/>
          </p:nvPr>
        </p:nvSpPr>
        <p:spPr/>
        <p:txBody>
          <a:bodyPr>
            <a:noAutofit/>
          </a:bodyPr>
          <a:lstStyle/>
          <a:p>
            <a:pPr marL="0" indent="0" algn="just">
              <a:buNone/>
            </a:pPr>
            <a:endParaRPr lang="ar-IQ" sz="3600" dirty="0" smtClean="0"/>
          </a:p>
          <a:p>
            <a:pPr marL="0" indent="0" algn="just">
              <a:buNone/>
            </a:pPr>
            <a:r>
              <a:rPr lang="ar-IQ" sz="3600" dirty="0" smtClean="0">
                <a:solidFill>
                  <a:srgbClr val="FF0000"/>
                </a:solidFill>
              </a:rPr>
              <a:t>اسباب الاباحة </a:t>
            </a:r>
            <a:r>
              <a:rPr lang="ar-IQ" sz="3600" dirty="0" smtClean="0"/>
              <a:t>/ تنتفي الركن الشرعي للجريمة وبالتالي تنتفي الجريمة.</a:t>
            </a:r>
          </a:p>
          <a:p>
            <a:pPr marL="0" indent="0" algn="just">
              <a:buNone/>
            </a:pPr>
            <a:r>
              <a:rPr lang="ar-IQ" sz="3600" dirty="0" smtClean="0">
                <a:solidFill>
                  <a:srgbClr val="FF0000"/>
                </a:solidFill>
              </a:rPr>
              <a:t>موانع العقاب/ </a:t>
            </a:r>
            <a:r>
              <a:rPr lang="ar-IQ" sz="3600" dirty="0" smtClean="0"/>
              <a:t>لا تنتفي الجريمة بل تبقى عليهما.</a:t>
            </a:r>
          </a:p>
          <a:p>
            <a:pPr marL="0" indent="0" algn="just">
              <a:buNone/>
            </a:pPr>
            <a:r>
              <a:rPr lang="ar-IQ" sz="3600" dirty="0" smtClean="0">
                <a:solidFill>
                  <a:srgbClr val="FF0000"/>
                </a:solidFill>
              </a:rPr>
              <a:t>أسباب الاباحة</a:t>
            </a:r>
            <a:r>
              <a:rPr lang="ar-IQ" sz="3600" dirty="0" smtClean="0"/>
              <a:t>/ يمتد تاثيرها الى كل من ساهم في الجريمة.</a:t>
            </a:r>
          </a:p>
          <a:p>
            <a:pPr marL="0" indent="0" algn="just">
              <a:buNone/>
            </a:pPr>
            <a:r>
              <a:rPr lang="ar-IQ" sz="3600" dirty="0" smtClean="0">
                <a:solidFill>
                  <a:srgbClr val="FF0000"/>
                </a:solidFill>
              </a:rPr>
              <a:t>موانع العقاب</a:t>
            </a:r>
            <a:r>
              <a:rPr lang="ar-IQ" sz="3600" dirty="0" smtClean="0"/>
              <a:t>/ يقتصر تاثيرها على شخص من توافرت فيه.</a:t>
            </a:r>
          </a:p>
        </p:txBody>
      </p:sp>
    </p:spTree>
    <p:extLst>
      <p:ext uri="{BB962C8B-B14F-4D97-AF65-F5344CB8AC3E}">
        <p14:creationId xmlns:p14="http://schemas.microsoft.com/office/powerpoint/2010/main" val="352573628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صور الاسباب الاباحة</a:t>
            </a:r>
            <a:br>
              <a:rPr lang="ar-IQ" dirty="0" smtClean="0">
                <a:solidFill>
                  <a:srgbClr val="FF0000"/>
                </a:solidFill>
              </a:rPr>
            </a:br>
            <a:r>
              <a:rPr lang="ar-IQ" dirty="0" smtClean="0">
                <a:solidFill>
                  <a:srgbClr val="FF0000"/>
                </a:solidFill>
              </a:rPr>
              <a:t>1- الاداء الواجب </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Autofit/>
          </a:bodyPr>
          <a:lstStyle/>
          <a:p>
            <a:pPr marL="0" indent="0" algn="just">
              <a:buNone/>
            </a:pPr>
            <a:endParaRPr lang="ar-IQ" sz="3200" dirty="0" smtClean="0"/>
          </a:p>
          <a:p>
            <a:pPr marL="0" indent="0" algn="just">
              <a:buNone/>
            </a:pPr>
            <a:r>
              <a:rPr lang="ar-IQ" sz="3200" b="1" dirty="0"/>
              <a:t>المبدأ العام للأداء الواجب: </a:t>
            </a:r>
            <a:r>
              <a:rPr lang="ar-IQ" sz="3200" dirty="0"/>
              <a:t>نصت المادة (39) على انه ((لا جريمة اذا وقع الفعل قياما بواجب يفرضه القانون</a:t>
            </a:r>
            <a:r>
              <a:rPr lang="ar-IQ" sz="3200" dirty="0" smtClean="0"/>
              <a:t>)).</a:t>
            </a:r>
          </a:p>
          <a:p>
            <a:pPr marL="0" indent="0" algn="just">
              <a:buNone/>
            </a:pPr>
            <a:endParaRPr lang="ar-IQ" sz="3200" dirty="0"/>
          </a:p>
          <a:p>
            <a:pPr marL="0" indent="0" algn="just">
              <a:buNone/>
            </a:pPr>
            <a:r>
              <a:rPr lang="ar-IQ" sz="3200" dirty="0" smtClean="0"/>
              <a:t>1- هذا السبب غير مقيد بجريمة او جرائم معينة.</a:t>
            </a:r>
          </a:p>
          <a:p>
            <a:pPr marL="0" indent="0" algn="just">
              <a:buNone/>
            </a:pPr>
            <a:r>
              <a:rPr lang="ar-IQ" sz="3200" dirty="0" smtClean="0"/>
              <a:t>2- يسري على جميع المواطنين سواء كانوا مكلفين بخدمة عامة او غير ذلك.</a:t>
            </a:r>
          </a:p>
          <a:p>
            <a:pPr marL="0" indent="0" algn="just">
              <a:buNone/>
            </a:pPr>
            <a:r>
              <a:rPr lang="ar-IQ" sz="3200" dirty="0" smtClean="0"/>
              <a:t>3- كل فعل يرتكب تنفيذ الواجب يامر به القانون ويفرضه يعتبر مشروعا</a:t>
            </a:r>
            <a:r>
              <a:rPr lang="en-US" sz="3200" dirty="0" smtClean="0"/>
              <a:t> </a:t>
            </a:r>
            <a:r>
              <a:rPr lang="ar-IQ" sz="3200" dirty="0" smtClean="0"/>
              <a:t> حتى وان كان في الاصل خاضعا لنص التجريم.</a:t>
            </a:r>
            <a:endParaRPr lang="en-US" sz="3200" dirty="0"/>
          </a:p>
          <a:p>
            <a:pPr marL="0" indent="0" algn="just">
              <a:buNone/>
            </a:pPr>
            <a:endParaRPr lang="en-US" sz="3200" dirty="0"/>
          </a:p>
        </p:txBody>
      </p:sp>
    </p:spTree>
    <p:extLst>
      <p:ext uri="{BB962C8B-B14F-4D97-AF65-F5344CB8AC3E}">
        <p14:creationId xmlns:p14="http://schemas.microsoft.com/office/powerpoint/2010/main" val="20881054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ar-IQ" sz="2800" dirty="0" smtClean="0"/>
          </a:p>
          <a:p>
            <a:r>
              <a:rPr lang="ar-IQ" sz="2800" b="1" dirty="0"/>
              <a:t>تطبيقات المبدأ في أداء الموظفين لواجباتهم: </a:t>
            </a:r>
            <a:r>
              <a:rPr lang="ar-IQ" sz="2800" dirty="0"/>
              <a:t>نصت المادة (40) على انه (( لا جريمة اذا وقع الفعل من موظف او مكلف بخدمة عامة في الحالات التالية :</a:t>
            </a:r>
            <a:endParaRPr lang="en-US" sz="2800" dirty="0"/>
          </a:p>
          <a:p>
            <a:r>
              <a:rPr lang="ar-IQ" sz="2800" dirty="0"/>
              <a:t>اولا: اذا قام بسلامة نية بفعل تنفيذا لما امرت به القوانين او اعتقد ان اجراءه من اختصاصه.</a:t>
            </a:r>
            <a:endParaRPr lang="en-US" sz="2800" dirty="0"/>
          </a:p>
          <a:p>
            <a:r>
              <a:rPr lang="ar-IQ" sz="2800" dirty="0"/>
              <a:t>ثانيا: اذا وقع الفعل منه تنفيذا لامر صادر اليه من رئيس تجب عليه طاعته او اعتقد ان طاعته واجب عليه.</a:t>
            </a:r>
            <a:endParaRPr lang="en-US" sz="2800" dirty="0"/>
          </a:p>
          <a:p>
            <a:r>
              <a:rPr lang="ar-IQ" sz="2800" dirty="0"/>
              <a:t>ويجب في الحالتين ان </a:t>
            </a:r>
            <a:r>
              <a:rPr lang="ar-IQ" sz="2800" dirty="0" smtClean="0"/>
              <a:t>يثبت </a:t>
            </a:r>
            <a:r>
              <a:rPr lang="ar-IQ" sz="2800" dirty="0"/>
              <a:t>ان اعتقاد الفاعل بمشروعية فعله كان مبنيا على اسباب معقولة وانه لم يرتكبه الا بعد اتخاذه الحيطة المناسبة)) .</a:t>
            </a:r>
            <a:endParaRPr lang="en-US" sz="2800" dirty="0"/>
          </a:p>
          <a:p>
            <a:pPr marL="0" indent="0">
              <a:buNone/>
            </a:pPr>
            <a:endParaRPr lang="en-US" sz="2800" dirty="0"/>
          </a:p>
        </p:txBody>
      </p:sp>
    </p:spTree>
    <p:extLst>
      <p:ext uri="{BB962C8B-B14F-4D97-AF65-F5344CB8AC3E}">
        <p14:creationId xmlns:p14="http://schemas.microsoft.com/office/powerpoint/2010/main" val="2298366553"/>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solidFill>
                  <a:srgbClr val="FF0000"/>
                </a:solidFill>
              </a:rPr>
              <a:t>س/ الابن الذي ينفذ امر والده والخادم اذا نفذ امر مخدومه هل يجوز التمسك بهذه المادة ؟</a:t>
            </a:r>
          </a:p>
          <a:p>
            <a:pPr marL="0" indent="0" algn="just">
              <a:buNone/>
            </a:pPr>
            <a:r>
              <a:rPr lang="ar-IQ" sz="4400" dirty="0" smtClean="0"/>
              <a:t>ج/ ليس لهما التمسك والاحتجاج بحكم هذه المادة لعدم وجود الشروط المتوافره في المادة (40).</a:t>
            </a:r>
            <a:endParaRPr lang="en-US" sz="4400" dirty="0"/>
          </a:p>
        </p:txBody>
      </p:sp>
    </p:spTree>
    <p:extLst>
      <p:ext uri="{BB962C8B-B14F-4D97-AF65-F5344CB8AC3E}">
        <p14:creationId xmlns:p14="http://schemas.microsoft.com/office/powerpoint/2010/main" val="1699758865"/>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sz="3200" dirty="0" smtClean="0"/>
              <a:t>بموجب المادة (40) :-</a:t>
            </a:r>
          </a:p>
          <a:p>
            <a:pPr marL="0" indent="0">
              <a:buNone/>
            </a:pPr>
            <a:r>
              <a:rPr lang="ar-IQ" sz="3200" dirty="0" smtClean="0"/>
              <a:t>1- حصر هذه المادة تطبيقها على الموظف.</a:t>
            </a:r>
          </a:p>
          <a:p>
            <a:pPr marL="0" indent="0">
              <a:buNone/>
            </a:pPr>
            <a:r>
              <a:rPr lang="ar-IQ" sz="3200" dirty="0" smtClean="0"/>
              <a:t>2- ومعنى الموظف بمعناه الواسع لا بمعناه الاداري فني الدقيق.</a:t>
            </a:r>
          </a:p>
          <a:p>
            <a:pPr marL="0" indent="0">
              <a:buNone/>
            </a:pPr>
            <a:r>
              <a:rPr lang="ar-IQ" sz="3200" dirty="0" smtClean="0"/>
              <a:t>3- وتشمل الموظف والمكلف بخدمة عامة .</a:t>
            </a:r>
          </a:p>
          <a:p>
            <a:pPr marL="0" indent="0">
              <a:buNone/>
            </a:pPr>
            <a:r>
              <a:rPr lang="ar-IQ" sz="3200" dirty="0" smtClean="0"/>
              <a:t>4- سواء كان هذا العمل قانونيا او غير قانوني </a:t>
            </a:r>
            <a:endParaRPr lang="en-US" sz="3200" dirty="0"/>
          </a:p>
        </p:txBody>
      </p:sp>
    </p:spTree>
    <p:extLst>
      <p:ext uri="{BB962C8B-B14F-4D97-AF65-F5344CB8AC3E}">
        <p14:creationId xmlns:p14="http://schemas.microsoft.com/office/powerpoint/2010/main" val="2700938536"/>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solidFill>
                  <a:srgbClr val="FF0000"/>
                </a:solidFill>
              </a:rPr>
              <a:t>العمل القانوني</a:t>
            </a:r>
            <a:endParaRPr lang="en-US" sz="6000" dirty="0">
              <a:solidFill>
                <a:srgbClr val="FF0000"/>
              </a:solidFill>
            </a:endParaRPr>
          </a:p>
        </p:txBody>
      </p:sp>
      <p:sp>
        <p:nvSpPr>
          <p:cNvPr id="3" name="Content Placeholder 2"/>
          <p:cNvSpPr>
            <a:spLocks noGrp="1"/>
          </p:cNvSpPr>
          <p:nvPr>
            <p:ph idx="1"/>
          </p:nvPr>
        </p:nvSpPr>
        <p:spPr/>
        <p:txBody>
          <a:bodyPr>
            <a:normAutofit fontScale="92500"/>
          </a:bodyPr>
          <a:lstStyle/>
          <a:p>
            <a:pPr marL="0" indent="0" algn="just">
              <a:buNone/>
            </a:pPr>
            <a:endParaRPr lang="ar-IQ" sz="4000" dirty="0" smtClean="0"/>
          </a:p>
          <a:p>
            <a:pPr marL="0" indent="0" algn="just">
              <a:buNone/>
            </a:pPr>
            <a:r>
              <a:rPr lang="ar-IQ" sz="4000" dirty="0" smtClean="0">
                <a:solidFill>
                  <a:srgbClr val="FF0000"/>
                </a:solidFill>
              </a:rPr>
              <a:t>الحالة الاولى </a:t>
            </a:r>
            <a:r>
              <a:rPr lang="ar-IQ" sz="4000" dirty="0" smtClean="0"/>
              <a:t>/ حالة ارتكاب الفعل تنفيذا لامر الرئيس فان الامر حتى تجب على المرؤوس طاعته يجب ان يكون قانونيا. </a:t>
            </a:r>
            <a:r>
              <a:rPr lang="ar-IQ" sz="4000" dirty="0" smtClean="0">
                <a:solidFill>
                  <a:srgbClr val="FF0000"/>
                </a:solidFill>
              </a:rPr>
              <a:t>كمدير السجن </a:t>
            </a:r>
            <a:r>
              <a:rPr lang="ar-IQ" sz="4000" dirty="0" smtClean="0"/>
              <a:t>الذي يحبس شخصا بمقتضى امر كتابي يجب ان يكون هذا الامر صادر من محكمة وبحسب الاصول المنصوص عليها </a:t>
            </a:r>
            <a:r>
              <a:rPr lang="ar-IQ" sz="4000" dirty="0"/>
              <a:t>قانونا. </a:t>
            </a:r>
            <a:r>
              <a:rPr lang="ar-IQ" sz="4000" dirty="0">
                <a:solidFill>
                  <a:srgbClr val="FF0000"/>
                </a:solidFill>
              </a:rPr>
              <a:t>الحالة الثانية </a:t>
            </a:r>
            <a:r>
              <a:rPr lang="ar-IQ" sz="4000" dirty="0"/>
              <a:t>/ تعني حالة ارتكاب الفعل تنفيذا للقانون مباشرة / </a:t>
            </a:r>
            <a:r>
              <a:rPr lang="ar-IQ" sz="4000" dirty="0">
                <a:solidFill>
                  <a:srgbClr val="FF0000"/>
                </a:solidFill>
              </a:rPr>
              <a:t>كقاضي التحقيق </a:t>
            </a:r>
            <a:r>
              <a:rPr lang="ar-IQ" sz="4000" dirty="0"/>
              <a:t>الذي يفتش منزل المتهم.</a:t>
            </a:r>
          </a:p>
          <a:p>
            <a:pPr marL="0" indent="0" algn="just">
              <a:buNone/>
            </a:pPr>
            <a:endParaRPr lang="en-US" sz="4000" dirty="0"/>
          </a:p>
        </p:txBody>
      </p:sp>
    </p:spTree>
    <p:extLst>
      <p:ext uri="{BB962C8B-B14F-4D97-AF65-F5344CB8AC3E}">
        <p14:creationId xmlns:p14="http://schemas.microsoft.com/office/powerpoint/2010/main" val="1106589073"/>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solidFill>
                  <a:srgbClr val="FF0000"/>
                </a:solidFill>
              </a:rPr>
              <a:t>العمل غير القانوني</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الحالة الاولى </a:t>
            </a:r>
            <a:r>
              <a:rPr lang="ar-IQ" sz="3200" dirty="0" smtClean="0"/>
              <a:t>/ حالة ما اذا كان الموظف او المكلف بخدمة عامة قد ارتكب العمل تنفيذا لامر ليس من اوامر الواجب عليه العمل بها .كما لو قبض الموظف بحسن النية على انسان بمقتضى امر بالقبض باطل من حيث الشكل.</a:t>
            </a:r>
          </a:p>
          <a:p>
            <a:pPr marL="0" indent="0" algn="just">
              <a:buNone/>
            </a:pPr>
            <a:r>
              <a:rPr lang="ar-IQ" sz="3200" dirty="0" smtClean="0">
                <a:solidFill>
                  <a:srgbClr val="FF0000"/>
                </a:solidFill>
              </a:rPr>
              <a:t>الحالة الثانية </a:t>
            </a:r>
            <a:r>
              <a:rPr lang="ar-IQ" sz="3200" dirty="0" smtClean="0"/>
              <a:t>/  حالة ما اذا اخطأ الموظف في معرفة واجبه وارتكب العمل بحسن النية اعتقادا منه انه من اختصاصه كحالة الموظف الذي يقبض بحسن النية على انسان غير الذي عين في امر بالقبض .</a:t>
            </a:r>
          </a:p>
          <a:p>
            <a:pPr marL="0" indent="0" algn="just">
              <a:buNone/>
            </a:pPr>
            <a:endParaRPr lang="en-US" sz="3200" dirty="0"/>
          </a:p>
        </p:txBody>
      </p:sp>
    </p:spTree>
    <p:extLst>
      <p:ext uri="{BB962C8B-B14F-4D97-AF65-F5344CB8AC3E}">
        <p14:creationId xmlns:p14="http://schemas.microsoft.com/office/powerpoint/2010/main" val="3196744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cap="all" dirty="0">
                <a:solidFill>
                  <a:srgbClr val="D2533C"/>
                </a:solidFill>
              </a:rPr>
              <a:t>التعريف بقانون العقوبات</a:t>
            </a:r>
            <a:r>
              <a:rPr lang="en-US" cap="all" dirty="0">
                <a:solidFill>
                  <a:srgbClr val="D2533C"/>
                </a:solidFill>
              </a:rPr>
              <a:t/>
            </a:r>
            <a:br>
              <a:rPr lang="en-US" cap="all" dirty="0">
                <a:solidFill>
                  <a:srgbClr val="D2533C"/>
                </a:solidFill>
              </a:rPr>
            </a:br>
            <a:endParaRPr lang="ar-IQ" dirty="0"/>
          </a:p>
        </p:txBody>
      </p:sp>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r>
              <a:rPr lang="ar-IQ" dirty="0">
                <a:solidFill>
                  <a:srgbClr val="292934"/>
                </a:solidFill>
              </a:rPr>
              <a:t>وهو مجموعة من القواعد القانونية التي تحدد صور السلوك التي تعتبر جرائم وتبين الجزاءات</a:t>
            </a:r>
            <a:r>
              <a:rPr lang="ar-SA" dirty="0">
                <a:solidFill>
                  <a:srgbClr val="292934"/>
                </a:solidFill>
              </a:rPr>
              <a:t> </a:t>
            </a:r>
            <a:r>
              <a:rPr lang="ar-IQ" dirty="0">
                <a:solidFill>
                  <a:srgbClr val="292934"/>
                </a:solidFill>
              </a:rPr>
              <a:t>الجنائية المقررة لها.</a:t>
            </a:r>
            <a:r>
              <a:rPr lang="ar-SA" dirty="0">
                <a:solidFill>
                  <a:srgbClr val="292934"/>
                </a:solidFill>
              </a:rPr>
              <a:t>                               </a:t>
            </a:r>
            <a:endParaRPr lang="ar-IQ" b="1" dirty="0">
              <a:solidFill>
                <a:srgbClr val="292934"/>
              </a:solidFill>
            </a:endParaRPr>
          </a:p>
          <a:p>
            <a:pPr marL="0" lvl="0" indent="0" algn="just">
              <a:buClr>
                <a:srgbClr val="93A299"/>
              </a:buClr>
              <a:buNone/>
            </a:pPr>
            <a:r>
              <a:rPr lang="ar-IQ" b="1" dirty="0">
                <a:solidFill>
                  <a:srgbClr val="292934"/>
                </a:solidFill>
              </a:rPr>
              <a:t>  أنواع قواعد قانون العقوبات</a:t>
            </a:r>
            <a:endParaRPr lang="en-US" dirty="0">
              <a:solidFill>
                <a:srgbClr val="292934"/>
              </a:solidFill>
            </a:endParaRPr>
          </a:p>
          <a:p>
            <a:pPr marL="0" lvl="0" indent="0" algn="just">
              <a:buClr>
                <a:srgbClr val="93A299"/>
              </a:buClr>
              <a:buNone/>
            </a:pPr>
            <a:r>
              <a:rPr lang="ar-IQ" b="1" dirty="0">
                <a:solidFill>
                  <a:srgbClr val="292934"/>
                </a:solidFill>
              </a:rPr>
              <a:t>   1- قواعد عامة</a:t>
            </a:r>
            <a:r>
              <a:rPr lang="ar-IQ" dirty="0">
                <a:solidFill>
                  <a:srgbClr val="292934"/>
                </a:solidFill>
              </a:rPr>
              <a:t>: تضم القواعد التي تخضع لها الجرائم والعقوبات على إختلاف أنواعها</a:t>
            </a:r>
            <a:r>
              <a:rPr lang="ar-SA" dirty="0">
                <a:solidFill>
                  <a:srgbClr val="292934"/>
                </a:solidFill>
              </a:rPr>
              <a:t> .</a:t>
            </a:r>
            <a:endParaRPr lang="en-US" dirty="0">
              <a:solidFill>
                <a:srgbClr val="292934"/>
              </a:solidFill>
            </a:endParaRPr>
          </a:p>
          <a:p>
            <a:pPr marL="0" lvl="0" indent="0" algn="just">
              <a:buClr>
                <a:srgbClr val="93A299"/>
              </a:buClr>
              <a:buNone/>
            </a:pPr>
            <a:r>
              <a:rPr lang="ar-IQ" dirty="0">
                <a:solidFill>
                  <a:srgbClr val="292934"/>
                </a:solidFill>
              </a:rPr>
              <a:t>  </a:t>
            </a:r>
            <a:r>
              <a:rPr lang="ar-IQ" b="1" dirty="0">
                <a:solidFill>
                  <a:srgbClr val="292934"/>
                </a:solidFill>
              </a:rPr>
              <a:t> 2- قواعد خاصة</a:t>
            </a:r>
            <a:r>
              <a:rPr lang="ar-IQ" dirty="0">
                <a:solidFill>
                  <a:srgbClr val="292934"/>
                </a:solidFill>
              </a:rPr>
              <a:t>: تضم القواعد التي تحدد كل جريمة على حدة من حيث بيان أركانها والظروف الخاصة بها. </a:t>
            </a:r>
            <a:r>
              <a:rPr lang="ar-SA" dirty="0">
                <a:solidFill>
                  <a:srgbClr val="292934"/>
                </a:solidFill>
              </a:rPr>
              <a:t>                         </a:t>
            </a:r>
            <a:endParaRPr lang="en-US" dirty="0">
              <a:solidFill>
                <a:srgbClr val="292934"/>
              </a:solidFill>
            </a:endParaRPr>
          </a:p>
          <a:p>
            <a:pPr marL="0" indent="0">
              <a:buNone/>
            </a:pPr>
            <a:endParaRPr lang="ar-IQ" dirty="0"/>
          </a:p>
        </p:txBody>
      </p:sp>
    </p:spTree>
    <p:extLst>
      <p:ext uri="{BB962C8B-B14F-4D97-AF65-F5344CB8AC3E}">
        <p14:creationId xmlns:p14="http://schemas.microsoft.com/office/powerpoint/2010/main" val="1501076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smtClean="0"/>
              <a:t>الاختصاص الاقليمي بقانون العقوبات</a:t>
            </a:r>
            <a:endParaRPr lang="ar-IQ" sz="36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من حق كل الدولة أن تطبق قوانيه على اقليمه وعليه يطبق قانون العقوبات على كل الجرائم التي ترتكب داخل حدوده سواء كان المجرم </a:t>
            </a:r>
            <a:r>
              <a:rPr lang="ar-IQ" sz="3200" dirty="0" smtClean="0">
                <a:solidFill>
                  <a:srgbClr val="C00000"/>
                </a:solidFill>
              </a:rPr>
              <a:t>وطنيا ( يحمل جنسيته) أو اجنبية </a:t>
            </a:r>
            <a:r>
              <a:rPr lang="ar-IQ" sz="3200" dirty="0" smtClean="0">
                <a:solidFill>
                  <a:srgbClr val="002060"/>
                </a:solidFill>
              </a:rPr>
              <a:t>بل أن قانون العقوبات يطبق على الاخرين حتى وان لم يكن له جنسية معينة وسبب في تطبيق قانون العقوبات أن كل جريمة تضر بمصلحة الدولة التي وقعت فيها وعليه لابد لنا من بيان المقصود بالاقليم.</a:t>
            </a:r>
            <a:endParaRPr lang="ar-IQ" sz="3200" dirty="0">
              <a:solidFill>
                <a:srgbClr val="002060"/>
              </a:solidFill>
            </a:endParaRPr>
          </a:p>
        </p:txBody>
      </p:sp>
    </p:spTree>
    <p:extLst>
      <p:ext uri="{BB962C8B-B14F-4D97-AF65-F5344CB8AC3E}">
        <p14:creationId xmlns:p14="http://schemas.microsoft.com/office/powerpoint/2010/main" val="2370699644"/>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2- استعمال الحق م (41)</a:t>
            </a:r>
            <a:endParaRPr lang="en-US" sz="4800" dirty="0">
              <a:solidFill>
                <a:srgbClr val="FF0000"/>
              </a:solidFill>
            </a:endParaRPr>
          </a:p>
        </p:txBody>
      </p:sp>
      <p:sp>
        <p:nvSpPr>
          <p:cNvPr id="3" name="Content Placeholder 2"/>
          <p:cNvSpPr>
            <a:spLocks noGrp="1"/>
          </p:cNvSpPr>
          <p:nvPr>
            <p:ph idx="1"/>
          </p:nvPr>
        </p:nvSpPr>
        <p:spPr>
          <a:xfrm>
            <a:off x="457200" y="1600200"/>
            <a:ext cx="8229600" cy="5257800"/>
          </a:xfrm>
        </p:spPr>
        <p:txBody>
          <a:bodyPr>
            <a:noAutofit/>
          </a:bodyPr>
          <a:lstStyle/>
          <a:p>
            <a:pPr marL="0" indent="0" algn="just">
              <a:buNone/>
            </a:pPr>
            <a:r>
              <a:rPr lang="ar-IQ" sz="3200" dirty="0" smtClean="0"/>
              <a:t>1- تاديب الزوج زوجته وتاديب الاباء والمعلمين ومن في حكمهم الاولاد القصر في حدود ما هو مقرر شرعا او قانونا او عرفا.</a:t>
            </a:r>
          </a:p>
          <a:p>
            <a:pPr marL="0" indent="0" algn="just">
              <a:buNone/>
            </a:pPr>
            <a:r>
              <a:rPr lang="ar-IQ" sz="3200" dirty="0" smtClean="0"/>
              <a:t>2-عمليات الجراحة والعلاج على اصول الفن متى اجريت برضاء المريض او ممثله الشرعي او اجريت بغير رضاء ايهما في الحالات العاجلة.</a:t>
            </a:r>
          </a:p>
          <a:p>
            <a:pPr marL="0" indent="0" algn="just">
              <a:buNone/>
            </a:pPr>
            <a:r>
              <a:rPr lang="ar-IQ" sz="3200" dirty="0" smtClean="0"/>
              <a:t>3- اعمال العنف التي تقع اثناء الالعاب الرياضية متى كانت قواعد اللعب قد روعيت.</a:t>
            </a:r>
          </a:p>
          <a:p>
            <a:pPr marL="0" indent="0" algn="just">
              <a:buNone/>
            </a:pPr>
            <a:r>
              <a:rPr lang="ar-IQ" sz="3200" dirty="0" smtClean="0"/>
              <a:t>4- اعمال العنف التي تقع على من ارتكب جناية او جنحة مشهودة بقصد ضبطه.</a:t>
            </a:r>
            <a:endParaRPr lang="en-US" sz="3200" dirty="0"/>
          </a:p>
        </p:txBody>
      </p:sp>
    </p:spTree>
    <p:extLst>
      <p:ext uri="{BB962C8B-B14F-4D97-AF65-F5344CB8AC3E}">
        <p14:creationId xmlns:p14="http://schemas.microsoft.com/office/powerpoint/2010/main" val="177106266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solidFill>
                  <a:srgbClr val="FF0000"/>
                </a:solidFill>
              </a:rPr>
              <a:t>استعمال الحق كسبب عام للاباحة</a:t>
            </a:r>
            <a:endParaRPr lang="en-US" sz="4400" dirty="0">
              <a:solidFill>
                <a:srgbClr val="FF0000"/>
              </a:solidFill>
            </a:endParaRPr>
          </a:p>
        </p:txBody>
      </p:sp>
      <p:sp>
        <p:nvSpPr>
          <p:cNvPr id="3" name="Content Placeholder 2"/>
          <p:cNvSpPr>
            <a:spLocks noGrp="1"/>
          </p:cNvSpPr>
          <p:nvPr>
            <p:ph idx="1"/>
          </p:nvPr>
        </p:nvSpPr>
        <p:spPr>
          <a:xfrm>
            <a:off x="571472" y="1340768"/>
            <a:ext cx="8229600" cy="4752528"/>
          </a:xfrm>
        </p:spPr>
        <p:txBody>
          <a:bodyPr>
            <a:noAutofit/>
          </a:bodyPr>
          <a:lstStyle/>
          <a:p>
            <a:pPr algn="r">
              <a:buNone/>
            </a:pPr>
            <a:endParaRPr lang="ar-IQ" sz="3600" b="1" dirty="0" smtClean="0"/>
          </a:p>
          <a:p>
            <a:pPr algn="r">
              <a:buNone/>
            </a:pPr>
            <a:endParaRPr lang="ar-IQ" sz="3600" b="1" dirty="0"/>
          </a:p>
          <a:p>
            <a:pPr algn="r">
              <a:buNone/>
            </a:pPr>
            <a:r>
              <a:rPr lang="ar-IQ" sz="3600" dirty="0" smtClean="0"/>
              <a:t>1- وجود الحق/ ويتحقق عند وجود مصلحة يعترف بها القانون ويحميها. </a:t>
            </a:r>
            <a:endParaRPr lang="en-US" sz="3600" dirty="0" smtClean="0"/>
          </a:p>
          <a:p>
            <a:pPr algn="r">
              <a:buNone/>
            </a:pPr>
            <a:r>
              <a:rPr lang="ar-IQ" sz="3600" dirty="0" smtClean="0"/>
              <a:t>2– مشروعية وسيلة استعمال الحق/ تكون وسيلة استعمال الحق مشروعة اذا ارتكب الفعل بحسن النية وفي الحدود المعقولة لاستعماله.</a:t>
            </a:r>
            <a:endParaRPr lang="en-US" sz="3600" dirty="0" smtClean="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255240"/>
          </a:xfrm>
        </p:spPr>
        <p:txBody>
          <a:bodyPr>
            <a:noAutofit/>
          </a:bodyPr>
          <a:lstStyle/>
          <a:p>
            <a:pPr algn="ctr"/>
            <a:r>
              <a:rPr lang="ar-IQ" sz="4400" dirty="0" smtClean="0">
                <a:solidFill>
                  <a:srgbClr val="FF0000"/>
                </a:solidFill>
              </a:rPr>
              <a:t/>
            </a:r>
            <a:br>
              <a:rPr lang="ar-IQ" sz="4400" dirty="0" smtClean="0">
                <a:solidFill>
                  <a:srgbClr val="FF0000"/>
                </a:solidFill>
              </a:rPr>
            </a:br>
            <a:r>
              <a:rPr lang="ar-IQ" sz="4400" dirty="0" smtClean="0">
                <a:solidFill>
                  <a:srgbClr val="FF0000"/>
                </a:solidFill>
              </a:rPr>
              <a:t>تطبيقات </a:t>
            </a:r>
            <a:r>
              <a:rPr lang="ar-IQ" sz="4400" dirty="0">
                <a:solidFill>
                  <a:srgbClr val="FF0000"/>
                </a:solidFill>
              </a:rPr>
              <a:t>استعمال الحق</a:t>
            </a:r>
            <a:br>
              <a:rPr lang="ar-IQ" sz="4400" dirty="0">
                <a:solidFill>
                  <a:srgbClr val="FF0000"/>
                </a:solidFill>
              </a:rPr>
            </a:br>
            <a:r>
              <a:rPr lang="ar-IQ" sz="4400" dirty="0">
                <a:solidFill>
                  <a:srgbClr val="FF0000"/>
                </a:solidFill>
              </a:rPr>
              <a:t/>
            </a:r>
            <a:br>
              <a:rPr lang="ar-IQ" sz="4400" dirty="0">
                <a:solidFill>
                  <a:srgbClr val="FF0000"/>
                </a:solidFill>
              </a:rPr>
            </a:br>
            <a:r>
              <a:rPr lang="ar-IQ" sz="4400" dirty="0">
                <a:solidFill>
                  <a:srgbClr val="FF0000"/>
                </a:solidFill>
              </a:rPr>
              <a:t/>
            </a:r>
            <a:br>
              <a:rPr lang="ar-IQ" sz="4400" dirty="0">
                <a:solidFill>
                  <a:srgbClr val="FF0000"/>
                </a:solidFill>
              </a:rPr>
            </a:br>
            <a:endParaRPr lang="en-US" sz="4400" dirty="0">
              <a:solidFill>
                <a:srgbClr val="FF0000"/>
              </a:solidFill>
            </a:endParaRPr>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ar-IQ" sz="3600" dirty="0">
                <a:solidFill>
                  <a:srgbClr val="FF0000"/>
                </a:solidFill>
              </a:rPr>
              <a:t>أولا- حق التأديب</a:t>
            </a:r>
            <a:endParaRPr lang="ar-IQ" sz="3600" dirty="0" smtClean="0">
              <a:solidFill>
                <a:srgbClr val="FF0000"/>
              </a:solidFill>
            </a:endParaRPr>
          </a:p>
          <a:p>
            <a:pPr marL="0" indent="0">
              <a:buNone/>
            </a:pPr>
            <a:r>
              <a:rPr lang="ar-IQ" sz="3600" dirty="0" smtClean="0">
                <a:solidFill>
                  <a:srgbClr val="FF0000"/>
                </a:solidFill>
              </a:rPr>
              <a:t>ثانيا- </a:t>
            </a:r>
            <a:r>
              <a:rPr lang="ar-IQ" sz="3600" dirty="0">
                <a:solidFill>
                  <a:srgbClr val="FF0000"/>
                </a:solidFill>
              </a:rPr>
              <a:t>عمليات الجراحة والعلاج الطبي، وشروط إباحتها هي:</a:t>
            </a:r>
          </a:p>
          <a:p>
            <a:pPr marL="0" indent="0">
              <a:buNone/>
            </a:pPr>
            <a:r>
              <a:rPr lang="ar-IQ" sz="3600" dirty="0"/>
              <a:t>أ- الترخيص بالعلاج</a:t>
            </a:r>
          </a:p>
          <a:p>
            <a:pPr marL="0" indent="0">
              <a:buNone/>
            </a:pPr>
            <a:r>
              <a:rPr lang="ar-IQ" sz="3600" dirty="0"/>
              <a:t>ب- رضا المريض</a:t>
            </a:r>
          </a:p>
          <a:p>
            <a:pPr marL="0" indent="0">
              <a:buNone/>
            </a:pPr>
            <a:r>
              <a:rPr lang="ar-IQ" sz="3600" dirty="0"/>
              <a:t>ج- قصد العلاج</a:t>
            </a:r>
          </a:p>
          <a:p>
            <a:pPr marL="0" indent="0">
              <a:buNone/>
            </a:pPr>
            <a:r>
              <a:rPr lang="ar-IQ" sz="3600" dirty="0"/>
              <a:t>د- إتباع اصول الفن في إستعمال الحق </a:t>
            </a:r>
          </a:p>
          <a:p>
            <a:pPr marL="0" indent="0">
              <a:buNone/>
            </a:pPr>
            <a:endParaRPr lang="en-US" sz="3600" dirty="0"/>
          </a:p>
        </p:txBody>
      </p:sp>
    </p:spTree>
    <p:extLst>
      <p:ext uri="{BB962C8B-B14F-4D97-AF65-F5344CB8AC3E}">
        <p14:creationId xmlns:p14="http://schemas.microsoft.com/office/powerpoint/2010/main" val="1456837634"/>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8229600" cy="216024"/>
          </a:xfrm>
        </p:spPr>
        <p:txBody>
          <a:bodyPr>
            <a:noAutofit/>
          </a:bodyPr>
          <a:lstStyle/>
          <a:p>
            <a:pPr algn="ctr"/>
            <a:r>
              <a:rPr lang="ar-IQ" dirty="0" smtClean="0">
                <a:solidFill>
                  <a:srgbClr val="FF0000"/>
                </a:solidFill>
              </a:rPr>
              <a:t/>
            </a:r>
            <a:br>
              <a:rPr lang="ar-IQ" dirty="0" smtClean="0">
                <a:solidFill>
                  <a:srgbClr val="FF0000"/>
                </a:solidFill>
              </a:rPr>
            </a:br>
            <a:r>
              <a:rPr lang="ar-IQ" dirty="0" smtClean="0">
                <a:solidFill>
                  <a:srgbClr val="FF0000"/>
                </a:solidFill>
              </a:rPr>
              <a:t>ثالثا- </a:t>
            </a:r>
            <a:r>
              <a:rPr lang="ar-IQ" dirty="0">
                <a:solidFill>
                  <a:srgbClr val="FF0000"/>
                </a:solidFill>
              </a:rPr>
              <a:t>ممارسة الألعاب </a:t>
            </a:r>
            <a:r>
              <a:rPr lang="ar-IQ" dirty="0" smtClean="0">
                <a:solidFill>
                  <a:srgbClr val="FF0000"/>
                </a:solidFill>
              </a:rPr>
              <a:t>الرياضية</a:t>
            </a:r>
            <a:endParaRPr lang="en-US" dirty="0">
              <a:solidFill>
                <a:srgbClr val="FF0000"/>
              </a:solidFill>
            </a:endParaRPr>
          </a:p>
        </p:txBody>
      </p:sp>
      <p:sp>
        <p:nvSpPr>
          <p:cNvPr id="3" name="Content Placeholder 2"/>
          <p:cNvSpPr>
            <a:spLocks noGrp="1"/>
          </p:cNvSpPr>
          <p:nvPr>
            <p:ph idx="1"/>
          </p:nvPr>
        </p:nvSpPr>
        <p:spPr>
          <a:xfrm>
            <a:off x="457200" y="1600200"/>
            <a:ext cx="8229600" cy="6509320"/>
          </a:xfrm>
        </p:spPr>
        <p:txBody>
          <a:bodyPr>
            <a:noAutofit/>
          </a:bodyPr>
          <a:lstStyle/>
          <a:p>
            <a:pPr marL="0" indent="0" algn="just">
              <a:buNone/>
            </a:pPr>
            <a:r>
              <a:rPr lang="ar-IQ" sz="3200" dirty="0"/>
              <a:t>ولتحقق صفة الإباحة فيها يشترط توافر الشروط التالية فيها:</a:t>
            </a:r>
            <a:br>
              <a:rPr lang="ar-IQ" sz="3200" dirty="0"/>
            </a:br>
            <a:endParaRPr lang="ar-IQ" sz="3200" dirty="0" smtClean="0"/>
          </a:p>
          <a:p>
            <a:pPr marL="0" indent="0" algn="just">
              <a:buNone/>
            </a:pPr>
            <a:r>
              <a:rPr lang="ar-IQ" sz="3200" dirty="0"/>
              <a:t>آ- أن تكون اللعبة معترف بها</a:t>
            </a:r>
          </a:p>
          <a:p>
            <a:pPr marL="0" indent="0" algn="just">
              <a:buNone/>
            </a:pPr>
            <a:r>
              <a:rPr lang="ar-IQ" sz="3200" dirty="0"/>
              <a:t>ب- أن تحصل الإصابات أثناء ممارسة اللعبة الرياضية</a:t>
            </a:r>
          </a:p>
          <a:p>
            <a:pPr marL="0" indent="0" algn="just">
              <a:buNone/>
            </a:pPr>
            <a:r>
              <a:rPr lang="ar-IQ" sz="3200" dirty="0"/>
              <a:t>ج- أن تراعى في اللعبة قواعده واصوله</a:t>
            </a:r>
          </a:p>
          <a:p>
            <a:pPr marL="0" indent="0" algn="just">
              <a:buNone/>
            </a:pPr>
            <a:endParaRPr lang="en-US" sz="3200" dirty="0"/>
          </a:p>
        </p:txBody>
      </p:sp>
    </p:spTree>
    <p:extLst>
      <p:ext uri="{BB962C8B-B14F-4D97-AF65-F5344CB8AC3E}">
        <p14:creationId xmlns:p14="http://schemas.microsoft.com/office/powerpoint/2010/main" val="4137791956"/>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رابعا- </a:t>
            </a:r>
            <a:r>
              <a:rPr lang="ar-IQ" dirty="0">
                <a:solidFill>
                  <a:srgbClr val="FF0000"/>
                </a:solidFill>
              </a:rPr>
              <a:t>إستعمال العنف في القبض على المجرمين</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لإكتسابها </a:t>
            </a:r>
            <a:r>
              <a:rPr lang="ar-IQ" sz="3600" dirty="0"/>
              <a:t>صفة الإباحة يتطلب توافر الشروط الأتية:  </a:t>
            </a:r>
          </a:p>
          <a:p>
            <a:pPr marL="0" indent="0" algn="just">
              <a:buNone/>
            </a:pPr>
            <a:r>
              <a:rPr lang="ar-IQ" sz="3600" dirty="0"/>
              <a:t>آ- أن تكون الجريمة من الجنايات أو الجنحة</a:t>
            </a:r>
          </a:p>
          <a:p>
            <a:pPr marL="0" indent="0" algn="just">
              <a:buNone/>
            </a:pPr>
            <a:r>
              <a:rPr lang="ar-IQ" sz="3600" dirty="0"/>
              <a:t>ب- أن يكون المجرم متلبس بها</a:t>
            </a:r>
          </a:p>
          <a:p>
            <a:pPr marL="0" indent="0" algn="just">
              <a:buNone/>
            </a:pPr>
            <a:r>
              <a:rPr lang="ar-IQ" sz="3600" dirty="0"/>
              <a:t>ج- أن يكون القصد من إستعمال العنف مع الجاني هو القبض عليه </a:t>
            </a:r>
          </a:p>
          <a:p>
            <a:pPr marL="0" indent="0" algn="just">
              <a:buNone/>
            </a:pPr>
            <a:endParaRPr lang="en-US" sz="3600" dirty="0"/>
          </a:p>
        </p:txBody>
      </p:sp>
    </p:spTree>
    <p:extLst>
      <p:ext uri="{BB962C8B-B14F-4D97-AF65-F5344CB8AC3E}">
        <p14:creationId xmlns:p14="http://schemas.microsoft.com/office/powerpoint/2010/main" val="3930467399"/>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3- الدفاع الشرعي </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a:t>هو تولي الشخص بنفسه صد الإعتداء الحال بالقوة اللازمة لتعذر الإستعانة بالسلطة لحماية الحق المعتدى عليه.</a:t>
            </a:r>
          </a:p>
          <a:p>
            <a:pPr marL="0" indent="0" algn="just">
              <a:buNone/>
            </a:pPr>
            <a:endParaRPr lang="en-US" sz="4000" dirty="0"/>
          </a:p>
        </p:txBody>
      </p:sp>
    </p:spTree>
    <p:extLst>
      <p:ext uri="{BB962C8B-B14F-4D97-AF65-F5344CB8AC3E}">
        <p14:creationId xmlns:p14="http://schemas.microsoft.com/office/powerpoint/2010/main" val="98718020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اساس الدفاع الشرعي</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الاعفاء من العقاب في الدفاع يقوم على احدى الفكرتين:-</a:t>
            </a:r>
          </a:p>
          <a:p>
            <a:pPr marL="0" indent="0" algn="just">
              <a:buNone/>
            </a:pPr>
            <a:r>
              <a:rPr lang="ar-IQ" sz="3600" dirty="0" smtClean="0"/>
              <a:t> 1- ان الدفاع حق من شانه اباحة ما يرتكب فلا يوصف بانه جريمة .</a:t>
            </a:r>
          </a:p>
          <a:p>
            <a:pPr marL="0" indent="0" algn="just">
              <a:buNone/>
            </a:pPr>
            <a:r>
              <a:rPr lang="ar-IQ" sz="3600" dirty="0" smtClean="0"/>
              <a:t>2- انه عذر مانع من المسؤولية الجنائية لا يمحو صفة الجريمة عن الفعل وان كان يسقط المسؤولية عن الفاعل. </a:t>
            </a:r>
            <a:endParaRPr lang="en-US" sz="3600" dirty="0"/>
          </a:p>
        </p:txBody>
      </p:sp>
    </p:spTree>
    <p:extLst>
      <p:ext uri="{BB962C8B-B14F-4D97-AF65-F5344CB8AC3E}">
        <p14:creationId xmlns:p14="http://schemas.microsoft.com/office/powerpoint/2010/main" val="175028758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
            </a:r>
            <a:br>
              <a:rPr lang="en-US" dirty="0" smtClean="0">
                <a:solidFill>
                  <a:srgbClr val="FF0000"/>
                </a:solidFill>
              </a:rPr>
            </a:br>
            <a:r>
              <a:rPr lang="ar-IQ" dirty="0" smtClean="0">
                <a:solidFill>
                  <a:srgbClr val="FF0000"/>
                </a:solidFill>
              </a:rPr>
              <a:t>شروط الدفاع الشرعي م (43)</a:t>
            </a:r>
            <a:r>
              <a:rPr lang="en-US" dirty="0" smtClean="0">
                <a:solidFill>
                  <a:srgbClr val="FF0000"/>
                </a:solidFill>
              </a:rPr>
              <a:t/>
            </a:r>
            <a:br>
              <a:rPr lang="en-US" dirty="0" smtClean="0">
                <a:solidFill>
                  <a:srgbClr val="FF0000"/>
                </a:solidFill>
              </a:rPr>
            </a:br>
            <a:r>
              <a:rPr lang="ar-IQ" dirty="0">
                <a:solidFill>
                  <a:srgbClr val="FF0000"/>
                </a:solidFill>
              </a:rPr>
              <a:t>أولا- الشروط المتعلقة بالخطر</a:t>
            </a:r>
            <a:br>
              <a:rPr lang="ar-IQ"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ar-IQ" sz="3600" dirty="0" smtClean="0"/>
              <a:t>أ- </a:t>
            </a:r>
            <a:r>
              <a:rPr lang="ar-IQ" sz="3600" dirty="0"/>
              <a:t>أن يوجد </a:t>
            </a:r>
            <a:r>
              <a:rPr lang="ar-IQ" sz="3600" dirty="0" smtClean="0"/>
              <a:t>خطر/ خطر الاعتداء الذي يوجه الحياة الشخص او سلامة بدنه او ضد الملكية بالسرقة او الحريق او التخريب. (.....من جريمةعلى النفس او على المال) والعبرة بوصف الفعل وليست بمسؤولية الفاعل.</a:t>
            </a:r>
            <a:endParaRPr lang="ar-IQ" sz="3600" dirty="0"/>
          </a:p>
          <a:p>
            <a:pPr marL="0" indent="0" algn="just">
              <a:buNone/>
            </a:pPr>
            <a:r>
              <a:rPr lang="ar-IQ" sz="3600" dirty="0"/>
              <a:t>ب- أن يكون الخطر حالاً </a:t>
            </a:r>
            <a:r>
              <a:rPr lang="ar-IQ" sz="3600" dirty="0" smtClean="0"/>
              <a:t>/ بمعنى ان تتوافر ضرورة انية للدفاعل بحيث لايمكن صد الخطر الا بارتكاب الجريمة. وليس خطرا مستقبليا لان خطر مستقبلي يمكن اللجوء الى السلطة.</a:t>
            </a:r>
            <a:endParaRPr lang="ar-IQ" sz="3600" dirty="0"/>
          </a:p>
          <a:p>
            <a:pPr marL="0" indent="0" algn="just">
              <a:buNone/>
            </a:pPr>
            <a:endParaRPr lang="ar-IQ" sz="3600" dirty="0" smtClean="0"/>
          </a:p>
          <a:p>
            <a:pPr marL="0" indent="0" algn="just">
              <a:buNone/>
            </a:pPr>
            <a:endParaRPr lang="en-US" sz="3600" dirty="0"/>
          </a:p>
        </p:txBody>
      </p:sp>
    </p:spTree>
    <p:extLst>
      <p:ext uri="{BB962C8B-B14F-4D97-AF65-F5344CB8AC3E}">
        <p14:creationId xmlns:p14="http://schemas.microsoft.com/office/powerpoint/2010/main" val="264788978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
            </a:r>
            <a:br>
              <a:rPr lang="ar-IQ" dirty="0"/>
            </a:br>
            <a:endParaRPr lang="en-US"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3200" dirty="0" smtClean="0">
                <a:solidFill>
                  <a:srgbClr val="FF0000"/>
                </a:solidFill>
              </a:rPr>
              <a:t>س/ اذا تمكن  لص  الاستيلاء على المسروقات وبعدها انتبه صاحبه او غيرها هل يجوز استعمال القوة لمنعه من الفرار ؟ </a:t>
            </a:r>
          </a:p>
          <a:p>
            <a:pPr marL="0" indent="0" algn="just">
              <a:buNone/>
            </a:pPr>
            <a:r>
              <a:rPr lang="ar-IQ" sz="3200" dirty="0" smtClean="0"/>
              <a:t>ج/ يرى فقه الجنائي السائد ان حق الدفاع جائز ومقبول في هذه الحالة  لان عمل المدافع من بان الاحتياطات اللازمة للقبض على المجرم. </a:t>
            </a:r>
          </a:p>
          <a:p>
            <a:pPr marL="0" indent="0" algn="just">
              <a:buNone/>
            </a:pPr>
            <a:r>
              <a:rPr lang="ar-IQ" sz="3200" dirty="0" smtClean="0"/>
              <a:t>اما اذا هرب لص بالمسروقات ثم تمكن المجني عليه من معرفته وفتش عنه ووجده فلا يجوز ان يستعمل قوة لاستراد المسروقات وانما اصبح من اختصاص السلطة.</a:t>
            </a:r>
          </a:p>
          <a:p>
            <a:pPr marL="0" indent="0" algn="just">
              <a:buNone/>
            </a:pPr>
            <a:endParaRPr lang="en-US" sz="3200" dirty="0"/>
          </a:p>
        </p:txBody>
      </p:sp>
    </p:spTree>
    <p:extLst>
      <p:ext uri="{BB962C8B-B14F-4D97-AF65-F5344CB8AC3E}">
        <p14:creationId xmlns:p14="http://schemas.microsoft.com/office/powerpoint/2010/main" val="3919245326"/>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س/ هل يجوز الدفاع الشرعي على اساس الخطر الوهمي ؟</a:t>
            </a:r>
          </a:p>
          <a:p>
            <a:pPr marL="0" indent="0" algn="just">
              <a:buNone/>
            </a:pPr>
            <a:r>
              <a:rPr lang="ar-IQ" sz="3200" dirty="0" smtClean="0"/>
              <a:t>ج/ نعم يجوز ولكن يجب ان يكون اذا كان في مخيلة هذا الشخص جديا وتلقى في روح المداع خطرا.</a:t>
            </a:r>
          </a:p>
          <a:p>
            <a:pPr marL="0" indent="0" algn="just">
              <a:buNone/>
            </a:pPr>
            <a:endParaRPr lang="ar-IQ" sz="3200" dirty="0"/>
          </a:p>
          <a:p>
            <a:pPr marL="0" indent="0" algn="just">
              <a:buNone/>
            </a:pPr>
            <a:r>
              <a:rPr lang="ar-IQ" sz="3200" dirty="0">
                <a:solidFill>
                  <a:srgbClr val="FF0000"/>
                </a:solidFill>
              </a:rPr>
              <a:t>ج- أن يكون الخطر غير مشروع </a:t>
            </a:r>
            <a:endParaRPr lang="en-US" sz="3200" dirty="0">
              <a:solidFill>
                <a:srgbClr val="FF0000"/>
              </a:solidFill>
            </a:endParaRPr>
          </a:p>
        </p:txBody>
      </p:sp>
    </p:spTree>
    <p:extLst>
      <p:ext uri="{BB962C8B-B14F-4D97-AF65-F5344CB8AC3E}">
        <p14:creationId xmlns:p14="http://schemas.microsoft.com/office/powerpoint/2010/main" val="3437456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smtClean="0"/>
              <a:t>المقصود بالاقليم</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600" dirty="0" smtClean="0">
              <a:solidFill>
                <a:srgbClr val="002060"/>
              </a:solidFill>
            </a:endParaRPr>
          </a:p>
          <a:p>
            <a:pPr marL="0" indent="0" algn="just">
              <a:buNone/>
            </a:pPr>
            <a:r>
              <a:rPr lang="ar-IQ" sz="3600" dirty="0" smtClean="0">
                <a:solidFill>
                  <a:srgbClr val="002060"/>
                </a:solidFill>
              </a:rPr>
              <a:t>المادة (7) من ق ق ع. تنص على الاقليم هو ( اراضي الجمهورية العراقية وكل مكان يخضع لسيادتها بما في ذلك المياه الاقليمية والفضاء الجوية الذي يعلوها وسفن وطائرات العراقية وكذلك الاراضي الاجنبية التي يحتلوها الجيش العراقي)</a:t>
            </a:r>
            <a:endParaRPr lang="ar-IQ" sz="3600" dirty="0">
              <a:solidFill>
                <a:srgbClr val="002060"/>
              </a:solidFill>
            </a:endParaRPr>
          </a:p>
        </p:txBody>
      </p:sp>
    </p:spTree>
    <p:extLst>
      <p:ext uri="{BB962C8B-B14F-4D97-AF65-F5344CB8AC3E}">
        <p14:creationId xmlns:p14="http://schemas.microsoft.com/office/powerpoint/2010/main" val="4054238893"/>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
            </a:r>
            <a:br>
              <a:rPr lang="en-US" sz="4400" dirty="0" smtClean="0"/>
            </a:br>
            <a:r>
              <a:rPr lang="ar-IQ" sz="4400" dirty="0" smtClean="0"/>
              <a:t>ثانيا- </a:t>
            </a:r>
            <a:r>
              <a:rPr lang="ar-IQ" sz="4400" dirty="0"/>
              <a:t>الشروط المتعلقة بحق الدفاع</a:t>
            </a:r>
            <a:br>
              <a:rPr lang="ar-IQ" sz="4400" dirty="0"/>
            </a:br>
            <a:endParaRPr lang="en-US" sz="4400" dirty="0"/>
          </a:p>
        </p:txBody>
      </p:sp>
      <p:sp>
        <p:nvSpPr>
          <p:cNvPr id="3" name="Content Placeholder 2"/>
          <p:cNvSpPr>
            <a:spLocks noGrp="1"/>
          </p:cNvSpPr>
          <p:nvPr>
            <p:ph idx="1"/>
          </p:nvPr>
        </p:nvSpPr>
        <p:spPr/>
        <p:txBody>
          <a:bodyPr>
            <a:normAutofit lnSpcReduction="10000"/>
          </a:bodyPr>
          <a:lstStyle/>
          <a:p>
            <a:pPr marL="0" indent="0">
              <a:buNone/>
            </a:pPr>
            <a:r>
              <a:rPr lang="ar-IQ" sz="3600" dirty="0" smtClean="0"/>
              <a:t>أ- أن </a:t>
            </a:r>
            <a:r>
              <a:rPr lang="ar-IQ" sz="3600" dirty="0"/>
              <a:t>يكون ضرورياً </a:t>
            </a:r>
            <a:r>
              <a:rPr lang="ar-IQ" sz="3600" dirty="0" smtClean="0"/>
              <a:t>/ يجب ان لا يكون وسيلة اخرى لدفع هذا الخطر. </a:t>
            </a:r>
          </a:p>
          <a:p>
            <a:pPr marL="0" indent="0">
              <a:buNone/>
            </a:pPr>
            <a:endParaRPr lang="ar-IQ" sz="3600" dirty="0"/>
          </a:p>
          <a:p>
            <a:pPr marL="0" indent="0">
              <a:buNone/>
            </a:pPr>
            <a:r>
              <a:rPr lang="ar-IQ" sz="3600" dirty="0"/>
              <a:t>ب- أن يكون بالقدر اللازم لصد </a:t>
            </a:r>
            <a:r>
              <a:rPr lang="ar-IQ" sz="3600" dirty="0" smtClean="0"/>
              <a:t>الإعتداء / تناسب </a:t>
            </a:r>
          </a:p>
          <a:p>
            <a:pPr marL="0" indent="0">
              <a:buNone/>
            </a:pPr>
            <a:r>
              <a:rPr lang="ar-IQ" sz="3600" dirty="0" smtClean="0"/>
              <a:t>دخلت الراعي مواشي على الارض بدلا من ضرب قتل الراعي.</a:t>
            </a:r>
          </a:p>
          <a:p>
            <a:pPr marL="0" indent="0">
              <a:buNone/>
            </a:pPr>
            <a:r>
              <a:rPr lang="ar-IQ" sz="3600" dirty="0" smtClean="0"/>
              <a:t>(أ) استعمل صفع تجاه (ب) ، والاخير استعمل سلاح قتل (ب)</a:t>
            </a:r>
            <a:endParaRPr lang="ar-IQ" sz="3600" dirty="0"/>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414688839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solidFill>
                  <a:srgbClr val="FF0000"/>
                </a:solidFill>
              </a:rPr>
              <a:t>قيود الدفاع الشرعي</a:t>
            </a:r>
            <a:endParaRPr lang="en-US" sz="5400"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sz="4800" dirty="0" smtClean="0">
                <a:solidFill>
                  <a:srgbClr val="002060"/>
                </a:solidFill>
              </a:rPr>
              <a:t>1- القيد على مباشرة حق الدفاع الشرعي. </a:t>
            </a:r>
          </a:p>
          <a:p>
            <a:pPr marL="0" indent="0">
              <a:buNone/>
            </a:pPr>
            <a:r>
              <a:rPr lang="ar-IQ" sz="4800" dirty="0" smtClean="0">
                <a:solidFill>
                  <a:srgbClr val="002060"/>
                </a:solidFill>
              </a:rPr>
              <a:t>2- القيد على قوة حق الدفاع.</a:t>
            </a:r>
            <a:endParaRPr lang="en-US" sz="4800" dirty="0">
              <a:solidFill>
                <a:srgbClr val="002060"/>
              </a:solidFill>
            </a:endParaRPr>
          </a:p>
        </p:txBody>
      </p:sp>
    </p:spTree>
    <p:extLst>
      <p:ext uri="{BB962C8B-B14F-4D97-AF65-F5344CB8AC3E}">
        <p14:creationId xmlns:p14="http://schemas.microsoft.com/office/powerpoint/2010/main" val="495561354"/>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t>1- القيد على مباشرة حق الدفاع الشرعي</a:t>
            </a:r>
            <a:r>
              <a:rPr lang="ar-IQ" dirty="0"/>
              <a:t>.</a:t>
            </a:r>
            <a:endParaRPr lang="en-US" dirty="0"/>
          </a:p>
        </p:txBody>
      </p:sp>
      <p:sp>
        <p:nvSpPr>
          <p:cNvPr id="3" name="Content Placeholder 2"/>
          <p:cNvSpPr>
            <a:spLocks noGrp="1"/>
          </p:cNvSpPr>
          <p:nvPr>
            <p:ph idx="1"/>
          </p:nvPr>
        </p:nvSpPr>
        <p:spPr/>
        <p:txBody>
          <a:bodyPr>
            <a:normAutofit/>
          </a:bodyPr>
          <a:lstStyle/>
          <a:p>
            <a:pPr marL="0" indent="0" algn="just">
              <a:buNone/>
            </a:pPr>
            <a:r>
              <a:rPr lang="ar-IQ" sz="3600" dirty="0" smtClean="0">
                <a:solidFill>
                  <a:srgbClr val="002060"/>
                </a:solidFill>
              </a:rPr>
              <a:t> </a:t>
            </a:r>
          </a:p>
          <a:p>
            <a:pPr marL="0" indent="0" algn="just">
              <a:buNone/>
            </a:pPr>
            <a:r>
              <a:rPr lang="ar-IQ" sz="3600" dirty="0" smtClean="0">
                <a:solidFill>
                  <a:srgbClr val="002060"/>
                </a:solidFill>
              </a:rPr>
              <a:t>تنص المادة (46) من ق.ع.ع. على انه ( لا يبيح حق الدفاع الشرعي مقاومة احد افراد السلطة العامة اثناء قيامه بعمل تنفيذا لواجبات وظيفته ولو تخطى حدود وظيفته، ان كان حسن النية، الا اذا خيف ان ينشا عن فعله موت او جراح بالغة وكان لهذا التخوف سبب معقول)</a:t>
            </a:r>
            <a:endParaRPr lang="en-US" sz="3600" dirty="0">
              <a:solidFill>
                <a:srgbClr val="002060"/>
              </a:solidFill>
            </a:endParaRPr>
          </a:p>
        </p:txBody>
      </p:sp>
    </p:spTree>
    <p:extLst>
      <p:ext uri="{BB962C8B-B14F-4D97-AF65-F5344CB8AC3E}">
        <p14:creationId xmlns:p14="http://schemas.microsoft.com/office/powerpoint/2010/main" val="97604974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1- لا يجوز استعمال حق الدفاع الشرعي تجاه رجال الشرطة صيانة وكرامة لاعمالهم .</a:t>
            </a:r>
          </a:p>
          <a:p>
            <a:pPr marL="0" indent="0" algn="just">
              <a:buNone/>
            </a:pPr>
            <a:r>
              <a:rPr lang="ar-IQ" sz="3200" dirty="0" smtClean="0"/>
              <a:t>2- اذا تخطى حدود وظيفته بحسن النية لا يجوز استعمال الدفاع الشرعي.بشرط لا يخشى فعله موت او جراح بالغة.</a:t>
            </a:r>
          </a:p>
          <a:p>
            <a:pPr marL="0" indent="0" algn="just">
              <a:buNone/>
            </a:pPr>
            <a:r>
              <a:rPr lang="ar-IQ" sz="3200" dirty="0" smtClean="0"/>
              <a:t>3- </a:t>
            </a:r>
            <a:r>
              <a:rPr lang="ar-IQ" sz="3200" dirty="0"/>
              <a:t>اذا تخطى حدود وظيفته بحسن النية </a:t>
            </a:r>
            <a:r>
              <a:rPr lang="ar-IQ" sz="3200" dirty="0" smtClean="0"/>
              <a:t> </a:t>
            </a:r>
            <a:r>
              <a:rPr lang="ar-IQ" sz="3200" dirty="0"/>
              <a:t>يجوز استعمال الدفاع </a:t>
            </a:r>
            <a:r>
              <a:rPr lang="ar-IQ" sz="3200" dirty="0" smtClean="0"/>
              <a:t>الشرعي.اذا </a:t>
            </a:r>
            <a:r>
              <a:rPr lang="ar-IQ" sz="3200" dirty="0"/>
              <a:t>يخشى فعله موت او جراح بالغة</a:t>
            </a:r>
            <a:r>
              <a:rPr lang="ar-IQ" sz="3200" dirty="0" smtClean="0"/>
              <a:t>.</a:t>
            </a:r>
          </a:p>
          <a:p>
            <a:pPr marL="0" indent="0" algn="just">
              <a:buNone/>
            </a:pPr>
            <a:r>
              <a:rPr lang="ar-IQ" sz="3200" dirty="0" smtClean="0"/>
              <a:t>4- اذا تخطى حدود وظيفته بسوء النية يبيح الدفاع الشرعي. </a:t>
            </a:r>
            <a:endParaRPr lang="en-US" sz="3200" dirty="0"/>
          </a:p>
        </p:txBody>
      </p:sp>
    </p:spTree>
    <p:extLst>
      <p:ext uri="{BB962C8B-B14F-4D97-AF65-F5344CB8AC3E}">
        <p14:creationId xmlns:p14="http://schemas.microsoft.com/office/powerpoint/2010/main" val="7157259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dirty="0" smtClean="0"/>
              <a:t/>
            </a:r>
            <a:br>
              <a:rPr lang="ar-IQ" sz="4400" dirty="0" smtClean="0"/>
            </a:br>
            <a:r>
              <a:rPr lang="ar-IQ" sz="4400" dirty="0"/>
              <a:t>2</a:t>
            </a:r>
            <a:r>
              <a:rPr lang="ar-IQ" sz="4400" dirty="0" smtClean="0"/>
              <a:t>- </a:t>
            </a:r>
            <a:r>
              <a:rPr lang="ar-IQ" sz="4400" dirty="0"/>
              <a:t>القيد على قوة حق الدفاع.</a:t>
            </a:r>
            <a:br>
              <a:rPr lang="ar-IQ" sz="4400" dirty="0"/>
            </a:br>
            <a:endParaRPr lang="en-US" sz="44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للمدافع في حالة الدفاع الشرعي ان يستع</a:t>
            </a:r>
            <a:r>
              <a:rPr lang="ar-IQ" sz="3600" dirty="0"/>
              <a:t>م</a:t>
            </a:r>
            <a:r>
              <a:rPr lang="ar-IQ" sz="3600" dirty="0" smtClean="0"/>
              <a:t>ل من قوة ما يلزم لرد التعدي الواقع عليه ما دامت شروط الدفاع الشرعي متوافرة على ان الشارع راى ان يقيد حق المدافع في ذلك في شان القتل العمد فلم يبيح الالتجاء اليه كوسيلة لدفع التعدي الا في حالات معينة ذكرها على سبيل الحصر في المادتين (43) (44).</a:t>
            </a:r>
          </a:p>
        </p:txBody>
      </p:sp>
    </p:spTree>
    <p:extLst>
      <p:ext uri="{BB962C8B-B14F-4D97-AF65-F5344CB8AC3E}">
        <p14:creationId xmlns:p14="http://schemas.microsoft.com/office/powerpoint/2010/main" val="3029945997"/>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sz="3600" dirty="0"/>
              <a:t>نصت المادة (43) على ان ( حق الدفاع الشرعي عن النفس لا يبيح القتل عمدا الا اذا اريد به دفع احد </a:t>
            </a:r>
            <a:r>
              <a:rPr lang="ar-IQ" sz="3600" dirty="0" smtClean="0"/>
              <a:t>الامور </a:t>
            </a:r>
            <a:r>
              <a:rPr lang="ar-IQ" sz="3600" dirty="0"/>
              <a:t>التالية :-</a:t>
            </a:r>
          </a:p>
          <a:p>
            <a:pPr marL="0" indent="0" algn="just">
              <a:buNone/>
            </a:pPr>
            <a:r>
              <a:rPr lang="ar-IQ" sz="3600" dirty="0"/>
              <a:t>1- فعل يتخوف ان يحدث منه الموت او جراح بالغة، اذا كان لهذا التخوف اسباب معقولة.</a:t>
            </a:r>
          </a:p>
          <a:p>
            <a:pPr marL="0" indent="0" algn="just">
              <a:buNone/>
            </a:pPr>
            <a:r>
              <a:rPr lang="ar-IQ" sz="3600" dirty="0"/>
              <a:t>2- مواقعة امراة واللواطة او بذكر كرها.</a:t>
            </a:r>
          </a:p>
          <a:p>
            <a:pPr marL="0" indent="0" algn="just">
              <a:buNone/>
            </a:pPr>
            <a:r>
              <a:rPr lang="ar-IQ" sz="3600" dirty="0"/>
              <a:t>3- خطف انسان.</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1872013393"/>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3600" dirty="0" smtClean="0"/>
          </a:p>
          <a:p>
            <a:pPr marL="0" indent="0" algn="just">
              <a:buNone/>
            </a:pPr>
            <a:r>
              <a:rPr lang="ar-IQ" sz="3600" dirty="0" smtClean="0"/>
              <a:t>نصت المادة (44) ( حق الدفاع الشرعي عن المال لا يبيح القتل عمدا الا اذا اريد به دفع احد الامور التالية )</a:t>
            </a:r>
          </a:p>
          <a:p>
            <a:pPr marL="0" indent="0" algn="just">
              <a:buNone/>
            </a:pPr>
            <a:r>
              <a:rPr lang="ar-IQ" sz="3600" dirty="0" smtClean="0"/>
              <a:t>1- الحريق عمدا.</a:t>
            </a:r>
          </a:p>
          <a:p>
            <a:pPr marL="0" indent="0" algn="just">
              <a:buNone/>
            </a:pPr>
            <a:r>
              <a:rPr lang="ar-IQ" sz="3600" dirty="0" smtClean="0"/>
              <a:t>2- جنايات سرقة.</a:t>
            </a:r>
          </a:p>
          <a:p>
            <a:pPr marL="0" indent="0" algn="just">
              <a:buNone/>
            </a:pPr>
            <a:r>
              <a:rPr lang="ar-IQ" sz="3600" dirty="0" smtClean="0"/>
              <a:t>3- الدخول ليلا في منزل مسكون او في احد ملحقاته.</a:t>
            </a:r>
          </a:p>
          <a:p>
            <a:pPr marL="0" indent="0" algn="just">
              <a:buNone/>
            </a:pPr>
            <a:r>
              <a:rPr lang="ar-IQ" sz="3600" dirty="0" smtClean="0"/>
              <a:t>4-فعل يتخوف ان يحدث عنه الموت او جرح بالغة اذا كان لهذا التخوف اسباب معقولة.</a:t>
            </a:r>
            <a:endParaRPr lang="en-US" sz="3600" dirty="0"/>
          </a:p>
        </p:txBody>
      </p:sp>
    </p:spTree>
    <p:extLst>
      <p:ext uri="{BB962C8B-B14F-4D97-AF65-F5344CB8AC3E}">
        <p14:creationId xmlns:p14="http://schemas.microsoft.com/office/powerpoint/2010/main" val="742539265"/>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t>اثر الدفاع الشرعي</a:t>
            </a:r>
            <a:endParaRPr lang="en-US" sz="5400" dirty="0"/>
          </a:p>
        </p:txBody>
      </p:sp>
      <p:sp>
        <p:nvSpPr>
          <p:cNvPr id="3" name="Content Placeholder 2"/>
          <p:cNvSpPr>
            <a:spLocks noGrp="1"/>
          </p:cNvSpPr>
          <p:nvPr>
            <p:ph idx="1"/>
          </p:nvPr>
        </p:nvSpPr>
        <p:spPr/>
        <p:txBody>
          <a:bodyPr>
            <a:normAutofit/>
          </a:bodyPr>
          <a:lstStyle/>
          <a:p>
            <a:pPr marL="0" indent="0">
              <a:buNone/>
            </a:pPr>
            <a:endParaRPr lang="ar-IQ" sz="4000" dirty="0" smtClean="0"/>
          </a:p>
          <a:p>
            <a:pPr marL="0" indent="0">
              <a:buNone/>
            </a:pPr>
            <a:r>
              <a:rPr lang="ar-IQ" sz="4000" dirty="0"/>
              <a:t>نصت المادة (42) على انه </a:t>
            </a:r>
            <a:r>
              <a:rPr lang="ar-IQ" sz="4000" dirty="0" smtClean="0"/>
              <a:t>(</a:t>
            </a:r>
            <a:r>
              <a:rPr lang="ar-IQ" sz="4000" dirty="0"/>
              <a:t>لا جريمة إذا وقع الفعل أستعمالا لحق الدفاع الشرعي</a:t>
            </a:r>
            <a:r>
              <a:rPr lang="ar-IQ" sz="4000" dirty="0" smtClean="0"/>
              <a:t>...)</a:t>
            </a:r>
            <a:endParaRPr lang="en-US" sz="4000" dirty="0"/>
          </a:p>
        </p:txBody>
      </p:sp>
    </p:spTree>
    <p:extLst>
      <p:ext uri="{BB962C8B-B14F-4D97-AF65-F5344CB8AC3E}">
        <p14:creationId xmlns:p14="http://schemas.microsoft.com/office/powerpoint/2010/main" val="625686589"/>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a:t>تجاوز حدود الدفاع الشرعي</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نصت </a:t>
            </a:r>
            <a:r>
              <a:rPr lang="ar-IQ" sz="3600" dirty="0"/>
              <a:t>المادة (45) على انه </a:t>
            </a:r>
            <a:r>
              <a:rPr lang="ar-IQ" sz="3600" dirty="0" smtClean="0"/>
              <a:t>(</a:t>
            </a:r>
            <a:r>
              <a:rPr lang="ar-IQ" sz="3600" dirty="0"/>
              <a:t>لا يبيح حق الدفاع الشرعي إحداث ضرر أشد مما يستلزمه هذا الدفاع. وإذا تجاوز عمدا أو إهمالا حدود هذا الحق أو إعتقد خطأ انه في حالة الدفاع الشرعي، فانه يكون مسؤولا عن الجريمة التي إرتكبها، وانما يجوز للمحكمة في هذه الحالة أن تحكم بعقوبة الجنحة بدلا من عقوبة الجناية وأن تحكم بعقوبة المخالفة بدلا من عقوبة </a:t>
            </a:r>
            <a:r>
              <a:rPr lang="ar-IQ" sz="3600" dirty="0" smtClean="0"/>
              <a:t>الجنحة) </a:t>
            </a:r>
            <a:r>
              <a:rPr lang="ar-IQ" sz="3600" dirty="0"/>
              <a:t>.</a:t>
            </a:r>
          </a:p>
          <a:p>
            <a:pPr marL="0" indent="0" algn="just">
              <a:buNone/>
            </a:pPr>
            <a:endParaRPr lang="en-US" sz="3600" dirty="0"/>
          </a:p>
        </p:txBody>
      </p:sp>
    </p:spTree>
    <p:extLst>
      <p:ext uri="{BB962C8B-B14F-4D97-AF65-F5344CB8AC3E}">
        <p14:creationId xmlns:p14="http://schemas.microsoft.com/office/powerpoint/2010/main" val="228720721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r>
            <a:br>
              <a:rPr lang="ar-IQ" b="1" dirty="0" smtClean="0"/>
            </a:br>
            <a:r>
              <a:rPr lang="ar-IQ" b="1" dirty="0" smtClean="0"/>
              <a:t/>
            </a:r>
            <a:br>
              <a:rPr lang="ar-IQ" b="1" dirty="0" smtClean="0"/>
            </a:br>
            <a:r>
              <a:rPr lang="ar-IQ" b="1" dirty="0" smtClean="0"/>
              <a:t> أنواع الجرائم</a:t>
            </a:r>
            <a:br>
              <a:rPr lang="ar-IQ" b="1" dirty="0" smtClean="0"/>
            </a:br>
            <a:r>
              <a:rPr lang="ar-IQ" b="1" dirty="0" smtClean="0"/>
              <a:t>1- أنواع الجرائم من حيث جسامتها</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solidFill>
            <a:schemeClr val="bg1"/>
          </a:solidFill>
          <a:ln>
            <a:solidFill>
              <a:schemeClr val="accent1"/>
            </a:solidFill>
          </a:ln>
        </p:spPr>
        <p:txBody>
          <a:bodyPr>
            <a:normAutofit fontScale="92500"/>
          </a:bodyPr>
          <a:lstStyle/>
          <a:p>
            <a:pPr algn="r"/>
            <a:endParaRPr lang="ar-IQ" dirty="0" smtClean="0"/>
          </a:p>
          <a:p>
            <a:pPr algn="r"/>
            <a:r>
              <a:rPr lang="ar-IQ" b="1" dirty="0" smtClean="0"/>
              <a:t>تقسيماتها</a:t>
            </a:r>
            <a:endParaRPr lang="en-US" b="1" dirty="0" smtClean="0"/>
          </a:p>
          <a:p>
            <a:pPr algn="r"/>
            <a:r>
              <a:rPr lang="ar-IQ" dirty="0" smtClean="0"/>
              <a:t>تقسم الجرائم من حيث جسامتها الى ثلاثة أنواع م(23) :</a:t>
            </a:r>
            <a:endParaRPr lang="en-US" dirty="0" smtClean="0"/>
          </a:p>
          <a:p>
            <a:pPr algn="r"/>
            <a:r>
              <a:rPr lang="ar-IQ" b="1" dirty="0" smtClean="0"/>
              <a:t>1- جنايات: </a:t>
            </a:r>
            <a:r>
              <a:rPr lang="ar-IQ" dirty="0" smtClean="0"/>
              <a:t>هي الجرائم المعاقب عليها قانونا بعقوبة جنائية باحدى العقوبات التالية:</a:t>
            </a:r>
            <a:endParaRPr lang="en-US" dirty="0" smtClean="0"/>
          </a:p>
          <a:p>
            <a:pPr algn="r"/>
            <a:r>
              <a:rPr lang="ar-IQ" dirty="0" smtClean="0"/>
              <a:t>اعدام، سجن مؤبد، سجن مؤقت أكثر من 5 سنوات الى 15 سنة م(25) .</a:t>
            </a:r>
            <a:endParaRPr lang="en-US" dirty="0" smtClean="0"/>
          </a:p>
          <a:p>
            <a:pPr algn="r"/>
            <a:endParaRPr lang="ar-IQ" b="1" dirty="0" smtClean="0"/>
          </a:p>
          <a:p>
            <a:pPr algn="r"/>
            <a:r>
              <a:rPr lang="ar-IQ" b="1" dirty="0" smtClean="0"/>
              <a:t>2- جنح: </a:t>
            </a:r>
            <a:r>
              <a:rPr lang="ar-IQ" dirty="0" smtClean="0"/>
              <a:t>هي الجرائم المعاقب عليها قانونا بعقوبة جنحة باحدى العقوبتين التاليتين: </a:t>
            </a:r>
            <a:endParaRPr lang="en-US" dirty="0" smtClean="0"/>
          </a:p>
          <a:p>
            <a:pPr algn="r"/>
            <a:r>
              <a:rPr lang="ar-IQ" dirty="0" smtClean="0"/>
              <a:t>الحبس الشديد أو البسيط أكثر من 3 أشهر الى 5 سنوات، الغرامة م(26) . </a:t>
            </a:r>
            <a:endParaRPr lang="en-US" dirty="0" smtClean="0"/>
          </a:p>
          <a:p>
            <a:pPr algn="r"/>
            <a:endParaRPr lang="ar-IQ" b="1" dirty="0" smtClean="0"/>
          </a:p>
          <a:p>
            <a:pPr algn="r"/>
            <a:r>
              <a:rPr lang="ar-IQ" b="1" dirty="0" smtClean="0"/>
              <a:t>3- المخالفات: </a:t>
            </a:r>
            <a:r>
              <a:rPr lang="ar-IQ" dirty="0" smtClean="0"/>
              <a:t>هي الجرائم المعاقب عليها قانونا بعقوبة مخالفة باحدى العقوبتين التاليتين:</a:t>
            </a:r>
            <a:endParaRPr lang="en-US" dirty="0" smtClean="0"/>
          </a:p>
          <a:p>
            <a:pPr algn="r"/>
            <a:r>
              <a:rPr lang="ar-IQ" dirty="0" smtClean="0"/>
              <a:t>الحبس البسيط من 24 ساعة الى 3 أشهر، الغرامة التي لا يزيد مقدارها على 30 دينارا م (27)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أجزاء الاقليم </a:t>
            </a:r>
            <a:endParaRPr lang="ar-IQ" dirty="0"/>
          </a:p>
        </p:txBody>
      </p:sp>
      <p:sp>
        <p:nvSpPr>
          <p:cNvPr id="3" name="Content Placeholder 2"/>
          <p:cNvSpPr>
            <a:spLocks noGrp="1"/>
          </p:cNvSpPr>
          <p:nvPr>
            <p:ph idx="1"/>
          </p:nvPr>
        </p:nvSpPr>
        <p:spPr/>
        <p:txBody>
          <a:bodyPr>
            <a:normAutofit/>
          </a:bodyPr>
          <a:lstStyle/>
          <a:p>
            <a:pPr marL="0" indent="0">
              <a:buNone/>
            </a:pPr>
            <a:endParaRPr lang="ar-IQ" sz="2800" dirty="0" smtClean="0">
              <a:solidFill>
                <a:srgbClr val="002060"/>
              </a:solidFill>
            </a:endParaRPr>
          </a:p>
          <a:p>
            <a:pPr marL="0" indent="0">
              <a:buNone/>
            </a:pPr>
            <a:r>
              <a:rPr lang="ar-IQ" sz="2800" dirty="0" smtClean="0">
                <a:solidFill>
                  <a:srgbClr val="002060"/>
                </a:solidFill>
              </a:rPr>
              <a:t>1-اراضي العراق / ويشمل ذلك الوديان والجبال وانهار.</a:t>
            </a:r>
          </a:p>
          <a:p>
            <a:pPr marL="0" indent="0">
              <a:buNone/>
            </a:pPr>
            <a:r>
              <a:rPr lang="ar-IQ" sz="2800" dirty="0" smtClean="0">
                <a:solidFill>
                  <a:srgbClr val="002060"/>
                </a:solidFill>
              </a:rPr>
              <a:t>2-المياه الاقليمية/  ويقصد بها المياه المجاورة للاراضي العراقي حيث تعتبر جزأ من العراق .</a:t>
            </a:r>
          </a:p>
          <a:p>
            <a:pPr marL="0" indent="0">
              <a:buNone/>
            </a:pPr>
            <a:r>
              <a:rPr lang="ar-IQ" sz="2800" dirty="0" smtClean="0">
                <a:solidFill>
                  <a:srgbClr val="002060"/>
                </a:solidFill>
              </a:rPr>
              <a:t>3- الفضاء الجوي الذي يعلوا الاقليم.</a:t>
            </a:r>
          </a:p>
          <a:p>
            <a:pPr marL="0" indent="0">
              <a:buNone/>
            </a:pPr>
            <a:r>
              <a:rPr lang="ar-IQ" sz="2800" dirty="0" smtClean="0">
                <a:solidFill>
                  <a:srgbClr val="002060"/>
                </a:solidFill>
              </a:rPr>
              <a:t>4- السفن والطائرات التي تحمل علم الدولة حيث يعتبر  على الهوية للمرتكبه توضح عايديته حيث تعتبر الطائرة والسفينة جزء من اقليم (الاراضي الدولة التي تحمل علمه)</a:t>
            </a:r>
          </a:p>
          <a:p>
            <a:pPr marL="0" indent="0">
              <a:buNone/>
            </a:pPr>
            <a:r>
              <a:rPr lang="ar-IQ" sz="2800" dirty="0" smtClean="0">
                <a:solidFill>
                  <a:srgbClr val="002060"/>
                </a:solidFill>
              </a:rPr>
              <a:t>5- الاراضي الاجنبية التي يحتلوها الجيش العراقي ( ايران 1980-الكويت 1990).</a:t>
            </a:r>
            <a:endParaRPr lang="ar-IQ" sz="2800" dirty="0">
              <a:solidFill>
                <a:srgbClr val="002060"/>
              </a:solidFill>
            </a:endParaRPr>
          </a:p>
        </p:txBody>
      </p:sp>
    </p:spTree>
    <p:extLst>
      <p:ext uri="{BB962C8B-B14F-4D97-AF65-F5344CB8AC3E}">
        <p14:creationId xmlns:p14="http://schemas.microsoft.com/office/powerpoint/2010/main" val="2875699206"/>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 </a:t>
            </a:r>
            <a:r>
              <a:rPr lang="ar-IQ" b="1" dirty="0" smtClean="0"/>
              <a:t>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endParaRPr lang="ar-IQ" dirty="0" smtClean="0"/>
          </a:p>
          <a:p>
            <a:pPr algn="r"/>
            <a:endParaRPr lang="ar-IQ" dirty="0" smtClean="0"/>
          </a:p>
          <a:p>
            <a:pPr algn="r"/>
            <a:r>
              <a:rPr lang="ar-IQ" dirty="0" smtClean="0"/>
              <a:t>معيار التمييز بين أنواع الجرائم هو العقوبة المقررة للجريمة في القانون بحدها الأقصى لا كما تحكم بها المحكمة</a:t>
            </a:r>
            <a:r>
              <a:rPr lang="ar-IQ" b="1" dirty="0" smtClean="0"/>
              <a:t>. </a:t>
            </a:r>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صعوبات تعترض 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en-US" dirty="0" smtClean="0"/>
              <a:t> </a:t>
            </a:r>
          </a:p>
          <a:p>
            <a:pPr algn="r"/>
            <a:r>
              <a:rPr lang="ar-IQ" dirty="0" smtClean="0"/>
              <a:t>1- حالة أن يقرر القانون عقوبتين لجريمة واحدة/ م-23-يحدد نوع الجريمة بنوع الجريمة العقوبة الاشد.</a:t>
            </a:r>
            <a:endParaRPr lang="en-US" dirty="0" smtClean="0"/>
          </a:p>
          <a:p>
            <a:pPr algn="r"/>
            <a:r>
              <a:rPr lang="ar-IQ" dirty="0" smtClean="0"/>
              <a:t>2- حالة تخفيف العقوبة</a:t>
            </a:r>
            <a:r>
              <a:rPr lang="ar-IQ" dirty="0"/>
              <a:t> </a:t>
            </a:r>
            <a:r>
              <a:rPr lang="ar-IQ" dirty="0" smtClean="0"/>
              <a:t>بسبب عذر قانوني او ظرف قضائي ، هناك ثلاث اراء</a:t>
            </a:r>
            <a:endParaRPr lang="en-US" dirty="0" smtClean="0"/>
          </a:p>
          <a:p>
            <a:pPr algn="r"/>
            <a:r>
              <a:rPr lang="ar-IQ" dirty="0" smtClean="0"/>
              <a:t>3- حالة تشديد العقوبة لظرف مشدد-</a:t>
            </a:r>
            <a:endParaRPr lang="en-US" dirty="0" smtClean="0"/>
          </a:p>
          <a:p>
            <a:pPr algn="r"/>
            <a:r>
              <a:rPr lang="ar-IQ" dirty="0" smtClean="0"/>
              <a:t>4- حالة أن ينص القانون على ان العقوبة هي الغرامة دون أن يحدد حدها الأقصى- تعبر جريمة جنحة لان عقوبة غرامة خاصة بالجنح والمخالفات </a:t>
            </a:r>
            <a:endParaRPr lang="en-US" dirty="0" smtClean="0"/>
          </a:p>
          <a:p>
            <a:pPr algn="r"/>
            <a:r>
              <a:rPr lang="ar-IQ" dirty="0" smtClean="0"/>
              <a:t>5- حالة أن يرتكب الجاني شروع في جناية أو جنحة</a:t>
            </a:r>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أهمية التقسيم الثلاثي</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r>
              <a:rPr lang="ar-IQ" dirty="0" smtClean="0"/>
              <a:t>- من حيث قانون الاجراءات</a:t>
            </a:r>
            <a:endParaRPr lang="en-US" dirty="0" smtClean="0"/>
          </a:p>
          <a:p>
            <a:pPr algn="r"/>
            <a:endParaRPr lang="ar-IQ" dirty="0" smtClean="0"/>
          </a:p>
          <a:p>
            <a:pPr algn="r"/>
            <a:r>
              <a:rPr lang="ar-IQ" dirty="0" smtClean="0"/>
              <a:t>- من حيث قانون العقوبات</a:t>
            </a:r>
          </a:p>
          <a:p>
            <a:pPr algn="r"/>
            <a:endParaRPr lang="ar-IQ" dirty="0" smtClean="0"/>
          </a:p>
          <a:p>
            <a:pPr algn="r"/>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b="1" dirty="0" smtClean="0">
                <a:solidFill>
                  <a:srgbClr val="FF0000"/>
                </a:solidFill>
              </a:rPr>
              <a:t>2- أنواع الجرائم من حيث طبيعتها</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ar-IQ" sz="3200" b="1" dirty="0" smtClean="0"/>
              <a:t> - تقسيماتها:</a:t>
            </a:r>
            <a:endParaRPr lang="en-US" sz="3200" dirty="0" smtClean="0"/>
          </a:p>
          <a:p>
            <a:pPr algn="just"/>
            <a:r>
              <a:rPr lang="ar-IQ" sz="3200" dirty="0" smtClean="0"/>
              <a:t>تقسم الجرائم من حيث طبيعتها الى نوعين:</a:t>
            </a:r>
            <a:endParaRPr lang="en-US" sz="3200" dirty="0" smtClean="0"/>
          </a:p>
          <a:p>
            <a:pPr algn="just"/>
            <a:r>
              <a:rPr lang="ar-IQ" sz="3200" dirty="0" smtClean="0">
                <a:solidFill>
                  <a:srgbClr val="FF0000"/>
                </a:solidFill>
              </a:rPr>
              <a:t>الجرائم السياسية: </a:t>
            </a:r>
            <a:r>
              <a:rPr lang="ar-IQ" sz="3200" dirty="0" smtClean="0"/>
              <a:t>وهي تلك الجرائم التي تنطوي على معنى الاعتداء على النظام السياسي للدولة من جهة الخارج أو من جهة الخارج. </a:t>
            </a:r>
            <a:endParaRPr lang="en-US" sz="3200" dirty="0" smtClean="0"/>
          </a:p>
          <a:p>
            <a:pPr algn="just"/>
            <a:endParaRPr lang="en-US" sz="3200" dirty="0" smtClean="0"/>
          </a:p>
          <a:p>
            <a:pPr algn="just"/>
            <a:r>
              <a:rPr lang="ar-IQ" sz="3200" dirty="0" smtClean="0">
                <a:solidFill>
                  <a:srgbClr val="FF0000"/>
                </a:solidFill>
              </a:rPr>
              <a:t>الجرائم العادية: </a:t>
            </a:r>
            <a:r>
              <a:rPr lang="ar-IQ" sz="3200" dirty="0" smtClean="0"/>
              <a:t>وهي الجرائم التي لا تنطوي على معنى الاعتداء على النظام السياسي للدولة من جهة الخارج أو من جهة الخارج.</a:t>
            </a:r>
            <a:endParaRPr lang="en-US" sz="3200"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r>
            <a:br>
              <a:rPr lang="ar-IQ" b="1" dirty="0" smtClean="0"/>
            </a:br>
            <a:r>
              <a:rPr lang="ar-IQ" b="1" dirty="0" smtClean="0"/>
              <a:t>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dirty="0" smtClean="0"/>
              <a:t> </a:t>
            </a:r>
            <a:endParaRPr lang="en-US" dirty="0" smtClean="0"/>
          </a:p>
          <a:p>
            <a:pPr algn="r"/>
            <a:r>
              <a:rPr lang="ar-IQ" dirty="0" smtClean="0"/>
              <a:t>هناك نظريتان في مجال التمييز بين الجرائم السياسية والجرائم العادية وهما:</a:t>
            </a:r>
            <a:endParaRPr lang="en-US" dirty="0" smtClean="0"/>
          </a:p>
          <a:p>
            <a:pPr algn="r"/>
            <a:r>
              <a:rPr lang="ar-IQ" dirty="0" smtClean="0"/>
              <a:t>1- النظرية الشخصية: ويرى ان الجريمة تتحدد بالباعث اليها فاذا كان الباعث اليها سياسيا كانت الجريمة ساسية والا فهي عادية.</a:t>
            </a:r>
            <a:endParaRPr lang="en-US" dirty="0" smtClean="0"/>
          </a:p>
          <a:p>
            <a:pPr algn="r"/>
            <a:r>
              <a:rPr lang="ar-IQ" dirty="0" smtClean="0"/>
              <a:t> 2- النظرية الموضوعية: ويرى ان الجريمة تتحدد بموضوع الحق المعتدى عليه فاذا كان هذا الحق من الحقوق السياسية العامة للدولة أوللأفراد فان الجريمة سياسية والأ فهي عادية.</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r>
            <a:br>
              <a:rPr lang="ar-IQ" b="1" dirty="0" smtClean="0"/>
            </a:br>
            <a:r>
              <a:rPr lang="ar-IQ" sz="4400" b="1" dirty="0" smtClean="0">
                <a:solidFill>
                  <a:srgbClr val="FF0000"/>
                </a:solidFill>
              </a:rPr>
              <a:t>فئات الجرائم السياسية</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a:bodyPr>
          <a:lstStyle/>
          <a:p>
            <a:pPr algn="just">
              <a:buNone/>
            </a:pPr>
            <a:endParaRPr lang="en-US" sz="2800" dirty="0" smtClean="0"/>
          </a:p>
          <a:p>
            <a:pPr algn="just"/>
            <a:r>
              <a:rPr lang="ar-IQ" sz="2800" dirty="0" smtClean="0">
                <a:solidFill>
                  <a:srgbClr val="FF0000"/>
                </a:solidFill>
              </a:rPr>
              <a:t>1- الجرائم السياسية البحتة</a:t>
            </a:r>
            <a:r>
              <a:rPr lang="ar-IQ" sz="2800" dirty="0" smtClean="0"/>
              <a:t>: وهي التي تكون الباعث اليها والحق المعتدى عليه سياسيا. الاعتداء على نظام السياسي للدولة </a:t>
            </a:r>
            <a:endParaRPr lang="en-US" sz="2800" dirty="0" smtClean="0"/>
          </a:p>
          <a:p>
            <a:pPr algn="just"/>
            <a:r>
              <a:rPr lang="ar-IQ" sz="2800" dirty="0" smtClean="0">
                <a:solidFill>
                  <a:srgbClr val="FF0000"/>
                </a:solidFill>
              </a:rPr>
              <a:t>2- الجرائم السياسية النسبية: </a:t>
            </a:r>
            <a:r>
              <a:rPr lang="ar-IQ" sz="2800" dirty="0" smtClean="0"/>
              <a:t>كالجرائم المختلطة والجرائم المرتبطة.</a:t>
            </a:r>
          </a:p>
          <a:p>
            <a:pPr algn="just"/>
            <a:r>
              <a:rPr lang="ar-IQ" sz="2800" dirty="0" smtClean="0">
                <a:solidFill>
                  <a:srgbClr val="FF0000"/>
                </a:solidFill>
              </a:rPr>
              <a:t>الجرائم المختلطة/ </a:t>
            </a:r>
            <a:r>
              <a:rPr lang="ar-IQ" sz="2800" dirty="0" smtClean="0"/>
              <a:t>هي الجرائم التي يقع فيها الاعتداء على حق فردي لتحقيق غرض سياسي . قتل رئيس الحكومة بقصد قلب نظام الحكم.</a:t>
            </a:r>
          </a:p>
          <a:p>
            <a:pPr algn="just"/>
            <a:r>
              <a:rPr lang="ar-IQ" sz="2800" dirty="0" smtClean="0">
                <a:solidFill>
                  <a:srgbClr val="FF0000"/>
                </a:solidFill>
              </a:rPr>
              <a:t>الجرائم المرتبطة/ </a:t>
            </a:r>
            <a:r>
              <a:rPr lang="ar-IQ" sz="2800" dirty="0" smtClean="0"/>
              <a:t>جرائم عادية من حيث وموضوعها غير انها ذات صلة وارتباط وثيق بجريمة سياسية كجرائم القتل والسرقة التي تصاحب ثورة او انقلابا.</a:t>
            </a:r>
            <a:endParaRPr lang="en-US" sz="2800"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fontScale="90000"/>
          </a:bodyPr>
          <a:lstStyle/>
          <a:p>
            <a:pPr algn="ctr"/>
            <a:r>
              <a:rPr lang="ar-IQ" dirty="0" smtClean="0"/>
              <a:t> </a:t>
            </a:r>
            <a:r>
              <a:rPr lang="en-US" dirty="0" smtClean="0"/>
              <a:t/>
            </a:r>
            <a:br>
              <a:rPr lang="en-US" dirty="0" smtClean="0"/>
            </a:br>
            <a:r>
              <a:rPr lang="ar-IQ" b="1" dirty="0" smtClean="0"/>
              <a:t> موقف المشرع العراقي من الجريمة السياسية </a:t>
            </a:r>
            <a:endParaRPr lang="en-US" dirty="0"/>
          </a:p>
        </p:txBody>
      </p:sp>
      <p:sp>
        <p:nvSpPr>
          <p:cNvPr id="3" name="Content Placeholder 2"/>
          <p:cNvSpPr>
            <a:spLocks noGrp="1"/>
          </p:cNvSpPr>
          <p:nvPr>
            <p:ph idx="1"/>
          </p:nvPr>
        </p:nvSpPr>
        <p:spPr>
          <a:xfrm>
            <a:off x="500035" y="1071547"/>
            <a:ext cx="8229600" cy="4525963"/>
          </a:xfrm>
        </p:spPr>
        <p:txBody>
          <a:bodyPr>
            <a:noAutofit/>
          </a:bodyPr>
          <a:lstStyle/>
          <a:p>
            <a:pPr algn="r">
              <a:buNone/>
            </a:pPr>
            <a:r>
              <a:rPr lang="ar-IQ" sz="2800" b="1" dirty="0" smtClean="0"/>
              <a:t> </a:t>
            </a:r>
            <a:r>
              <a:rPr lang="ar-IQ" sz="2800" dirty="0" smtClean="0"/>
              <a:t>نص المشرع العراقي في المادة (20) على انه (تقسم الجرائم من حيث طبيعتها الى عادية وسياسية) .ونص في المادة (21) على انه (الجريمة السياسية هي الجريمة التي ترتكب بباعث سياسي أو تقع على الحقوق السياسية العامة أو الفردية. وفيما عدا ذلك تعتبر الجريمة عادية . ومع ذلك لا تعتبر الجرائم التالية سياسية ولو كانت قد ارتكبت </a:t>
            </a:r>
            <a:r>
              <a:rPr lang="en-US" sz="2800" dirty="0" smtClean="0"/>
              <a:t> </a:t>
            </a:r>
            <a:r>
              <a:rPr lang="ar-IQ" sz="2800" dirty="0" smtClean="0"/>
              <a:t>بباعث سياسي: 1- الجرائم التي ترتكب بباعث أناني دنيء .</a:t>
            </a:r>
            <a:endParaRPr lang="en-US" sz="2800" dirty="0" smtClean="0"/>
          </a:p>
          <a:p>
            <a:pPr algn="r">
              <a:buNone/>
            </a:pPr>
            <a:r>
              <a:rPr lang="ar-IQ" sz="2800" dirty="0" smtClean="0"/>
              <a:t>2- الجرائم الماسة بأمن الدولة الخارجي .</a:t>
            </a:r>
            <a:endParaRPr lang="en-US" sz="2800" dirty="0" smtClean="0"/>
          </a:p>
          <a:p>
            <a:pPr algn="r">
              <a:buNone/>
            </a:pPr>
            <a:r>
              <a:rPr lang="ar-IQ" sz="2800" dirty="0" smtClean="0"/>
              <a:t>3- جرائم قتل عمد والشروع فيها .</a:t>
            </a:r>
            <a:endParaRPr lang="en-US" sz="2800" dirty="0" smtClean="0"/>
          </a:p>
          <a:p>
            <a:pPr algn="r">
              <a:buNone/>
            </a:pPr>
            <a:r>
              <a:rPr lang="ar-IQ" sz="2800" dirty="0" smtClean="0"/>
              <a:t>4- جريمة الإعتداء على حياة رئيس الدولة .</a:t>
            </a:r>
            <a:endParaRPr lang="en-US" sz="2800" dirty="0" smtClean="0"/>
          </a:p>
          <a:p>
            <a:pPr algn="r">
              <a:buNone/>
            </a:pPr>
            <a:r>
              <a:rPr lang="ar-IQ" sz="2800" dirty="0" smtClean="0"/>
              <a:t>5- الجرائم الإرهابية .</a:t>
            </a:r>
            <a:endParaRPr lang="en-US" sz="2800" dirty="0" smtClean="0"/>
          </a:p>
          <a:p>
            <a:pPr algn="r">
              <a:buNone/>
            </a:pPr>
            <a:r>
              <a:rPr lang="ar-IQ" sz="2800" dirty="0" smtClean="0"/>
              <a:t>6- الجرائم المخلة بالشرف كالسرقة والتزوير وخيانة الأمان والإحتيال والرشوة وهتك العرض) </a:t>
            </a:r>
            <a:r>
              <a:rPr lang="ar-IQ" sz="2800" b="1" dirty="0" smtClean="0"/>
              <a:t>.</a:t>
            </a:r>
            <a:endParaRPr lang="en-US" sz="2800"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pPr algn="ctr"/>
            <a:r>
              <a:rPr lang="ar-IQ" b="1" dirty="0" smtClean="0"/>
              <a:t>3- أنواع الجرائم من حيث ركنها المادي</a:t>
            </a:r>
            <a:r>
              <a:rPr lang="en-US" dirty="0" smtClean="0"/>
              <a:t/>
            </a:r>
            <a:br>
              <a:rPr lang="en-US" dirty="0" smtClean="0"/>
            </a:br>
            <a:endParaRPr lang="en-US" dirty="0"/>
          </a:p>
        </p:txBody>
      </p:sp>
      <p:sp>
        <p:nvSpPr>
          <p:cNvPr id="3" name="Content Placeholder 2"/>
          <p:cNvSpPr>
            <a:spLocks noGrp="1"/>
          </p:cNvSpPr>
          <p:nvPr>
            <p:ph idx="1"/>
          </p:nvPr>
        </p:nvSpPr>
        <p:spPr>
          <a:xfrm>
            <a:off x="432408" y="692696"/>
            <a:ext cx="8229600" cy="5616624"/>
          </a:xfrm>
        </p:spPr>
        <p:txBody>
          <a:bodyPr>
            <a:noAutofit/>
          </a:bodyPr>
          <a:lstStyle/>
          <a:p>
            <a:pPr algn="r">
              <a:buNone/>
            </a:pPr>
            <a:endParaRPr lang="ar-IQ" sz="2800" dirty="0" smtClean="0"/>
          </a:p>
          <a:p>
            <a:pPr algn="r">
              <a:buNone/>
            </a:pPr>
            <a:r>
              <a:rPr lang="ar-IQ" sz="2800" dirty="0" smtClean="0"/>
              <a:t>تقسم الجرائم من حيث ركنها المادي الى:</a:t>
            </a:r>
            <a:endParaRPr lang="en-US" sz="2800" dirty="0" smtClean="0"/>
          </a:p>
          <a:p>
            <a:pPr algn="r">
              <a:buNone/>
            </a:pPr>
            <a:r>
              <a:rPr lang="ar-IQ" sz="2800" b="1" dirty="0" smtClean="0"/>
              <a:t>- بالنظر الى مظهر السلوك تقسم الى :</a:t>
            </a:r>
            <a:endParaRPr lang="en-US" sz="2800" dirty="0" smtClean="0"/>
          </a:p>
          <a:p>
            <a:pPr algn="r">
              <a:buNone/>
            </a:pPr>
            <a:r>
              <a:rPr lang="ar-IQ" sz="2800" dirty="0" smtClean="0">
                <a:solidFill>
                  <a:srgbClr val="FF0000"/>
                </a:solidFill>
              </a:rPr>
              <a:t>جريمة ايجابية</a:t>
            </a:r>
            <a:r>
              <a:rPr lang="ar-IQ" sz="2800" dirty="0" smtClean="0"/>
              <a:t>: وهي التي يكون السلوك المادي للسلوك ايجابيا.كجريمة قتل سرقة..</a:t>
            </a:r>
          </a:p>
          <a:p>
            <a:pPr algn="r">
              <a:buNone/>
            </a:pPr>
            <a:r>
              <a:rPr lang="ar-IQ" sz="2800" dirty="0" smtClean="0">
                <a:solidFill>
                  <a:srgbClr val="FF0000"/>
                </a:solidFill>
              </a:rPr>
              <a:t> جريمة سلبية: </a:t>
            </a:r>
            <a:r>
              <a:rPr lang="ar-IQ" sz="2800" dirty="0" smtClean="0"/>
              <a:t>والتي يكون السلوك المادي للسلوك سلبيا. الامتناع عن الاداء الشهادة.</a:t>
            </a:r>
          </a:p>
          <a:p>
            <a:pPr algn="r">
              <a:buNone/>
            </a:pPr>
            <a:endParaRPr lang="en-US" sz="2800" dirty="0" smtClean="0"/>
          </a:p>
          <a:p>
            <a:pPr algn="r">
              <a:buNone/>
            </a:pPr>
            <a:r>
              <a:rPr lang="ar-IQ" sz="3200" b="1" dirty="0" smtClean="0">
                <a:solidFill>
                  <a:srgbClr val="FF0000"/>
                </a:solidFill>
              </a:rPr>
              <a:t>وقوع الجريمة الايجابية بطريق الامتناع</a:t>
            </a:r>
          </a:p>
          <a:p>
            <a:pPr algn="r">
              <a:buNone/>
            </a:pPr>
            <a:r>
              <a:rPr lang="ar-IQ" sz="2800" b="1" dirty="0" smtClean="0"/>
              <a:t>كما لو شاهد حارس لصا يسطو على منزل لسرقته فامتنع عمدا عن القاء القبض عليه بقصد السماح له باتمام الجريمة.</a:t>
            </a:r>
            <a:endParaRPr lang="en-US" sz="2800"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3200" dirty="0"/>
              <a:t>بالنظر الى توقيت واستمرار السلوك تقسم الى :</a:t>
            </a:r>
          </a:p>
          <a:p>
            <a:pPr marL="0" indent="0" algn="just">
              <a:buNone/>
            </a:pPr>
            <a:r>
              <a:rPr lang="ar-IQ" sz="3200" dirty="0"/>
              <a:t>   </a:t>
            </a:r>
            <a:r>
              <a:rPr lang="ar-IQ" sz="3200" dirty="0">
                <a:solidFill>
                  <a:srgbClr val="FF0000"/>
                </a:solidFill>
              </a:rPr>
              <a:t>جريمة وقتية: </a:t>
            </a:r>
            <a:r>
              <a:rPr lang="ar-IQ" sz="3200" dirty="0"/>
              <a:t>وهي تلك الجرائم التي يتكون السلوك الاجرامي المكون للركن المادي للجريمة من عمل يقع وتنتهي بوقوعه الجريمة </a:t>
            </a:r>
            <a:r>
              <a:rPr lang="ar-IQ" sz="3200" dirty="0" smtClean="0"/>
              <a:t>.جرائم قتل سرقة.</a:t>
            </a:r>
            <a:endParaRPr lang="ar-IQ" sz="3200" dirty="0"/>
          </a:p>
          <a:p>
            <a:pPr marL="0" indent="0" algn="just">
              <a:buNone/>
            </a:pPr>
            <a:r>
              <a:rPr lang="ar-IQ" sz="3200" dirty="0"/>
              <a:t>   </a:t>
            </a:r>
            <a:r>
              <a:rPr lang="ar-IQ" sz="3200" dirty="0">
                <a:solidFill>
                  <a:srgbClr val="FF0000"/>
                </a:solidFill>
              </a:rPr>
              <a:t>جريمة مستمرة: </a:t>
            </a:r>
            <a:r>
              <a:rPr lang="ar-IQ" sz="3200" dirty="0"/>
              <a:t>وهي تلك الجرائم التي يتكون السلوك الاجرامي المكون للركن المادي للجريمة من حالة تحتمل بطبيعتها الإستمرار. </a:t>
            </a:r>
            <a:r>
              <a:rPr lang="ar-IQ" sz="3200" dirty="0" smtClean="0"/>
              <a:t>سياقة سيارة بدون الاجازة.</a:t>
            </a:r>
            <a:endParaRPr lang="ar-IQ" sz="3200" dirty="0"/>
          </a:p>
          <a:p>
            <a:pPr marL="0" indent="0">
              <a:buNone/>
            </a:pPr>
            <a:endParaRPr lang="en-US" dirty="0"/>
          </a:p>
        </p:txBody>
      </p:sp>
    </p:spTree>
    <p:extLst>
      <p:ext uri="{BB962C8B-B14F-4D97-AF65-F5344CB8AC3E}">
        <p14:creationId xmlns:p14="http://schemas.microsoft.com/office/powerpoint/2010/main" val="1279637443"/>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solidFill>
                  <a:srgbClr val="FF0000"/>
                </a:solidFill>
              </a:rPr>
              <a:t>انواع الجريمة المستمرة</a:t>
            </a:r>
            <a:endParaRPr lang="en-US" sz="44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1- جرائم مستمرة استمرارا ثابتا </a:t>
            </a:r>
            <a:r>
              <a:rPr lang="ar-IQ" sz="3200" dirty="0" smtClean="0"/>
              <a:t>/ تلك الجرائم التي اذا بدات فيها حالة الاستمرار انطلقت بذاتها واستمرت دون ان يحتاج استمرارها الى تدخل جديد من الجاني- كجريمة لصق الاعلانات في مكان منع فيه ذلك.</a:t>
            </a:r>
          </a:p>
          <a:p>
            <a:pPr marL="0" indent="0" algn="just">
              <a:buNone/>
            </a:pPr>
            <a:r>
              <a:rPr lang="ar-IQ" sz="3200" dirty="0" smtClean="0">
                <a:solidFill>
                  <a:srgbClr val="FF0000"/>
                </a:solidFill>
              </a:rPr>
              <a:t>2- جريمة مستمرة استمرارا متتابعا</a:t>
            </a:r>
            <a:r>
              <a:rPr lang="ar-IQ" sz="3200" dirty="0" smtClean="0"/>
              <a:t>/ تلك الجرائم يلزم فيها لبقاء حالة الاستمرار بعد قيامها تدخل ارادة الجاني ، كجريمة حمل السلاح بدون الاجازة.</a:t>
            </a:r>
            <a:endParaRPr lang="en-US" sz="3200" dirty="0"/>
          </a:p>
        </p:txBody>
      </p:sp>
    </p:spTree>
    <p:extLst>
      <p:ext uri="{BB962C8B-B14F-4D97-AF65-F5344CB8AC3E}">
        <p14:creationId xmlns:p14="http://schemas.microsoft.com/office/powerpoint/2010/main" val="1391783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متى تعتبر الجريمة واقعة في العراق</a:t>
            </a:r>
            <a:endParaRPr lang="ar-IQ" dirty="0"/>
          </a:p>
        </p:txBody>
      </p:sp>
      <p:sp>
        <p:nvSpPr>
          <p:cNvPr id="3" name="Content Placeholder 2"/>
          <p:cNvSpPr>
            <a:spLocks noGrp="1"/>
          </p:cNvSpPr>
          <p:nvPr>
            <p:ph idx="1"/>
          </p:nvPr>
        </p:nvSpPr>
        <p:spPr/>
        <p:txBody>
          <a:bodyPr>
            <a:normAutofit/>
          </a:bodyPr>
          <a:lstStyle/>
          <a:p>
            <a:pPr marL="0" indent="0">
              <a:buNone/>
            </a:pPr>
            <a:endParaRPr lang="ar-IQ" sz="3200" dirty="0" smtClean="0">
              <a:solidFill>
                <a:srgbClr val="0070C0"/>
              </a:solidFill>
            </a:endParaRPr>
          </a:p>
          <a:p>
            <a:pPr marL="0" indent="0">
              <a:buNone/>
            </a:pPr>
            <a:r>
              <a:rPr lang="ar-IQ" sz="3200" dirty="0" smtClean="0">
                <a:solidFill>
                  <a:srgbClr val="0070C0"/>
                </a:solidFill>
              </a:rPr>
              <a:t>المادة (6) من ق .ق.ع.</a:t>
            </a:r>
          </a:p>
          <a:p>
            <a:pPr marL="0" indent="0">
              <a:buNone/>
            </a:pPr>
            <a:r>
              <a:rPr lang="ar-IQ" sz="3200" dirty="0" smtClean="0">
                <a:solidFill>
                  <a:srgbClr val="0070C0"/>
                </a:solidFill>
              </a:rPr>
              <a:t>1- اذا ارتكب فعل من الافعال المكونة لجريمة في العراق.</a:t>
            </a:r>
          </a:p>
          <a:p>
            <a:pPr marL="0" indent="0">
              <a:buNone/>
            </a:pPr>
            <a:r>
              <a:rPr lang="ar-IQ" sz="3200" dirty="0" smtClean="0">
                <a:solidFill>
                  <a:srgbClr val="0070C0"/>
                </a:solidFill>
              </a:rPr>
              <a:t>2-اذا تحقق النتيجة في العراق.</a:t>
            </a:r>
          </a:p>
          <a:p>
            <a:pPr marL="0" indent="0">
              <a:buNone/>
            </a:pPr>
            <a:r>
              <a:rPr lang="ar-IQ" sz="3200" dirty="0" smtClean="0">
                <a:solidFill>
                  <a:srgbClr val="0070C0"/>
                </a:solidFill>
              </a:rPr>
              <a:t>3-اذا اريد ان تتحقق النتيجة في العراق.</a:t>
            </a:r>
            <a:endParaRPr lang="ar-IQ" sz="3200" dirty="0">
              <a:solidFill>
                <a:srgbClr val="0070C0"/>
              </a:solidFill>
            </a:endParaRPr>
          </a:p>
        </p:txBody>
      </p:sp>
    </p:spTree>
    <p:extLst>
      <p:ext uri="{BB962C8B-B14F-4D97-AF65-F5344CB8AC3E}">
        <p14:creationId xmlns:p14="http://schemas.microsoft.com/office/powerpoint/2010/main" val="222116621"/>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جريمة متلاحقة</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تلك الجريمة التي يتكون السلوك الاجرامي المكون للركن المادي لها من عدة افعال متشابهة متتابعة ، هي في الحقيقة تكرار لفعل واحد مرات متعددة وكل فعل من هذه الافعال قابل لوحده ان يحقق السلوك الاجرامي المكون للركن المادي لها غير ان هذه الافعال بمجموعها تكون سلوكا اجراميا واحدا وبالتالي جريمة واحدة لانه جميعا وقعت تنفيذا لمشروع اجرامي واحد- كحالة من يريد قتل شخص فيطعنه عدة طعنات او يطلق عليه عدة رصاصات.</a:t>
            </a:r>
            <a:endParaRPr lang="en-US" sz="3200" dirty="0"/>
          </a:p>
        </p:txBody>
      </p:sp>
    </p:spTree>
    <p:extLst>
      <p:ext uri="{BB962C8B-B14F-4D97-AF65-F5344CB8AC3E}">
        <p14:creationId xmlns:p14="http://schemas.microsoft.com/office/powerpoint/2010/main" val="63668820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3200" dirty="0" smtClean="0"/>
          </a:p>
          <a:p>
            <a:pPr marL="0" indent="0" algn="just">
              <a:buNone/>
            </a:pPr>
            <a:r>
              <a:rPr lang="ar-IQ" sz="4000" dirty="0">
                <a:solidFill>
                  <a:srgbClr val="FF0000"/>
                </a:solidFill>
              </a:rPr>
              <a:t>بالنظر الى انفراد السلوك وتكراره</a:t>
            </a:r>
          </a:p>
          <a:p>
            <a:pPr marL="0" indent="0" algn="just">
              <a:buNone/>
            </a:pPr>
            <a:r>
              <a:rPr lang="ar-IQ" sz="3200" dirty="0">
                <a:solidFill>
                  <a:srgbClr val="FF0000"/>
                </a:solidFill>
              </a:rPr>
              <a:t>جريمة بسيطة: </a:t>
            </a:r>
            <a:r>
              <a:rPr lang="ar-IQ" sz="3200" dirty="0"/>
              <a:t>وهي تلك الجرائم التي يتكون السلوك الاجرامي المكون للركن المادي للجريمة من فعل مادي واحد سواء كان </a:t>
            </a:r>
            <a:r>
              <a:rPr lang="ar-IQ" sz="3200" dirty="0" smtClean="0"/>
              <a:t>ايجابيا </a:t>
            </a:r>
            <a:r>
              <a:rPr lang="ar-IQ" sz="3200" dirty="0"/>
              <a:t>أم سلبيا مستمرا </a:t>
            </a:r>
            <a:r>
              <a:rPr lang="ar-IQ" sz="3200" dirty="0" smtClean="0"/>
              <a:t>أوقتيا.كجريمة سرقة.</a:t>
            </a:r>
            <a:endParaRPr lang="ar-IQ" sz="3200" dirty="0"/>
          </a:p>
          <a:p>
            <a:pPr marL="0" indent="0" algn="just">
              <a:buNone/>
            </a:pPr>
            <a:r>
              <a:rPr lang="ar-IQ" sz="3200" dirty="0"/>
              <a:t> </a:t>
            </a:r>
            <a:r>
              <a:rPr lang="ar-IQ" sz="3200" dirty="0">
                <a:solidFill>
                  <a:srgbClr val="FF0000"/>
                </a:solidFill>
              </a:rPr>
              <a:t>جرائم الإعتياد</a:t>
            </a:r>
            <a:r>
              <a:rPr lang="ar-IQ" sz="3200" dirty="0"/>
              <a:t>: وهي الجرائم التي يتكون السلوك </a:t>
            </a:r>
            <a:r>
              <a:rPr lang="ar-IQ" sz="3200" dirty="0" smtClean="0"/>
              <a:t>الاجرامي المكون لركن المادي على عدة الافعال –الاقراض بالربا الفاحش في قانون السوري –زنا الزوج في منزل الزوجية في قانون عقوبات البغدادي. </a:t>
            </a:r>
            <a:r>
              <a:rPr lang="ar-IQ" sz="3200" dirty="0"/>
              <a:t> </a:t>
            </a:r>
          </a:p>
          <a:p>
            <a:pPr marL="0" indent="0" algn="just">
              <a:buNone/>
            </a:pPr>
            <a:endParaRPr lang="en-US" sz="3200" dirty="0"/>
          </a:p>
        </p:txBody>
      </p:sp>
    </p:spTree>
    <p:extLst>
      <p:ext uri="{BB962C8B-B14F-4D97-AF65-F5344CB8AC3E}">
        <p14:creationId xmlns:p14="http://schemas.microsoft.com/office/powerpoint/2010/main" val="369087392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a:solidFill>
                  <a:srgbClr val="FF0000"/>
                </a:solidFill>
              </a:rPr>
              <a:t>بالنظر الى علانية سلوك الجاني تقسم الجرائم الى :</a:t>
            </a:r>
          </a:p>
          <a:p>
            <a:pPr marL="0" indent="0" algn="just">
              <a:buNone/>
            </a:pPr>
            <a:r>
              <a:rPr lang="ar-IQ" sz="3200" dirty="0"/>
              <a:t> </a:t>
            </a:r>
            <a:r>
              <a:rPr lang="ar-IQ" sz="3200" dirty="0" smtClean="0">
                <a:solidFill>
                  <a:srgbClr val="FF0000"/>
                </a:solidFill>
              </a:rPr>
              <a:t>الجرائم المتلبس</a:t>
            </a:r>
            <a:r>
              <a:rPr lang="ar-IQ" sz="3200" dirty="0" smtClean="0"/>
              <a:t>: </a:t>
            </a:r>
            <a:r>
              <a:rPr lang="ar-IQ" sz="3200" dirty="0"/>
              <a:t>وهي تلك الجريمة التي تكتشف حال ارتكابها أو عقب إرتكابها ببرهة </a:t>
            </a:r>
            <a:r>
              <a:rPr lang="ar-IQ" sz="3200" dirty="0" smtClean="0"/>
              <a:t>يسيرة.المادة (1) من قانون اصول المحاكمات العراقي.</a:t>
            </a:r>
            <a:endParaRPr lang="ar-IQ" sz="3200" dirty="0"/>
          </a:p>
          <a:p>
            <a:pPr marL="0" indent="0" algn="just">
              <a:buNone/>
            </a:pPr>
            <a:r>
              <a:rPr lang="ar-IQ" sz="3200" dirty="0"/>
              <a:t> </a:t>
            </a:r>
            <a:r>
              <a:rPr lang="ar-IQ" sz="3200" dirty="0" smtClean="0">
                <a:solidFill>
                  <a:srgbClr val="FF0000"/>
                </a:solidFill>
              </a:rPr>
              <a:t>الجرائم غير متلبس بها . </a:t>
            </a:r>
            <a:r>
              <a:rPr lang="ar-IQ" sz="3200" dirty="0" smtClean="0"/>
              <a:t>: </a:t>
            </a:r>
            <a:r>
              <a:rPr lang="ar-IQ" sz="3200" dirty="0"/>
              <a:t>وهي الجريمة التي يمضي وقت على وقوعها وكشفها بحيث تكون الأدلة فيها أقل وضوحا. </a:t>
            </a:r>
            <a:endParaRPr lang="en-US" sz="3200" dirty="0"/>
          </a:p>
        </p:txBody>
      </p:sp>
    </p:spTree>
    <p:extLst>
      <p:ext uri="{BB962C8B-B14F-4D97-AF65-F5344CB8AC3E}">
        <p14:creationId xmlns:p14="http://schemas.microsoft.com/office/powerpoint/2010/main" val="1071672889"/>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142853"/>
            <a:ext cx="8229600" cy="6238475"/>
          </a:xfrm>
        </p:spPr>
        <p:txBody>
          <a:bodyPr>
            <a:noAutofit/>
          </a:bodyPr>
          <a:lstStyle/>
          <a:p>
            <a:pPr algn="r">
              <a:buNone/>
            </a:pPr>
            <a:r>
              <a:rPr lang="ar-IQ" sz="2800" b="1" dirty="0" smtClean="0"/>
              <a:t> </a:t>
            </a:r>
            <a:r>
              <a:rPr lang="ar-IQ" sz="2800" b="1" dirty="0" smtClean="0">
                <a:solidFill>
                  <a:srgbClr val="FF0000"/>
                </a:solidFill>
              </a:rPr>
              <a:t>4- أنواع الجرائم من حيث ركنها الشرعي</a:t>
            </a:r>
            <a:endParaRPr lang="en-US" sz="2800" dirty="0" smtClean="0">
              <a:solidFill>
                <a:srgbClr val="FF0000"/>
              </a:solidFill>
            </a:endParaRPr>
          </a:p>
          <a:p>
            <a:pPr algn="r">
              <a:buNone/>
            </a:pPr>
            <a:r>
              <a:rPr lang="ar-IQ" sz="2800" dirty="0" smtClean="0"/>
              <a:t>تقسم الجرائم من حيث ركنها الشرعي الى نوعين:</a:t>
            </a:r>
            <a:endParaRPr lang="en-US" sz="2800" dirty="0" smtClean="0"/>
          </a:p>
          <a:p>
            <a:pPr algn="r">
              <a:buNone/>
            </a:pPr>
            <a:r>
              <a:rPr lang="ar-IQ" sz="2800" dirty="0" smtClean="0">
                <a:solidFill>
                  <a:srgbClr val="FF0000"/>
                </a:solidFill>
              </a:rPr>
              <a:t>جرائم عادية: </a:t>
            </a:r>
            <a:r>
              <a:rPr lang="ar-IQ" sz="2800" dirty="0" smtClean="0"/>
              <a:t>وهي تلك الجرائم المنصوص عليها في قانون العقوبات والقوانين المكملة لها والتي ترتكب من قبل الأفراد إخلال بنظام المجتمع ومصالح أفراده.</a:t>
            </a:r>
            <a:endParaRPr lang="en-US" sz="2800" dirty="0" smtClean="0"/>
          </a:p>
          <a:p>
            <a:pPr algn="r" rtl="1">
              <a:buNone/>
            </a:pPr>
            <a:r>
              <a:rPr lang="ar-IQ" sz="2800" dirty="0" smtClean="0">
                <a:solidFill>
                  <a:srgbClr val="FF0000"/>
                </a:solidFill>
              </a:rPr>
              <a:t>وجرائم العسكرية</a:t>
            </a:r>
            <a:r>
              <a:rPr lang="ar-IQ" sz="2800" dirty="0" smtClean="0"/>
              <a:t>: وهي يعاقب عليها قانون العقوبات العسكري وتعتبر إخلال بواجبات خاصة لفريق من الأفراد وهم أفراد القوات المسلحة.</a:t>
            </a:r>
          </a:p>
          <a:p>
            <a:pPr algn="r" rtl="1">
              <a:buNone/>
            </a:pPr>
            <a:r>
              <a:rPr lang="ar-IQ" sz="2800" b="1" dirty="0" smtClean="0"/>
              <a:t>- أنواع الجرائم العسكرية</a:t>
            </a:r>
            <a:endParaRPr lang="en-US" sz="2800" dirty="0" smtClean="0"/>
          </a:p>
          <a:p>
            <a:pPr algn="r">
              <a:buNone/>
            </a:pPr>
            <a:r>
              <a:rPr lang="ar-IQ" sz="2800" dirty="0" smtClean="0">
                <a:solidFill>
                  <a:srgbClr val="FF0000"/>
                </a:solidFill>
              </a:rPr>
              <a:t>1- الجرائم العسكرية البحتة </a:t>
            </a:r>
            <a:r>
              <a:rPr lang="ar-IQ" sz="2800" dirty="0" smtClean="0"/>
              <a:t>: وهي التي تقع ممن له الصفة العسكرية إخلالا منه بالواجبات والنظم العسكرية التي تفرضها عليه تلك صفة. كجريمة التغيب او الهرب من ساحة القتال</a:t>
            </a:r>
          </a:p>
          <a:p>
            <a:pPr algn="r">
              <a:buNone/>
            </a:pPr>
            <a:r>
              <a:rPr lang="ar-IQ" sz="2800" dirty="0" smtClean="0"/>
              <a:t>  </a:t>
            </a:r>
            <a:r>
              <a:rPr lang="ar-IQ" sz="2800" dirty="0" smtClean="0">
                <a:solidFill>
                  <a:srgbClr val="FF0000"/>
                </a:solidFill>
              </a:rPr>
              <a:t>2- الجرائم العسكرية المختلطة </a:t>
            </a:r>
            <a:r>
              <a:rPr lang="ar-IQ" sz="2800" dirty="0" smtClean="0"/>
              <a:t>: وهي جرائم مما نص عليها قانون العقوبات وترتكب من قبل شخص له الصفة العسكرية . </a:t>
            </a:r>
            <a:r>
              <a:rPr lang="ar-IQ" sz="2800" smtClean="0"/>
              <a:t>كجريمة القتل والسرقة من قبل العسكري.</a:t>
            </a:r>
            <a:endParaRPr lang="en-US" sz="2800" dirty="0" smtClean="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أهمية التقسيم</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r>
              <a:rPr lang="ar-IQ" dirty="0" smtClean="0"/>
              <a:t>1- من حيث المعاملة</a:t>
            </a:r>
            <a:endParaRPr lang="en-US" dirty="0" smtClean="0"/>
          </a:p>
          <a:p>
            <a:pPr algn="r"/>
            <a:r>
              <a:rPr lang="ar-IQ" dirty="0" smtClean="0"/>
              <a:t>2- من حيث تسليم المجرمين</a:t>
            </a:r>
            <a:endParaRPr lang="en-US" dirty="0" smtClean="0"/>
          </a:p>
          <a:p>
            <a:pPr algn="r"/>
            <a:r>
              <a:rPr lang="ar-IQ" dirty="0" smtClean="0"/>
              <a:t>3- من حيث الحرمان من بعض الحقوق والمزايا</a:t>
            </a:r>
            <a:endParaRPr lang="en-US" dirty="0" smtClean="0"/>
          </a:p>
          <a:p>
            <a:pPr algn="r"/>
            <a:r>
              <a:rPr lang="ar-IQ" dirty="0" smtClean="0"/>
              <a:t>4- من حيث عدم إعتبارها سابقة في العود</a:t>
            </a:r>
            <a:endParaRPr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500043"/>
            <a:ext cx="8229600" cy="4525963"/>
          </a:xfrm>
        </p:spPr>
        <p:txBody>
          <a:bodyPr>
            <a:noAutofit/>
          </a:bodyPr>
          <a:lstStyle/>
          <a:p>
            <a:pPr algn="r">
              <a:buNone/>
            </a:pPr>
            <a:r>
              <a:rPr lang="ar-IQ" sz="4000" b="1" dirty="0" smtClean="0">
                <a:solidFill>
                  <a:srgbClr val="FF0000"/>
                </a:solidFill>
              </a:rPr>
              <a:t>5- من حيث ركنها المعنوي</a:t>
            </a:r>
            <a:endParaRPr lang="en-US" sz="4000" dirty="0" smtClean="0">
              <a:solidFill>
                <a:srgbClr val="FF0000"/>
              </a:solidFill>
            </a:endParaRPr>
          </a:p>
          <a:p>
            <a:pPr algn="r">
              <a:buNone/>
            </a:pPr>
            <a:r>
              <a:rPr lang="ar-IQ" sz="4000" dirty="0" smtClean="0"/>
              <a:t>تقسم الجرائم من حيث ركنها المعنوي الى :</a:t>
            </a:r>
            <a:endParaRPr lang="en-US" sz="4000" dirty="0" smtClean="0"/>
          </a:p>
          <a:p>
            <a:pPr algn="r">
              <a:buNone/>
            </a:pPr>
            <a:r>
              <a:rPr lang="ar-IQ" sz="4000" dirty="0" smtClean="0">
                <a:solidFill>
                  <a:srgbClr val="FF0000"/>
                </a:solidFill>
              </a:rPr>
              <a:t>الجرائم العمدية </a:t>
            </a:r>
            <a:r>
              <a:rPr lang="ar-IQ" sz="4000" dirty="0" smtClean="0"/>
              <a:t>: تلك الجرائم التي يتطلب القانون فيها توافر القصد الجنائي.</a:t>
            </a:r>
            <a:r>
              <a:rPr lang="ar-IQ" sz="4000" b="1" dirty="0" smtClean="0"/>
              <a:t>   </a:t>
            </a:r>
            <a:endParaRPr lang="en-US" sz="4000" dirty="0" smtClean="0"/>
          </a:p>
          <a:p>
            <a:pPr algn="r">
              <a:buNone/>
            </a:pPr>
            <a:r>
              <a:rPr lang="ar-IQ" sz="4000" b="1" dirty="0" smtClean="0">
                <a:solidFill>
                  <a:srgbClr val="FF0000"/>
                </a:solidFill>
              </a:rPr>
              <a:t> </a:t>
            </a:r>
            <a:r>
              <a:rPr lang="ar-IQ" sz="4000" dirty="0" smtClean="0">
                <a:solidFill>
                  <a:srgbClr val="FF0000"/>
                </a:solidFill>
              </a:rPr>
              <a:t>والجرائم غير العمدية </a:t>
            </a:r>
            <a:r>
              <a:rPr lang="ar-IQ" sz="4000" dirty="0" smtClean="0"/>
              <a:t>: وهي تلك الجرائم التي لا يتطلب القانون فيها توافر القصد الجنائي بل يكفي يتوافر في سلوك الجاني الإهمال والخطأ وما شابه ذلك.</a:t>
            </a:r>
            <a:endParaRPr lang="en-US" sz="4000"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143000"/>
          </a:xfrm>
        </p:spPr>
        <p:txBody>
          <a:bodyPr/>
          <a:lstStyle/>
          <a:p>
            <a:pPr algn="ctr"/>
            <a:r>
              <a:rPr lang="ar-IQ" dirty="0" smtClean="0">
                <a:solidFill>
                  <a:srgbClr val="FF0000"/>
                </a:solidFill>
              </a:rPr>
              <a:t>المجرم</a:t>
            </a:r>
            <a:endParaRPr lang="en-US" dirty="0">
              <a:solidFill>
                <a:srgbClr val="FF0000"/>
              </a:solidFill>
            </a:endParaRPr>
          </a:p>
        </p:txBody>
      </p:sp>
      <p:sp>
        <p:nvSpPr>
          <p:cNvPr id="3" name="Content Placeholder 2"/>
          <p:cNvSpPr>
            <a:spLocks noGrp="1"/>
          </p:cNvSpPr>
          <p:nvPr>
            <p:ph idx="1"/>
          </p:nvPr>
        </p:nvSpPr>
        <p:spPr>
          <a:xfrm>
            <a:off x="571472" y="428605"/>
            <a:ext cx="8229600" cy="5736699"/>
          </a:xfrm>
        </p:spPr>
        <p:txBody>
          <a:bodyPr>
            <a:noAutofit/>
          </a:bodyPr>
          <a:lstStyle/>
          <a:p>
            <a:pPr algn="r">
              <a:buNone/>
            </a:pPr>
            <a:r>
              <a:rPr lang="ar-IQ" sz="2800" b="1" dirty="0" smtClean="0"/>
              <a:t> </a:t>
            </a:r>
          </a:p>
          <a:p>
            <a:pPr algn="r">
              <a:buNone/>
            </a:pPr>
            <a:r>
              <a:rPr lang="ar-IQ" sz="2800" dirty="0" smtClean="0"/>
              <a:t>- </a:t>
            </a:r>
            <a:r>
              <a:rPr lang="ar-IQ" sz="2800" dirty="0" smtClean="0">
                <a:solidFill>
                  <a:srgbClr val="FF0000"/>
                </a:solidFill>
              </a:rPr>
              <a:t>المجرم: </a:t>
            </a:r>
            <a:r>
              <a:rPr lang="ar-IQ" sz="2800" dirty="0" smtClean="0"/>
              <a:t>هو كل انسان ارتكب جريمة وكان أهلا للمسؤولية في ذلك الوقت بان كانت ناتجة عن ارادة معتبرة اتجهت إتجاها مخالفا للقانون </a:t>
            </a:r>
            <a:endParaRPr lang="en-US" sz="2800" dirty="0" smtClean="0"/>
          </a:p>
          <a:p>
            <a:pPr algn="r">
              <a:buNone/>
            </a:pPr>
            <a:r>
              <a:rPr lang="ar-IQ" sz="2800" b="1" dirty="0" smtClean="0"/>
              <a:t> -</a:t>
            </a:r>
            <a:r>
              <a:rPr lang="ar-IQ" sz="2800" b="1" dirty="0" smtClean="0">
                <a:solidFill>
                  <a:srgbClr val="FF0000"/>
                </a:solidFill>
              </a:rPr>
              <a:t>المسؤولية الجنائية وأساسها</a:t>
            </a:r>
            <a:endParaRPr lang="en-US" sz="2800" dirty="0" smtClean="0">
              <a:solidFill>
                <a:srgbClr val="FF0000"/>
              </a:solidFill>
            </a:endParaRPr>
          </a:p>
          <a:p>
            <a:pPr algn="r">
              <a:buNone/>
            </a:pPr>
            <a:r>
              <a:rPr lang="ar-IQ" sz="2800" dirty="0" smtClean="0"/>
              <a:t> لقد ثار بحث أساس المسؤولية الجنائية مذهبان هما:</a:t>
            </a:r>
            <a:endParaRPr lang="en-US" sz="2800" dirty="0" smtClean="0"/>
          </a:p>
          <a:p>
            <a:pPr algn="r">
              <a:buNone/>
            </a:pPr>
            <a:r>
              <a:rPr lang="ar-IQ" sz="2800" dirty="0" smtClean="0">
                <a:solidFill>
                  <a:srgbClr val="FF0000"/>
                </a:solidFill>
              </a:rPr>
              <a:t> مذهب حرية الاختيار( التقليدية): </a:t>
            </a:r>
            <a:r>
              <a:rPr lang="ar-IQ" sz="2800" dirty="0" smtClean="0"/>
              <a:t>ويرى ان الانسان يملك حرية التقدير في أعماله المختلفة ومن ثم بامكانه الاختيار بين مختلف السبل التي تعرض له دون ان يكون مجبرا الى سلوك سبيل معين. </a:t>
            </a:r>
            <a:endParaRPr lang="en-US" sz="2800" dirty="0" smtClean="0"/>
          </a:p>
          <a:p>
            <a:pPr algn="r">
              <a:buNone/>
            </a:pPr>
            <a:r>
              <a:rPr lang="ar-IQ" sz="2800" dirty="0" smtClean="0">
                <a:solidFill>
                  <a:srgbClr val="FF0000"/>
                </a:solidFill>
              </a:rPr>
              <a:t> مذهب الجبرية(الحديثة): </a:t>
            </a:r>
            <a:r>
              <a:rPr lang="ar-IQ" sz="2800" dirty="0" smtClean="0"/>
              <a:t>وهو ينكر حرية الاختيار بل انه وان كان يفعل ما يريد بارادته الا ان ارادته ليست حرة بل انها تخضع  الى عوامل مختلفة منها شخصية والاخر اجتماعية.</a:t>
            </a:r>
            <a:endParaRPr lang="en-US" sz="2800" dirty="0" smtClean="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600" dirty="0" smtClean="0">
                <a:solidFill>
                  <a:srgbClr val="FF0000"/>
                </a:solidFill>
              </a:rPr>
              <a:t>س/ هل يجوز مسالة الشخص الاعتباري ؟</a:t>
            </a:r>
          </a:p>
          <a:p>
            <a:pPr marL="0" indent="0" algn="just">
              <a:buNone/>
            </a:pPr>
            <a:r>
              <a:rPr lang="ar-IQ" sz="3600" dirty="0" smtClean="0"/>
              <a:t>م(80) من ق.ع.ع. تنص ( الاشخاص المعنوية ما عدا مصالح الحكومة ودوائرها الرسمية وشبه الرسمية ، مسؤولة جزائيا عن الجرائم التي يرتكبها ممثلوها او مديروها او وكلاؤها لحسابها او باسمها . ولا يجوز الحكم عليها بغير الغرامة والمصادرة والتدابير الاحترازية .....)</a:t>
            </a:r>
            <a:endParaRPr lang="en-US" sz="3600" dirty="0"/>
          </a:p>
        </p:txBody>
      </p:sp>
    </p:spTree>
    <p:extLst>
      <p:ext uri="{BB962C8B-B14F-4D97-AF65-F5344CB8AC3E}">
        <p14:creationId xmlns:p14="http://schemas.microsoft.com/office/powerpoint/2010/main" val="1696255131"/>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143000"/>
            <a:ext cx="8229600" cy="1143000"/>
          </a:xfrm>
        </p:spPr>
        <p:txBody>
          <a:bodyPr/>
          <a:lstStyle/>
          <a:p>
            <a:endParaRPr lang="en-US"/>
          </a:p>
        </p:txBody>
      </p:sp>
      <p:sp>
        <p:nvSpPr>
          <p:cNvPr id="3" name="Content Placeholder 2"/>
          <p:cNvSpPr>
            <a:spLocks noGrp="1"/>
          </p:cNvSpPr>
          <p:nvPr>
            <p:ph idx="1"/>
          </p:nvPr>
        </p:nvSpPr>
        <p:spPr>
          <a:xfrm>
            <a:off x="914400" y="-500089"/>
            <a:ext cx="8229600" cy="4525963"/>
          </a:xfrm>
        </p:spPr>
        <p:txBody>
          <a:bodyPr>
            <a:noAutofit/>
          </a:bodyPr>
          <a:lstStyle/>
          <a:p>
            <a:pPr algn="just">
              <a:buNone/>
            </a:pPr>
            <a:r>
              <a:rPr lang="ar-IQ" sz="2800" b="1" dirty="0" smtClean="0"/>
              <a:t> </a:t>
            </a:r>
            <a:endParaRPr lang="en-US" sz="2800" dirty="0" smtClean="0"/>
          </a:p>
          <a:p>
            <a:pPr algn="ctr">
              <a:buNone/>
            </a:pPr>
            <a:r>
              <a:rPr lang="ar-IQ" sz="2800" b="1" dirty="0" smtClean="0">
                <a:solidFill>
                  <a:srgbClr val="FF0000"/>
                </a:solidFill>
              </a:rPr>
              <a:t>أساس المسؤولية الجنائية:</a:t>
            </a:r>
            <a:endParaRPr lang="en-US" sz="2800" dirty="0" smtClean="0">
              <a:solidFill>
                <a:srgbClr val="FF0000"/>
              </a:solidFill>
            </a:endParaRPr>
          </a:p>
          <a:p>
            <a:pPr algn="just">
              <a:buNone/>
            </a:pPr>
            <a:r>
              <a:rPr lang="ar-IQ" sz="2800" dirty="0" smtClean="0"/>
              <a:t> هو توفر شرطين التاليين:</a:t>
            </a:r>
            <a:endParaRPr lang="en-US" sz="2800" dirty="0" smtClean="0"/>
          </a:p>
          <a:p>
            <a:pPr algn="just">
              <a:buNone/>
            </a:pPr>
            <a:r>
              <a:rPr lang="ar-IQ" sz="2800" dirty="0" smtClean="0">
                <a:solidFill>
                  <a:srgbClr val="FF0000"/>
                </a:solidFill>
              </a:rPr>
              <a:t>الإدراك</a:t>
            </a:r>
            <a:r>
              <a:rPr lang="ar-IQ" sz="2800" dirty="0" smtClean="0"/>
              <a:t>: أو التمييز وهو قدرة الشخص على فهم ماهية أفعاله وتصرفاته وتوقع النتائج التي تترتب عليها.</a:t>
            </a:r>
            <a:endParaRPr lang="en-US" sz="2800" dirty="0" smtClean="0"/>
          </a:p>
          <a:p>
            <a:pPr algn="just">
              <a:buNone/>
            </a:pPr>
            <a:r>
              <a:rPr lang="ar-IQ" sz="2800" dirty="0" smtClean="0">
                <a:solidFill>
                  <a:srgbClr val="FF0000"/>
                </a:solidFill>
              </a:rPr>
              <a:t>الإرادة: </a:t>
            </a:r>
            <a:r>
              <a:rPr lang="ar-IQ" sz="2800" dirty="0" smtClean="0"/>
              <a:t>هي قدرة الشخص على تحديد الوجهة التي تتخذها إرادته.</a:t>
            </a:r>
            <a:endParaRPr lang="en-US" sz="2800" dirty="0" smtClean="0"/>
          </a:p>
          <a:p>
            <a:pPr algn="just">
              <a:buNone/>
            </a:pPr>
            <a:r>
              <a:rPr lang="ar-IQ" sz="2800" b="1" dirty="0" smtClean="0">
                <a:solidFill>
                  <a:srgbClr val="FF0000"/>
                </a:solidFill>
              </a:rPr>
              <a:t> سبب المسؤولية الجنائية</a:t>
            </a:r>
            <a:endParaRPr lang="en-US" sz="2800" dirty="0" smtClean="0">
              <a:solidFill>
                <a:srgbClr val="FF0000"/>
              </a:solidFill>
            </a:endParaRPr>
          </a:p>
          <a:p>
            <a:pPr algn="just">
              <a:buNone/>
            </a:pPr>
            <a:r>
              <a:rPr lang="ar-IQ" sz="2800" dirty="0" smtClean="0"/>
              <a:t>هو الخطأ وله درجتان هما: الخطأ العمدي (القصد الجنائي)   والخطأ غير العمدي.</a:t>
            </a:r>
          </a:p>
          <a:p>
            <a:pPr algn="just">
              <a:buNone/>
            </a:pPr>
            <a:r>
              <a:rPr lang="ar-IQ" sz="2800" b="1" dirty="0" smtClean="0"/>
              <a:t>موقف المشرع العراقي: </a:t>
            </a:r>
            <a:r>
              <a:rPr lang="ar-IQ" sz="2800" dirty="0" smtClean="0"/>
              <a:t>اخذ بالمذهب التقليدي مع ادخال بعض التعديلات عليها مثل اخذ الخطورة الاجرامية للجاني بنظر الاعتبار ومعالجتها بفرض التدابير الاحترازية .</a:t>
            </a:r>
            <a:endParaRPr lang="en-US" sz="2800" dirty="0" smtClean="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785795"/>
            <a:ext cx="8229600" cy="4525963"/>
          </a:xfrm>
        </p:spPr>
        <p:txBody>
          <a:bodyPr>
            <a:noAutofit/>
          </a:bodyPr>
          <a:lstStyle/>
          <a:p>
            <a:pPr algn="ctr">
              <a:buNone/>
            </a:pPr>
            <a:r>
              <a:rPr lang="ar-IQ" sz="3600" b="1" dirty="0" smtClean="0">
                <a:solidFill>
                  <a:srgbClr val="FF0000"/>
                </a:solidFill>
              </a:rPr>
              <a:t>القصد الجنائي</a:t>
            </a:r>
            <a:endParaRPr lang="en-US" sz="3600" dirty="0" smtClean="0">
              <a:solidFill>
                <a:srgbClr val="FF0000"/>
              </a:solidFill>
            </a:endParaRPr>
          </a:p>
          <a:p>
            <a:pPr algn="r">
              <a:buNone/>
            </a:pPr>
            <a:r>
              <a:rPr lang="ar-IQ" sz="3600" b="1" dirty="0" smtClean="0"/>
              <a:t>تعريفه: </a:t>
            </a:r>
            <a:r>
              <a:rPr lang="ar-IQ" sz="3600" dirty="0" smtClean="0"/>
              <a:t>هو توجيه الفاعل ارادته الى ارتكاب الفعل المكون للجريمة هادفا الى نتيجة الجريمة التي وقعت او اية نتيجة جرمية اخرى.المادة (1/33) من ق.ع.ع.</a:t>
            </a:r>
            <a:endParaRPr lang="en-US" sz="3600" dirty="0" smtClean="0"/>
          </a:p>
          <a:p>
            <a:pPr algn="r">
              <a:buNone/>
            </a:pPr>
            <a:r>
              <a:rPr lang="ar-IQ" sz="3600" b="1" dirty="0" smtClean="0"/>
              <a:t>عناصره:</a:t>
            </a:r>
            <a:r>
              <a:rPr lang="ar-IQ" sz="3600" dirty="0" smtClean="0"/>
              <a:t> يتكون القصد الجنائي من عنصرين هما : </a:t>
            </a:r>
            <a:endParaRPr lang="en-US" sz="3600" dirty="0" smtClean="0"/>
          </a:p>
          <a:p>
            <a:pPr algn="r">
              <a:buNone/>
            </a:pPr>
            <a:r>
              <a:rPr lang="ar-IQ" sz="3600" dirty="0" smtClean="0"/>
              <a:t>1-</a:t>
            </a:r>
            <a:r>
              <a:rPr lang="ar-IQ" sz="3600" dirty="0" smtClean="0">
                <a:solidFill>
                  <a:srgbClr val="FF0000"/>
                </a:solidFill>
              </a:rPr>
              <a:t> الارادة</a:t>
            </a:r>
            <a:r>
              <a:rPr lang="ar-IQ" sz="3600" dirty="0" smtClean="0"/>
              <a:t>: يجب ان تنصب ارادة الجاني على السلوك المكون للجريمة .</a:t>
            </a:r>
            <a:endParaRPr lang="en-US" sz="3600" dirty="0" smtClean="0"/>
          </a:p>
          <a:p>
            <a:pPr algn="r">
              <a:buNone/>
            </a:pPr>
            <a:r>
              <a:rPr lang="ar-IQ" sz="3600" dirty="0" smtClean="0"/>
              <a:t>2-</a:t>
            </a:r>
            <a:r>
              <a:rPr lang="ar-IQ" sz="3600" dirty="0" smtClean="0">
                <a:solidFill>
                  <a:srgbClr val="FF0000"/>
                </a:solidFill>
              </a:rPr>
              <a:t> العلم</a:t>
            </a:r>
            <a:r>
              <a:rPr lang="ar-IQ" sz="3600" dirty="0" smtClean="0"/>
              <a:t>: وهو ان يكون الجاني عالما بانه يرتكب جريمة وان ارادته متجهة الى ارتكابها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smtClean="0"/>
              <a:t>س/ متى يتحقق الاختصاص الاقليمي بالنسبة لطائرات والسفن الاجنبية ؟</a:t>
            </a:r>
            <a:endParaRPr lang="ar-IQ" sz="32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ج/ الاصل أن تخضع كل طائرة وسفينة اجنبية الى علم الدولة ولا يطبق القانون العراقي عليها ولكن الاستثناء هو تطبيق قانون العقوبات العراقي على السفن والطائرات الاجنبية في حالات الخمسة الاتية :-</a:t>
            </a:r>
          </a:p>
          <a:p>
            <a:pPr marL="0" indent="0" algn="just">
              <a:buNone/>
            </a:pPr>
            <a:r>
              <a:rPr lang="ar-IQ" sz="3200" dirty="0" smtClean="0">
                <a:solidFill>
                  <a:srgbClr val="002060"/>
                </a:solidFill>
              </a:rPr>
              <a:t>1- اذا هبطت أو حطت طائرة اجنبية في العراق بعد ارتكاب الجريمة مباشرة .مثال ( أن ترتكب جريمة قتل سوري لاخر الماني في طائرة فرنسية تهبط الطائرة في العراق )  في هذه الحالة يطبق قوانين العراقية عليها</a:t>
            </a:r>
            <a:endParaRPr lang="ar-IQ" sz="3200" dirty="0">
              <a:solidFill>
                <a:srgbClr val="002060"/>
              </a:solidFill>
            </a:endParaRPr>
          </a:p>
        </p:txBody>
      </p:sp>
    </p:spTree>
    <p:extLst>
      <p:ext uri="{BB962C8B-B14F-4D97-AF65-F5344CB8AC3E}">
        <p14:creationId xmlns:p14="http://schemas.microsoft.com/office/powerpoint/2010/main" val="2130899333"/>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4400" dirty="0" smtClean="0">
              <a:solidFill>
                <a:srgbClr val="002060"/>
              </a:solidFill>
            </a:endParaRPr>
          </a:p>
          <a:p>
            <a:pPr marL="0" indent="0">
              <a:buNone/>
            </a:pPr>
            <a:r>
              <a:rPr lang="ar-IQ" sz="4400" dirty="0" smtClean="0">
                <a:solidFill>
                  <a:srgbClr val="002060"/>
                </a:solidFill>
              </a:rPr>
              <a:t>الجهل بالقانون / المادة (37) من ق.ع.ع</a:t>
            </a:r>
          </a:p>
          <a:p>
            <a:pPr marL="0" indent="0" algn="just">
              <a:buNone/>
            </a:pPr>
            <a:r>
              <a:rPr lang="ar-IQ" sz="4400" dirty="0">
                <a:solidFill>
                  <a:srgbClr val="002060"/>
                </a:solidFill>
              </a:rPr>
              <a:t>ا</a:t>
            </a:r>
            <a:r>
              <a:rPr lang="ar-IQ" sz="4400" dirty="0" smtClean="0">
                <a:solidFill>
                  <a:srgbClr val="002060"/>
                </a:solidFill>
              </a:rPr>
              <a:t>لغلط في المجني عليه / يتربص ل(زيد) يقع (عمر)</a:t>
            </a:r>
          </a:p>
          <a:p>
            <a:pPr marL="0" indent="0">
              <a:buNone/>
            </a:pPr>
            <a:r>
              <a:rPr lang="ar-IQ" sz="4400" dirty="0" smtClean="0">
                <a:solidFill>
                  <a:srgbClr val="002060"/>
                </a:solidFill>
              </a:rPr>
              <a:t>الخطأ في توجيه السلوك الاجرامي / خطا في التصويب.</a:t>
            </a:r>
          </a:p>
        </p:txBody>
      </p:sp>
    </p:spTree>
    <p:extLst>
      <p:ext uri="{BB962C8B-B14F-4D97-AF65-F5344CB8AC3E}">
        <p14:creationId xmlns:p14="http://schemas.microsoft.com/office/powerpoint/2010/main" val="4195640473"/>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القصد والباعث</a:t>
            </a:r>
            <a:endParaRPr lang="en-US" sz="4400" dirty="0"/>
          </a:p>
        </p:txBody>
      </p:sp>
      <p:sp>
        <p:nvSpPr>
          <p:cNvPr id="3" name="Content Placeholder 2"/>
          <p:cNvSpPr>
            <a:spLocks noGrp="1"/>
          </p:cNvSpPr>
          <p:nvPr>
            <p:ph idx="1"/>
          </p:nvPr>
        </p:nvSpPr>
        <p:spPr/>
        <p:txBody>
          <a:bodyPr>
            <a:noAutofit/>
          </a:bodyPr>
          <a:lstStyle/>
          <a:p>
            <a:pPr marL="0" indent="0" algn="just">
              <a:buNone/>
            </a:pPr>
            <a:endParaRPr lang="ar-IQ" sz="2800" dirty="0" smtClean="0"/>
          </a:p>
          <a:p>
            <a:pPr marL="0" indent="0" algn="just">
              <a:buNone/>
            </a:pPr>
            <a:r>
              <a:rPr lang="ar-IQ" sz="2800" dirty="0" smtClean="0"/>
              <a:t>1- الباعث هو السبب الذي يدفع الجاني الى اقترافه للجريمة كالانتقام والثار او الشفقة لانهاء الحياة .....ويختلف من جريمة الى اخري.</a:t>
            </a:r>
          </a:p>
          <a:p>
            <a:pPr marL="0" indent="0" algn="just">
              <a:buNone/>
            </a:pPr>
            <a:r>
              <a:rPr lang="ar-IQ" sz="2800" dirty="0" smtClean="0"/>
              <a:t>ولكن القصد هو واحد في جميع جرائم القتل هو ازهاق الروح عمدا وفي جميع جرائم السرقة هو تعمد نقل الحيازة.</a:t>
            </a:r>
          </a:p>
          <a:p>
            <a:pPr marL="0" indent="0" algn="just">
              <a:buNone/>
            </a:pPr>
            <a:r>
              <a:rPr lang="ar-IQ" sz="2800" dirty="0" smtClean="0"/>
              <a:t>2- لايعتد بالباعث كقاعدة عامة على ارتكاب الجريمة، اذ نصت المادة (38)من ق.ع.ع.(لا يعتد بالباعث على ارتكاب الجريمة ما لم ينص القانون على خلاف ذلك) </a:t>
            </a:r>
          </a:p>
          <a:p>
            <a:pPr marL="0" indent="0" algn="just">
              <a:buNone/>
            </a:pPr>
            <a:r>
              <a:rPr lang="ar-IQ" sz="2800" dirty="0" smtClean="0"/>
              <a:t>ولكن احيانا لاعتبارات خاصة ياخذ القانون بنظر الاعتبار كالباعث الشريف . المادة (128) (يعتبر عذرا مخففا ارتكاب الجريمة لبواعث الشريفة)</a:t>
            </a:r>
            <a:endParaRPr lang="en-US" sz="2800" dirty="0"/>
          </a:p>
        </p:txBody>
      </p:sp>
    </p:spTree>
    <p:extLst>
      <p:ext uri="{BB962C8B-B14F-4D97-AF65-F5344CB8AC3E}">
        <p14:creationId xmlns:p14="http://schemas.microsoft.com/office/powerpoint/2010/main" val="860786600"/>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b="1" dirty="0" smtClean="0">
                <a:solidFill>
                  <a:srgbClr val="FF0000"/>
                </a:solidFill>
              </a:rPr>
              <a:t>أنواع القصد الجنائي</a:t>
            </a:r>
            <a:endParaRPr lang="en-US" sz="4400" dirty="0">
              <a:solidFill>
                <a:srgbClr val="FF0000"/>
              </a:solidFill>
            </a:endParaRPr>
          </a:p>
        </p:txBody>
      </p:sp>
      <p:sp>
        <p:nvSpPr>
          <p:cNvPr id="3" name="Content Placeholder 2"/>
          <p:cNvSpPr>
            <a:spLocks noGrp="1"/>
          </p:cNvSpPr>
          <p:nvPr>
            <p:ph idx="1"/>
          </p:nvPr>
        </p:nvSpPr>
        <p:spPr/>
        <p:txBody>
          <a:bodyPr>
            <a:noAutofit/>
          </a:bodyPr>
          <a:lstStyle/>
          <a:p>
            <a:pPr algn="just">
              <a:buNone/>
            </a:pPr>
            <a:r>
              <a:rPr lang="ar-IQ" sz="3600" dirty="0" smtClean="0"/>
              <a:t> </a:t>
            </a:r>
            <a:endParaRPr lang="en-US" sz="3600" dirty="0" smtClean="0"/>
          </a:p>
          <a:p>
            <a:pPr algn="just">
              <a:buNone/>
            </a:pPr>
            <a:r>
              <a:rPr lang="ar-IQ" sz="3600" dirty="0" smtClean="0">
                <a:solidFill>
                  <a:srgbClr val="FF0000"/>
                </a:solidFill>
              </a:rPr>
              <a:t>-القصد العام </a:t>
            </a:r>
            <a:r>
              <a:rPr lang="ar-IQ" sz="3600" dirty="0" smtClean="0"/>
              <a:t>: القصد العام هو إرادة السلوك الإجرامي ونتيجته والعلم بهما ويتطلب توافره في كافة الجرائم العمدية، كجريمة القتل والضرب....</a:t>
            </a:r>
          </a:p>
          <a:p>
            <a:pPr algn="just">
              <a:buNone/>
            </a:pPr>
            <a:r>
              <a:rPr lang="ar-IQ" sz="3600" dirty="0" smtClean="0"/>
              <a:t>-</a:t>
            </a:r>
            <a:r>
              <a:rPr lang="ar-IQ" sz="3600" dirty="0" smtClean="0">
                <a:solidFill>
                  <a:srgbClr val="FF0000"/>
                </a:solidFill>
              </a:rPr>
              <a:t>القصد الخاص </a:t>
            </a:r>
            <a:r>
              <a:rPr lang="ar-IQ" sz="3600" dirty="0" smtClean="0"/>
              <a:t>وهو حالة نفسية متعلقة بنتيجة معينة ولا علاقة لها بالركن المادي للجريمة .كاشتراط نية التملك لقيام جريمة السرقة.</a:t>
            </a:r>
          </a:p>
          <a:p>
            <a:pPr algn="just">
              <a:buNone/>
            </a:pPr>
            <a:endParaRPr lang="ar-IQ" sz="3600" dirty="0" smtClean="0"/>
          </a:p>
          <a:p>
            <a:pPr algn="just">
              <a:buNone/>
            </a:pPr>
            <a:endParaRPr lang="en-US" sz="3600" dirty="0"/>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solidFill>
                  <a:srgbClr val="FF0000"/>
                </a:solidFill>
              </a:rPr>
              <a:t>القصد </a:t>
            </a:r>
            <a:r>
              <a:rPr lang="ar-IQ" sz="3600" dirty="0">
                <a:solidFill>
                  <a:srgbClr val="FF0000"/>
                </a:solidFill>
              </a:rPr>
              <a:t>المحدد </a:t>
            </a:r>
            <a:r>
              <a:rPr lang="ar-IQ" sz="3600" dirty="0" smtClean="0"/>
              <a:t>/القصد </a:t>
            </a:r>
            <a:r>
              <a:rPr lang="ar-IQ" sz="3600" dirty="0"/>
              <a:t>المحدد ويتوافر عندما تكون إرادة الجاني متجهة الى تحقيق نتيجة معينة </a:t>
            </a:r>
            <a:r>
              <a:rPr lang="ar-IQ" sz="3600" dirty="0" smtClean="0"/>
              <a:t>بالذات.فلو اراد شخص قتل زيد فاطلق عليه الرصاص.</a:t>
            </a:r>
          </a:p>
          <a:p>
            <a:pPr marL="0" indent="0" algn="just">
              <a:buNone/>
            </a:pPr>
            <a:r>
              <a:rPr lang="ar-IQ" sz="3600" dirty="0" smtClean="0"/>
              <a:t> </a:t>
            </a:r>
            <a:r>
              <a:rPr lang="ar-IQ" sz="3600" dirty="0" smtClean="0">
                <a:solidFill>
                  <a:srgbClr val="FF0000"/>
                </a:solidFill>
              </a:rPr>
              <a:t>القصد </a:t>
            </a:r>
            <a:r>
              <a:rPr lang="ar-IQ" sz="3600" dirty="0">
                <a:solidFill>
                  <a:srgbClr val="FF0000"/>
                </a:solidFill>
              </a:rPr>
              <a:t>غير </a:t>
            </a:r>
            <a:r>
              <a:rPr lang="ar-IQ" sz="3600" dirty="0" smtClean="0">
                <a:solidFill>
                  <a:srgbClr val="FF0000"/>
                </a:solidFill>
              </a:rPr>
              <a:t>المحدد/ </a:t>
            </a:r>
            <a:r>
              <a:rPr lang="ar-IQ" sz="3600" dirty="0"/>
              <a:t>وهو أنصراف إرادة الجاني الى تحقيق نتائج جرمية لا على وجه التحديد </a:t>
            </a:r>
            <a:r>
              <a:rPr lang="ar-IQ" sz="3600" dirty="0" smtClean="0"/>
              <a:t>.فمن يطلق الرصاص على حشد من الناس.</a:t>
            </a:r>
            <a:endParaRPr lang="ar-IQ" sz="3600" dirty="0"/>
          </a:p>
          <a:p>
            <a:pPr marL="0" indent="0" algn="just">
              <a:buNone/>
            </a:pPr>
            <a:endParaRPr lang="en-US" sz="3600" dirty="0"/>
          </a:p>
        </p:txBody>
      </p:sp>
    </p:spTree>
    <p:extLst>
      <p:ext uri="{BB962C8B-B14F-4D97-AF65-F5344CB8AC3E}">
        <p14:creationId xmlns:p14="http://schemas.microsoft.com/office/powerpoint/2010/main" val="1650518285"/>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نصت المادة (2/33) من ق.ع.ع. بان ( القصد اما ان يكون بسيطا او مقترنا بسبق الاصرار)</a:t>
            </a:r>
          </a:p>
          <a:p>
            <a:pPr marL="0" indent="0" algn="just">
              <a:buNone/>
            </a:pPr>
            <a:r>
              <a:rPr lang="ar-IQ" sz="3200" dirty="0" smtClean="0">
                <a:solidFill>
                  <a:srgbClr val="FF0000"/>
                </a:solidFill>
              </a:rPr>
              <a:t>القصد البسيط/  </a:t>
            </a:r>
            <a:r>
              <a:rPr lang="ar-IQ" sz="3200" dirty="0" smtClean="0"/>
              <a:t>وهو </a:t>
            </a:r>
            <a:r>
              <a:rPr lang="ar-IQ" sz="3200" dirty="0"/>
              <a:t>إتجاه إرادة الجاني الى إرتكاب الواقعة الجرمية مع علمه بذلك </a:t>
            </a:r>
            <a:r>
              <a:rPr lang="ar-IQ" sz="3200" dirty="0" smtClean="0"/>
              <a:t>.</a:t>
            </a:r>
          </a:p>
          <a:p>
            <a:pPr marL="0" indent="0" algn="just">
              <a:buNone/>
            </a:pPr>
            <a:r>
              <a:rPr lang="ar-IQ" sz="3200" dirty="0" smtClean="0">
                <a:solidFill>
                  <a:srgbClr val="FF0000"/>
                </a:solidFill>
              </a:rPr>
              <a:t>القصد </a:t>
            </a:r>
            <a:r>
              <a:rPr lang="ar-IQ" sz="3200" dirty="0">
                <a:solidFill>
                  <a:srgbClr val="FF0000"/>
                </a:solidFill>
              </a:rPr>
              <a:t>مع سبق </a:t>
            </a:r>
            <a:r>
              <a:rPr lang="ar-IQ" sz="3200" dirty="0" smtClean="0">
                <a:solidFill>
                  <a:srgbClr val="FF0000"/>
                </a:solidFill>
              </a:rPr>
              <a:t>الاصرار/ </a:t>
            </a:r>
            <a:r>
              <a:rPr lang="ar-IQ" sz="3200" dirty="0"/>
              <a:t>فقد عرفه المشرع </a:t>
            </a:r>
            <a:r>
              <a:rPr lang="ar-IQ" sz="3200" dirty="0" smtClean="0"/>
              <a:t>العراقي سبق الاصرار في المادة (3/33) </a:t>
            </a:r>
            <a:r>
              <a:rPr lang="ar-IQ" sz="3200" dirty="0"/>
              <a:t>بانه ((التفكير المصمم عليه في إرتكاب الجريمة قبل تنفيذها بعيدا عن ثورة الغضب الأني )). </a:t>
            </a:r>
            <a:endParaRPr lang="ar-IQ" sz="3200" dirty="0" smtClean="0"/>
          </a:p>
          <a:p>
            <a:pPr marL="0" indent="0" algn="just">
              <a:buNone/>
            </a:pPr>
            <a:endParaRPr lang="en-US" sz="3200" dirty="0"/>
          </a:p>
          <a:p>
            <a:pPr marL="0" indent="0" algn="just">
              <a:buNone/>
            </a:pPr>
            <a:endParaRPr lang="en-US" sz="3200" dirty="0"/>
          </a:p>
        </p:txBody>
      </p:sp>
    </p:spTree>
    <p:extLst>
      <p:ext uri="{BB962C8B-B14F-4D97-AF65-F5344CB8AC3E}">
        <p14:creationId xmlns:p14="http://schemas.microsoft.com/office/powerpoint/2010/main" val="1472861008"/>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شروط سبق الاصرار</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solidFill>
                  <a:srgbClr val="FF0000"/>
                </a:solidFill>
              </a:rPr>
              <a:t>1- عنصر التصميم السابق</a:t>
            </a:r>
            <a:r>
              <a:rPr lang="ar-IQ" sz="3600" dirty="0" smtClean="0"/>
              <a:t>/ النية قبل ارتكاب الجريمة قبل تنفيذها بفترة زمنية وتعني قيام فترة بين العزم والتصميم وبين التنفيذ.</a:t>
            </a:r>
          </a:p>
          <a:p>
            <a:pPr marL="0" indent="0" algn="just">
              <a:buNone/>
            </a:pPr>
            <a:r>
              <a:rPr lang="ar-IQ" sz="3600" dirty="0" smtClean="0">
                <a:solidFill>
                  <a:srgbClr val="FF0000"/>
                </a:solidFill>
              </a:rPr>
              <a:t>2- عنصر هدوء البال </a:t>
            </a:r>
            <a:r>
              <a:rPr lang="ar-IQ" sz="3600" dirty="0" smtClean="0"/>
              <a:t>/ هادئ النفس وثابت الاعصاب مطمئنا وغير متهيج وقت التصميم.</a:t>
            </a:r>
            <a:endParaRPr lang="en-US" sz="3600" dirty="0"/>
          </a:p>
        </p:txBody>
      </p:sp>
    </p:spTree>
    <p:extLst>
      <p:ext uri="{BB962C8B-B14F-4D97-AF65-F5344CB8AC3E}">
        <p14:creationId xmlns:p14="http://schemas.microsoft.com/office/powerpoint/2010/main" val="742836905"/>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endParaRPr lang="ar-IQ" sz="3200" dirty="0" smtClean="0"/>
          </a:p>
          <a:p>
            <a:pPr marL="0" indent="0" algn="just">
              <a:buNone/>
            </a:pPr>
            <a:r>
              <a:rPr lang="ar-IQ" sz="3200" dirty="0" smtClean="0"/>
              <a:t>بموجب المادة (33/ 4) يتحقق سبق الاصرار سواء كان القصد محددا او غير محدد. ( يتحقق سبق الاصرار سواء قصد الفاعل من الجريمة موجها الى شخص معين او الى شخص غير معين ...)</a:t>
            </a:r>
          </a:p>
          <a:p>
            <a:pPr marL="0" indent="0" algn="just">
              <a:buNone/>
            </a:pPr>
            <a:r>
              <a:rPr lang="ar-IQ" sz="3200" dirty="0" smtClean="0"/>
              <a:t>يتحقق سبق الاصرار ولو كان القصد معلقا على حدوث امرا وموقوفا على شرط اذ نصت المادة (4/33) ( ......سواء كان ذلك القصد معلقا على حدوث امر او موقوفا) مثلا ان يعزم المدين على قتل دائنه اذا حضر الى محله ووضع الحجز على امواله.</a:t>
            </a:r>
            <a:endParaRPr lang="en-US" sz="3200" dirty="0"/>
          </a:p>
        </p:txBody>
      </p:sp>
    </p:spTree>
    <p:extLst>
      <p:ext uri="{BB962C8B-B14F-4D97-AF65-F5344CB8AC3E}">
        <p14:creationId xmlns:p14="http://schemas.microsoft.com/office/powerpoint/2010/main" val="3099387658"/>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24000"/>
            <a:ext cx="8229600" cy="4497288"/>
          </a:xfrm>
        </p:spPr>
        <p:txBody>
          <a:bodyPr>
            <a:noAutofit/>
          </a:bodyPr>
          <a:lstStyle/>
          <a:p>
            <a:pPr algn="just">
              <a:buNone/>
            </a:pPr>
            <a:endParaRPr lang="ar-IQ" sz="3600" dirty="0" smtClean="0"/>
          </a:p>
          <a:p>
            <a:pPr algn="just">
              <a:buNone/>
            </a:pPr>
            <a:endParaRPr lang="ar-IQ" sz="3600" dirty="0"/>
          </a:p>
          <a:p>
            <a:pPr algn="just">
              <a:buNone/>
            </a:pPr>
            <a:r>
              <a:rPr lang="ar-IQ" sz="3600" dirty="0" smtClean="0">
                <a:solidFill>
                  <a:srgbClr val="FF0000"/>
                </a:solidFill>
              </a:rPr>
              <a:t>القصد المباشر </a:t>
            </a:r>
            <a:r>
              <a:rPr lang="ar-IQ" sz="3600" dirty="0" smtClean="0"/>
              <a:t>/ويكون القصد مباشرا إذا قصد الجاني نتيجة أو نتائج فعله سواء كانت محددة أو غير محددة .</a:t>
            </a:r>
          </a:p>
          <a:p>
            <a:pPr algn="just">
              <a:buNone/>
            </a:pPr>
            <a:r>
              <a:rPr lang="ar-IQ" sz="3600" dirty="0" smtClean="0"/>
              <a:t> </a:t>
            </a:r>
            <a:r>
              <a:rPr lang="ar-IQ" sz="3600" dirty="0" smtClean="0">
                <a:solidFill>
                  <a:srgbClr val="FF0000"/>
                </a:solidFill>
              </a:rPr>
              <a:t>القصد الاحتمالي/ </a:t>
            </a:r>
            <a:r>
              <a:rPr lang="ar-IQ" sz="3600" dirty="0" smtClean="0"/>
              <a:t>فيكون في صورة ما إذا أراد الجاني نتيجة معينة فتنشأ عن فعله نتيجة أو نتائج اخرى لم يكن قصدها . </a:t>
            </a:r>
            <a:endParaRPr lang="en-US" sz="3600" dirty="0" smtClean="0"/>
          </a:p>
          <a:p>
            <a:pPr algn="just"/>
            <a:endParaRPr lang="en-US" sz="3600" dirty="0" smtClean="0"/>
          </a:p>
          <a:p>
            <a:pPr algn="just"/>
            <a:endParaRPr lang="en-US" sz="3600"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صور القصد الاحتمالي</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solidFill>
                <a:srgbClr val="002060"/>
              </a:solidFill>
            </a:endParaRPr>
          </a:p>
          <a:p>
            <a:pPr marL="0" indent="0" algn="just">
              <a:buNone/>
            </a:pPr>
            <a:r>
              <a:rPr lang="ar-IQ" sz="3600" dirty="0" smtClean="0">
                <a:solidFill>
                  <a:srgbClr val="002060"/>
                </a:solidFill>
              </a:rPr>
              <a:t>1- قد يكون الجاني قد توقع النتيجة حيث تمثلت في ذهنه ولكنه وان لم يكن قد اردها فانه لم يحفل بها بحيث كان تحققها وعدمه لديه سواء فيمضي في فعله فتحدث النتيجة.</a:t>
            </a:r>
          </a:p>
          <a:p>
            <a:pPr marL="0" indent="0" algn="just">
              <a:buNone/>
            </a:pPr>
            <a:r>
              <a:rPr lang="ar-IQ" sz="3600" dirty="0" smtClean="0">
                <a:solidFill>
                  <a:srgbClr val="002060"/>
                </a:solidFill>
              </a:rPr>
              <a:t>كمن يريد قتل عدو له بالسم فيضع له في طعامه مادة سامة ويشاركه الطعام المسموم اشخاص اخرون ويموتون.</a:t>
            </a:r>
            <a:endParaRPr lang="en-US" sz="3600" dirty="0">
              <a:solidFill>
                <a:srgbClr val="002060"/>
              </a:solidFill>
            </a:endParaRPr>
          </a:p>
        </p:txBody>
      </p:sp>
    </p:spTree>
    <p:extLst>
      <p:ext uri="{BB962C8B-B14F-4D97-AF65-F5344CB8AC3E}">
        <p14:creationId xmlns:p14="http://schemas.microsoft.com/office/powerpoint/2010/main" val="180843691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4000" dirty="0" smtClean="0">
              <a:solidFill>
                <a:srgbClr val="002060"/>
              </a:solidFill>
            </a:endParaRPr>
          </a:p>
          <a:p>
            <a:pPr marL="0" indent="0" algn="just">
              <a:buNone/>
            </a:pPr>
            <a:r>
              <a:rPr lang="ar-IQ" sz="4000" dirty="0" smtClean="0">
                <a:solidFill>
                  <a:srgbClr val="002060"/>
                </a:solidFill>
              </a:rPr>
              <a:t>2- قد يكون الجاني قد توقع هذه النتيجة ولكنه لم يقبلها ولم يردها واعتمد على التخلص منها بمهارته.</a:t>
            </a:r>
          </a:p>
          <a:p>
            <a:pPr marL="0" indent="0" algn="just">
              <a:buNone/>
            </a:pPr>
            <a:r>
              <a:rPr lang="ar-IQ" sz="4000" dirty="0" smtClean="0">
                <a:solidFill>
                  <a:srgbClr val="002060"/>
                </a:solidFill>
              </a:rPr>
              <a:t>كمن يسير بسيارة بسرعة كبيرة في طريق مزدحم ويتوقع ان يصدم بعض المارة فيقتله او يجرحه ، ولكنه يعتمد على مهارته في القيادة لتفدي هذه النتيجة.</a:t>
            </a:r>
          </a:p>
          <a:p>
            <a:pPr marL="0" indent="0" algn="just">
              <a:buNone/>
            </a:pPr>
            <a:endParaRPr lang="en-US" sz="4000" dirty="0">
              <a:solidFill>
                <a:srgbClr val="002060"/>
              </a:solidFill>
            </a:endParaRPr>
          </a:p>
        </p:txBody>
      </p:sp>
    </p:spTree>
    <p:extLst>
      <p:ext uri="{BB962C8B-B14F-4D97-AF65-F5344CB8AC3E}">
        <p14:creationId xmlns:p14="http://schemas.microsoft.com/office/powerpoint/2010/main" val="2389190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41168"/>
          </a:xfrm>
        </p:spPr>
        <p:txBody>
          <a:bodyPr>
            <a:noAutofit/>
          </a:bodyPr>
          <a:lstStyle/>
          <a:p>
            <a:pPr marL="0" indent="0" algn="just">
              <a:buNone/>
            </a:pPr>
            <a:endParaRPr lang="ar-IQ" sz="3000" dirty="0" smtClean="0">
              <a:solidFill>
                <a:srgbClr val="002060"/>
              </a:solidFill>
            </a:endParaRPr>
          </a:p>
          <a:p>
            <a:pPr marL="0" indent="0" algn="just">
              <a:buNone/>
            </a:pPr>
            <a:r>
              <a:rPr lang="ar-IQ" sz="3000" dirty="0" smtClean="0">
                <a:solidFill>
                  <a:srgbClr val="002060"/>
                </a:solidFill>
              </a:rPr>
              <a:t>2- اذا كانت الجريمة المرتكبة على متن السفينة أو الطائرة مساس بأمن العراق مثال ( ان تهبط طائرة يونانية في مطار الموصل وفي مطار يقوم تركي وهو من المسافرين في تلك الطائرة بالقاء قنبلة تمس أمن العراق في هذه الحالة يطبق قانون العراقي .</a:t>
            </a:r>
          </a:p>
          <a:p>
            <a:pPr marL="0" indent="0" algn="just">
              <a:buNone/>
            </a:pPr>
            <a:r>
              <a:rPr lang="ar-IQ" sz="3000" dirty="0" smtClean="0">
                <a:solidFill>
                  <a:srgbClr val="002060"/>
                </a:solidFill>
              </a:rPr>
              <a:t> 3- اذا كان فاعل الجريمة (الجاني) عراقيا فأنه يطبق قانون العراقي.</a:t>
            </a:r>
          </a:p>
          <a:p>
            <a:pPr marL="0" indent="0" algn="just">
              <a:buNone/>
            </a:pPr>
            <a:r>
              <a:rPr lang="ar-IQ" sz="3000" dirty="0" smtClean="0">
                <a:solidFill>
                  <a:srgbClr val="002060"/>
                </a:solidFill>
              </a:rPr>
              <a:t>4- اذا كان المجني علية عراقيا.</a:t>
            </a:r>
          </a:p>
          <a:p>
            <a:pPr marL="0" indent="0" algn="just">
              <a:buNone/>
            </a:pPr>
            <a:r>
              <a:rPr lang="ar-IQ" sz="3000" dirty="0" smtClean="0">
                <a:solidFill>
                  <a:srgbClr val="002060"/>
                </a:solidFill>
              </a:rPr>
              <a:t>5- اذا طلبت السفينة أو طائرة المؤنة والمساعدة من السلطات العراقية .</a:t>
            </a:r>
            <a:endParaRPr lang="ar-IQ" sz="3000" dirty="0">
              <a:solidFill>
                <a:srgbClr val="002060"/>
              </a:solidFill>
            </a:endParaRPr>
          </a:p>
        </p:txBody>
      </p:sp>
    </p:spTree>
    <p:extLst>
      <p:ext uri="{BB962C8B-B14F-4D97-AF65-F5344CB8AC3E}">
        <p14:creationId xmlns:p14="http://schemas.microsoft.com/office/powerpoint/2010/main" val="1510137786"/>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3- قد لا يكون الجاني قد توقع هذه النتيجة في حين انه كان يجب عليه توقعها .</a:t>
            </a:r>
          </a:p>
          <a:p>
            <a:pPr marL="0" indent="0" algn="just">
              <a:buNone/>
            </a:pPr>
            <a:r>
              <a:rPr lang="ar-IQ" sz="4000" dirty="0" smtClean="0"/>
              <a:t>كمن يعتدي على امراة حبلي بالضرب وهو يجهل انها حبلي فيؤدي الضرب الى اجهاضها.</a:t>
            </a:r>
            <a:endParaRPr lang="en-US" sz="4000" dirty="0"/>
          </a:p>
        </p:txBody>
      </p:sp>
    </p:spTree>
    <p:extLst>
      <p:ext uri="{BB962C8B-B14F-4D97-AF65-F5344CB8AC3E}">
        <p14:creationId xmlns:p14="http://schemas.microsoft.com/office/powerpoint/2010/main" val="3229059414"/>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ar-IQ" dirty="0" smtClean="0">
              <a:solidFill>
                <a:srgbClr val="002060"/>
              </a:solidFill>
            </a:endParaRPr>
          </a:p>
          <a:p>
            <a:pPr marL="0" indent="0" algn="just">
              <a:buNone/>
            </a:pPr>
            <a:r>
              <a:rPr lang="ar-IQ" sz="3600" dirty="0" smtClean="0">
                <a:solidFill>
                  <a:srgbClr val="FF0000"/>
                </a:solidFill>
              </a:rPr>
              <a:t>س/ هل القصد الاحتمالي يساوي القصد المباشر ؟</a:t>
            </a:r>
          </a:p>
          <a:p>
            <a:pPr marL="0" indent="0" algn="just">
              <a:buNone/>
            </a:pPr>
            <a:r>
              <a:rPr lang="ar-IQ" sz="3600" dirty="0" smtClean="0">
                <a:solidFill>
                  <a:srgbClr val="002060"/>
                </a:solidFill>
              </a:rPr>
              <a:t>ج/ لم تلجأ التشريعات الحديثة الى اسلوب واحد في معالجة هذه المسالة ، فمنها جعل حالة اذا توقع الجاني النتيجة ومضى في عمله كحالة القصد المباشر.أي حالة الاولى.</a:t>
            </a:r>
          </a:p>
          <a:p>
            <a:pPr marL="0" indent="0" algn="just">
              <a:buNone/>
            </a:pPr>
            <a:r>
              <a:rPr lang="ar-IQ" sz="3600" dirty="0" smtClean="0">
                <a:solidFill>
                  <a:srgbClr val="002060"/>
                </a:solidFill>
              </a:rPr>
              <a:t>أما صور الاخرى للاحتمال فيسال الجاني على اساس الاهمال وعدم الاحتياط لا عمد.</a:t>
            </a:r>
            <a:endParaRPr lang="ar-IQ" sz="3600" dirty="0">
              <a:solidFill>
                <a:srgbClr val="002060"/>
              </a:solidFill>
            </a:endParaRPr>
          </a:p>
          <a:p>
            <a:pPr marL="0" indent="0" algn="just">
              <a:buNone/>
            </a:pPr>
            <a:endParaRPr lang="en-US" dirty="0">
              <a:solidFill>
                <a:srgbClr val="002060"/>
              </a:solidFill>
            </a:endParaRPr>
          </a:p>
        </p:txBody>
      </p:sp>
    </p:spTree>
    <p:extLst>
      <p:ext uri="{BB962C8B-B14F-4D97-AF65-F5344CB8AC3E}">
        <p14:creationId xmlns:p14="http://schemas.microsoft.com/office/powerpoint/2010/main" val="4208578921"/>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4400" dirty="0" smtClean="0">
              <a:solidFill>
                <a:srgbClr val="002060"/>
              </a:solidFill>
            </a:endParaRPr>
          </a:p>
          <a:p>
            <a:pPr marL="0" indent="0" algn="just">
              <a:buNone/>
            </a:pPr>
            <a:r>
              <a:rPr lang="ar-IQ" sz="4400" dirty="0" smtClean="0">
                <a:solidFill>
                  <a:srgbClr val="002060"/>
                </a:solidFill>
              </a:rPr>
              <a:t>2-وهناك التشريعات فرض الصور الاحتمال حكما خاصا دون العمد وفوق الاهمال.</a:t>
            </a:r>
          </a:p>
          <a:p>
            <a:pPr marL="0" indent="0" algn="just">
              <a:buNone/>
            </a:pPr>
            <a:r>
              <a:rPr lang="ar-IQ" sz="4400" dirty="0" smtClean="0">
                <a:solidFill>
                  <a:srgbClr val="002060"/>
                </a:solidFill>
              </a:rPr>
              <a:t>3- ومن التشريعات سكت عن ايراد ترك حكم لهذه الحالة . للفقه.</a:t>
            </a:r>
            <a:endParaRPr lang="en-US" sz="4400" dirty="0">
              <a:solidFill>
                <a:srgbClr val="002060"/>
              </a:solidFill>
            </a:endParaRPr>
          </a:p>
        </p:txBody>
      </p:sp>
    </p:spTree>
    <p:extLst>
      <p:ext uri="{BB962C8B-B14F-4D97-AF65-F5344CB8AC3E}">
        <p14:creationId xmlns:p14="http://schemas.microsoft.com/office/powerpoint/2010/main" val="757172544"/>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موقف المشرع العراقي </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نصت المادة (34) على انه ( تكون الجريمة العمدية اذا توافر القصد الجرمي لدى فاعلها. وتعد الجريمة عمدية كذلك .ب. اذا توقع الفاعل نتائج اجرامية لفعله فاقدم عليه قابلا المخاطرة بحدوثها )</a:t>
            </a:r>
          </a:p>
          <a:p>
            <a:pPr marL="0" indent="0" algn="just">
              <a:buNone/>
            </a:pPr>
            <a:r>
              <a:rPr lang="ar-IQ" sz="3200" dirty="0" smtClean="0">
                <a:solidFill>
                  <a:srgbClr val="002060"/>
                </a:solidFill>
              </a:rPr>
              <a:t>وهذا يعني ان المشرع العراقي تبنى فكرة القصد الاحتمالي وجعله مساويا للقصد المباشر ولكن بشرطين.</a:t>
            </a:r>
          </a:p>
          <a:p>
            <a:pPr marL="0" indent="0" algn="just">
              <a:buNone/>
            </a:pPr>
            <a:r>
              <a:rPr lang="ar-IQ" sz="3200" dirty="0" smtClean="0">
                <a:solidFill>
                  <a:srgbClr val="002060"/>
                </a:solidFill>
              </a:rPr>
              <a:t>1- توقع حصول النتيجة الجرمية.</a:t>
            </a:r>
          </a:p>
          <a:p>
            <a:pPr marL="0" indent="0" algn="just">
              <a:buNone/>
            </a:pPr>
            <a:r>
              <a:rPr lang="ar-IQ" sz="3200" dirty="0" smtClean="0">
                <a:solidFill>
                  <a:srgbClr val="002060"/>
                </a:solidFill>
              </a:rPr>
              <a:t>2- قبول النتيجة الجرمية.</a:t>
            </a:r>
          </a:p>
          <a:p>
            <a:pPr marL="0" indent="0" algn="just">
              <a:buNone/>
            </a:pPr>
            <a:endParaRPr lang="ar-IQ" sz="3200" dirty="0" smtClean="0">
              <a:solidFill>
                <a:srgbClr val="002060"/>
              </a:solidFill>
            </a:endParaRPr>
          </a:p>
        </p:txBody>
      </p:sp>
    </p:spTree>
    <p:extLst>
      <p:ext uri="{BB962C8B-B14F-4D97-AF65-F5344CB8AC3E}">
        <p14:creationId xmlns:p14="http://schemas.microsoft.com/office/powerpoint/2010/main" val="298569009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5- القصد المتعدي</a:t>
            </a:r>
            <a:endParaRPr lang="en-US" sz="4800" dirty="0"/>
          </a:p>
        </p:txBody>
      </p:sp>
      <p:sp>
        <p:nvSpPr>
          <p:cNvPr id="3" name="Content Placeholder 2"/>
          <p:cNvSpPr>
            <a:spLocks noGrp="1"/>
          </p:cNvSpPr>
          <p:nvPr>
            <p:ph idx="1"/>
          </p:nvPr>
        </p:nvSpPr>
        <p:spPr/>
        <p:txBody>
          <a:bodyPr>
            <a:normAutofit fontScale="92500" lnSpcReduction="10000"/>
          </a:bodyPr>
          <a:lstStyle/>
          <a:p>
            <a:pPr algn="just"/>
            <a:endParaRPr lang="ar-IQ" sz="3200" dirty="0" smtClean="0"/>
          </a:p>
          <a:p>
            <a:pPr marL="0" indent="0" algn="just">
              <a:buNone/>
            </a:pPr>
            <a:r>
              <a:rPr lang="ar-IQ" sz="3200" dirty="0" smtClean="0"/>
              <a:t>عرف المشرع الايطالي الجرائم ذات النتيجة التي تجاوز قصد الجاني بانها( تعد الجريمة متجاوزة القصد او متعدية اذا ترتب على الفعل او الامتناع نتيجة ضارة او خطرة اشد جسامة من تلك التي ارادها الجاني).</a:t>
            </a:r>
          </a:p>
          <a:p>
            <a:pPr marL="0" indent="0" algn="just">
              <a:buNone/>
            </a:pPr>
            <a:r>
              <a:rPr lang="ar-IQ" sz="3200" dirty="0" smtClean="0"/>
              <a:t>المادة 410 من ق.ع.ع. جريمة الضرب المفضي الى الموت.</a:t>
            </a:r>
          </a:p>
          <a:p>
            <a:pPr marL="0" indent="0" algn="just">
              <a:buNone/>
            </a:pPr>
            <a:r>
              <a:rPr lang="ar-IQ" sz="3200" dirty="0" smtClean="0"/>
              <a:t>المادة 1/354 من ق.ع.ع. تعريض وسائل النقل للخطر.</a:t>
            </a:r>
          </a:p>
          <a:p>
            <a:pPr marL="0" indent="0" algn="just">
              <a:buNone/>
            </a:pPr>
            <a:r>
              <a:rPr lang="ar-IQ" sz="3200" dirty="0" smtClean="0"/>
              <a:t>المادة 342 جريمة حريق المفضي الى الموت.</a:t>
            </a:r>
          </a:p>
          <a:p>
            <a:pPr marL="0" indent="0" algn="just">
              <a:buNone/>
            </a:pPr>
            <a:r>
              <a:rPr lang="ar-IQ" sz="3200" dirty="0" smtClean="0"/>
              <a:t> المادة 412جريمة الايذاء العمد المفضي الى عاهة مستديمة .</a:t>
            </a:r>
          </a:p>
          <a:p>
            <a:pPr marL="0" indent="0" algn="just">
              <a:buNone/>
            </a:pPr>
            <a:r>
              <a:rPr lang="ar-IQ" sz="3200" dirty="0" smtClean="0"/>
              <a:t>المادة 417-418 جريمة الاجهاض المفضي الى الموت.</a:t>
            </a:r>
          </a:p>
          <a:p>
            <a:pPr marL="0" indent="0" algn="just">
              <a:buNone/>
            </a:pPr>
            <a:endParaRPr lang="en-US" sz="3200" dirty="0"/>
          </a:p>
        </p:txBody>
      </p:sp>
    </p:spTree>
    <p:extLst>
      <p:ext uri="{BB962C8B-B14F-4D97-AF65-F5344CB8AC3E}">
        <p14:creationId xmlns:p14="http://schemas.microsoft.com/office/powerpoint/2010/main" val="56975791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500042"/>
            <a:ext cx="8229600" cy="1143000"/>
          </a:xfrm>
        </p:spPr>
        <p:txBody>
          <a:bodyPr>
            <a:noAutofit/>
          </a:bodyPr>
          <a:lstStyle/>
          <a:p>
            <a:pPr algn="ctr"/>
            <a:r>
              <a:rPr lang="ar-IQ" sz="6000" b="1" dirty="0" smtClean="0"/>
              <a:t/>
            </a:r>
            <a:br>
              <a:rPr lang="ar-IQ" sz="6000" b="1" dirty="0" smtClean="0"/>
            </a:br>
            <a:r>
              <a:rPr lang="ar-IQ" sz="6000" b="1" dirty="0" smtClean="0"/>
              <a:t>الخطأ غير العمدي</a:t>
            </a:r>
            <a:r>
              <a:rPr lang="en-US" sz="6000" dirty="0" smtClean="0"/>
              <a:t/>
            </a:r>
            <a:br>
              <a:rPr lang="en-US" sz="6000" dirty="0" smtClean="0"/>
            </a:br>
            <a:endParaRPr lang="en-US" sz="6000" dirty="0"/>
          </a:p>
        </p:txBody>
      </p:sp>
      <p:sp>
        <p:nvSpPr>
          <p:cNvPr id="3" name="Content Placeholder 2"/>
          <p:cNvSpPr>
            <a:spLocks noGrp="1"/>
          </p:cNvSpPr>
          <p:nvPr>
            <p:ph idx="1"/>
          </p:nvPr>
        </p:nvSpPr>
        <p:spPr/>
        <p:txBody>
          <a:bodyPr>
            <a:normAutofit/>
          </a:bodyPr>
          <a:lstStyle/>
          <a:p>
            <a:pPr algn="just">
              <a:buNone/>
            </a:pPr>
            <a:r>
              <a:rPr lang="ar-IQ" sz="4400" b="1" dirty="0" smtClean="0"/>
              <a:t> </a:t>
            </a:r>
            <a:endParaRPr lang="en-US" sz="4400" dirty="0" smtClean="0"/>
          </a:p>
          <a:p>
            <a:pPr algn="just">
              <a:buNone/>
            </a:pPr>
            <a:r>
              <a:rPr lang="ar-IQ" sz="4400" b="1" dirty="0"/>
              <a:t> </a:t>
            </a:r>
            <a:r>
              <a:rPr lang="ar-IQ" sz="4400" b="1" dirty="0" smtClean="0"/>
              <a:t>  </a:t>
            </a:r>
            <a:r>
              <a:rPr lang="ar-IQ" sz="4400" dirty="0" smtClean="0"/>
              <a:t>هو عدم اتخاذ الجاني واجب الحيطة والحذر الذي يقتضيه النظام القانوني وعدم حيلولته ان يؤدي سلوكه الى حدوث النتيجة الجرمية.</a:t>
            </a:r>
            <a:endParaRPr lang="en-US" sz="4400" dirty="0" smtClean="0"/>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7200" dirty="0" smtClean="0"/>
              <a:t>1-الاهمال</a:t>
            </a:r>
            <a:endParaRPr lang="en-US" sz="7200" dirty="0"/>
          </a:p>
        </p:txBody>
      </p:sp>
      <p:sp>
        <p:nvSpPr>
          <p:cNvPr id="3" name="Content Placeholder 2"/>
          <p:cNvSpPr>
            <a:spLocks noGrp="1"/>
          </p:cNvSpPr>
          <p:nvPr>
            <p:ph idx="1"/>
          </p:nvPr>
        </p:nvSpPr>
        <p:spPr/>
        <p:txBody>
          <a:bodyPr>
            <a:normAutofit/>
          </a:bodyPr>
          <a:lstStyle/>
          <a:p>
            <a:pPr algn="just"/>
            <a:endParaRPr lang="ar-IQ" sz="4000" dirty="0" smtClean="0">
              <a:solidFill>
                <a:srgbClr val="002060"/>
              </a:solidFill>
            </a:endParaRPr>
          </a:p>
          <a:p>
            <a:pPr marL="0" indent="0" algn="just">
              <a:buNone/>
            </a:pPr>
            <a:endParaRPr lang="ar-IQ" sz="4000" dirty="0">
              <a:solidFill>
                <a:srgbClr val="002060"/>
              </a:solidFill>
            </a:endParaRPr>
          </a:p>
          <a:p>
            <a:pPr marL="0" indent="0" algn="just">
              <a:buNone/>
            </a:pPr>
            <a:r>
              <a:rPr lang="ar-IQ" sz="4000" dirty="0" smtClean="0">
                <a:solidFill>
                  <a:srgbClr val="002060"/>
                </a:solidFill>
              </a:rPr>
              <a:t>هو الغفلة من القيام بما ينبغي للرجل البصير ان يفعله وتتمثل هذه الصورة بالسلوك السلبي الذي ينشا عنه الضر الجرمي. كان تترك الممرضة مريضها من غير علاج او طعام اهمالا فيموت.</a:t>
            </a:r>
            <a:endParaRPr lang="en-US" sz="4000" dirty="0">
              <a:solidFill>
                <a:srgbClr val="002060"/>
              </a:solidFill>
            </a:endParaRPr>
          </a:p>
        </p:txBody>
      </p:sp>
    </p:spTree>
    <p:extLst>
      <p:ext uri="{BB962C8B-B14F-4D97-AF65-F5344CB8AC3E}">
        <p14:creationId xmlns:p14="http://schemas.microsoft.com/office/powerpoint/2010/main" val="130372061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2- عدم الانتباه</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t>ويتكون من الطيش او خفة غير المعذورة. كمن يحمل قضبانا في طريق ضيقة ويسير بها في مكان مزدحم في الناس مما يؤدي الى اصابة بعض الناس .</a:t>
            </a:r>
            <a:endParaRPr lang="en-US" sz="4400" dirty="0"/>
          </a:p>
        </p:txBody>
      </p:sp>
    </p:spTree>
    <p:extLst>
      <p:ext uri="{BB962C8B-B14F-4D97-AF65-F5344CB8AC3E}">
        <p14:creationId xmlns:p14="http://schemas.microsoft.com/office/powerpoint/2010/main" val="121174653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3- الرعونة</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000" dirty="0" smtClean="0">
              <a:solidFill>
                <a:srgbClr val="002060"/>
              </a:solidFill>
            </a:endParaRPr>
          </a:p>
          <a:p>
            <a:pPr marL="0" indent="0" algn="just">
              <a:buNone/>
            </a:pPr>
            <a:r>
              <a:rPr lang="ar-IQ" sz="4000" dirty="0" smtClean="0">
                <a:solidFill>
                  <a:srgbClr val="002060"/>
                </a:solidFill>
              </a:rPr>
              <a:t>عدم الدراية او الحذق في الشؤون الفنية او المهنية او الخفة والطيش وعدم الاتزان .</a:t>
            </a:r>
          </a:p>
          <a:p>
            <a:pPr marL="0" indent="0" algn="just">
              <a:buNone/>
            </a:pPr>
            <a:r>
              <a:rPr lang="ar-IQ" sz="4000" dirty="0" smtClean="0">
                <a:solidFill>
                  <a:srgbClr val="002060"/>
                </a:solidFill>
              </a:rPr>
              <a:t>البناء غير الماهر الذي يسبب بعمله سقوط بعض الاحجار على الاخرين مما يؤدي الى الايذاء او الموت بسبب عدم حذقه او اتقانه. وكذلك بالنسبة للمهندسين والاطباء والقابلات.</a:t>
            </a:r>
            <a:endParaRPr lang="en-US" sz="4000" dirty="0">
              <a:solidFill>
                <a:srgbClr val="002060"/>
              </a:solidFill>
            </a:endParaRPr>
          </a:p>
        </p:txBody>
      </p:sp>
    </p:spTree>
    <p:extLst>
      <p:ext uri="{BB962C8B-B14F-4D97-AF65-F5344CB8AC3E}">
        <p14:creationId xmlns:p14="http://schemas.microsoft.com/office/powerpoint/2010/main" val="2909958805"/>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4- عدم الاحتياط (التقصير)</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000" smtClean="0"/>
          </a:p>
          <a:p>
            <a:pPr marL="0" indent="0" algn="just">
              <a:buNone/>
            </a:pPr>
            <a:r>
              <a:rPr lang="ar-IQ" sz="4000" smtClean="0"/>
              <a:t>يراد به عدم الاختراز او عدم التحفظ او قلتها مما يسبب مسؤولية الجاني عن نتيجة سلوكه. لانه كان في استطاعته ان يحول دون وقوع الحادث لو تصرف بحذر وتعقل.</a:t>
            </a:r>
          </a:p>
          <a:p>
            <a:pPr marL="0" indent="0" algn="just">
              <a:buNone/>
            </a:pPr>
            <a:r>
              <a:rPr lang="ar-IQ" sz="4000" smtClean="0"/>
              <a:t>كالشخص الذي يقود سيارة بسرعة فائقة في طريق مزدحم فيصدم احد المارة فيقتله.</a:t>
            </a:r>
            <a:endParaRPr lang="en-US" sz="4000" dirty="0"/>
          </a:p>
        </p:txBody>
      </p:sp>
    </p:spTree>
    <p:extLst>
      <p:ext uri="{BB962C8B-B14F-4D97-AF65-F5344CB8AC3E}">
        <p14:creationId xmlns:p14="http://schemas.microsoft.com/office/powerpoint/2010/main" val="614753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t> الإستثناءات على مبدأ الإقليمية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IQ" b="1" dirty="0" smtClean="0"/>
              <a:t> </a:t>
            </a:r>
            <a:endParaRPr lang="en-US" dirty="0" smtClean="0"/>
          </a:p>
          <a:p>
            <a:pPr algn="r">
              <a:buNone/>
            </a:pPr>
            <a:r>
              <a:rPr lang="ar-IQ" sz="3500" b="1" dirty="0" smtClean="0"/>
              <a:t>   1- الإختصاص العيني:</a:t>
            </a:r>
            <a:r>
              <a:rPr lang="ar-IQ" sz="3500" dirty="0" smtClean="0"/>
              <a:t> ويقصد به تطبيق القانون الجنائي للدولة على كل جريمة تمس مصلحة أساسية لتلك الدولة، أيا كان مكان ارتكابها او جنسية مرتكبها). </a:t>
            </a:r>
            <a:endParaRPr lang="en-US" sz="3500" dirty="0" smtClean="0"/>
          </a:p>
          <a:p>
            <a:pPr algn="r">
              <a:buNone/>
            </a:pPr>
            <a:r>
              <a:rPr lang="ar-IQ" sz="3500" b="1" dirty="0" smtClean="0"/>
              <a:t>   2- الإختصاص الشخصي: </a:t>
            </a:r>
            <a:r>
              <a:rPr lang="ar-IQ" sz="3500" dirty="0" smtClean="0"/>
              <a:t>ويعنى تطبيق القانون الجنائي للدولة على كل من يحمل جنسيتها ولو ارتكب جريمة خارج اقليمها). </a:t>
            </a:r>
            <a:endParaRPr lang="en-US" sz="3500" dirty="0" smtClean="0"/>
          </a:p>
          <a:p>
            <a:pPr algn="r">
              <a:buNone/>
            </a:pPr>
            <a:r>
              <a:rPr lang="ar-IQ" sz="3500" b="1" dirty="0" smtClean="0"/>
              <a:t>   3- الإختصاص الشامل: </a:t>
            </a:r>
            <a:r>
              <a:rPr lang="ar-IQ" sz="3500" dirty="0" smtClean="0"/>
              <a:t>ويراد به تطبيق القانون الجنائي للدولة على كل جريمة يقبض على مرتكبها في اقليم الدولة ايا كان الاقليم الذي ارتكبي فيه وايا كانت جنسية مرتكبها . </a:t>
            </a:r>
            <a:endParaRPr lang="en-US" sz="3500"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800" dirty="0" smtClean="0"/>
              <a:t>5- عدم مراعاة القوانين والانظمة والاوامر</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t>كمن يطلق رصاصة داخل البيت فيصيب احد سكانه . او من يسلم سيارة لشخص لا يحمل اجازة سوق ليسوقها.</a:t>
            </a:r>
            <a:endParaRPr lang="en-US" sz="4400" dirty="0"/>
          </a:p>
        </p:txBody>
      </p:sp>
    </p:spTree>
    <p:extLst>
      <p:ext uri="{BB962C8B-B14F-4D97-AF65-F5344CB8AC3E}">
        <p14:creationId xmlns:p14="http://schemas.microsoft.com/office/powerpoint/2010/main" val="3855821565"/>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714356"/>
            <a:ext cx="8229600" cy="1143000"/>
          </a:xfrm>
        </p:spPr>
        <p:txBody>
          <a:bodyPr>
            <a:noAutofit/>
          </a:bodyPr>
          <a:lstStyle/>
          <a:p>
            <a:pPr algn="ctr"/>
            <a:r>
              <a:rPr lang="ar-IQ" sz="4800" b="1" dirty="0" smtClean="0">
                <a:solidFill>
                  <a:srgbClr val="FF0000"/>
                </a:solidFill>
              </a:rPr>
              <a:t> </a:t>
            </a:r>
            <a:br>
              <a:rPr lang="ar-IQ" sz="4800" b="1" dirty="0" smtClean="0">
                <a:solidFill>
                  <a:srgbClr val="FF0000"/>
                </a:solidFill>
              </a:rPr>
            </a:br>
            <a:r>
              <a:rPr lang="ar-IQ" sz="4800" b="1" dirty="0" smtClean="0">
                <a:solidFill>
                  <a:srgbClr val="FF0000"/>
                </a:solidFill>
              </a:rPr>
              <a:t>موانع المسؤولية الجنائية </a:t>
            </a:r>
            <a:r>
              <a:rPr lang="en-US" sz="4800" dirty="0" smtClean="0">
                <a:solidFill>
                  <a:srgbClr val="FF0000"/>
                </a:solidFill>
              </a:rPr>
              <a:t/>
            </a:r>
            <a:br>
              <a:rPr lang="en-US" sz="4800" dirty="0" smtClean="0">
                <a:solidFill>
                  <a:srgbClr val="FF0000"/>
                </a:solidFill>
              </a:rPr>
            </a:br>
            <a:endParaRPr lang="en-US" sz="4800" dirty="0">
              <a:solidFill>
                <a:srgbClr val="FF0000"/>
              </a:solidFill>
            </a:endParaRPr>
          </a:p>
        </p:txBody>
      </p:sp>
      <p:sp>
        <p:nvSpPr>
          <p:cNvPr id="3" name="Content Placeholder 2"/>
          <p:cNvSpPr>
            <a:spLocks noGrp="1"/>
          </p:cNvSpPr>
          <p:nvPr>
            <p:ph idx="1"/>
          </p:nvPr>
        </p:nvSpPr>
        <p:spPr/>
        <p:txBody>
          <a:bodyPr/>
          <a:lstStyle/>
          <a:p>
            <a:pPr lvl="0">
              <a:buClr>
                <a:srgbClr val="93A299"/>
              </a:buClr>
              <a:buNone/>
            </a:pPr>
            <a:endParaRPr lang="ar-IQ" sz="3200" b="1">
              <a:solidFill>
                <a:srgbClr val="292934"/>
              </a:solidFill>
            </a:endParaRPr>
          </a:p>
          <a:p>
            <a:pPr lvl="0">
              <a:buClr>
                <a:srgbClr val="93A299"/>
              </a:buClr>
              <a:buNone/>
            </a:pPr>
            <a:endParaRPr lang="ar-IQ" sz="3200" b="1">
              <a:solidFill>
                <a:srgbClr val="292934"/>
              </a:solidFill>
            </a:endParaRPr>
          </a:p>
          <a:p>
            <a:pPr lvl="0">
              <a:buClr>
                <a:srgbClr val="93A299"/>
              </a:buClr>
              <a:buNone/>
            </a:pPr>
            <a:r>
              <a:rPr lang="ar-IQ" sz="3200" b="1">
                <a:solidFill>
                  <a:srgbClr val="292934"/>
                </a:solidFill>
              </a:rPr>
              <a:t>هي</a:t>
            </a:r>
            <a:r>
              <a:rPr lang="ar-IQ" sz="3200">
                <a:solidFill>
                  <a:srgbClr val="292934"/>
                </a:solidFill>
              </a:rPr>
              <a:t> الحالات التي تتجرد فيها الإرادة من القيمة القانونية.</a:t>
            </a:r>
          </a:p>
          <a:p>
            <a:pPr lvl="0">
              <a:buClr>
                <a:srgbClr val="93A299"/>
              </a:buClr>
              <a:buNone/>
            </a:pPr>
            <a:endParaRPr lang="ar-IQ" sz="3200">
              <a:solidFill>
                <a:srgbClr val="292934"/>
              </a:solidFill>
            </a:endParaRPr>
          </a:p>
          <a:p>
            <a:pPr lvl="0" algn="ctr">
              <a:buClr>
                <a:srgbClr val="93A299"/>
              </a:buClr>
              <a:buNone/>
            </a:pPr>
            <a:r>
              <a:rPr lang="ar-IQ" sz="3200">
                <a:solidFill>
                  <a:srgbClr val="FF0000"/>
                </a:solidFill>
              </a:rPr>
              <a:t>أو</a:t>
            </a:r>
          </a:p>
          <a:p>
            <a:pPr lvl="0">
              <a:buClr>
                <a:srgbClr val="93A299"/>
              </a:buClr>
              <a:buNone/>
            </a:pPr>
            <a:r>
              <a:rPr lang="ar-IQ" sz="3200">
                <a:solidFill>
                  <a:srgbClr val="292934"/>
                </a:solidFill>
              </a:rPr>
              <a:t>الحالات التي ينتفي فيها الادراك أو الاختيار أو كليهما معا.</a:t>
            </a:r>
            <a:endParaRPr lang="ar-IQ" sz="3200" dirty="0">
              <a:solidFill>
                <a:srgbClr val="292934"/>
              </a:solidFill>
            </a:endParaRPr>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pPr algn="ctr"/>
            <a:r>
              <a:rPr lang="ar-IQ" sz="4800" b="1" dirty="0" smtClean="0">
                <a:solidFill>
                  <a:srgbClr val="FF0000"/>
                </a:solidFill>
              </a:rPr>
              <a:t>حالات موانع المسؤولية الجنائية</a:t>
            </a:r>
            <a:endParaRPr lang="en-US" sz="4800" dirty="0">
              <a:solidFill>
                <a:srgbClr val="FF0000"/>
              </a:solidFill>
            </a:endParaRPr>
          </a:p>
        </p:txBody>
      </p:sp>
      <p:sp>
        <p:nvSpPr>
          <p:cNvPr id="3" name="Content Placeholder 2"/>
          <p:cNvSpPr>
            <a:spLocks noGrp="1"/>
          </p:cNvSpPr>
          <p:nvPr>
            <p:ph idx="1"/>
          </p:nvPr>
        </p:nvSpPr>
        <p:spPr>
          <a:xfrm>
            <a:off x="571472" y="785795"/>
            <a:ext cx="8229600" cy="4525963"/>
          </a:xfrm>
        </p:spPr>
        <p:txBody>
          <a:bodyPr>
            <a:noAutofit/>
          </a:bodyPr>
          <a:lstStyle/>
          <a:p>
            <a:pPr algn="r">
              <a:buNone/>
            </a:pPr>
            <a:r>
              <a:rPr lang="ar-IQ" sz="2800" dirty="0" smtClean="0"/>
              <a:t>   نصت المواد (60 و61 و62 و63 و64 و65) من ق.ع.ع على الحالات التي تمتنع فيها المسؤولية الجنائية وهي : </a:t>
            </a:r>
            <a:endParaRPr lang="en-US" sz="2800" dirty="0" smtClean="0"/>
          </a:p>
          <a:p>
            <a:pPr algn="r">
              <a:buNone/>
            </a:pPr>
            <a:r>
              <a:rPr lang="ar-IQ" sz="2800" dirty="0" smtClean="0"/>
              <a:t>1- فقد الأدراك أو الإرادة بسبب الجنون أو عاهة في العقل : جاء هذه الحالة في المادة (60)</a:t>
            </a:r>
            <a:endParaRPr lang="en-US" sz="2800" dirty="0" smtClean="0"/>
          </a:p>
          <a:p>
            <a:pPr algn="r">
              <a:buNone/>
            </a:pPr>
            <a:r>
              <a:rPr lang="ar-IQ" sz="2800" dirty="0" smtClean="0"/>
              <a:t>بالنص ((لا يسأل جزائيا من كان وقت إرتكاب الجريمة فاقد الإدراك أو الإرادة لجنون أو عاهة في العقل...)) اذن يشترط لإمتناع المسؤولية توافر الشروط التالية :</a:t>
            </a:r>
            <a:endParaRPr lang="en-US" sz="2800" dirty="0" smtClean="0"/>
          </a:p>
          <a:p>
            <a:pPr algn="r">
              <a:buNone/>
            </a:pPr>
            <a:r>
              <a:rPr lang="ar-IQ" sz="2800" dirty="0" smtClean="0"/>
              <a:t>أ- إصابة المتهم بجنون أو عاهة في العقل .</a:t>
            </a:r>
            <a:endParaRPr lang="en-US" sz="2800" dirty="0" smtClean="0"/>
          </a:p>
          <a:p>
            <a:pPr algn="r"/>
            <a:r>
              <a:rPr lang="ar-IQ" sz="2800" dirty="0" smtClean="0"/>
              <a:t>ب- أن يؤدي ذلك الى فقد المتهم للإدراك أو الإرادة .</a:t>
            </a:r>
            <a:endParaRPr lang="en-US" sz="2800" dirty="0" smtClean="0"/>
          </a:p>
          <a:p>
            <a:pPr algn="r"/>
            <a:r>
              <a:rPr lang="ar-IQ" sz="2800" dirty="0" smtClean="0"/>
              <a:t>ج- معاصرة ذلك لأرتكاب الجريمة .</a:t>
            </a:r>
            <a:endParaRPr lang="en-US" sz="2800"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pPr marL="0" lvl="0" indent="0" algn="just">
              <a:buClr>
                <a:srgbClr val="93A299"/>
              </a:buClr>
              <a:buNone/>
            </a:pPr>
            <a:endParaRPr lang="ar-IQ" sz="4000" dirty="0">
              <a:solidFill>
                <a:srgbClr val="FF0000"/>
              </a:solidFill>
            </a:endParaRPr>
          </a:p>
          <a:p>
            <a:pPr marL="0" lvl="0" indent="0" algn="just">
              <a:buClr>
                <a:srgbClr val="93A299"/>
              </a:buClr>
              <a:buNone/>
            </a:pPr>
            <a:r>
              <a:rPr lang="ar-IQ" sz="4000" dirty="0">
                <a:solidFill>
                  <a:srgbClr val="FF0000"/>
                </a:solidFill>
              </a:rPr>
              <a:t>س/ هل الموانع المسؤولية في قانون العقوبات العراقي جاءت على سبيل الحصر أو على سبيل المثال؟</a:t>
            </a:r>
            <a:endParaRPr lang="en-US" sz="4000" dirty="0">
              <a:solidFill>
                <a:srgbClr val="FF0000"/>
              </a:solidFill>
            </a:endParaRPr>
          </a:p>
          <a:p>
            <a:pPr marL="0" indent="0">
              <a:buNone/>
            </a:pPr>
            <a:endParaRPr lang="en-US" dirty="0"/>
          </a:p>
        </p:txBody>
      </p:sp>
    </p:spTree>
    <p:extLst>
      <p:ext uri="{BB962C8B-B14F-4D97-AF65-F5344CB8AC3E}">
        <p14:creationId xmlns:p14="http://schemas.microsoft.com/office/powerpoint/2010/main" val="106287033"/>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1- الجنون والعاهة في العقل</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2600" dirty="0">
              <a:solidFill>
                <a:srgbClr val="292934"/>
              </a:solidFill>
            </a:endParaRPr>
          </a:p>
          <a:p>
            <a:pPr lvl="0" algn="just">
              <a:buClr>
                <a:srgbClr val="93A299"/>
              </a:buClr>
              <a:buNone/>
            </a:pPr>
            <a:r>
              <a:rPr lang="ar-IQ" sz="2600" dirty="0">
                <a:solidFill>
                  <a:srgbClr val="292934"/>
                </a:solidFill>
              </a:rPr>
              <a:t>  نصت المادة (60) من ق.ع.ع. على أن  ((لا يسأل جزائيا من كان وقت إرتكاب الجريمة فاقد الإدراك أو الإرادة لجنون أو عاهة في العقل...))</a:t>
            </a:r>
          </a:p>
          <a:p>
            <a:pPr lvl="0" algn="just">
              <a:buClr>
                <a:srgbClr val="93A299"/>
              </a:buClr>
              <a:buNone/>
            </a:pPr>
            <a:endParaRPr lang="ar-IQ" sz="2600" dirty="0">
              <a:solidFill>
                <a:srgbClr val="292934"/>
              </a:solidFill>
            </a:endParaRPr>
          </a:p>
          <a:p>
            <a:pPr lvl="0" algn="just">
              <a:buClr>
                <a:srgbClr val="93A299"/>
              </a:buClr>
              <a:buNone/>
            </a:pPr>
            <a:r>
              <a:rPr lang="ar-IQ" sz="2600" dirty="0">
                <a:solidFill>
                  <a:srgbClr val="FF0000"/>
                </a:solidFill>
              </a:rPr>
              <a:t>الجنون أو العيب في العقل / </a:t>
            </a:r>
            <a:r>
              <a:rPr lang="ar-IQ" sz="2600" dirty="0">
                <a:solidFill>
                  <a:srgbClr val="292934"/>
                </a:solidFill>
              </a:rPr>
              <a:t>كل ما يصيب العقل فيخرجه عن حالته الطبيعية، ويترتب عليه الفقدان الكلي للادراك والارادة أو احدهما، سواء أكان خلقيا أو عارضا.</a:t>
            </a:r>
          </a:p>
          <a:p>
            <a:pPr lvl="0" algn="just">
              <a:buClr>
                <a:srgbClr val="93A299"/>
              </a:buClr>
              <a:buNone/>
            </a:pPr>
            <a:r>
              <a:rPr lang="ar-IQ" sz="2600" dirty="0">
                <a:solidFill>
                  <a:srgbClr val="292934"/>
                </a:solidFill>
              </a:rPr>
              <a:t>والحكمة من وراء عدم الاكتفاء المشرع العراقي بمصطلح واحد وهو جنون للدلالة على العيب العقل . وهي الخوف من أن لا يفي المصطلح الواحد بالغرض المنشود وهو تغطية جميع حالات العيب في العقل فجاءت المصطلحان أحدهما يكمل الاخر للدلالة على العيب في العقل.</a:t>
            </a:r>
          </a:p>
          <a:p>
            <a:pPr lvl="0" algn="just">
              <a:buClr>
                <a:srgbClr val="93A299"/>
              </a:buClr>
              <a:buNone/>
            </a:pPr>
            <a:endParaRPr lang="en-US" sz="2600" dirty="0">
              <a:solidFill>
                <a:srgbClr val="292934"/>
              </a:solidFill>
            </a:endParaRPr>
          </a:p>
          <a:p>
            <a:pPr marL="0" indent="0">
              <a:buNone/>
            </a:pPr>
            <a:endParaRPr lang="en-US" dirty="0"/>
          </a:p>
        </p:txBody>
      </p:sp>
    </p:spTree>
    <p:extLst>
      <p:ext uri="{BB962C8B-B14F-4D97-AF65-F5344CB8AC3E}">
        <p14:creationId xmlns:p14="http://schemas.microsoft.com/office/powerpoint/2010/main" val="1062236549"/>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endParaRPr lang="ar-IQ" sz="2800" dirty="0">
              <a:solidFill>
                <a:srgbClr val="292934"/>
              </a:solidFill>
            </a:endParaRPr>
          </a:p>
          <a:p>
            <a:pPr marL="0" lvl="0" indent="0" algn="just">
              <a:buClr>
                <a:srgbClr val="93A299"/>
              </a:buClr>
              <a:buNone/>
            </a:pPr>
            <a:r>
              <a:rPr lang="ar-IQ" sz="3600" dirty="0">
                <a:solidFill>
                  <a:srgbClr val="FF0000"/>
                </a:solidFill>
              </a:rPr>
              <a:t>س/ هل هناك اختلاف في حالة ما اذا كان الجنون مؤقتا</a:t>
            </a:r>
          </a:p>
          <a:p>
            <a:pPr marL="0" lvl="0" indent="0" algn="just">
              <a:buClr>
                <a:srgbClr val="93A299"/>
              </a:buClr>
              <a:buNone/>
            </a:pPr>
            <a:r>
              <a:rPr lang="ar-IQ" sz="3600" dirty="0">
                <a:solidFill>
                  <a:srgbClr val="FF0000"/>
                </a:solidFill>
              </a:rPr>
              <a:t>(متقطعا) أو مطبقا دائما ؟</a:t>
            </a:r>
          </a:p>
          <a:p>
            <a:pPr marL="0" lvl="0" indent="0" algn="just">
              <a:buClr>
                <a:srgbClr val="93A299"/>
              </a:buClr>
              <a:buNone/>
            </a:pPr>
            <a:r>
              <a:rPr lang="ar-IQ" sz="3600" dirty="0">
                <a:solidFill>
                  <a:srgbClr val="002060"/>
                </a:solidFill>
              </a:rPr>
              <a:t>ج/ في حالة جنون المتقطع الشخص غير مسؤول عن الافعال التي يرتكبها اثناء وجود حالة الجنون . بخلاف حالة الجنون المطبق تكون الشخص غير مسؤول دائماً.</a:t>
            </a:r>
          </a:p>
          <a:p>
            <a:pPr marL="0" lvl="0" indent="0" algn="just">
              <a:buClr>
                <a:srgbClr val="93A299"/>
              </a:buClr>
              <a:buNone/>
            </a:pPr>
            <a:r>
              <a:rPr lang="ar-IQ" sz="3600" dirty="0">
                <a:solidFill>
                  <a:srgbClr val="002060"/>
                </a:solidFill>
              </a:rPr>
              <a:t>على الرغم من الصعب تحديد هذه الفترة من الناحية العلمية والقاضي يقدر هذه الحالة ويستعين بأهل الخبرة.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4151444341"/>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FF0000"/>
                </a:solidFill>
              </a:rPr>
              <a:t>العاهة في العقل / </a:t>
            </a:r>
            <a:r>
              <a:rPr lang="ar-IQ" sz="3600" dirty="0">
                <a:solidFill>
                  <a:srgbClr val="002060"/>
                </a:solidFill>
              </a:rPr>
              <a:t>هو كل مرض يؤثر في حالة المخ أو الجهاز العصبي بعد نموه نموا طبيعيا، فيؤثر على وظيفتها تاثيرا لا يصل الى حد الجنون بمعناه المعروف طبيا وانما يشمل ملكة الادراك عند الشخص بحيث لا يستطيع السيطرة على أفعاله بصورة دائمية أو مؤقتة ومثالها الصرع والهستريا واليقظة النومية.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77163840"/>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dirty="0">
              <a:solidFill>
                <a:srgbClr val="FF0000"/>
              </a:solidFill>
            </a:endParaRPr>
          </a:p>
          <a:p>
            <a:pPr marL="0" lvl="0" indent="0" algn="just">
              <a:buClr>
                <a:srgbClr val="93A299"/>
              </a:buClr>
              <a:buNone/>
            </a:pPr>
            <a:r>
              <a:rPr lang="ar-IQ" sz="3600" dirty="0">
                <a:solidFill>
                  <a:srgbClr val="FF0000"/>
                </a:solidFill>
              </a:rPr>
              <a:t>س/ هل أن راي محكمة الموضوع بخصوص العيب العقلي خاضع لرقابة محكمة التمييز ؟</a:t>
            </a:r>
          </a:p>
          <a:p>
            <a:pPr marL="0" lvl="0" indent="0" algn="just">
              <a:buClr>
                <a:srgbClr val="93A299"/>
              </a:buClr>
              <a:buNone/>
            </a:pPr>
            <a:r>
              <a:rPr lang="ar-IQ" sz="3600" dirty="0">
                <a:solidFill>
                  <a:srgbClr val="002060"/>
                </a:solidFill>
              </a:rPr>
              <a:t>ج/ رأي محكمة الموضوع بعدما يستعين بالاهل الخبرة كالطبيب أو رأي أقوى منه علما لحسم الجنون المطبق او غير مطبق. سواء كان سلبا أم ايجابا لا يخضع لرقابة محكمة التمييز لانه واقع في مسالة موضوعية لا قانونية.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541712534"/>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حالات العيب العقلي</a:t>
            </a:r>
            <a:endParaRPr lang="en-US" sz="4400" dirty="0"/>
          </a:p>
        </p:txBody>
      </p:sp>
      <p:sp>
        <p:nvSpPr>
          <p:cNvPr id="3" name="Content Placeholder 2"/>
          <p:cNvSpPr>
            <a:spLocks noGrp="1"/>
          </p:cNvSpPr>
          <p:nvPr>
            <p:ph idx="1"/>
          </p:nvPr>
        </p:nvSpPr>
        <p:spPr/>
        <p:txBody>
          <a:bodyPr>
            <a:normAutofit lnSpcReduction="10000"/>
          </a:bodyPr>
          <a:lstStyle/>
          <a:p>
            <a:pPr marL="0" lvl="0" indent="0" algn="just">
              <a:buClr>
                <a:srgbClr val="93A299"/>
              </a:buClr>
              <a:buNone/>
            </a:pPr>
            <a:r>
              <a:rPr lang="ar-IQ" sz="2800" dirty="0">
                <a:solidFill>
                  <a:srgbClr val="002060"/>
                </a:solidFill>
              </a:rPr>
              <a:t>1- الضعف العقلي</a:t>
            </a:r>
          </a:p>
          <a:p>
            <a:pPr marL="0" lvl="0" indent="0" algn="just">
              <a:buClr>
                <a:srgbClr val="93A299"/>
              </a:buClr>
              <a:buNone/>
            </a:pPr>
            <a:r>
              <a:rPr lang="ar-IQ" sz="2800" dirty="0">
                <a:solidFill>
                  <a:srgbClr val="002060"/>
                </a:solidFill>
              </a:rPr>
              <a:t>2- الصرع</a:t>
            </a:r>
          </a:p>
          <a:p>
            <a:pPr marL="0" lvl="0" indent="0" algn="just">
              <a:buClr>
                <a:srgbClr val="93A299"/>
              </a:buClr>
              <a:buNone/>
            </a:pPr>
            <a:r>
              <a:rPr lang="ar-IQ" sz="2800" dirty="0">
                <a:solidFill>
                  <a:srgbClr val="002060"/>
                </a:solidFill>
              </a:rPr>
              <a:t>3- الشيزوفرينيا( الفصام)</a:t>
            </a:r>
          </a:p>
          <a:p>
            <a:pPr marL="0" lvl="0" indent="0" algn="just">
              <a:buClr>
                <a:srgbClr val="93A299"/>
              </a:buClr>
              <a:buNone/>
            </a:pPr>
            <a:r>
              <a:rPr lang="ar-IQ" sz="2800" dirty="0">
                <a:solidFill>
                  <a:srgbClr val="002060"/>
                </a:solidFill>
              </a:rPr>
              <a:t>4- البارانويا أو جنون العقائد الوهمية</a:t>
            </a:r>
          </a:p>
          <a:p>
            <a:pPr marL="0" lvl="0" indent="0" algn="just">
              <a:buClr>
                <a:srgbClr val="93A299"/>
              </a:buClr>
              <a:buNone/>
            </a:pPr>
            <a:r>
              <a:rPr lang="ar-IQ" sz="2800" dirty="0">
                <a:solidFill>
                  <a:srgbClr val="002060"/>
                </a:solidFill>
              </a:rPr>
              <a:t>5- جنون السرقة أو جنون الحريق</a:t>
            </a:r>
          </a:p>
          <a:p>
            <a:pPr marL="0" lvl="0" indent="0" algn="just">
              <a:buClr>
                <a:srgbClr val="93A299"/>
              </a:buClr>
              <a:buNone/>
            </a:pPr>
            <a:r>
              <a:rPr lang="ar-IQ" sz="2800" dirty="0" smtClean="0">
                <a:solidFill>
                  <a:srgbClr val="002060"/>
                </a:solidFill>
              </a:rPr>
              <a:t>- </a:t>
            </a:r>
            <a:r>
              <a:rPr lang="ar-IQ" sz="2800" dirty="0">
                <a:solidFill>
                  <a:srgbClr val="002060"/>
                </a:solidFill>
              </a:rPr>
              <a:t>التنويم المغناطيسي</a:t>
            </a:r>
          </a:p>
          <a:p>
            <a:pPr marL="0" lvl="0" indent="0" algn="just">
              <a:buClr>
                <a:srgbClr val="93A299"/>
              </a:buClr>
              <a:buNone/>
            </a:pPr>
            <a:r>
              <a:rPr lang="ar-IQ" sz="2800" dirty="0" smtClean="0">
                <a:solidFill>
                  <a:srgbClr val="002060"/>
                </a:solidFill>
              </a:rPr>
              <a:t>- </a:t>
            </a:r>
            <a:r>
              <a:rPr lang="ar-IQ" sz="2800" dirty="0">
                <a:solidFill>
                  <a:srgbClr val="002060"/>
                </a:solidFill>
              </a:rPr>
              <a:t>الصم والبكم</a:t>
            </a:r>
          </a:p>
          <a:p>
            <a:pPr marL="0" lvl="0" indent="0" algn="just">
              <a:buClr>
                <a:srgbClr val="93A299"/>
              </a:buClr>
              <a:buNone/>
            </a:pPr>
            <a:r>
              <a:rPr lang="ar-IQ" sz="2800" dirty="0" smtClean="0">
                <a:solidFill>
                  <a:srgbClr val="002060"/>
                </a:solidFill>
              </a:rPr>
              <a:t>- </a:t>
            </a:r>
            <a:r>
              <a:rPr lang="ar-IQ" sz="2800" dirty="0">
                <a:solidFill>
                  <a:srgbClr val="002060"/>
                </a:solidFill>
              </a:rPr>
              <a:t>حالة الشخصية السيكوبائية</a:t>
            </a:r>
          </a:p>
          <a:p>
            <a:pPr marL="0" lvl="0" indent="0" algn="just">
              <a:buClr>
                <a:srgbClr val="93A299"/>
              </a:buClr>
              <a:buNone/>
            </a:pPr>
            <a:r>
              <a:rPr lang="ar-IQ" sz="2800" dirty="0" smtClean="0">
                <a:solidFill>
                  <a:srgbClr val="002060"/>
                </a:solidFill>
              </a:rPr>
              <a:t>- </a:t>
            </a:r>
            <a:r>
              <a:rPr lang="ar-IQ" sz="2800" dirty="0">
                <a:solidFill>
                  <a:srgbClr val="002060"/>
                </a:solidFill>
              </a:rPr>
              <a:t>حالة اليقظة النومية</a:t>
            </a:r>
          </a:p>
          <a:p>
            <a:pPr marL="0" lvl="0" indent="0" algn="just">
              <a:buClr>
                <a:srgbClr val="93A299"/>
              </a:buClr>
              <a:buNone/>
            </a:pPr>
            <a:r>
              <a:rPr lang="ar-IQ" sz="2800" dirty="0" smtClean="0">
                <a:solidFill>
                  <a:srgbClr val="002060"/>
                </a:solidFill>
              </a:rPr>
              <a:t>- </a:t>
            </a:r>
            <a:r>
              <a:rPr lang="ar-IQ" sz="2800" dirty="0">
                <a:solidFill>
                  <a:srgbClr val="002060"/>
                </a:solidFill>
              </a:rPr>
              <a:t>حالة ثورة العاطفة وشدة الانفعال</a:t>
            </a:r>
            <a:endParaRPr lang="en-US" sz="2800" dirty="0">
              <a:solidFill>
                <a:srgbClr val="002060"/>
              </a:solidFill>
            </a:endParaRPr>
          </a:p>
          <a:p>
            <a:pPr marL="0" indent="0">
              <a:buNone/>
            </a:pPr>
            <a:endParaRPr lang="en-US" dirty="0"/>
          </a:p>
        </p:txBody>
      </p:sp>
    </p:spTree>
    <p:extLst>
      <p:ext uri="{BB962C8B-B14F-4D97-AF65-F5344CB8AC3E}">
        <p14:creationId xmlns:p14="http://schemas.microsoft.com/office/powerpoint/2010/main" val="152013272"/>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r>
              <a:rPr lang="ar-IQ" sz="3200" dirty="0">
                <a:solidFill>
                  <a:srgbClr val="FF0000"/>
                </a:solidFill>
              </a:rPr>
              <a:t>1- الضعف العقلي/ </a:t>
            </a:r>
            <a:r>
              <a:rPr lang="ar-IQ" sz="3200" dirty="0">
                <a:solidFill>
                  <a:srgbClr val="002060"/>
                </a:solidFill>
              </a:rPr>
              <a:t>تعني وقوف الملكات الذهنية في نموها دون النضج الطبيعي وهو على درجات أحطها العته ثم البله ثم الحمق .</a:t>
            </a:r>
          </a:p>
          <a:p>
            <a:pPr marL="0" lvl="0" indent="0" algn="just">
              <a:buClr>
                <a:srgbClr val="93A299"/>
              </a:buClr>
              <a:buNone/>
            </a:pPr>
            <a:r>
              <a:rPr lang="ar-IQ" sz="3200" dirty="0">
                <a:solidFill>
                  <a:srgbClr val="FF0000"/>
                </a:solidFill>
              </a:rPr>
              <a:t>2- الصرع / </a:t>
            </a:r>
            <a:r>
              <a:rPr lang="ar-IQ" sz="3200" dirty="0">
                <a:solidFill>
                  <a:srgbClr val="002060"/>
                </a:solidFill>
              </a:rPr>
              <a:t>يتخذ صورة نوبات يفقد المصاب خلالها شعوره وارادته اي ادراكه واختياره فلا يسيطر على أعضاء جسمه وتعرض له النوبة دوافع لا يستطيع مقاومتها وتحمله على ارتكاب الجرائم.</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097023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الاختصاص العيني</a:t>
            </a:r>
            <a:endParaRPr lang="ar-IQ" dirty="0"/>
          </a:p>
        </p:txBody>
      </p:sp>
      <p:sp>
        <p:nvSpPr>
          <p:cNvPr id="3" name="Content Placeholder 2"/>
          <p:cNvSpPr>
            <a:spLocks noGrp="1"/>
          </p:cNvSpPr>
          <p:nvPr>
            <p:ph idx="1"/>
          </p:nvPr>
        </p:nvSpPr>
        <p:spPr/>
        <p:txBody>
          <a:bodyPr>
            <a:normAutofit/>
          </a:bodyPr>
          <a:lstStyle/>
          <a:p>
            <a:pPr marL="0" indent="0" algn="just">
              <a:buNone/>
            </a:pPr>
            <a:r>
              <a:rPr lang="ar-IQ" sz="2800" dirty="0" smtClean="0">
                <a:solidFill>
                  <a:srgbClr val="002060"/>
                </a:solidFill>
              </a:rPr>
              <a:t>  </a:t>
            </a:r>
          </a:p>
          <a:p>
            <a:pPr marL="0" indent="0" algn="just">
              <a:buNone/>
            </a:pPr>
            <a:r>
              <a:rPr lang="ar-IQ" sz="2800" dirty="0" smtClean="0">
                <a:solidFill>
                  <a:srgbClr val="002060"/>
                </a:solidFill>
              </a:rPr>
              <a:t>ان المراد بالاختصاص العيني هو ارتكاب بعض الجرائم خارج حدود الاقليم من قبل بعض المجرمين سواء كانت وطنين أو اجانب تمس هذه الجرائم المصلحة سياسية او المالية للدولة.</a:t>
            </a:r>
          </a:p>
          <a:p>
            <a:pPr marL="0" indent="0" algn="just">
              <a:buNone/>
            </a:pPr>
            <a:r>
              <a:rPr lang="ar-IQ" sz="2800" dirty="0" smtClean="0">
                <a:solidFill>
                  <a:srgbClr val="002060"/>
                </a:solidFill>
              </a:rPr>
              <a:t>1- الجرائم الماسة بامن الدولة الداخلي أو الخارجي أو ضد نظامه الجمهوري (جرائم سياسية).</a:t>
            </a:r>
          </a:p>
          <a:p>
            <a:pPr marL="0" indent="0" algn="just">
              <a:buNone/>
            </a:pPr>
            <a:r>
              <a:rPr lang="ar-IQ" sz="2800" dirty="0" smtClean="0">
                <a:solidFill>
                  <a:srgbClr val="002060"/>
                </a:solidFill>
              </a:rPr>
              <a:t>2- جرائم الاعتداء على العملة الورقية أو المسكوكات المعدنية أو السندات المالية الماذون اصدارة قانونا.</a:t>
            </a:r>
          </a:p>
          <a:p>
            <a:pPr marL="0" indent="0" algn="just">
              <a:buNone/>
            </a:pPr>
            <a:r>
              <a:rPr lang="ar-IQ" sz="2800" dirty="0" smtClean="0">
                <a:solidFill>
                  <a:srgbClr val="002060"/>
                </a:solidFill>
              </a:rPr>
              <a:t>3- الجرائم التزوير الاوراق الرسمية .</a:t>
            </a:r>
            <a:endParaRPr lang="ar-IQ" sz="2800" dirty="0">
              <a:solidFill>
                <a:srgbClr val="002060"/>
              </a:solidFill>
            </a:endParaRPr>
          </a:p>
        </p:txBody>
      </p:sp>
    </p:spTree>
    <p:extLst>
      <p:ext uri="{BB962C8B-B14F-4D97-AF65-F5344CB8AC3E}">
        <p14:creationId xmlns:p14="http://schemas.microsoft.com/office/powerpoint/2010/main" val="2309624942"/>
      </p:ext>
    </p:extLst>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ar-IQ" dirty="0" smtClean="0"/>
          </a:p>
          <a:p>
            <a:pPr marL="0" lvl="0" indent="0" algn="just">
              <a:buClr>
                <a:srgbClr val="93A299"/>
              </a:buClr>
              <a:buNone/>
            </a:pPr>
            <a:endParaRPr lang="ar-IQ" sz="3200" dirty="0">
              <a:solidFill>
                <a:srgbClr val="292934"/>
              </a:solidFill>
            </a:endParaRPr>
          </a:p>
          <a:p>
            <a:pPr marL="0" lvl="0" indent="0" algn="just">
              <a:buClr>
                <a:srgbClr val="93A299"/>
              </a:buClr>
              <a:buNone/>
            </a:pPr>
            <a:r>
              <a:rPr lang="ar-IQ" sz="3200" dirty="0">
                <a:solidFill>
                  <a:srgbClr val="FF0000"/>
                </a:solidFill>
              </a:rPr>
              <a:t>3- الشيزوفرينيا ( الفصام) </a:t>
            </a:r>
            <a:r>
              <a:rPr lang="ar-IQ" sz="3200" dirty="0">
                <a:solidFill>
                  <a:srgbClr val="002060"/>
                </a:solidFill>
              </a:rPr>
              <a:t>/ وهي نوع من الهستريا، يعاني المصاب بها من ازدواج الشخصية بحيث لا يذكر وهو في احدى الشخصيتين ما اقترفه من أفعال حينما كانت له الشخصية الاخرى .</a:t>
            </a:r>
          </a:p>
          <a:p>
            <a:pPr marL="0" lvl="0" indent="0" algn="just">
              <a:buClr>
                <a:srgbClr val="93A299"/>
              </a:buClr>
              <a:buNone/>
            </a:pPr>
            <a:r>
              <a:rPr lang="ar-IQ" sz="3200" dirty="0">
                <a:solidFill>
                  <a:srgbClr val="FF0000"/>
                </a:solidFill>
              </a:rPr>
              <a:t>4- البارانويا أو جنون العقائد الوهمية / </a:t>
            </a:r>
            <a:r>
              <a:rPr lang="ar-IQ" sz="3200" dirty="0">
                <a:solidFill>
                  <a:srgbClr val="002060"/>
                </a:solidFill>
              </a:rPr>
              <a:t>وهي حالة أن يعاني المريض افكار تتسلط عليه فلا يستطيع مقاومتها كأن يعتقد أنه نبي أو يتمقص شخصية تأريخية معروفة. وهذا النوع من الجنون يدفع الى ارتكاب الجرائم تحت تاثير الافكار المتسلطة عليه </a:t>
            </a:r>
            <a:endParaRPr lang="en-US" sz="3200" dirty="0">
              <a:solidFill>
                <a:srgbClr val="002060"/>
              </a:solidFill>
            </a:endParaRPr>
          </a:p>
          <a:p>
            <a:pPr marL="0" lvl="0" indent="0" algn="just">
              <a:buClr>
                <a:srgbClr val="93A299"/>
              </a:buClr>
              <a:buNone/>
            </a:pPr>
            <a:endParaRPr lang="en-US" sz="3200" dirty="0">
              <a:solidFill>
                <a:srgbClr val="292934"/>
              </a:solidFill>
            </a:endParaRPr>
          </a:p>
          <a:p>
            <a:pPr marL="0" indent="0">
              <a:buNone/>
            </a:pPr>
            <a:endParaRPr lang="en-US" dirty="0"/>
          </a:p>
        </p:txBody>
      </p:sp>
    </p:spTree>
    <p:extLst>
      <p:ext uri="{BB962C8B-B14F-4D97-AF65-F5344CB8AC3E}">
        <p14:creationId xmlns:p14="http://schemas.microsoft.com/office/powerpoint/2010/main" val="3128749991"/>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FF0000"/>
                </a:solidFill>
              </a:rPr>
              <a:t>5- جنون السرقة أو جنون الحريق/ </a:t>
            </a:r>
            <a:r>
              <a:rPr lang="ar-IQ" sz="3600" dirty="0">
                <a:solidFill>
                  <a:srgbClr val="002060"/>
                </a:solidFill>
              </a:rPr>
              <a:t>وهذا المرض يدفع المصاب الى ارتكاب السرقات او الحريق بالرغم من علمه بكنه ما يقدم عليه وسببه ليس هو اختلال في التمييز لديه ولكن تسيطر على ارادته دوافع شاذة لا يستطيع مقاومته.</a:t>
            </a:r>
            <a:endParaRPr lang="en-US" sz="3600" dirty="0">
              <a:solidFill>
                <a:srgbClr val="002060"/>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92833570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5400" dirty="0">
                <a:solidFill>
                  <a:srgbClr val="FF0000"/>
                </a:solidFill>
              </a:rPr>
              <a:t>التنويم المغناطيسي ودرجاته</a:t>
            </a:r>
            <a:endParaRPr lang="en-US" dirty="0"/>
          </a:p>
        </p:txBody>
      </p:sp>
      <p:sp>
        <p:nvSpPr>
          <p:cNvPr id="3" name="Content Placeholder 2"/>
          <p:cNvSpPr>
            <a:spLocks noGrp="1"/>
          </p:cNvSpPr>
          <p:nvPr>
            <p:ph idx="1"/>
          </p:nvPr>
        </p:nvSpPr>
        <p:spPr/>
        <p:txBody>
          <a:bodyPr/>
          <a:lstStyle/>
          <a:p>
            <a:pPr marL="0" lvl="0" indent="0">
              <a:buClr>
                <a:srgbClr val="93A299"/>
              </a:buClr>
              <a:buNone/>
            </a:pPr>
            <a:endParaRPr lang="ar-IQ" sz="3600" dirty="0">
              <a:solidFill>
                <a:srgbClr val="002060"/>
              </a:solidFill>
            </a:endParaRPr>
          </a:p>
          <a:p>
            <a:pPr marL="0" lvl="0" indent="0">
              <a:buClr>
                <a:srgbClr val="93A299"/>
              </a:buClr>
              <a:buNone/>
            </a:pPr>
            <a:r>
              <a:rPr lang="ar-IQ" sz="3600" dirty="0">
                <a:solidFill>
                  <a:srgbClr val="002060"/>
                </a:solidFill>
              </a:rPr>
              <a:t>1- التنويم المغناطيسي بدرجة يسيرة.</a:t>
            </a:r>
          </a:p>
          <a:p>
            <a:pPr marL="0" lvl="0" indent="0">
              <a:buClr>
                <a:srgbClr val="93A299"/>
              </a:buClr>
              <a:buNone/>
            </a:pPr>
            <a:r>
              <a:rPr lang="ar-IQ" sz="3600" dirty="0">
                <a:solidFill>
                  <a:srgbClr val="002060"/>
                </a:solidFill>
              </a:rPr>
              <a:t>2- التنويم المغناطيسي بدرجة عميقة.</a:t>
            </a:r>
          </a:p>
          <a:p>
            <a:pPr marL="0" lvl="0" indent="0">
              <a:buClr>
                <a:srgbClr val="93A299"/>
              </a:buClr>
              <a:buNone/>
            </a:pPr>
            <a:r>
              <a:rPr lang="ar-IQ" sz="3600" dirty="0">
                <a:solidFill>
                  <a:srgbClr val="002060"/>
                </a:solidFill>
              </a:rPr>
              <a:t>التنويم المغناطيسي من الدرجة اليسيرة لا يسلب النائم كلية قوة الشعور اي ادراك ولا ارادة، اذ يستطيع النائم ان يمتنع عن تنفيذ ما يوحي اليه به المنوم اذا كان لا يتفق مع رغباته.</a:t>
            </a:r>
            <a:endParaRPr lang="en-US" sz="3600" dirty="0">
              <a:solidFill>
                <a:srgbClr val="002060"/>
              </a:solidFill>
            </a:endParaRPr>
          </a:p>
        </p:txBody>
      </p:sp>
    </p:spTree>
    <p:extLst>
      <p:ext uri="{BB962C8B-B14F-4D97-AF65-F5344CB8AC3E}">
        <p14:creationId xmlns:p14="http://schemas.microsoft.com/office/powerpoint/2010/main" val="3553478868"/>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002060"/>
                </a:solidFill>
              </a:rPr>
              <a:t>اما النوم العميق يؤدي الى ان يفقد النائم الادراك والارادة كليه مما ينفي مسؤوليته الجنائية .</a:t>
            </a:r>
          </a:p>
          <a:p>
            <a:pPr marL="0" lvl="0" indent="0" algn="just">
              <a:buClr>
                <a:srgbClr val="93A299"/>
              </a:buClr>
              <a:buNone/>
            </a:pPr>
            <a:r>
              <a:rPr lang="ar-IQ" sz="3600" dirty="0">
                <a:solidFill>
                  <a:srgbClr val="002060"/>
                </a:solidFill>
              </a:rPr>
              <a:t>اما اذا قبل الشخص ان ينوم او طلب هو ذلك كي يشجعه النوم على ارتكاب الجريمة او يبررها له فانه يعاقب بالعقوبة المقررة قانونا. </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268543552"/>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الصم والبكم</a:t>
            </a:r>
            <a:endParaRPr lang="en-US" sz="4800" dirty="0">
              <a:solidFill>
                <a:srgbClr val="FF0000"/>
              </a:solidFill>
            </a:endParaRPr>
          </a:p>
        </p:txBody>
      </p:sp>
      <p:sp>
        <p:nvSpPr>
          <p:cNvPr id="3" name="Content Placeholder 2"/>
          <p:cNvSpPr>
            <a:spLocks noGrp="1"/>
          </p:cNvSpPr>
          <p:nvPr>
            <p:ph idx="1"/>
          </p:nvPr>
        </p:nvSpPr>
        <p:spPr/>
        <p:txBody>
          <a:bodyPr/>
          <a:lstStyle/>
          <a:p>
            <a:pPr marL="0" lvl="0" indent="0" algn="just">
              <a:buClr>
                <a:srgbClr val="93A299"/>
              </a:buClr>
              <a:buNone/>
            </a:pPr>
            <a:endParaRPr lang="ar-IQ" sz="3700" dirty="0">
              <a:solidFill>
                <a:srgbClr val="002060"/>
              </a:solidFill>
            </a:endParaRPr>
          </a:p>
          <a:p>
            <a:pPr marL="0" lvl="0" indent="0" algn="just">
              <a:buClr>
                <a:srgbClr val="93A299"/>
              </a:buClr>
              <a:buNone/>
            </a:pPr>
            <a:r>
              <a:rPr lang="ar-IQ" sz="3700" dirty="0">
                <a:solidFill>
                  <a:srgbClr val="002060"/>
                </a:solidFill>
              </a:rPr>
              <a:t>الادراك هو شرط لقيام المسؤولية الجنائية انما يتطلب علم الشخص بما يحيط به من امور . ولا يتحقق هذا العلم من غير السمع والقدرة على الكلام.</a:t>
            </a:r>
          </a:p>
          <a:p>
            <a:pPr marL="0" lvl="0" indent="0" algn="just">
              <a:buClr>
                <a:srgbClr val="93A299"/>
              </a:buClr>
              <a:buNone/>
            </a:pPr>
            <a:r>
              <a:rPr lang="ar-IQ" sz="3700" dirty="0">
                <a:solidFill>
                  <a:srgbClr val="002060"/>
                </a:solidFill>
              </a:rPr>
              <a:t>العبرة بما يترتب على هاتين العاهتين ( الصم والبكم ) من اثر على الادراك والاختيار. فان لم يكن لها اي اثر ظل الشخص مسؤولا مسؤولية كاملة.</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2749279594"/>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spc="0" dirty="0" smtClean="0">
                <a:solidFill>
                  <a:srgbClr val="FF0000"/>
                </a:solidFill>
              </a:rPr>
              <a:t>حالة الشخصية </a:t>
            </a:r>
            <a:r>
              <a:rPr lang="ar-IQ" sz="4400" spc="0" dirty="0">
                <a:solidFill>
                  <a:srgbClr val="FF0000"/>
                </a:solidFill>
              </a:rPr>
              <a:t>السايكوبائية</a:t>
            </a:r>
            <a:endParaRPr lang="en-US" sz="5400" dirty="0">
              <a:solidFill>
                <a:srgbClr val="FF0000"/>
              </a:solidFill>
            </a:endParaRPr>
          </a:p>
        </p:txBody>
      </p:sp>
      <p:sp>
        <p:nvSpPr>
          <p:cNvPr id="3" name="Content Placeholder 2"/>
          <p:cNvSpPr>
            <a:spLocks noGrp="1"/>
          </p:cNvSpPr>
          <p:nvPr>
            <p:ph idx="1"/>
          </p:nvPr>
        </p:nvSpPr>
        <p:spPr/>
        <p:txBody>
          <a:bodyPr>
            <a:normAutofit lnSpcReduction="10000"/>
          </a:bodyPr>
          <a:lstStyle/>
          <a:p>
            <a:pPr marL="0" lvl="0" indent="0" algn="just">
              <a:buClr>
                <a:srgbClr val="93A299"/>
              </a:buClr>
              <a:buNone/>
            </a:pPr>
            <a:r>
              <a:rPr lang="ar-IQ" sz="3200" dirty="0">
                <a:solidFill>
                  <a:srgbClr val="002060"/>
                </a:solidFill>
              </a:rPr>
              <a:t>الشخصية السايكوبائية، وهي شخصية شاذة في تكوينها النفسي غير ملتئمة مع المجتمع في قيمه ومعاييره. يتمتع صاحبها بالادراك المعتاد ولكن موضع الشذوذ لديه هو انحراف في الغرائز او اختلال في العاطفة مما يؤدي الى فساد القيم الاجتماعية التي تسيطر عليها. ولا يستطيع الشخصية السايكوبائية التوفيق والملائمة بين أفعاله والقيم الاجتماعية. ومثال على هذه الشخصية الشاذة (السايكوبائية الجنسية) صاحبها هو من انحرفت قوته الجنسية عن النمو الطبيعي فاتجه الى ارتكاب جرائم الاعتداء على العرض او الجرائم المخلة بالحياء عاجزا عن التحكم في غرائزه.</a:t>
            </a:r>
            <a:endParaRPr lang="en-US" sz="3200" dirty="0">
              <a:solidFill>
                <a:srgbClr val="002060"/>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795835316"/>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ar-IQ" dirty="0" smtClean="0"/>
          </a:p>
          <a:p>
            <a:pPr marL="0" lvl="0" indent="0" algn="just">
              <a:buClr>
                <a:srgbClr val="93A299"/>
              </a:buClr>
              <a:buNone/>
            </a:pPr>
            <a:endParaRPr lang="ar-IQ" sz="4000" dirty="0">
              <a:solidFill>
                <a:srgbClr val="002060"/>
              </a:solidFill>
            </a:endParaRPr>
          </a:p>
          <a:p>
            <a:pPr marL="0" lvl="0" indent="0" algn="just">
              <a:buClr>
                <a:srgbClr val="93A299"/>
              </a:buClr>
              <a:buNone/>
            </a:pPr>
            <a:r>
              <a:rPr lang="ar-IQ" sz="4000" dirty="0">
                <a:solidFill>
                  <a:srgbClr val="002060"/>
                </a:solidFill>
              </a:rPr>
              <a:t>ليست السايكوبائية عاهة في العقل لان صاحبها يتمتع بالادراك والارادة ولكنها قد تكون مظهرا لعاهة في العقل .</a:t>
            </a:r>
          </a:p>
          <a:p>
            <a:pPr marL="0" lvl="0" indent="0" algn="just">
              <a:buClr>
                <a:srgbClr val="93A299"/>
              </a:buClr>
              <a:buNone/>
            </a:pPr>
            <a:r>
              <a:rPr lang="ar-IQ" sz="4000" dirty="0">
                <a:solidFill>
                  <a:srgbClr val="002060"/>
                </a:solidFill>
              </a:rPr>
              <a:t>ولكي يسأل يحمل القاضي على فحص المتهم للتحقق عما اذا كانت تكشف عن عاهة في العقل فتمنع المسؤولية، أم انها لا تكشف عن ذلك فتظل المسؤولية قائمة.</a:t>
            </a:r>
            <a:endParaRPr lang="en-US" sz="4000" dirty="0">
              <a:solidFill>
                <a:srgbClr val="002060"/>
              </a:solidFill>
            </a:endParaRPr>
          </a:p>
          <a:p>
            <a:pPr marL="0" indent="0">
              <a:buNone/>
            </a:pPr>
            <a:endParaRPr lang="en-US" dirty="0"/>
          </a:p>
        </p:txBody>
      </p:sp>
    </p:spTree>
    <p:extLst>
      <p:ext uri="{BB962C8B-B14F-4D97-AF65-F5344CB8AC3E}">
        <p14:creationId xmlns:p14="http://schemas.microsoft.com/office/powerpoint/2010/main" val="2408787485"/>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6000" dirty="0">
                <a:solidFill>
                  <a:srgbClr val="FF0000"/>
                </a:solidFill>
              </a:rPr>
              <a:t>اليقظة النومية</a:t>
            </a: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4000" dirty="0">
                <a:solidFill>
                  <a:srgbClr val="002060"/>
                </a:solidFill>
              </a:rPr>
              <a:t>يراد باليقظة النومية نوع من الاحلام تتميز بأن النائم فيها ينفذ بأعضاء جسمه ما يرد اليه من صور ذهنية، وهو لا يعي ما يفعل ولا يذكر عند صحوة ما اقدم عليه من أفعال أثناء نومه، ويؤدي فقدان الوعي لدى الانسان في هذه الحالة الى انعدام الاختيار والادراك ويترتب عليه امتناع المسؤولية الجنائية عن الافعال التي قام بها اثناء يقظته النومية</a:t>
            </a:r>
            <a:endParaRPr lang="en-US" sz="4000" dirty="0">
              <a:solidFill>
                <a:srgbClr val="002060"/>
              </a:solidFill>
            </a:endParaRPr>
          </a:p>
          <a:p>
            <a:pPr marL="0" indent="0">
              <a:buNone/>
            </a:pPr>
            <a:endParaRPr lang="en-US" dirty="0"/>
          </a:p>
        </p:txBody>
      </p:sp>
    </p:spTree>
    <p:extLst>
      <p:ext uri="{BB962C8B-B14F-4D97-AF65-F5344CB8AC3E}">
        <p14:creationId xmlns:p14="http://schemas.microsoft.com/office/powerpoint/2010/main" val="115395563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800" dirty="0">
                <a:solidFill>
                  <a:srgbClr val="FF0000"/>
                </a:solidFill>
              </a:rPr>
              <a:t>حالة الثورة العاطفة وشدة الانفعال</a:t>
            </a:r>
            <a:endParaRPr lang="en-US" dirty="0"/>
          </a:p>
        </p:txBody>
      </p:sp>
      <p:sp>
        <p:nvSpPr>
          <p:cNvPr id="3" name="Content Placeholder 2"/>
          <p:cNvSpPr>
            <a:spLocks noGrp="1"/>
          </p:cNvSpPr>
          <p:nvPr>
            <p:ph idx="1"/>
          </p:nvPr>
        </p:nvSpPr>
        <p:spPr/>
        <p:txBody>
          <a:bodyPr/>
          <a:lstStyle/>
          <a:p>
            <a:pPr marL="0" lvl="0" indent="0" algn="just">
              <a:buClr>
                <a:srgbClr val="93A299"/>
              </a:buClr>
              <a:buNone/>
            </a:pPr>
            <a:endParaRPr lang="ar-IQ" sz="3600" dirty="0">
              <a:solidFill>
                <a:srgbClr val="292934"/>
              </a:solidFill>
            </a:endParaRPr>
          </a:p>
          <a:p>
            <a:pPr marL="0" lvl="0" indent="0" algn="just">
              <a:buClr>
                <a:srgbClr val="93A299"/>
              </a:buClr>
              <a:buNone/>
            </a:pPr>
            <a:r>
              <a:rPr lang="ar-IQ" sz="3600" dirty="0">
                <a:solidFill>
                  <a:srgbClr val="292934"/>
                </a:solidFill>
              </a:rPr>
              <a:t>قد يؤثر العواطف الجائحة، كالحب الشديد والبغض الشديد والغيرة والانتقام في شعور الانسان واختياره فتدفعه الى الجريمة.	</a:t>
            </a:r>
          </a:p>
          <a:p>
            <a:pPr marL="0" lvl="0" indent="0" algn="just">
              <a:buClr>
                <a:srgbClr val="93A299"/>
              </a:buClr>
              <a:buNone/>
            </a:pPr>
            <a:r>
              <a:rPr lang="ar-IQ" sz="3600" dirty="0">
                <a:solidFill>
                  <a:srgbClr val="292934"/>
                </a:solidFill>
              </a:rPr>
              <a:t>والقاعدة ان ثورة العاطفة وان اشتدت والانفعال وان بلغ اقصى درجاته لا يعتبر من قبيل العيب في العقل وبالتالي فلا يؤدي الى امتناع المسؤلية ولكنه قد يكون سببا من اسباب تخفيفها.</a:t>
            </a:r>
            <a:endParaRPr lang="en-US" sz="3600" dirty="0">
              <a:solidFill>
                <a:srgbClr val="292934"/>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204730860"/>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600" dirty="0">
                <a:solidFill>
                  <a:srgbClr val="FF0000"/>
                </a:solidFill>
              </a:rPr>
              <a:t/>
            </a:r>
            <a:br>
              <a:rPr lang="ar-IQ" sz="3600" dirty="0">
                <a:solidFill>
                  <a:srgbClr val="FF0000"/>
                </a:solidFill>
              </a:rPr>
            </a:br>
            <a:r>
              <a:rPr lang="ar-IQ" sz="4400" dirty="0">
                <a:solidFill>
                  <a:srgbClr val="FF0000"/>
                </a:solidFill>
              </a:rPr>
              <a:t> يشترط لإمتناع المسؤولية بسبب الجنون توافر الشروط التالية :</a:t>
            </a:r>
            <a:r>
              <a:rPr lang="en-US" sz="3600" dirty="0">
                <a:solidFill>
                  <a:srgbClr val="FF0000"/>
                </a:solidFill>
              </a:rPr>
              <a:t/>
            </a:r>
            <a:br>
              <a:rPr lang="en-US" sz="3600"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sz="4400" dirty="0">
              <a:solidFill>
                <a:srgbClr val="002060"/>
              </a:solidFill>
            </a:endParaRPr>
          </a:p>
          <a:p>
            <a:pPr lvl="0">
              <a:buClr>
                <a:srgbClr val="93A299"/>
              </a:buClr>
              <a:buNone/>
            </a:pPr>
            <a:r>
              <a:rPr lang="ar-IQ" sz="4400" dirty="0">
                <a:solidFill>
                  <a:srgbClr val="002060"/>
                </a:solidFill>
              </a:rPr>
              <a:t>أ- إصابة المتهم بجنون أو عاهة في العقل .</a:t>
            </a:r>
            <a:endParaRPr lang="en-US" sz="4400" dirty="0">
              <a:solidFill>
                <a:srgbClr val="002060"/>
              </a:solidFill>
            </a:endParaRPr>
          </a:p>
          <a:p>
            <a:pPr lvl="0">
              <a:buClr>
                <a:srgbClr val="93A299"/>
              </a:buClr>
            </a:pPr>
            <a:r>
              <a:rPr lang="ar-IQ" sz="4400" dirty="0">
                <a:solidFill>
                  <a:srgbClr val="002060"/>
                </a:solidFill>
              </a:rPr>
              <a:t>ب- أن يؤدي ذلك الى فقد المتهم للإدراك أو الإرادة .</a:t>
            </a:r>
            <a:endParaRPr lang="en-US" sz="4400" dirty="0">
              <a:solidFill>
                <a:srgbClr val="002060"/>
              </a:solidFill>
            </a:endParaRPr>
          </a:p>
          <a:p>
            <a:pPr lvl="0">
              <a:buClr>
                <a:srgbClr val="93A299"/>
              </a:buClr>
            </a:pPr>
            <a:r>
              <a:rPr lang="ar-IQ" sz="4400" dirty="0">
                <a:solidFill>
                  <a:srgbClr val="002060"/>
                </a:solidFill>
              </a:rPr>
              <a:t>ج- معاصرة ذلك لأرتكاب الجريمة .</a:t>
            </a:r>
            <a:endParaRPr lang="en-US" sz="4400" dirty="0">
              <a:solidFill>
                <a:srgbClr val="002060"/>
              </a:solidFill>
            </a:endParaRPr>
          </a:p>
          <a:p>
            <a:pPr marL="0" lvl="0" indent="0">
              <a:buClr>
                <a:srgbClr val="93A299"/>
              </a:buClr>
              <a:buNone/>
            </a:pPr>
            <a:endParaRPr lang="en-US" sz="4400" dirty="0">
              <a:solidFill>
                <a:srgbClr val="002060"/>
              </a:solidFill>
            </a:endParaRPr>
          </a:p>
          <a:p>
            <a:pPr marL="0" indent="0">
              <a:buNone/>
            </a:pPr>
            <a:endParaRPr lang="en-US" dirty="0"/>
          </a:p>
        </p:txBody>
      </p:sp>
    </p:spTree>
    <p:extLst>
      <p:ext uri="{BB962C8B-B14F-4D97-AF65-F5344CB8AC3E}">
        <p14:creationId xmlns:p14="http://schemas.microsoft.com/office/powerpoint/2010/main" val="2672973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الجرائم المشمولة لاختصاص العيني</a:t>
            </a:r>
            <a:endParaRPr lang="ar-IQ" dirty="0"/>
          </a:p>
        </p:txBody>
      </p:sp>
      <p:sp>
        <p:nvSpPr>
          <p:cNvPr id="3" name="Content Placeholder 2"/>
          <p:cNvSpPr>
            <a:spLocks noGrp="1"/>
          </p:cNvSpPr>
          <p:nvPr>
            <p:ph idx="1"/>
          </p:nvPr>
        </p:nvSpPr>
        <p:spPr/>
        <p:txBody>
          <a:bodyPr>
            <a:normAutofit/>
          </a:bodyPr>
          <a:lstStyle/>
          <a:p>
            <a:pPr marL="0" indent="0">
              <a:buNone/>
            </a:pPr>
            <a:r>
              <a:rPr lang="ar-IQ" sz="2600" dirty="0" smtClean="0">
                <a:solidFill>
                  <a:srgbClr val="002060"/>
                </a:solidFill>
              </a:rPr>
              <a:t>- الجرائم الماسة بامن الدولة الخارجي/ كجريمة التجسس وجريمة الخيانة وجريمة تسهيل دخول قوات العدو الى أرض الوطن.</a:t>
            </a:r>
          </a:p>
          <a:p>
            <a:pPr marL="0" indent="0">
              <a:buNone/>
            </a:pPr>
            <a:r>
              <a:rPr lang="ar-IQ" sz="2600" dirty="0" smtClean="0">
                <a:solidFill>
                  <a:srgbClr val="002060"/>
                </a:solidFill>
              </a:rPr>
              <a:t>الجرائم الماسة بأمن الدولة الداخلي/ كجريمة التمرد والعصيان.</a:t>
            </a:r>
          </a:p>
          <a:p>
            <a:pPr marL="0" indent="0">
              <a:buNone/>
            </a:pPr>
            <a:r>
              <a:rPr lang="ar-IQ" sz="2600" dirty="0" smtClean="0">
                <a:solidFill>
                  <a:srgbClr val="002060"/>
                </a:solidFill>
              </a:rPr>
              <a:t>الجرائم المرتكبة ضد النظام الجمهوري/ الشروع بالقوة أو العنف في قلب نظام الحكم الجمهوري بموجب الدستور.</a:t>
            </a:r>
          </a:p>
          <a:p>
            <a:pPr marL="0" indent="0">
              <a:buNone/>
            </a:pPr>
            <a:r>
              <a:rPr lang="ar-IQ" sz="2600" dirty="0" smtClean="0">
                <a:solidFill>
                  <a:srgbClr val="002060"/>
                </a:solidFill>
              </a:rPr>
              <a:t>جرائم التزويرالطوابع العراقية/  سواء كانت بريدية او مالية .</a:t>
            </a:r>
          </a:p>
          <a:p>
            <a:pPr marL="0" indent="0">
              <a:buNone/>
            </a:pPr>
            <a:r>
              <a:rPr lang="ar-IQ" sz="2600" dirty="0" smtClean="0">
                <a:solidFill>
                  <a:srgbClr val="002060"/>
                </a:solidFill>
              </a:rPr>
              <a:t>جرائم تزوير الاوراق الرسمية / كتزوير جوازات السفر أو دفاتر النفوس أو بطاقات الوطنية.أو اية ورقة او مستمسك صادر من جهة حكومية رسمية او شبه رسمية.</a:t>
            </a:r>
          </a:p>
          <a:p>
            <a:pPr marL="0" indent="0">
              <a:buNone/>
            </a:pPr>
            <a:r>
              <a:rPr lang="ar-IQ" sz="2600" dirty="0" smtClean="0">
                <a:solidFill>
                  <a:srgbClr val="002060"/>
                </a:solidFill>
              </a:rPr>
              <a:t>جرائم تزوير العملة الورقية أو تقليد أو تزييف العملة المعدنية العراقية او الاجنبية المتداولة عرفا في العراق او المتداولة قانون أو عرفا في الخارج.</a:t>
            </a:r>
          </a:p>
          <a:p>
            <a:pPr marL="0" indent="0">
              <a:buNone/>
            </a:pPr>
            <a:endParaRPr lang="ar-JO" sz="2600" dirty="0">
              <a:solidFill>
                <a:srgbClr val="002060"/>
              </a:solidFill>
            </a:endParaRPr>
          </a:p>
        </p:txBody>
      </p:sp>
    </p:spTree>
    <p:extLst>
      <p:ext uri="{BB962C8B-B14F-4D97-AF65-F5344CB8AC3E}">
        <p14:creationId xmlns:p14="http://schemas.microsoft.com/office/powerpoint/2010/main" val="1590899625"/>
      </p:ext>
    </p:extLst>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pPr algn="ctr"/>
            <a:r>
              <a:rPr lang="ar-IQ" sz="5400" b="1" dirty="0" smtClean="0"/>
              <a:t>2- سكر أو التخدير</a:t>
            </a:r>
            <a:endParaRPr lang="en-US" sz="5400" b="1" dirty="0"/>
          </a:p>
        </p:txBody>
      </p:sp>
      <p:sp>
        <p:nvSpPr>
          <p:cNvPr id="3" name="Content Placeholder 2"/>
          <p:cNvSpPr>
            <a:spLocks noGrp="1"/>
          </p:cNvSpPr>
          <p:nvPr>
            <p:ph idx="1"/>
          </p:nvPr>
        </p:nvSpPr>
        <p:spPr>
          <a:xfrm>
            <a:off x="500035" y="1071547"/>
            <a:ext cx="8229600" cy="4525963"/>
          </a:xfrm>
        </p:spPr>
        <p:txBody>
          <a:bodyPr>
            <a:noAutofit/>
          </a:bodyPr>
          <a:lstStyle/>
          <a:p>
            <a:pPr algn="r">
              <a:buNone/>
            </a:pPr>
            <a:r>
              <a:rPr lang="ar-IQ" sz="3600" dirty="0" smtClean="0"/>
              <a:t> كما جاء في المادة (60) بانه ((لا يسأل جزائيا من كان وقت إرتكاب الجريمة فاقد الإدراك أو الإرادة ...بسبب كونه في حالة سكر أو تخدير نتجت عن مواد مسكرة أو مخدرة اعطيت له قسرا أو على غير علم منه بها)) ويشترط لتحقق هذا المانع توافر الشروط التالية :</a:t>
            </a:r>
            <a:endParaRPr lang="en-US" sz="3600" dirty="0" smtClean="0"/>
          </a:p>
          <a:p>
            <a:pPr algn="r">
              <a:buNone/>
            </a:pPr>
            <a:r>
              <a:rPr lang="ar-IQ" sz="3600" dirty="0" smtClean="0"/>
              <a:t>أ- تناول المتهم مواد مسكرة أو مخدرة اعطيت له قسرا أو على غير علم منه بها .</a:t>
            </a:r>
            <a:endParaRPr lang="en-US" sz="3600" dirty="0" smtClean="0"/>
          </a:p>
          <a:p>
            <a:pPr algn="r">
              <a:buNone/>
            </a:pPr>
            <a:r>
              <a:rPr lang="ar-IQ" sz="3600" dirty="0" smtClean="0"/>
              <a:t>ب- أن يترتب على ذلك فقد المتهم للإدراك أو الإرادة .</a:t>
            </a:r>
            <a:endParaRPr lang="en-US" sz="3600" dirty="0" smtClean="0"/>
          </a:p>
          <a:p>
            <a:pPr algn="r">
              <a:buNone/>
            </a:pPr>
            <a:r>
              <a:rPr lang="ar-IQ" sz="3600" dirty="0" smtClean="0"/>
              <a:t>ج- معاصرة ذلك لإرتكاب الجريمة .</a:t>
            </a:r>
            <a:endParaRPr lang="en-US" sz="3600" dirty="0"/>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1142985"/>
            <a:ext cx="8229600" cy="4525963"/>
          </a:xfrm>
        </p:spPr>
        <p:txBody>
          <a:bodyPr>
            <a:noAutofit/>
          </a:bodyPr>
          <a:lstStyle/>
          <a:p>
            <a:pPr algn="r">
              <a:buNone/>
            </a:pPr>
            <a:r>
              <a:rPr lang="ar-IQ" sz="4000" dirty="0" smtClean="0"/>
              <a:t>ولا يدخل في نطاق موانع المسؤولية الجنائية ما جاء ذكره في المادة (61) بالنص (( إذا كان فقد الإدراك أو الإرادة ناتجا عن مواد مسكرة أو مخدرة تناولها المجرم بإختياره وعلمه عوقب على الجريمة التي وقعت ولو كانت ذات قصد خاص كما لو كانت وقعت منه بغير تخدير أو سكر. فاذا كان تناول المسكر أو المخدر عمدا بغية إرتكاب الجريمة التي وقعت عد ذلك ظرفا مشددا للعقوبة )) .</a:t>
            </a:r>
            <a:endParaRPr lang="en-US" sz="4000" dirty="0"/>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b="1" dirty="0" smtClean="0">
                <a:solidFill>
                  <a:srgbClr val="FF0000"/>
                </a:solidFill>
              </a:rPr>
              <a:t>3- الإكراه</a:t>
            </a:r>
            <a:endParaRPr lang="en-US" sz="5400" b="1" dirty="0">
              <a:solidFill>
                <a:srgbClr val="FF0000"/>
              </a:solidFill>
            </a:endParaRPr>
          </a:p>
        </p:txBody>
      </p:sp>
      <p:sp>
        <p:nvSpPr>
          <p:cNvPr id="3" name="Content Placeholder 2"/>
          <p:cNvSpPr>
            <a:spLocks noGrp="1"/>
          </p:cNvSpPr>
          <p:nvPr>
            <p:ph idx="1"/>
          </p:nvPr>
        </p:nvSpPr>
        <p:spPr/>
        <p:txBody>
          <a:bodyPr>
            <a:noAutofit/>
          </a:bodyPr>
          <a:lstStyle/>
          <a:p>
            <a:pPr algn="r" rtl="1">
              <a:buNone/>
            </a:pPr>
            <a:r>
              <a:rPr lang="ar-IQ" sz="3600" dirty="0" smtClean="0"/>
              <a:t>      تناول المشرع العراقي هذه الحالة كمانع من المسؤولية الجنائية في المادة (62) بالنص(( لا يسأل من أكرهته على إرتكاب الجريمة قوة مادية أو معنوية لم يستطع دفعها)) ، إذن يشترط لتحقق هذا المانع توافر الشروط التالية :</a:t>
            </a:r>
            <a:endParaRPr lang="en-US" sz="3600" dirty="0" smtClean="0"/>
          </a:p>
          <a:p>
            <a:pPr algn="r"/>
            <a:r>
              <a:rPr lang="ar-IQ" sz="3600" dirty="0" smtClean="0"/>
              <a:t>أ- وقوع إكراه على المكره .</a:t>
            </a:r>
            <a:endParaRPr lang="en-US" sz="3600" dirty="0" smtClean="0"/>
          </a:p>
          <a:p>
            <a:pPr algn="r"/>
            <a:r>
              <a:rPr lang="ar-IQ" sz="3600" dirty="0" smtClean="0"/>
              <a:t>ب- أن يؤدي ذلك الى فقد المكره لحرية الإختيار.</a:t>
            </a:r>
            <a:endParaRPr lang="en-US" sz="3600" dirty="0" smtClean="0"/>
          </a:p>
          <a:p>
            <a:pPr algn="r"/>
            <a:r>
              <a:rPr lang="ar-IQ" sz="3600" dirty="0" smtClean="0"/>
              <a:t>ج- معاصرة ذلك لإرتكاب الجريمة .</a:t>
            </a:r>
            <a:endParaRPr lang="en-US" sz="3600" dirty="0"/>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4-حالة الضرورة</a:t>
            </a:r>
            <a:endParaRPr lang="en-US" sz="4800" dirty="0">
              <a:solidFill>
                <a:srgbClr val="FF0000"/>
              </a:solidFill>
            </a:endParaRPr>
          </a:p>
        </p:txBody>
      </p:sp>
      <p:sp>
        <p:nvSpPr>
          <p:cNvPr id="3" name="Content Placeholder 2"/>
          <p:cNvSpPr>
            <a:spLocks noGrp="1"/>
          </p:cNvSpPr>
          <p:nvPr>
            <p:ph idx="1"/>
          </p:nvPr>
        </p:nvSpPr>
        <p:spPr/>
        <p:txBody>
          <a:bodyPr/>
          <a:lstStyle/>
          <a:p>
            <a:pPr marL="0" lvl="0" indent="0">
              <a:buClr>
                <a:srgbClr val="93A299"/>
              </a:buClr>
              <a:buNone/>
            </a:pPr>
            <a:endParaRPr lang="ar-IQ" dirty="0">
              <a:solidFill>
                <a:srgbClr val="292934"/>
              </a:solidFill>
            </a:endParaRPr>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002060"/>
                </a:solidFill>
              </a:rPr>
              <a:t>يراد بحالة الضرورة، أن يجد الانسان نفسه في ظروف تهدده بخطر لا سبيل الى تلافيه الا بارتكاب جريمة . </a:t>
            </a:r>
            <a:endParaRPr lang="en-US" sz="3600" dirty="0">
              <a:solidFill>
                <a:srgbClr val="002060"/>
              </a:solidFill>
            </a:endParaRPr>
          </a:p>
          <a:p>
            <a:pPr marL="0" lvl="0" indent="0" algn="just">
              <a:buClr>
                <a:srgbClr val="93A299"/>
              </a:buClr>
              <a:buNone/>
            </a:pPr>
            <a:r>
              <a:rPr lang="ar-IQ" sz="3600" dirty="0">
                <a:solidFill>
                  <a:srgbClr val="002060"/>
                </a:solidFill>
              </a:rPr>
              <a:t>مثلا أن يقضي الطبيب على الجنين انقاذ لحياة الام في ولادة عسرة.</a:t>
            </a:r>
            <a:endParaRPr lang="en-US" sz="3600" dirty="0">
              <a:solidFill>
                <a:srgbClr val="002060"/>
              </a:solidFill>
            </a:endParaRPr>
          </a:p>
        </p:txBody>
      </p:sp>
    </p:spTree>
    <p:extLst>
      <p:ext uri="{BB962C8B-B14F-4D97-AF65-F5344CB8AC3E}">
        <p14:creationId xmlns:p14="http://schemas.microsoft.com/office/powerpoint/2010/main" val="228287432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حالة الضرورة والاكراه المعنوي</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  تتفق حالة الضرورة مع الاكراه المعنوي، في أن الجاني لا يجد سبيلا للخلاص من الشر المحدق به الا بسلوك سبيل الجريمة.</a:t>
            </a:r>
          </a:p>
          <a:p>
            <a:pPr marL="0" lvl="0" indent="0" algn="just">
              <a:buClr>
                <a:srgbClr val="93A299"/>
              </a:buClr>
              <a:buNone/>
            </a:pPr>
            <a:r>
              <a:rPr lang="ar-IQ" sz="3200" dirty="0">
                <a:solidFill>
                  <a:srgbClr val="002060"/>
                </a:solidFill>
              </a:rPr>
              <a:t>وتختلف عنه في أن في الاكراه يهدد الجاني بالشر من قبل المكره لحمله على سلوك الجريمة فيسلكه خوفا من التهدد، أما في حالة الضرورة فانه يسلكه من نفسه بغير أن يقصد أحد الجاءه اليه. لذلك قالوا إن حرية الاختيار تضيق عند الاكراه المعنوي أكثر مما تضيق في حالة الضرورة.</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202727992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الطبيعة القانونية  لحالة الضرورة</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ar-IQ" dirty="0" smtClean="0"/>
          </a:p>
          <a:p>
            <a:pPr marL="0" lvl="0" indent="0" algn="just">
              <a:buClr>
                <a:srgbClr val="93A299"/>
              </a:buClr>
              <a:buNone/>
            </a:pPr>
            <a:r>
              <a:rPr lang="ar-IQ" sz="3200" dirty="0">
                <a:solidFill>
                  <a:srgbClr val="002060"/>
                </a:solidFill>
              </a:rPr>
              <a:t> أن من المسلم به في التشريع الجنائي الحديث بصفة عامة هو اعفاء الجاني من العقاب في حالة الضرورة . غير أن المذاهب اختلفت في تكييف هذا الاعفاء وأساسه الفقهي .</a:t>
            </a:r>
          </a:p>
          <a:p>
            <a:pPr lvl="0" algn="just">
              <a:buClr>
                <a:srgbClr val="93A299"/>
              </a:buClr>
              <a:buFontTx/>
              <a:buChar char="-"/>
            </a:pPr>
            <a:r>
              <a:rPr lang="ar-IQ" sz="3200" dirty="0">
                <a:solidFill>
                  <a:srgbClr val="002060"/>
                </a:solidFill>
              </a:rPr>
              <a:t>هناك من يبحث عن علة الاعفاء في شخص الجاني وارادته، لذلك هم يعتبرون حالة الضرورة مانعا من موانع المسؤولية .</a:t>
            </a:r>
          </a:p>
          <a:p>
            <a:pPr lvl="0" algn="just">
              <a:buClr>
                <a:srgbClr val="93A299"/>
              </a:buClr>
              <a:buFontTx/>
              <a:buChar char="-"/>
            </a:pPr>
            <a:r>
              <a:rPr lang="ar-IQ" sz="3200" dirty="0">
                <a:solidFill>
                  <a:srgbClr val="002060"/>
                </a:solidFill>
              </a:rPr>
              <a:t>هناك من يبحث عن علة الاعفاء في الفعل المرتكب تحت تاثير ضغط الضرورة ولذلك هم يعتبرون حالة الضرورة سبب من أسباب الاباحة .</a:t>
            </a:r>
          </a:p>
          <a:p>
            <a:pPr lvl="0" algn="just">
              <a:buClr>
                <a:srgbClr val="93A299"/>
              </a:buClr>
              <a:buFontTx/>
              <a:buChar char="-"/>
            </a:pPr>
            <a:r>
              <a:rPr lang="ar-IQ" sz="3200" dirty="0">
                <a:solidFill>
                  <a:srgbClr val="002060"/>
                </a:solidFill>
              </a:rPr>
              <a:t>الرأي الثاني هو الاقرب الى المنطق القانوني والمعول عليه في فرنسا.</a:t>
            </a:r>
            <a:endParaRPr lang="en-US" dirty="0"/>
          </a:p>
        </p:txBody>
      </p:sp>
    </p:spTree>
    <p:extLst>
      <p:ext uri="{BB962C8B-B14F-4D97-AF65-F5344CB8AC3E}">
        <p14:creationId xmlns:p14="http://schemas.microsoft.com/office/powerpoint/2010/main" val="1620603625"/>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900"/>
            <a:ext cx="8229600" cy="1143000"/>
          </a:xfrm>
        </p:spPr>
        <p:txBody>
          <a:bodyPr>
            <a:normAutofit/>
          </a:bodyPr>
          <a:lstStyle/>
          <a:p>
            <a:pPr algn="ctr"/>
            <a:r>
              <a:rPr lang="ar-IQ" sz="4800" b="1" dirty="0">
                <a:solidFill>
                  <a:srgbClr val="FF0000"/>
                </a:solidFill>
              </a:rPr>
              <a:t>حالة الضرورة في قانون العقوبات العراقي</a:t>
            </a:r>
            <a:endParaRPr lang="en-US" sz="5400" b="1" dirty="0">
              <a:solidFill>
                <a:srgbClr val="FF0000"/>
              </a:solidFill>
            </a:endParaRPr>
          </a:p>
        </p:txBody>
      </p:sp>
      <p:sp>
        <p:nvSpPr>
          <p:cNvPr id="3" name="Content Placeholder 2"/>
          <p:cNvSpPr>
            <a:spLocks noGrp="1"/>
          </p:cNvSpPr>
          <p:nvPr>
            <p:ph idx="1"/>
          </p:nvPr>
        </p:nvSpPr>
        <p:spPr>
          <a:xfrm>
            <a:off x="571472" y="1000109"/>
            <a:ext cx="8229600" cy="4525963"/>
          </a:xfrm>
        </p:spPr>
        <p:txBody>
          <a:bodyPr>
            <a:noAutofit/>
          </a:bodyPr>
          <a:lstStyle/>
          <a:p>
            <a:pPr algn="r">
              <a:buNone/>
            </a:pPr>
            <a:r>
              <a:rPr lang="ar-IQ" sz="4000" dirty="0" smtClean="0"/>
              <a:t>   تناولت هذا المانع المادة (63) من ق.ع.ع بالنص ((لا يسأل جزائيا من إرتكب جريمة ألجاته اليها ضرورة وقاية نفسه أو غيره أو ماله أو مال غيره من خطر جسيم محدق لم يتسبب هو فيه عمدا ولم يكن في قدرته منعه بوسيلة اخرى وبشرط أن يكون الفعل المكون للجريمة متناسبا والخطر المراد إتقاؤه ولا يعتبر في حالة ضرورة من أوجب القانون عليه مواجهة ذلك الخطر)) . </a:t>
            </a:r>
            <a:endParaRPr lang="en-US" sz="4000" dirty="0"/>
          </a:p>
        </p:txBody>
      </p:sp>
    </p:spTree>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200" dirty="0">
                <a:solidFill>
                  <a:srgbClr val="002060"/>
                </a:solidFill>
              </a:rPr>
              <a:t/>
            </a:r>
            <a:br>
              <a:rPr lang="ar-IQ" sz="3200" dirty="0">
                <a:solidFill>
                  <a:srgbClr val="002060"/>
                </a:solidFill>
              </a:rPr>
            </a:br>
            <a:r>
              <a:rPr lang="ar-IQ" sz="3600" dirty="0">
                <a:solidFill>
                  <a:srgbClr val="FF0000"/>
                </a:solidFill>
              </a:rPr>
              <a:t>س/ هل حالة الضرورة في قانون العقوبات العراقي مانع من موانع المسؤولية أم سبب من اسباب الاباحة ؟</a:t>
            </a:r>
            <a:r>
              <a:rPr lang="ar-IQ" sz="3600" dirty="0">
                <a:solidFill>
                  <a:srgbClr val="002060"/>
                </a:solidFill>
              </a:rPr>
              <a:t/>
            </a:r>
            <a:br>
              <a:rPr lang="ar-IQ" sz="3600" dirty="0">
                <a:solidFill>
                  <a:srgbClr val="002060"/>
                </a:solidFill>
              </a:rPr>
            </a:b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1- حالة الضرورة في قانون العقوبات العراقي مانع من موانع المسؤولية ودليلنا هو أن المادة (63) نصت على أن ( لا يسأل جزائيا ......) مما يعني لو اراد اعتبرها سبب الاباحة لصدر المادة بقول ( لا جريمة) أو ( لا يعد الفعل جريمة)</a:t>
            </a:r>
          </a:p>
          <a:p>
            <a:pPr marL="0" lvl="0" indent="0" algn="just">
              <a:buClr>
                <a:srgbClr val="93A299"/>
              </a:buClr>
              <a:buNone/>
            </a:pPr>
            <a:r>
              <a:rPr lang="ar-IQ" sz="3200" dirty="0">
                <a:solidFill>
                  <a:srgbClr val="002060"/>
                </a:solidFill>
              </a:rPr>
              <a:t>2- اذا اراد المشرع العراقي اعتبرها حالة الضرورة سبب الاباحة تتكلم عنها في الاسباب الاباحة وليس في المواد التي تناولتها في المسؤولية الجنائية وموانعها.</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1365971613"/>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1" y="1"/>
            <a:ext cx="8229600" cy="4525963"/>
          </a:xfrm>
        </p:spPr>
        <p:txBody>
          <a:bodyPr>
            <a:noAutofit/>
          </a:bodyPr>
          <a:lstStyle/>
          <a:p>
            <a:pPr algn="r">
              <a:buNone/>
            </a:pPr>
            <a:endParaRPr lang="ar-IQ" sz="4000" dirty="0" smtClean="0"/>
          </a:p>
          <a:p>
            <a:pPr lvl="0" algn="ctr">
              <a:buClr>
                <a:srgbClr val="93A299"/>
              </a:buClr>
              <a:buNone/>
            </a:pPr>
            <a:r>
              <a:rPr lang="ar-IQ" sz="4400" dirty="0">
                <a:solidFill>
                  <a:srgbClr val="FF0000"/>
                </a:solidFill>
              </a:rPr>
              <a:t>شروط تحقيق حالة الضرورة</a:t>
            </a:r>
          </a:p>
          <a:p>
            <a:pPr algn="r">
              <a:buNone/>
            </a:pPr>
            <a:endParaRPr lang="ar-IQ" sz="4000" dirty="0"/>
          </a:p>
          <a:p>
            <a:pPr algn="r">
              <a:buNone/>
            </a:pPr>
            <a:r>
              <a:rPr lang="ar-IQ" sz="4000" dirty="0" smtClean="0"/>
              <a:t>وبذلك يشترط لتحقق هذا المانع توافر الشروط هي:</a:t>
            </a:r>
            <a:endParaRPr lang="en-US" sz="4000" dirty="0" smtClean="0"/>
          </a:p>
          <a:p>
            <a:pPr algn="r">
              <a:buNone/>
            </a:pPr>
            <a:r>
              <a:rPr lang="ar-IQ" sz="4000" dirty="0" smtClean="0"/>
              <a:t>أ- وجود خطر جسيم </a:t>
            </a:r>
            <a:endParaRPr lang="en-US" sz="4000" dirty="0" smtClean="0"/>
          </a:p>
          <a:p>
            <a:pPr algn="r">
              <a:buNone/>
            </a:pPr>
            <a:r>
              <a:rPr lang="ar-IQ" sz="4000" dirty="0" smtClean="0"/>
              <a:t>ب- أن يكون الخطر حالا( محدق) </a:t>
            </a:r>
            <a:endParaRPr lang="en-US" sz="4000" dirty="0" smtClean="0"/>
          </a:p>
          <a:p>
            <a:pPr algn="r">
              <a:buNone/>
            </a:pPr>
            <a:r>
              <a:rPr lang="ar-IQ" sz="4000" dirty="0" smtClean="0"/>
              <a:t>ج- أن يكون الخطر مهددا النفس أو المال</a:t>
            </a:r>
            <a:endParaRPr lang="en-US" sz="4000" dirty="0" smtClean="0"/>
          </a:p>
          <a:p>
            <a:pPr algn="r">
              <a:buNone/>
            </a:pPr>
            <a:r>
              <a:rPr lang="ar-IQ" sz="4000" dirty="0" smtClean="0"/>
              <a:t>د- ألا يكون لإرادة الشخص دخل في حلول الخطر</a:t>
            </a:r>
            <a:endParaRPr lang="en-US" sz="4000" dirty="0" smtClean="0"/>
          </a:p>
          <a:p>
            <a:pPr algn="r">
              <a:buNone/>
            </a:pPr>
            <a:r>
              <a:rPr lang="ar-IQ" sz="4000" dirty="0" smtClean="0"/>
              <a:t>ه- ألا يكون في إستطاعة الجاني دفع الخطر بطريقة اخرى</a:t>
            </a:r>
            <a:endParaRPr lang="en-US" sz="4000" dirty="0" smtClean="0"/>
          </a:p>
          <a:p>
            <a:pPr algn="r"/>
            <a:r>
              <a:rPr lang="ar-IQ" sz="4000" dirty="0" smtClean="0"/>
              <a:t>د- أن يكون الفعل المرتكب متناسبا مع جسامة الخطر</a:t>
            </a:r>
            <a:endParaRPr lang="en-US" sz="4000" dirty="0" smtClean="0"/>
          </a:p>
          <a:p>
            <a:endParaRPr lang="en-US" sz="4000" dirty="0"/>
          </a:p>
        </p:txBody>
      </p:sp>
    </p:spTree>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solidFill>
                  <a:srgbClr val="FF0000"/>
                </a:solidFill>
              </a:rPr>
              <a:t>5- صغر السن</a:t>
            </a:r>
            <a:endParaRPr lang="en-US" sz="5400"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اعتبرت التشريعات الجنائية الحديثة صغر السن في سن معينة مانعا من المسؤولية الجنائية اقتناعا منها بان الانسان قبل تجاوزه هذه السن يكون غير متمتع بملكة الادراك التي هي شرط لقيام المسؤولية الجنائية.</a:t>
            </a:r>
          </a:p>
          <a:p>
            <a:pPr marL="0" lvl="0" indent="0" algn="just">
              <a:buClr>
                <a:srgbClr val="93A299"/>
              </a:buClr>
              <a:buNone/>
            </a:pPr>
            <a:r>
              <a:rPr lang="ar-IQ" sz="3200" dirty="0">
                <a:solidFill>
                  <a:srgbClr val="002060"/>
                </a:solidFill>
              </a:rPr>
              <a:t>ففي قانون العقوبات العراقي نصت المادة (64) على أن ( لا تقام الدعوى الجزائية على من لم يكن وقت ارتكاب الجريمة قد أتم السابعة من عمره) ذلك أن المشرع العراقي اعتبر من لم يتم السابعة من العمر لا ادراك له وبالتالي فلا مسؤولية عليه.</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3137048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العلة في تطبيق القانون العراقي </a:t>
            </a:r>
            <a:endParaRPr lang="ar-IQ" dirty="0"/>
          </a:p>
        </p:txBody>
      </p:sp>
      <p:sp>
        <p:nvSpPr>
          <p:cNvPr id="3" name="Content Placeholder 2"/>
          <p:cNvSpPr>
            <a:spLocks noGrp="1"/>
          </p:cNvSpPr>
          <p:nvPr>
            <p:ph idx="1"/>
          </p:nvPr>
        </p:nvSpPr>
        <p:spPr/>
        <p:txBody>
          <a:bodyPr>
            <a:normAutofit/>
          </a:bodyPr>
          <a:lstStyle/>
          <a:p>
            <a:pPr marL="0" indent="0" algn="just">
              <a:buNone/>
            </a:pPr>
            <a:r>
              <a:rPr lang="ar-IQ" sz="3200" dirty="0" smtClean="0">
                <a:solidFill>
                  <a:srgbClr val="002060"/>
                </a:solidFill>
              </a:rPr>
              <a:t> العلة لاخضاع هذه الجرائم لسلطات القانون والقضاء العراقيين بالرغم من ارتكابها في الخارج :-</a:t>
            </a:r>
          </a:p>
          <a:p>
            <a:pPr marL="0" indent="0" algn="just">
              <a:buNone/>
            </a:pPr>
            <a:r>
              <a:rPr lang="ar-IQ" sz="3200" dirty="0" smtClean="0">
                <a:solidFill>
                  <a:srgbClr val="002060"/>
                </a:solidFill>
              </a:rPr>
              <a:t>1- لاتصال هذه الجرائم بصميم المصلحة الاساسية لها لعلاقتها القوية بسيادتها واستقلالها أو بامنها ووحدتها وسلامة النظام الحكم الجمهوري .</a:t>
            </a:r>
          </a:p>
          <a:p>
            <a:pPr marL="0" indent="0" algn="just">
              <a:buNone/>
            </a:pPr>
            <a:r>
              <a:rPr lang="ar-IQ" sz="3200" dirty="0" smtClean="0">
                <a:solidFill>
                  <a:srgbClr val="002060"/>
                </a:solidFill>
              </a:rPr>
              <a:t>2- لاتصالها بكيانها المالي او الاقتصادي أو الاخلال بسمعتها المالية أو بسلامة وثائقها ومحرراتها.</a:t>
            </a:r>
            <a:endParaRPr lang="ar-IQ" sz="3200" dirty="0">
              <a:solidFill>
                <a:srgbClr val="002060"/>
              </a:solidFill>
            </a:endParaRPr>
          </a:p>
        </p:txBody>
      </p:sp>
    </p:spTree>
    <p:extLst>
      <p:ext uri="{BB962C8B-B14F-4D97-AF65-F5344CB8AC3E}">
        <p14:creationId xmlns:p14="http://schemas.microsoft.com/office/powerpoint/2010/main" val="1293085593"/>
      </p:ext>
    </p:extLst>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3600" dirty="0">
                <a:solidFill>
                  <a:srgbClr val="FF0000"/>
                </a:solidFill>
              </a:rPr>
              <a:t>س/ هل امتناع المسؤولية الجنائية بسبب صغر السن  يؤثر في مسؤولية الصغير المدنية ؟ </a:t>
            </a:r>
          </a:p>
          <a:p>
            <a:pPr marL="0" lvl="0" indent="0" algn="just">
              <a:buClr>
                <a:srgbClr val="93A299"/>
              </a:buClr>
              <a:buNone/>
            </a:pPr>
            <a:r>
              <a:rPr lang="ar-IQ" sz="3600" dirty="0">
                <a:solidFill>
                  <a:srgbClr val="002060"/>
                </a:solidFill>
              </a:rPr>
              <a:t>ج/ امتناع المسؤولية الجنائية بسبب صغر السن  لا يؤثر في مسؤولية الصغير المدنية بموجب المادة (191) من قانون المدني العراقي اذا اتلف صبي مميز او غير مميز لزمه ضمان من ماله، واذا تعذر تلزم الولي او القيم او الوصي بمبلغ التعويض.</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01290935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5400" dirty="0">
                <a:solidFill>
                  <a:srgbClr val="FF0000"/>
                </a:solidFill>
              </a:rPr>
              <a:t>6- حالة مخففات المسؤولية</a:t>
            </a: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dirty="0">
              <a:solidFill>
                <a:srgbClr val="292934"/>
              </a:solidFill>
            </a:endParaRPr>
          </a:p>
          <a:p>
            <a:pPr marL="0" lvl="0" indent="0" algn="just">
              <a:buClr>
                <a:srgbClr val="93A299"/>
              </a:buClr>
              <a:buNone/>
            </a:pPr>
            <a:r>
              <a:rPr lang="ar-IQ" sz="3200" dirty="0">
                <a:solidFill>
                  <a:srgbClr val="002060"/>
                </a:solidFill>
              </a:rPr>
              <a:t>  هناك حالات كثيرة لا يفقد فيها الجاني ادراكه او ارادته على صورة المطلقة كما تحدثنا عند موانع المسؤولية الاخرى ( حالة جنون، حالة السكر......) اما لثبوت تمتعه ببعض الادراك او الارادة وقت ارتكاب الجريمة، واما لعدم توافر بعض الشروط التي يتطلبها القانون لافتراض فقد الاهلية بسبب نقص الادراك او الارادة بسبب.مثلا طائفة المجانين او حالة الجنون الاخلاقي (السايكوباتية) .....</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3443641050"/>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lvl="0" algn="just">
              <a:buClr>
                <a:srgbClr val="93A299"/>
              </a:buClr>
            </a:pPr>
            <a:endParaRPr lang="ar-IQ" sz="4000" dirty="0">
              <a:solidFill>
                <a:srgbClr val="002060"/>
              </a:solidFill>
            </a:endParaRPr>
          </a:p>
          <a:p>
            <a:pPr marL="0" lvl="0" indent="0" algn="just">
              <a:buClr>
                <a:srgbClr val="93A299"/>
              </a:buClr>
              <a:buNone/>
            </a:pPr>
            <a:r>
              <a:rPr lang="ar-IQ" sz="3200" dirty="0">
                <a:solidFill>
                  <a:srgbClr val="002060"/>
                </a:solidFill>
              </a:rPr>
              <a:t>من ذلك نصت المادة (60) من ق.ع.ع. على أن ( ........اما اذا لم يترتب على العاهة في العقل أو المادة المسكرة أو المخدرة أو غيرها سوى نقص أو ضعف في الادراك أو الارادة وقت ارتكاب الجريمة عد ذلك عذرا مخففا) وكذلك في المواد (66- 77) الخاصة بمسؤولية الاحداث المخففة.</a:t>
            </a:r>
          </a:p>
          <a:p>
            <a:pPr marL="0" lvl="0" indent="0" algn="just">
              <a:buClr>
                <a:srgbClr val="93A299"/>
              </a:buClr>
              <a:buNone/>
            </a:pPr>
            <a:r>
              <a:rPr lang="ar-IQ" sz="3200" dirty="0">
                <a:solidFill>
                  <a:srgbClr val="002060"/>
                </a:solidFill>
              </a:rPr>
              <a:t>والمادة (105) الخاصة بالحجز في مأوى علاجي للمصابين بأمراض عقلية بالنسبة لطائفة المجانين.</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1465878667"/>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العقوبات</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algn="r"/>
            <a:r>
              <a:rPr lang="ar-IQ" sz="3600" b="1" dirty="0" smtClean="0"/>
              <a:t>تعريفها: </a:t>
            </a:r>
            <a:r>
              <a:rPr lang="ar-IQ" sz="3600" dirty="0" smtClean="0"/>
              <a:t>هي الجزاء الذي يقرره القانون الجنائي لمصلحة المجتمع تنفيذاً لحكم قضائي على من تثبت مسؤوليته عن الجريمة لمنع إرتكاب الجريمة مرة أخرى من قبل المجرم نفسه أو مم قبل بقية المواطنين.</a:t>
            </a:r>
            <a:endParaRPr lang="en-US" sz="3600" dirty="0" smtClean="0"/>
          </a:p>
          <a:p>
            <a:pPr algn="r"/>
            <a:r>
              <a:rPr lang="ar-IQ" sz="3600" b="1" dirty="0" smtClean="0"/>
              <a:t> تمييز العقوبة عن الجزاءات الاخرى</a:t>
            </a:r>
            <a:endParaRPr lang="en-US" sz="3600" dirty="0" smtClean="0"/>
          </a:p>
          <a:p>
            <a:pPr algn="r"/>
            <a:r>
              <a:rPr lang="ar-IQ" sz="3600" dirty="0" smtClean="0"/>
              <a:t>أ – الجزاء المدني</a:t>
            </a:r>
            <a:endParaRPr lang="en-US" sz="3600" dirty="0" smtClean="0"/>
          </a:p>
          <a:p>
            <a:pPr algn="r"/>
            <a:r>
              <a:rPr lang="ar-IQ" sz="3600" dirty="0" smtClean="0"/>
              <a:t>ب – الجزاء التأديبي</a:t>
            </a:r>
            <a:endParaRPr lang="en-US" sz="3600" dirty="0"/>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dirty="0" smtClean="0">
                <a:solidFill>
                  <a:srgbClr val="FF0000"/>
                </a:solidFill>
              </a:rPr>
              <a:t> </a:t>
            </a:r>
            <a:r>
              <a:rPr lang="ar-IQ" sz="4400" b="1" dirty="0" smtClean="0">
                <a:solidFill>
                  <a:srgbClr val="FF0000"/>
                </a:solidFill>
              </a:rPr>
              <a:t>خصائص العقوبة وأهداف العقوبة</a:t>
            </a:r>
            <a:r>
              <a:rPr lang="en-US" sz="4400" dirty="0" smtClean="0">
                <a:solidFill>
                  <a:srgbClr val="FF0000"/>
                </a:solidFill>
              </a:rPr>
              <a:t/>
            </a:r>
            <a:br>
              <a:rPr lang="en-US" sz="4400" dirty="0" smtClean="0">
                <a:solidFill>
                  <a:srgbClr val="FF0000"/>
                </a:solidFill>
              </a:rPr>
            </a:br>
            <a:endParaRPr lang="en-US" sz="4400" dirty="0">
              <a:solidFill>
                <a:srgbClr val="FF0000"/>
              </a:solidFill>
            </a:endParaRPr>
          </a:p>
        </p:txBody>
      </p:sp>
      <p:sp>
        <p:nvSpPr>
          <p:cNvPr id="3" name="Content Placeholder 2"/>
          <p:cNvSpPr>
            <a:spLocks noGrp="1"/>
          </p:cNvSpPr>
          <p:nvPr>
            <p:ph idx="1"/>
          </p:nvPr>
        </p:nvSpPr>
        <p:spPr>
          <a:xfrm>
            <a:off x="500035" y="928671"/>
            <a:ext cx="8229600" cy="4525963"/>
          </a:xfrm>
        </p:spPr>
        <p:txBody>
          <a:bodyPr>
            <a:noAutofit/>
          </a:bodyPr>
          <a:lstStyle/>
          <a:p>
            <a:pPr algn="r">
              <a:buNone/>
            </a:pPr>
            <a:r>
              <a:rPr lang="ar-IQ" b="1" dirty="0" smtClean="0"/>
              <a:t>خصائص العقوبة هي :</a:t>
            </a:r>
            <a:endParaRPr lang="en-US" b="1" dirty="0" smtClean="0"/>
          </a:p>
          <a:p>
            <a:pPr algn="r"/>
            <a:r>
              <a:rPr lang="ar-IQ" dirty="0" smtClean="0"/>
              <a:t>أ – قانونية العقوبة</a:t>
            </a:r>
            <a:endParaRPr lang="en-US" dirty="0" smtClean="0"/>
          </a:p>
          <a:p>
            <a:pPr algn="r"/>
            <a:r>
              <a:rPr lang="ar-IQ" dirty="0" smtClean="0"/>
              <a:t> ب- المساواة في العقوبة </a:t>
            </a:r>
            <a:endParaRPr lang="en-US" dirty="0" smtClean="0"/>
          </a:p>
          <a:p>
            <a:pPr algn="r"/>
            <a:r>
              <a:rPr lang="ar-IQ" dirty="0" smtClean="0"/>
              <a:t>ج- شخصية العقوبة</a:t>
            </a:r>
            <a:endParaRPr lang="en-US" dirty="0" smtClean="0"/>
          </a:p>
          <a:p>
            <a:pPr algn="r">
              <a:buNone/>
            </a:pPr>
            <a:r>
              <a:rPr lang="ar-IQ" b="1" dirty="0" smtClean="0"/>
              <a:t> أما أهداف العقوبة فهي :</a:t>
            </a:r>
            <a:endParaRPr lang="en-US" dirty="0" smtClean="0"/>
          </a:p>
          <a:p>
            <a:pPr algn="r"/>
            <a:r>
              <a:rPr lang="ar-IQ" dirty="0" smtClean="0"/>
              <a:t>أ- تحقيق العدالة</a:t>
            </a:r>
            <a:endParaRPr lang="en-US" dirty="0" smtClean="0"/>
          </a:p>
          <a:p>
            <a:pPr algn="r"/>
            <a:r>
              <a:rPr lang="ar-IQ" dirty="0" smtClean="0"/>
              <a:t>ب- المنع العام </a:t>
            </a:r>
            <a:endParaRPr lang="en-US" dirty="0" smtClean="0"/>
          </a:p>
          <a:p>
            <a:pPr algn="r"/>
            <a:r>
              <a:rPr lang="ar-IQ" dirty="0" smtClean="0"/>
              <a:t>ج- المنع الخاص</a:t>
            </a:r>
            <a:endParaRPr lang="en-US" dirty="0"/>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fontScale="90000"/>
          </a:bodyPr>
          <a:lstStyle/>
          <a:p>
            <a:pPr algn="ctr"/>
            <a:r>
              <a:rPr lang="ar-IQ" b="1" dirty="0" smtClean="0">
                <a:solidFill>
                  <a:srgbClr val="FF0000"/>
                </a:solidFill>
              </a:rPr>
              <a:t> أنواع العقوبات</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500035" y="785795"/>
            <a:ext cx="8229600" cy="4525963"/>
          </a:xfrm>
        </p:spPr>
        <p:txBody>
          <a:bodyPr>
            <a:noAutofit/>
          </a:bodyPr>
          <a:lstStyle/>
          <a:p>
            <a:pPr algn="r">
              <a:buNone/>
            </a:pPr>
            <a:r>
              <a:rPr lang="ar-IQ" dirty="0" smtClean="0"/>
              <a:t> 1</a:t>
            </a:r>
            <a:r>
              <a:rPr lang="ar-IQ" b="1" dirty="0" smtClean="0"/>
              <a:t>- العقوبات الاصلية: </a:t>
            </a:r>
            <a:r>
              <a:rPr lang="ar-IQ" dirty="0" smtClean="0"/>
              <a:t>وهي الجزاء الأساسي الذي نص عليه المشرع وقدره للجريمة، ويجب على القاضي أن يحكم به عند ثبوت إدانة المتهم ، ولا يمكن تنفيذها على المحكوم عليه إلا إذا نص عليها القاضي صراحة في حكمه .</a:t>
            </a:r>
            <a:endParaRPr lang="en-US" dirty="0" smtClean="0"/>
          </a:p>
          <a:p>
            <a:pPr algn="r">
              <a:buNone/>
            </a:pPr>
            <a:r>
              <a:rPr lang="ar-IQ" dirty="0" smtClean="0"/>
              <a:t>والعقوبات الأصلية في القانون العراقي هي : </a:t>
            </a:r>
            <a:endParaRPr lang="en-US" dirty="0" smtClean="0"/>
          </a:p>
          <a:p>
            <a:pPr algn="r">
              <a:buNone/>
            </a:pPr>
            <a:r>
              <a:rPr lang="ar-IQ" dirty="0" smtClean="0"/>
              <a:t>- الاعدام : (285-293) ق.أ.م.ج.ع . </a:t>
            </a:r>
            <a:endParaRPr lang="en-US" dirty="0" smtClean="0"/>
          </a:p>
          <a:p>
            <a:pPr algn="r">
              <a:buNone/>
            </a:pPr>
            <a:r>
              <a:rPr lang="ar-IQ" dirty="0" smtClean="0"/>
              <a:t>- السجن : وهو سلب الحرية الشخصية لفترة معينة من الزمن وتنفذ في محلات خاصة معدة لهذا الغرض . وهو على نوعين السجن المؤبد والسجن المؤقت .</a:t>
            </a:r>
            <a:endParaRPr lang="en-US" dirty="0" smtClean="0"/>
          </a:p>
          <a:p>
            <a:pPr algn="r">
              <a:buNone/>
            </a:pPr>
            <a:r>
              <a:rPr lang="ar-IQ" dirty="0" smtClean="0"/>
              <a:t>- الحبس : هو وضع المحكوم عليه في مؤسسة الأصلاحية المدمة المحكوم بها . وهو نوعان: حبس شديد وحبس بسيط .</a:t>
            </a:r>
            <a:endParaRPr lang="en-US" dirty="0"/>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الغرامة </a:t>
            </a:r>
            <a:endParaRPr lang="en-US" dirty="0"/>
          </a:p>
        </p:txBody>
      </p:sp>
      <p:sp>
        <p:nvSpPr>
          <p:cNvPr id="3" name="Content Placeholder 2"/>
          <p:cNvSpPr>
            <a:spLocks noGrp="1"/>
          </p:cNvSpPr>
          <p:nvPr>
            <p:ph idx="1"/>
          </p:nvPr>
        </p:nvSpPr>
        <p:spPr>
          <a:xfrm>
            <a:off x="500035" y="500043"/>
            <a:ext cx="8229600" cy="4525963"/>
          </a:xfrm>
        </p:spPr>
        <p:txBody>
          <a:bodyPr>
            <a:noAutofit/>
          </a:bodyPr>
          <a:lstStyle/>
          <a:p>
            <a:pPr algn="r">
              <a:buNone/>
            </a:pPr>
            <a:r>
              <a:rPr lang="ar-IQ" dirty="0" smtClean="0"/>
              <a:t> </a:t>
            </a:r>
            <a:endParaRPr lang="en-US" dirty="0" smtClean="0"/>
          </a:p>
          <a:p>
            <a:pPr algn="r">
              <a:buNone/>
            </a:pPr>
            <a:r>
              <a:rPr lang="ar-IQ" dirty="0" smtClean="0"/>
              <a:t>   </a:t>
            </a:r>
          </a:p>
          <a:p>
            <a:pPr algn="r">
              <a:buNone/>
            </a:pPr>
            <a:r>
              <a:rPr lang="ar-IQ" dirty="0" smtClean="0"/>
              <a:t>وهي إلزام المحكوم عليه بان يدفع الى الخزينة العامة المبلغ المعين في الحكم م(91) .</a:t>
            </a:r>
            <a:endParaRPr lang="en-US" dirty="0" smtClean="0"/>
          </a:p>
          <a:p>
            <a:pPr algn="r">
              <a:buNone/>
            </a:pPr>
            <a:r>
              <a:rPr lang="ar-IQ" dirty="0" smtClean="0"/>
              <a:t>وتؤدي الغرامة وظائف ثلاثة هي : 1- كعقوبة أصلية مباشرة .</a:t>
            </a:r>
            <a:endParaRPr lang="en-US" dirty="0" smtClean="0"/>
          </a:p>
          <a:p>
            <a:pPr algn="r">
              <a:buNone/>
            </a:pPr>
            <a:r>
              <a:rPr lang="ar-IQ" dirty="0" smtClean="0"/>
              <a:t>2- كعقوبة أصلية إختيارية . 3- كعقوبة تكميلية .</a:t>
            </a:r>
          </a:p>
          <a:p>
            <a:pPr algn="r">
              <a:buNone/>
            </a:pPr>
            <a:r>
              <a:rPr lang="ar-IQ" dirty="0" smtClean="0"/>
              <a:t>  وهناك مزايا عديدة للغرامة تمتاز بها عن غيرها من العقوبات الأصلية، كما لها عيوب يمكن تداركها . </a:t>
            </a:r>
            <a:endParaRPr lang="en-US" dirty="0" smtClean="0"/>
          </a:p>
          <a:p>
            <a:pPr algn="r">
              <a:buNone/>
            </a:pPr>
            <a:r>
              <a:rPr lang="ar-IQ" dirty="0" smtClean="0"/>
              <a:t>   والغرامة هي عقوبة أصلية مقررة في الجنح والمخالفات م(26و27) أما في الجنايات فلا تكون  الغرامة عقوبة أصلية م(92-2) . ومقدار الغرامة نص عليه المشرع في م(91) . والغرامة على نوعين محددة ونسبية م(92) . أما تنفيذها فتكون بحسب أحكام المادة (93) .   </a:t>
            </a:r>
            <a:endParaRPr lang="en-US" dirty="0" smtClean="0"/>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lstStyle/>
          <a:p>
            <a:pPr algn="ctr"/>
            <a:r>
              <a:rPr lang="ar-IQ" b="1" dirty="0" smtClean="0"/>
              <a:t>العقوبات التبعية</a:t>
            </a:r>
            <a:endParaRPr lang="en-US" dirty="0"/>
          </a:p>
        </p:txBody>
      </p:sp>
      <p:sp>
        <p:nvSpPr>
          <p:cNvPr id="3" name="Content Placeholder 2"/>
          <p:cNvSpPr>
            <a:spLocks noGrp="1"/>
          </p:cNvSpPr>
          <p:nvPr>
            <p:ph idx="1"/>
          </p:nvPr>
        </p:nvSpPr>
        <p:spPr>
          <a:xfrm>
            <a:off x="500035" y="1214423"/>
            <a:ext cx="8229600" cy="4525963"/>
          </a:xfrm>
        </p:spPr>
        <p:txBody>
          <a:bodyPr>
            <a:noAutofit/>
          </a:bodyPr>
          <a:lstStyle/>
          <a:p>
            <a:pPr algn="r">
              <a:buNone/>
            </a:pPr>
            <a:r>
              <a:rPr lang="ar-IQ" b="1" dirty="0" smtClean="0"/>
              <a:t>   </a:t>
            </a:r>
            <a:r>
              <a:rPr lang="ar-IQ" dirty="0" smtClean="0"/>
              <a:t>وهي التي تتبع العقوبة الأصلية من تلقاء نفسها وبحكم القانون دون الحاجة الى النص عليها في قرار الحكم .</a:t>
            </a:r>
            <a:endParaRPr lang="en-US" dirty="0" smtClean="0"/>
          </a:p>
          <a:p>
            <a:pPr algn="r">
              <a:buNone/>
            </a:pPr>
            <a:r>
              <a:rPr lang="ar-IQ" dirty="0" smtClean="0"/>
              <a:t>   والعقوبات التبعية المنصوص عليها في القانون العراقي هي:  </a:t>
            </a:r>
            <a:r>
              <a:rPr lang="ar-IQ" b="1" dirty="0" smtClean="0"/>
              <a:t>أ- الحرمان من بعض الحقوق والمزايا م(96)</a:t>
            </a:r>
            <a:r>
              <a:rPr lang="ar-IQ" dirty="0" smtClean="0"/>
              <a:t> .</a:t>
            </a:r>
            <a:endParaRPr lang="en-US" dirty="0" smtClean="0"/>
          </a:p>
          <a:p>
            <a:pPr algn="r">
              <a:buNone/>
            </a:pPr>
            <a:r>
              <a:rPr lang="ar-IQ" b="1" dirty="0" smtClean="0"/>
              <a:t>ب- مراقبة الشرطة:</a:t>
            </a:r>
            <a:r>
              <a:rPr lang="ar-IQ" dirty="0" smtClean="0"/>
              <a:t> وهي إخضاع المحكوم عليه لملاحظة الشرطة مدة من الزمن للتحقق من سلوكه ومنعه من إرتكاب الجرائم،  ونص عليها المشرع في بعض أنواع الجرائم م(99)، كما قرر عقوبة في حالة مخالفة أحكامها م(99) .</a:t>
            </a:r>
            <a:r>
              <a:rPr lang="ar-IQ" b="1" dirty="0" smtClean="0"/>
              <a:t> </a:t>
            </a:r>
            <a:endParaRPr lang="en-US" dirty="0"/>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274786"/>
          </a:xfrm>
        </p:spPr>
        <p:txBody>
          <a:bodyPr/>
          <a:lstStyle/>
          <a:p>
            <a:pPr algn="ctr"/>
            <a:r>
              <a:rPr lang="ar-IQ" b="1" dirty="0" smtClean="0"/>
              <a:t>العقوبات التكميلية</a:t>
            </a:r>
            <a:endParaRPr lang="en-US" dirty="0"/>
          </a:p>
        </p:txBody>
      </p:sp>
      <p:sp>
        <p:nvSpPr>
          <p:cNvPr id="3" name="Content Placeholder 2"/>
          <p:cNvSpPr>
            <a:spLocks noGrp="1"/>
          </p:cNvSpPr>
          <p:nvPr>
            <p:ph idx="1"/>
          </p:nvPr>
        </p:nvSpPr>
        <p:spPr>
          <a:xfrm>
            <a:off x="428596" y="928671"/>
            <a:ext cx="8229600" cy="4525963"/>
          </a:xfrm>
        </p:spPr>
        <p:txBody>
          <a:bodyPr>
            <a:noAutofit/>
          </a:bodyPr>
          <a:lstStyle/>
          <a:p>
            <a:pPr algn="r">
              <a:buNone/>
            </a:pPr>
            <a:r>
              <a:rPr lang="ar-IQ" b="1" dirty="0" smtClean="0"/>
              <a:t>     </a:t>
            </a:r>
            <a:r>
              <a:rPr lang="ar-IQ" dirty="0" smtClean="0"/>
              <a:t>وهي التي تلحق المحكوم عليه بشرط أن يحكم به القاضي . العقوبات التكميلية هي:</a:t>
            </a:r>
            <a:r>
              <a:rPr lang="ar-IQ" b="1" dirty="0" smtClean="0"/>
              <a:t> </a:t>
            </a:r>
            <a:r>
              <a:rPr lang="ar-IQ" dirty="0" smtClean="0"/>
              <a:t>أ-الحرمان من بعض الحقوق والمزايا</a:t>
            </a:r>
            <a:endParaRPr lang="en-US" dirty="0" smtClean="0"/>
          </a:p>
          <a:p>
            <a:pPr algn="r">
              <a:buNone/>
            </a:pPr>
            <a:r>
              <a:rPr lang="ar-IQ" dirty="0" smtClean="0"/>
              <a:t> ب- المصادرة: وهي الإستيلاء على مال المحكوم عليه وإنتقال ملكيته الى  الدولة بدون أي تعويض .والمصادرة من حيث الأموال التي تنطبق عليها نوعان:</a:t>
            </a:r>
            <a:endParaRPr lang="en-US" dirty="0" smtClean="0"/>
          </a:p>
          <a:p>
            <a:pPr algn="r">
              <a:buNone/>
            </a:pPr>
            <a:r>
              <a:rPr lang="ar-IQ" dirty="0" smtClean="0"/>
              <a:t>1- مصادرة عامة </a:t>
            </a:r>
            <a:endParaRPr lang="en-US" dirty="0" smtClean="0"/>
          </a:p>
          <a:p>
            <a:pPr algn="r">
              <a:buNone/>
            </a:pPr>
            <a:r>
              <a:rPr lang="ar-IQ" dirty="0" smtClean="0"/>
              <a:t>2- مصادرة خاصة</a:t>
            </a:r>
            <a:endParaRPr lang="en-US" dirty="0" smtClean="0"/>
          </a:p>
          <a:p>
            <a:pPr algn="r">
              <a:buNone/>
            </a:pPr>
            <a:r>
              <a:rPr lang="ar-IQ" dirty="0" smtClean="0"/>
              <a:t>والمصادرة كجزاء على نوعين: احدهما كعقوبة تكميلية م(101) والأخر كتدبير إحترازي م(117)  ولكل منها </a:t>
            </a:r>
            <a:r>
              <a:rPr lang="ar-SA" dirty="0" smtClean="0"/>
              <a:t>  </a:t>
            </a:r>
            <a:r>
              <a:rPr lang="ar-IQ" dirty="0" smtClean="0"/>
              <a:t>شروطها وأحكامها.</a:t>
            </a:r>
            <a:r>
              <a:rPr lang="ar-SA" dirty="0" smtClean="0"/>
              <a:t> ج- نشر الحكم (102) .</a:t>
            </a:r>
            <a:endParaRPr lang="en-US" dirty="0" smtClean="0"/>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تفريد العقوبة</a:t>
            </a:r>
            <a:r>
              <a:rPr lang="en-US" dirty="0" smtClean="0"/>
              <a:t/>
            </a:r>
            <a:br>
              <a:rPr lang="en-US" dirty="0" smtClean="0"/>
            </a:br>
            <a:endParaRPr lang="en-US" dirty="0"/>
          </a:p>
        </p:txBody>
      </p:sp>
      <p:sp>
        <p:nvSpPr>
          <p:cNvPr id="3" name="Content Placeholder 2"/>
          <p:cNvSpPr>
            <a:spLocks noGrp="1"/>
          </p:cNvSpPr>
          <p:nvPr>
            <p:ph idx="1"/>
          </p:nvPr>
        </p:nvSpPr>
        <p:spPr>
          <a:xfrm>
            <a:off x="571472" y="1000109"/>
            <a:ext cx="8229600" cy="4525963"/>
          </a:xfrm>
        </p:spPr>
        <p:txBody>
          <a:bodyPr>
            <a:noAutofit/>
          </a:bodyPr>
          <a:lstStyle/>
          <a:p>
            <a:pPr algn="r">
              <a:buNone/>
            </a:pPr>
            <a:r>
              <a:rPr lang="ar-IQ" dirty="0" smtClean="0"/>
              <a:t>    </a:t>
            </a:r>
            <a:r>
              <a:rPr lang="ar-IQ" b="1" dirty="0" smtClean="0"/>
              <a:t>تعريفه: </a:t>
            </a:r>
            <a:r>
              <a:rPr lang="ar-IQ" dirty="0" smtClean="0"/>
              <a:t>هو جعل العقوبة ملائمة لظروف المجرم الشخصية وحالته قبل وأثناء وبعد ارتكاب الجريمة وطريقة ارتكابه والوسائل المتعملة في ارتكابها والاضرار التي اصابت المجنى عليه أو المجتمع من جراء تلك الجريمة والباعث على ارتكابها.</a:t>
            </a:r>
            <a:endParaRPr lang="en-US" dirty="0" smtClean="0"/>
          </a:p>
          <a:p>
            <a:pPr algn="r">
              <a:buNone/>
            </a:pPr>
            <a:r>
              <a:rPr lang="ar-IQ" b="1" dirty="0" smtClean="0"/>
              <a:t>1-الظروف المشددة للعقوبة: </a:t>
            </a:r>
            <a:r>
              <a:rPr lang="ar-IQ" dirty="0" smtClean="0"/>
              <a:t>وهي الظروف المحددة في القانون ومتصلة بالجريمة وبالجاني والتي يترتب عليها تشديد العقوبة الى اكثر من الحد الاعلى الذي قرره القانون . </a:t>
            </a:r>
            <a:endParaRPr lang="en-US" dirty="0" smtClean="0"/>
          </a:p>
          <a:p>
            <a:pPr algn="r">
              <a:buNone/>
            </a:pPr>
            <a:r>
              <a:rPr lang="ar-IQ"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b="1" dirty="0"/>
              <a:t>صلة قانون العقوبات بفروع القانون الاخرى </a:t>
            </a:r>
            <a:r>
              <a:rPr lang="en-US" sz="4000" dirty="0"/>
              <a:t/>
            </a:r>
            <a:br>
              <a:rPr lang="en-US" sz="4000" dirty="0"/>
            </a:br>
            <a:endParaRPr lang="en-US" sz="4000" dirty="0"/>
          </a:p>
        </p:txBody>
      </p:sp>
      <p:sp>
        <p:nvSpPr>
          <p:cNvPr id="3" name="Content Placeholder 2"/>
          <p:cNvSpPr>
            <a:spLocks noGrp="1"/>
          </p:cNvSpPr>
          <p:nvPr>
            <p:ph idx="1"/>
          </p:nvPr>
        </p:nvSpPr>
        <p:spPr>
          <a:xfrm>
            <a:off x="500035" y="714357"/>
            <a:ext cx="8229600" cy="4525963"/>
          </a:xfrm>
        </p:spPr>
        <p:txBody>
          <a:bodyPr>
            <a:normAutofit/>
          </a:bodyPr>
          <a:lstStyle/>
          <a:p>
            <a:pPr algn="r">
              <a:buNone/>
            </a:pPr>
            <a:r>
              <a:rPr lang="ar-IQ" dirty="0"/>
              <a:t> </a:t>
            </a:r>
            <a:endParaRPr lang="en-US" dirty="0"/>
          </a:p>
          <a:p>
            <a:pPr algn="r">
              <a:buNone/>
            </a:pPr>
            <a:r>
              <a:rPr lang="ar-IQ" dirty="0"/>
              <a:t>1- القانون المدني.</a:t>
            </a:r>
            <a:endParaRPr lang="en-US" dirty="0"/>
          </a:p>
          <a:p>
            <a:pPr algn="r">
              <a:buNone/>
            </a:pPr>
            <a:r>
              <a:rPr lang="ar-IQ" dirty="0"/>
              <a:t>2- القانون التجاري.</a:t>
            </a:r>
            <a:endParaRPr lang="en-US" dirty="0"/>
          </a:p>
          <a:p>
            <a:pPr algn="r">
              <a:buNone/>
            </a:pPr>
            <a:r>
              <a:rPr lang="ar-IQ" dirty="0" smtClean="0"/>
              <a:t>3- القانون الدستوري .</a:t>
            </a:r>
            <a:endParaRPr lang="en-US" dirty="0" smtClean="0"/>
          </a:p>
          <a:p>
            <a:pPr algn="r">
              <a:buNone/>
            </a:pPr>
            <a:r>
              <a:rPr lang="ar-IQ" dirty="0" smtClean="0"/>
              <a:t>4- القانون الاداري.</a:t>
            </a:r>
            <a:endParaRPr lang="en-US" dirty="0" smtClean="0"/>
          </a:p>
          <a:p>
            <a:pPr algn="r">
              <a:buNone/>
            </a:pPr>
            <a:r>
              <a:rPr lang="ar-IQ" dirty="0" smtClean="0"/>
              <a:t>5- </a:t>
            </a:r>
            <a:r>
              <a:rPr lang="ar-IQ" dirty="0"/>
              <a:t>قانون الأحوال الشخصية.</a:t>
            </a:r>
            <a:endParaRPr lang="en-US" dirty="0"/>
          </a:p>
          <a:p>
            <a:pPr algn="r">
              <a:buNone/>
            </a:pPr>
            <a:r>
              <a:rPr lang="ar-IQ" dirty="0"/>
              <a:t>6- القانون الدولي العام.</a:t>
            </a:r>
            <a:endParaRPr lang="en-US" dirty="0"/>
          </a:p>
          <a:p>
            <a:pPr algn="r">
              <a:buNone/>
            </a:pPr>
            <a:r>
              <a:rPr lang="ar-IQ" dirty="0"/>
              <a:t>7- قواعد الأخلاق.</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2060"/>
              </a:solidFill>
            </a:endParaRPr>
          </a:p>
          <a:p>
            <a:pPr marL="0" indent="0" algn="just">
              <a:buNone/>
            </a:pPr>
            <a:r>
              <a:rPr lang="ar-IQ" sz="2800" dirty="0" smtClean="0">
                <a:solidFill>
                  <a:srgbClr val="002060"/>
                </a:solidFill>
              </a:rPr>
              <a:t>1- ولا أهمية لجنسية مرتكب الجريمة سواء عراقيا ام اجنبيا وفي اي مكان في العالم ارتكب الجريمة </a:t>
            </a:r>
          </a:p>
          <a:p>
            <a:pPr marL="0" indent="0" algn="just">
              <a:buNone/>
            </a:pPr>
            <a:r>
              <a:rPr lang="ar-IQ" sz="2800" dirty="0" smtClean="0">
                <a:solidFill>
                  <a:srgbClr val="002060"/>
                </a:solidFill>
              </a:rPr>
              <a:t>2- ولا أهمية لرأي قانون الدولة التي ارتكب الجريمة على اقليمها . سواء قانون الاجنبي يعاقب على هذه الجريمة او لا . من ذلك نصت المادة (2/14) على ( اذا كانت العقوبة المحكوم بها لم تنفذ كاملة او كان الحكم بالبراءة صادرا في جريمة في المادتين (9) (12) وكان مبنيا على قانون ذلك البلد لا يعاقب جاز اجراء التعقيبات القانونية ضد المتهم امام محاكم العراق)</a:t>
            </a:r>
            <a:endParaRPr lang="ar-IQ" sz="2800" dirty="0">
              <a:solidFill>
                <a:srgbClr val="002060"/>
              </a:solidFill>
            </a:endParaRPr>
          </a:p>
          <a:p>
            <a:pPr marL="0" indent="0" algn="just">
              <a:buNone/>
            </a:pPr>
            <a:endParaRPr lang="ar-IQ" sz="2800" dirty="0">
              <a:solidFill>
                <a:srgbClr val="002060"/>
              </a:solidFill>
            </a:endParaRPr>
          </a:p>
        </p:txBody>
      </p:sp>
    </p:spTree>
    <p:extLst>
      <p:ext uri="{BB962C8B-B14F-4D97-AF65-F5344CB8AC3E}">
        <p14:creationId xmlns:p14="http://schemas.microsoft.com/office/powerpoint/2010/main" val="2605071074"/>
      </p:ext>
    </p:extLst>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أنواع الظروف المشددة</a:t>
            </a:r>
            <a:endParaRPr lang="en-US" b="1" dirty="0"/>
          </a:p>
        </p:txBody>
      </p:sp>
      <p:sp>
        <p:nvSpPr>
          <p:cNvPr id="3" name="Content Placeholder 2"/>
          <p:cNvSpPr>
            <a:spLocks noGrp="1"/>
          </p:cNvSpPr>
          <p:nvPr>
            <p:ph idx="1"/>
          </p:nvPr>
        </p:nvSpPr>
        <p:spPr/>
        <p:txBody>
          <a:bodyPr>
            <a:normAutofit/>
          </a:bodyPr>
          <a:lstStyle/>
          <a:p>
            <a:pPr algn="r">
              <a:buNone/>
            </a:pPr>
            <a:r>
              <a:rPr lang="ar-IQ" dirty="0" smtClean="0"/>
              <a:t>وهي على نوعين:</a:t>
            </a:r>
            <a:endParaRPr lang="en-US" dirty="0" smtClean="0"/>
          </a:p>
          <a:p>
            <a:pPr algn="r">
              <a:buNone/>
            </a:pPr>
            <a:r>
              <a:rPr lang="ar-IQ" dirty="0" smtClean="0"/>
              <a:t>أ- ظروف مشددة عامة: وهي تلك التي ينص عليها القانون وتسري بالنسبة الى جميع الجرائم وقد حددتها م (135) .</a:t>
            </a:r>
            <a:endParaRPr lang="en-US" dirty="0" smtClean="0"/>
          </a:p>
          <a:p>
            <a:pPr algn="r">
              <a:buNone/>
            </a:pPr>
            <a:r>
              <a:rPr lang="ar-IQ" dirty="0" smtClean="0"/>
              <a:t>ب- ظروف مشددة خاصة: وهي المنصوص عليها في لقانون والتي هي خاصة ببعض الجرائم </a:t>
            </a:r>
            <a:endParaRPr lang="en-US" dirty="0" smtClean="0"/>
          </a:p>
          <a:p>
            <a:pPr algn="r">
              <a:buNone/>
            </a:pPr>
            <a:r>
              <a:rPr lang="ar-IQ" dirty="0" smtClean="0"/>
              <a:t>ج- العود الي الجريمة: وهو إرتكاب الشخص لجريمة بعد سبق الحكم عليه نهائيا من أجل جريمة أو جرائم اخرى، ونص المشرع على أحكامها في م(139-140) .</a:t>
            </a:r>
            <a:endParaRPr lang="en-US" dirty="0"/>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normAutofit fontScale="90000"/>
          </a:bodyPr>
          <a:lstStyle/>
          <a:p>
            <a:pPr algn="ctr"/>
            <a:r>
              <a:rPr lang="en-US" dirty="0" smtClean="0"/>
              <a:t/>
            </a:r>
            <a:br>
              <a:rPr lang="en-US" dirty="0" smtClean="0"/>
            </a:br>
            <a:r>
              <a:rPr lang="ar-IQ" b="1" dirty="0" smtClean="0"/>
              <a:t>الظروف المخففة للعقوبة</a:t>
            </a:r>
            <a:endParaRPr lang="en-US" dirty="0"/>
          </a:p>
        </p:txBody>
      </p:sp>
      <p:sp>
        <p:nvSpPr>
          <p:cNvPr id="3" name="Content Placeholder 2"/>
          <p:cNvSpPr>
            <a:spLocks noGrp="1"/>
          </p:cNvSpPr>
          <p:nvPr>
            <p:ph idx="1"/>
          </p:nvPr>
        </p:nvSpPr>
        <p:spPr/>
        <p:txBody>
          <a:bodyPr>
            <a:noAutofit/>
          </a:bodyPr>
          <a:lstStyle/>
          <a:p>
            <a:pPr algn="r">
              <a:buNone/>
            </a:pPr>
            <a:r>
              <a:rPr lang="ar-IQ" b="1" dirty="0" smtClean="0"/>
              <a:t>    </a:t>
            </a:r>
            <a:r>
              <a:rPr lang="ar-IQ" dirty="0" smtClean="0"/>
              <a:t>وهي على نوعين أسباب حصرها المشرع وبينها في القانون وتسمى (الاعذار) واسباب تركها لتقدير القاضي وتسمى (الظروف المخففة).</a:t>
            </a:r>
            <a:endParaRPr lang="en-US" dirty="0" smtClean="0"/>
          </a:p>
          <a:p>
            <a:pPr algn="r">
              <a:buNone/>
            </a:pPr>
            <a:r>
              <a:rPr lang="ar-IQ" dirty="0" smtClean="0"/>
              <a:t>والأعذار: هي الظروف المنصوص عليها في القانون والتي يترتب عليها تخفيف العقوبة أو رفعها كليا، وهي على نوعين: احداهما مخففة من العقوبة م(128) والاخر معفية . </a:t>
            </a:r>
            <a:endParaRPr lang="en-US" dirty="0" smtClean="0"/>
          </a:p>
          <a:p>
            <a:pPr algn="r">
              <a:buNone/>
            </a:pPr>
            <a:r>
              <a:rPr lang="ar-IQ" dirty="0" smtClean="0"/>
              <a:t>أما الظروف المخففة: فهي خصائص موضوعية أو شخصية غير محدودة والتي يمكن أن تسمح في تخفيف العقوبة المقررة قانونا للجريمة وفقا للمعيار الذي نص عليه القانون، وأخذ المشرع بها في م (131و132) .</a:t>
            </a:r>
            <a:endParaRPr lang="en-US" dirty="0"/>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smtClean="0"/>
              <a:t>         </a:t>
            </a:r>
            <a:r>
              <a:rPr lang="ar-IQ" b="1" dirty="0" smtClean="0"/>
              <a:t>تعدد الجرائم واثره على العقاب   </a:t>
            </a:r>
            <a:r>
              <a:rPr lang="ar-SA" b="1" dirty="0" smtClean="0"/>
              <a:t>  </a:t>
            </a:r>
            <a:endParaRPr lang="en-US" dirty="0" smtClean="0"/>
          </a:p>
        </p:txBody>
      </p:sp>
      <p:sp>
        <p:nvSpPr>
          <p:cNvPr id="3" name="Content Placeholder 2"/>
          <p:cNvSpPr>
            <a:spLocks noGrp="1"/>
          </p:cNvSpPr>
          <p:nvPr>
            <p:ph idx="1"/>
          </p:nvPr>
        </p:nvSpPr>
        <p:spPr>
          <a:xfrm>
            <a:off x="428596" y="1214423"/>
            <a:ext cx="8229600" cy="4525963"/>
          </a:xfrm>
        </p:spPr>
        <p:txBody>
          <a:bodyPr>
            <a:noAutofit/>
          </a:bodyPr>
          <a:lstStyle/>
          <a:p>
            <a:pPr algn="r">
              <a:buNone/>
            </a:pPr>
            <a:r>
              <a:rPr lang="ar-IQ" dirty="0" smtClean="0"/>
              <a:t> </a:t>
            </a:r>
            <a:r>
              <a:rPr lang="ar-IQ" b="1" dirty="0" smtClean="0"/>
              <a:t>تعريفه: </a:t>
            </a:r>
            <a:r>
              <a:rPr lang="ar-IQ" dirty="0" smtClean="0"/>
              <a:t>وهو ان يرتكب الشخص أكثر من جريمة قبل ان يحكم عليه نهائيا بواحدة منها</a:t>
            </a:r>
            <a:r>
              <a:rPr lang="ar-IQ" b="1" dirty="0" smtClean="0"/>
              <a:t> .</a:t>
            </a:r>
            <a:endParaRPr lang="en-US" dirty="0" smtClean="0"/>
          </a:p>
          <a:p>
            <a:pPr algn="r">
              <a:buNone/>
            </a:pPr>
            <a:r>
              <a:rPr lang="ar-IQ" b="1" dirty="0" smtClean="0"/>
              <a:t>أنواع التعدد:</a:t>
            </a:r>
            <a:endParaRPr lang="en-US" dirty="0" smtClean="0"/>
          </a:p>
          <a:p>
            <a:pPr algn="r">
              <a:buNone/>
            </a:pPr>
            <a:r>
              <a:rPr lang="ar-IQ" dirty="0" smtClean="0"/>
              <a:t>أ- التعدد الصوري: وهو إنطباق أكثر من نص قانوني على فعل واحد، وعالج المشرع هذه الحالة في م (141) .   </a:t>
            </a:r>
            <a:endParaRPr lang="en-US" dirty="0" smtClean="0"/>
          </a:p>
          <a:p>
            <a:pPr algn="r">
              <a:buNone/>
            </a:pPr>
            <a:r>
              <a:rPr lang="ar-IQ" dirty="0" smtClean="0"/>
              <a:t>ب- التعدد الحقيقي: ويقصد به إرتكاب الجاني عدة أفعال مادية مستقلة يكون كل منها جريمة قائمة بذاتها. وموقف المشرع العراقي من هذا النوع من التعدد هو على النحو الأتي:</a:t>
            </a:r>
            <a:endParaRPr lang="en-US" dirty="0" smtClean="0"/>
          </a:p>
          <a:p>
            <a:pPr algn="r">
              <a:buNone/>
            </a:pPr>
            <a:r>
              <a:rPr lang="ar-IQ" b="1" dirty="0" smtClean="0"/>
              <a:t>القاعدة: </a:t>
            </a:r>
            <a:r>
              <a:rPr lang="ar-IQ" dirty="0" smtClean="0"/>
              <a:t>القاعدة المقررة في قانون العقوبات هي :                ( </a:t>
            </a:r>
            <a:r>
              <a:rPr lang="ar-IQ" sz="3600" b="1" dirty="0" smtClean="0"/>
              <a:t>تعدد العقوبات بتعدد الجرائم ).</a:t>
            </a:r>
            <a:endParaRPr lang="en-US" sz="3600" b="1" dirty="0"/>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t>
            </a:r>
            <a:r>
              <a:rPr lang="ar-IQ" b="1" dirty="0" smtClean="0"/>
              <a:t>قاعدة</a:t>
            </a:r>
            <a:r>
              <a:rPr lang="ar-IQ" dirty="0" smtClean="0"/>
              <a:t>( </a:t>
            </a:r>
            <a:r>
              <a:rPr lang="ar-IQ" b="1" dirty="0" smtClean="0"/>
              <a:t>تعدد العقوبات بتعدد الجرائم )</a:t>
            </a:r>
            <a:r>
              <a:rPr lang="en-US" dirty="0" smtClean="0"/>
              <a:t/>
            </a:r>
            <a:br>
              <a:rPr lang="en-US" dirty="0" smtClean="0"/>
            </a:br>
            <a:r>
              <a:rPr lang="ar-IQ" b="1" dirty="0" smtClean="0"/>
              <a:t> والقيود التي ترد علىها </a:t>
            </a:r>
            <a:endParaRPr lang="en-US" dirty="0"/>
          </a:p>
        </p:txBody>
      </p:sp>
      <p:sp>
        <p:nvSpPr>
          <p:cNvPr id="3" name="Content Placeholder 2"/>
          <p:cNvSpPr>
            <a:spLocks noGrp="1"/>
          </p:cNvSpPr>
          <p:nvPr>
            <p:ph idx="1"/>
          </p:nvPr>
        </p:nvSpPr>
        <p:spPr/>
        <p:txBody>
          <a:bodyPr>
            <a:normAutofit/>
          </a:bodyPr>
          <a:lstStyle/>
          <a:p>
            <a:pPr algn="r">
              <a:buNone/>
            </a:pPr>
            <a:r>
              <a:rPr lang="ar-IQ" sz="4000" dirty="0" smtClean="0"/>
              <a:t>نصت على هذه القاعدة في المادة (143- أ) أما قيودها فهي :  </a:t>
            </a:r>
            <a:endParaRPr lang="en-US" sz="4000" dirty="0" smtClean="0"/>
          </a:p>
          <a:p>
            <a:pPr algn="r">
              <a:buNone/>
            </a:pPr>
            <a:r>
              <a:rPr lang="ar-IQ" sz="4000" dirty="0" smtClean="0"/>
              <a:t>أ-عدم جواز زيادة العقوبات السالبة للحرية عن حد معين : (143- أ) و (143- د)</a:t>
            </a:r>
            <a:endParaRPr lang="ar-SA" sz="4000" dirty="0" smtClean="0"/>
          </a:p>
          <a:p>
            <a:pPr algn="r">
              <a:buNone/>
            </a:pPr>
            <a:r>
              <a:rPr lang="ar-IQ" sz="4000" dirty="0" smtClean="0"/>
              <a:t> ب- جب العقوبات </a:t>
            </a:r>
            <a:r>
              <a:rPr lang="ar-SA" sz="4000" dirty="0" smtClean="0"/>
              <a:t>.</a:t>
            </a:r>
            <a:endParaRPr lang="en-US" sz="4000" dirty="0"/>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الاستثناء من قاعدة تعدد العقوبات بتعدد الجرائم:</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SA" sz="4000" smtClean="0"/>
              <a:t>    </a:t>
            </a:r>
            <a:r>
              <a:rPr lang="ar-IQ" sz="4000" smtClean="0"/>
              <a:t>نصت المادة (142) على انه (اذا وقعت عدة جرائم ناتجة عن أفعال متعددة ولكنها مرتبطة ببعضها ارتباطا لا يقبل التجزئة ويجمع بينها وحدة الغرض وجب الحكم بالعقوبة المقررة لكل جريمة والامر بتنفيذ العقوبة الأشد دون سواها). </a:t>
            </a:r>
            <a:endParaRPr lang="en-US" sz="4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263352"/>
          </a:xfrm>
        </p:spPr>
        <p:txBody>
          <a:bodyPr>
            <a:noAutofit/>
          </a:bodyPr>
          <a:lstStyle/>
          <a:p>
            <a:pPr lvl="0" algn="ctr">
              <a:spcBef>
                <a:spcPct val="20000"/>
              </a:spcBef>
            </a:pPr>
            <a:r>
              <a:rPr lang="ar-IQ" sz="3600" dirty="0" smtClean="0"/>
              <a:t/>
            </a:r>
            <a:br>
              <a:rPr lang="ar-IQ" sz="3600" dirty="0" smtClean="0"/>
            </a:br>
            <a:r>
              <a:rPr lang="ar-IQ" sz="3600" dirty="0"/>
              <a:t>2</a:t>
            </a:r>
            <a:r>
              <a:rPr lang="ar-IQ" sz="3600" dirty="0" smtClean="0"/>
              <a:t>- </a:t>
            </a:r>
            <a:r>
              <a:rPr lang="ar-IQ" sz="3600" dirty="0"/>
              <a:t>الإختصاص </a:t>
            </a:r>
            <a:r>
              <a:rPr lang="ar-IQ" sz="3600" dirty="0" smtClean="0"/>
              <a:t>الشخصي</a:t>
            </a:r>
            <a:br>
              <a:rPr lang="ar-IQ" sz="3600" dirty="0" smtClean="0"/>
            </a:br>
            <a:endParaRPr lang="ar-IQ" sz="3600" dirty="0"/>
          </a:p>
        </p:txBody>
      </p:sp>
      <p:sp>
        <p:nvSpPr>
          <p:cNvPr id="3" name="Content Placeholder 2"/>
          <p:cNvSpPr>
            <a:spLocks noGrp="1"/>
          </p:cNvSpPr>
          <p:nvPr>
            <p:ph idx="1"/>
          </p:nvPr>
        </p:nvSpPr>
        <p:spPr/>
        <p:txBody>
          <a:bodyPr>
            <a:normAutofit/>
          </a:bodyPr>
          <a:lstStyle/>
          <a:p>
            <a:pPr marL="0" indent="0" algn="just">
              <a:buNone/>
            </a:pPr>
            <a:r>
              <a:rPr lang="ar-IQ" sz="4000" spc="-100" dirty="0">
                <a:solidFill>
                  <a:srgbClr val="D2533C"/>
                </a:solidFill>
                <a:ea typeface="+mj-ea"/>
              </a:rPr>
              <a:t/>
            </a:r>
            <a:br>
              <a:rPr lang="ar-IQ" sz="4000" spc="-100" dirty="0">
                <a:solidFill>
                  <a:srgbClr val="D2533C"/>
                </a:solidFill>
                <a:ea typeface="+mj-ea"/>
              </a:rPr>
            </a:br>
            <a:r>
              <a:rPr lang="ar-IQ" sz="3200" dirty="0">
                <a:solidFill>
                  <a:srgbClr val="292934"/>
                </a:solidFill>
                <a:ea typeface="+mj-ea"/>
              </a:rPr>
              <a:t>ويعنى ( تطبيق القانون الجنائي للدولة على كل من يحمل جنسيتها ولو ارتكب جريمة خارج اقليمها). </a:t>
            </a:r>
            <a:br>
              <a:rPr lang="ar-IQ" sz="3200" dirty="0">
                <a:solidFill>
                  <a:srgbClr val="292934"/>
                </a:solidFill>
                <a:ea typeface="+mj-ea"/>
              </a:rPr>
            </a:br>
            <a:endParaRPr lang="ar-IQ" sz="4000" dirty="0" smtClean="0">
              <a:solidFill>
                <a:srgbClr val="002060"/>
              </a:solidFill>
            </a:endParaRPr>
          </a:p>
          <a:p>
            <a:pPr marL="0" indent="0" algn="just">
              <a:buNone/>
            </a:pPr>
            <a:r>
              <a:rPr lang="ar-IQ" sz="3200" dirty="0" smtClean="0">
                <a:solidFill>
                  <a:srgbClr val="002060"/>
                </a:solidFill>
              </a:rPr>
              <a:t>هناك بعض الحالات التي يؤدي تطبيق مبدأ الاقليمية الى الافلات المجرم من العقاب.</a:t>
            </a:r>
          </a:p>
        </p:txBody>
      </p:sp>
    </p:spTree>
    <p:extLst>
      <p:ext uri="{BB962C8B-B14F-4D97-AF65-F5344CB8AC3E}">
        <p14:creationId xmlns:p14="http://schemas.microsoft.com/office/powerpoint/2010/main" val="1921132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ar-IQ" sz="2800" dirty="0" smtClean="0"/>
          </a:p>
          <a:p>
            <a:pPr marL="0" lvl="0" indent="0" algn="just">
              <a:buClr>
                <a:srgbClr val="93A299"/>
              </a:buClr>
              <a:buNone/>
            </a:pPr>
            <a:r>
              <a:rPr lang="ar-IQ" sz="2800" dirty="0">
                <a:solidFill>
                  <a:srgbClr val="002060"/>
                </a:solidFill>
              </a:rPr>
              <a:t>كحالة من يرتكب جريمة خارج اقليم دولته ثم يعود اليها قبل الحكم عليه بسبب جريمته في هذه الحالة لا يخضع الجاني لقانون دولته لانه لم يرتكب الجريمة على اقليمها .كما لا تسطيع الدولة التي ارتكب الجريمة على اقليمها طلبه من دولته بل ولا تسطيع دولته تسليمه لها لان من الاسس التي تقوم عليها احكام التسليم المجرمين المتفق عليها بين اغلب الدول هو عد تسليم الدولة لرعاياها.</a:t>
            </a:r>
          </a:p>
          <a:p>
            <a:pPr marL="0" lvl="0" indent="0" algn="just">
              <a:buClr>
                <a:srgbClr val="93A299"/>
              </a:buClr>
              <a:buNone/>
            </a:pPr>
            <a:r>
              <a:rPr lang="ar-IQ" sz="2800" dirty="0">
                <a:solidFill>
                  <a:srgbClr val="002060"/>
                </a:solidFill>
              </a:rPr>
              <a:t>وهذه النتيجة الخطرة تلافاها المشرع الجنائي وذلك باخضاع هذا الشخص الهارب الى دولته بعد ارتكابه الجريمة في الخارج الى قانون دولته ولاختصاص محاكمها بالنسبة لتلك الجريمة.</a:t>
            </a:r>
          </a:p>
          <a:p>
            <a:pPr marL="0" indent="0">
              <a:buNone/>
            </a:pPr>
            <a:endParaRPr lang="ar-IQ" sz="2800" dirty="0"/>
          </a:p>
        </p:txBody>
      </p:sp>
    </p:spTree>
    <p:extLst>
      <p:ext uri="{BB962C8B-B14F-4D97-AF65-F5344CB8AC3E}">
        <p14:creationId xmlns:p14="http://schemas.microsoft.com/office/powerpoint/2010/main" val="1871773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200" dirty="0" smtClean="0"/>
              <a:t>الفئات المشمولة بالاختصاص الشخصي </a:t>
            </a:r>
            <a:r>
              <a:rPr lang="ar-IQ" sz="3200" dirty="0"/>
              <a:t/>
            </a:r>
            <a:br>
              <a:rPr lang="ar-IQ" sz="3200" dirty="0"/>
            </a:br>
            <a:r>
              <a:rPr lang="ar-IQ" sz="3200" dirty="0" smtClean="0"/>
              <a:t>أولا- العراقي </a:t>
            </a:r>
            <a:r>
              <a:rPr lang="ar-IQ" sz="3200" dirty="0"/>
              <a:t>الذي يرتكب خارج العراق جناية او جنحة</a:t>
            </a:r>
            <a:r>
              <a:rPr lang="ar-IQ" sz="3200" dirty="0" smtClean="0"/>
              <a:t>.</a:t>
            </a:r>
            <a:endParaRPr lang="ar-IQ" sz="3200" dirty="0"/>
          </a:p>
        </p:txBody>
      </p:sp>
      <p:sp>
        <p:nvSpPr>
          <p:cNvPr id="3" name="Content Placeholder 2"/>
          <p:cNvSpPr>
            <a:spLocks noGrp="1"/>
          </p:cNvSpPr>
          <p:nvPr>
            <p:ph idx="1"/>
          </p:nvPr>
        </p:nvSpPr>
        <p:spPr/>
        <p:txBody>
          <a:bodyPr>
            <a:normAutofit/>
          </a:bodyPr>
          <a:lstStyle/>
          <a:p>
            <a:pPr marL="0" indent="0">
              <a:buNone/>
            </a:pPr>
            <a:endParaRPr lang="ar-IQ" sz="2600" dirty="0" smtClean="0">
              <a:solidFill>
                <a:srgbClr val="002060"/>
              </a:solidFill>
            </a:endParaRPr>
          </a:p>
          <a:p>
            <a:pPr marL="0" indent="0">
              <a:buNone/>
            </a:pPr>
            <a:r>
              <a:rPr lang="ar-IQ" sz="2600" dirty="0" smtClean="0">
                <a:solidFill>
                  <a:srgbClr val="002060"/>
                </a:solidFill>
              </a:rPr>
              <a:t>يخضع لقانون العقوبات العراقي كل عراقي ارتكب خارج العراق جريمة سواء كان فاعلا اصليا او شريكا . شروط</a:t>
            </a:r>
          </a:p>
          <a:p>
            <a:pPr marL="457200" indent="-457200">
              <a:buAutoNum type="arabic1Minus"/>
            </a:pPr>
            <a:r>
              <a:rPr lang="ar-IQ" sz="2600" dirty="0" smtClean="0">
                <a:solidFill>
                  <a:srgbClr val="002060"/>
                </a:solidFill>
              </a:rPr>
              <a:t>ان يكون مرتكب الجريمة عراقيا وقت ارتكابها.</a:t>
            </a:r>
          </a:p>
          <a:p>
            <a:pPr marL="457200" indent="-457200">
              <a:buAutoNum type="arabic1Minus"/>
            </a:pPr>
            <a:r>
              <a:rPr lang="ar-IQ" sz="2600" dirty="0" smtClean="0">
                <a:solidFill>
                  <a:srgbClr val="002060"/>
                </a:solidFill>
              </a:rPr>
              <a:t>ان تكون الجريمة المرتكبة جناية او جنحة طبقا لاحكام قانون العقوبات العراقي.</a:t>
            </a:r>
          </a:p>
          <a:p>
            <a:pPr marL="457200" indent="-457200">
              <a:buAutoNum type="arabic1Minus"/>
            </a:pPr>
            <a:r>
              <a:rPr lang="ar-IQ" sz="2600" dirty="0" smtClean="0">
                <a:solidFill>
                  <a:srgbClr val="002060"/>
                </a:solidFill>
              </a:rPr>
              <a:t>ان يكون الجريمة مما يعاقب عليها قانون الدولة التي ارتكب فيها . </a:t>
            </a:r>
          </a:p>
          <a:p>
            <a:pPr marL="457200" indent="-457200">
              <a:buAutoNum type="arabic1Minus"/>
            </a:pPr>
            <a:r>
              <a:rPr lang="ar-IQ" sz="2600" dirty="0" smtClean="0">
                <a:solidFill>
                  <a:srgbClr val="002060"/>
                </a:solidFill>
              </a:rPr>
              <a:t>ان يعود العراقي مرتكب الجريمة الى العراق بعد ارتكابها لها.</a:t>
            </a:r>
            <a:endParaRPr lang="ar-IQ" sz="2600" dirty="0">
              <a:solidFill>
                <a:srgbClr val="002060"/>
              </a:solidFill>
            </a:endParaRPr>
          </a:p>
        </p:txBody>
      </p:sp>
    </p:spTree>
    <p:extLst>
      <p:ext uri="{BB962C8B-B14F-4D97-AF65-F5344CB8AC3E}">
        <p14:creationId xmlns:p14="http://schemas.microsoft.com/office/powerpoint/2010/main" val="2765945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rgbClr val="D2533C"/>
                </a:solidFill>
              </a:rPr>
              <a:t/>
            </a:r>
            <a:br>
              <a:rPr lang="ar-IQ" sz="3200" dirty="0">
                <a:solidFill>
                  <a:srgbClr val="D2533C"/>
                </a:solidFill>
              </a:rPr>
            </a:br>
            <a:r>
              <a:rPr lang="ar-IQ" sz="3200" dirty="0" smtClean="0">
                <a:solidFill>
                  <a:srgbClr val="D2533C"/>
                </a:solidFill>
              </a:rPr>
              <a:t>ثانيا- الموظف أو المكلف بخدمة عامة الذي يرتكب خارج العراق جناية او جنحة.</a:t>
            </a:r>
            <a:endParaRPr lang="ar-IQ"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endParaRPr lang="ar-IQ" sz="2600" dirty="0" smtClean="0">
              <a:solidFill>
                <a:srgbClr val="002060"/>
              </a:solidFill>
            </a:endParaRPr>
          </a:p>
          <a:p>
            <a:pPr marL="0" indent="0">
              <a:buNone/>
            </a:pPr>
            <a:r>
              <a:rPr lang="ar-IQ" sz="2600" dirty="0" smtClean="0">
                <a:solidFill>
                  <a:srgbClr val="002060"/>
                </a:solidFill>
              </a:rPr>
              <a:t>يخضع لقانون العقوبات كل موظف او قائم بخدمة عامة في العراق ، ارتكب خارج العراق جريمة تعد طبقا لاحكام قانون العقوبات جناية او جنحة، وذلك اثناء تأدية عمله الرسمي او بسببه . الشروط </a:t>
            </a:r>
          </a:p>
          <a:p>
            <a:pPr marL="457200" indent="-457200">
              <a:buAutoNum type="arabic1Minus"/>
            </a:pPr>
            <a:r>
              <a:rPr lang="ar-IQ" sz="2600" dirty="0" smtClean="0">
                <a:solidFill>
                  <a:srgbClr val="002060"/>
                </a:solidFill>
              </a:rPr>
              <a:t>ان يكون مرتكب الجريمة في الخارج موظفا في الجمهورية العراقية أو قائم بخدمة عامة فيها .</a:t>
            </a:r>
          </a:p>
          <a:p>
            <a:pPr marL="457200" indent="-457200">
              <a:buAutoNum type="arabic1Minus"/>
            </a:pPr>
            <a:r>
              <a:rPr lang="ar-IQ" sz="2600" dirty="0" smtClean="0">
                <a:solidFill>
                  <a:srgbClr val="002060"/>
                </a:solidFill>
              </a:rPr>
              <a:t>أن تكون الجريمة طبقا لاحكام قانون العقوبات العراقي اما جناية او جنحة .</a:t>
            </a:r>
          </a:p>
          <a:p>
            <a:pPr marL="457200" indent="-457200">
              <a:buAutoNum type="arabic1Minus"/>
            </a:pPr>
            <a:r>
              <a:rPr lang="ar-IQ" sz="2600" dirty="0" smtClean="0">
                <a:solidFill>
                  <a:srgbClr val="002060"/>
                </a:solidFill>
              </a:rPr>
              <a:t>ان تكون الجريمة قد ارتكب اثناء تأدية العمل الرسمي/ الانحراف في مباشرة الوظيفة كالرشوة او الاختلاس. او بسبب ذلك/ الوظيفة اتاحت الفرصة لارتكاب الجريمة . كالاستيلاء دون حق على مال لم يؤتمن عليه مستغلا الظروف او النفوذ </a:t>
            </a:r>
            <a:endParaRPr lang="ar-IQ" sz="2600" dirty="0">
              <a:solidFill>
                <a:srgbClr val="002060"/>
              </a:solidFill>
            </a:endParaRPr>
          </a:p>
        </p:txBody>
      </p:sp>
    </p:spTree>
    <p:extLst>
      <p:ext uri="{BB962C8B-B14F-4D97-AF65-F5344CB8AC3E}">
        <p14:creationId xmlns:p14="http://schemas.microsoft.com/office/powerpoint/2010/main" val="611356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3200" dirty="0" smtClean="0"/>
              <a:t>3- الموظف السلك الدبلوماسي العراقي الذي يرتكب خارج العراق جناية أو جنحة.</a:t>
            </a:r>
            <a:endParaRPr lang="ar-IQ" sz="3200" dirty="0"/>
          </a:p>
        </p:txBody>
      </p:sp>
      <p:sp>
        <p:nvSpPr>
          <p:cNvPr id="3" name="Content Placeholder 2"/>
          <p:cNvSpPr>
            <a:spLocks noGrp="1"/>
          </p:cNvSpPr>
          <p:nvPr>
            <p:ph idx="1"/>
          </p:nvPr>
        </p:nvSpPr>
        <p:spPr/>
        <p:txBody>
          <a:bodyPr>
            <a:normAutofit/>
          </a:bodyPr>
          <a:lstStyle/>
          <a:p>
            <a:pPr marL="0" indent="0" algn="just">
              <a:buNone/>
            </a:pPr>
            <a:endParaRPr lang="ar-IQ" sz="2800" dirty="0" smtClean="0">
              <a:solidFill>
                <a:srgbClr val="002060"/>
              </a:solidFill>
            </a:endParaRPr>
          </a:p>
          <a:p>
            <a:pPr marL="0" indent="0" algn="just">
              <a:buNone/>
            </a:pPr>
            <a:r>
              <a:rPr lang="ar-IQ" sz="2800" dirty="0" smtClean="0">
                <a:solidFill>
                  <a:srgbClr val="002060"/>
                </a:solidFill>
              </a:rPr>
              <a:t>يخضع لقانون العقوبات العراقي موظف السلك الدبلوماسي العراقي الذي ارتكب خارج العراق جريمة تعد طبقا لاحكام قانون العقوبات جناية او جنحة ما تمتع بالحصانة الدبلوماسية التي خولها القانون الدولي. الشروط</a:t>
            </a:r>
          </a:p>
          <a:p>
            <a:pPr marL="457200" indent="-457200" algn="just">
              <a:buAutoNum type="arabic1Minus"/>
            </a:pPr>
            <a:r>
              <a:rPr lang="ar-IQ" sz="2800" dirty="0" smtClean="0">
                <a:solidFill>
                  <a:srgbClr val="002060"/>
                </a:solidFill>
              </a:rPr>
              <a:t>ان يكون مرتكب الجريمة في الخارج من موظفي السلك الدبلوماسي العراقي .</a:t>
            </a:r>
          </a:p>
          <a:p>
            <a:pPr marL="457200" indent="-457200" algn="just">
              <a:buAutoNum type="arabic1Minus"/>
            </a:pPr>
            <a:r>
              <a:rPr lang="ar-IQ" sz="2800" dirty="0" smtClean="0">
                <a:solidFill>
                  <a:srgbClr val="002060"/>
                </a:solidFill>
              </a:rPr>
              <a:t>ان تكون الجريمة طبقا لاحكام قانون العقوبات اما جناية او جنحة.</a:t>
            </a:r>
            <a:endParaRPr lang="ar-IQ" sz="2800" dirty="0">
              <a:solidFill>
                <a:srgbClr val="002060"/>
              </a:solidFill>
            </a:endParaRPr>
          </a:p>
        </p:txBody>
      </p:sp>
    </p:spTree>
    <p:extLst>
      <p:ext uri="{BB962C8B-B14F-4D97-AF65-F5344CB8AC3E}">
        <p14:creationId xmlns:p14="http://schemas.microsoft.com/office/powerpoint/2010/main" val="17710236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smtClean="0"/>
              <a:t>3- الاختصاص الشامل</a:t>
            </a:r>
            <a:endParaRPr lang="ar-IQ" sz="3600" dirty="0"/>
          </a:p>
        </p:txBody>
      </p:sp>
      <p:sp>
        <p:nvSpPr>
          <p:cNvPr id="3" name="Content Placeholder 2"/>
          <p:cNvSpPr>
            <a:spLocks noGrp="1"/>
          </p:cNvSpPr>
          <p:nvPr>
            <p:ph idx="1"/>
          </p:nvPr>
        </p:nvSpPr>
        <p:spPr/>
        <p:txBody>
          <a:bodyPr/>
          <a:lstStyle/>
          <a:p>
            <a:pPr marL="0" indent="0">
              <a:buNone/>
            </a:pPr>
            <a:endParaRPr lang="ar-IQ" dirty="0" smtClean="0">
              <a:solidFill>
                <a:srgbClr val="002060"/>
              </a:solidFill>
            </a:endParaRPr>
          </a:p>
          <a:p>
            <a:pPr marL="0" indent="0">
              <a:buNone/>
            </a:pPr>
            <a:r>
              <a:rPr lang="ar-IQ" sz="3200" dirty="0">
                <a:solidFill>
                  <a:srgbClr val="002060"/>
                </a:solidFill>
              </a:rPr>
              <a:t>ويراد به تطبيق القانون الجنائي للدولة على كل جريمة يقبض على مرتكبها في اقليم الدولة ايا كان الاقليم الذي ارتكبي فيه وايا كانت جنسية مرتكبها </a:t>
            </a:r>
            <a:r>
              <a:rPr lang="ar-IQ" sz="3200" dirty="0" smtClean="0">
                <a:solidFill>
                  <a:srgbClr val="002060"/>
                </a:solidFill>
              </a:rPr>
              <a:t>.</a:t>
            </a:r>
          </a:p>
          <a:p>
            <a:pPr marL="0" indent="0">
              <a:buNone/>
            </a:pPr>
            <a:r>
              <a:rPr lang="ar-IQ" sz="3200" dirty="0" smtClean="0">
                <a:solidFill>
                  <a:srgbClr val="002060"/>
                </a:solidFill>
              </a:rPr>
              <a:t>يمتاز هذا المبدأ بانه يقرر للقانون الجنائي نطاقا متسعا يكاد يمتد الى العالم باسره اذ لا يجعل لمكان ارتكاب الجريمة او لجنسية مرتكبيها اعتبارا . وذلك لخطورة الجرائم المرتكبة .</a:t>
            </a:r>
            <a:endParaRPr lang="ar-IQ" dirty="0">
              <a:solidFill>
                <a:srgbClr val="002060"/>
              </a:solidFill>
            </a:endParaRPr>
          </a:p>
        </p:txBody>
      </p:sp>
    </p:spTree>
    <p:extLst>
      <p:ext uri="{BB962C8B-B14F-4D97-AF65-F5344CB8AC3E}">
        <p14:creationId xmlns:p14="http://schemas.microsoft.com/office/powerpoint/2010/main" val="40185896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smtClean="0"/>
              <a:t>الجرائم المشمولة بالاختصاص الشامل</a:t>
            </a:r>
            <a:endParaRPr lang="ar-IQ" sz="3600" dirty="0"/>
          </a:p>
        </p:txBody>
      </p:sp>
      <p:sp>
        <p:nvSpPr>
          <p:cNvPr id="3" name="Content Placeholder 2"/>
          <p:cNvSpPr>
            <a:spLocks noGrp="1"/>
          </p:cNvSpPr>
          <p:nvPr>
            <p:ph idx="1"/>
          </p:nvPr>
        </p:nvSpPr>
        <p:spPr/>
        <p:txBody>
          <a:bodyPr>
            <a:normAutofit/>
          </a:bodyPr>
          <a:lstStyle/>
          <a:p>
            <a:endParaRPr lang="ar-IQ" sz="3200" dirty="0" smtClean="0">
              <a:solidFill>
                <a:srgbClr val="002060"/>
              </a:solidFill>
            </a:endParaRPr>
          </a:p>
          <a:p>
            <a:r>
              <a:rPr lang="ar-IQ" sz="3200" dirty="0" smtClean="0">
                <a:solidFill>
                  <a:srgbClr val="002060"/>
                </a:solidFill>
              </a:rPr>
              <a:t>بموجب المادة (13) </a:t>
            </a:r>
          </a:p>
          <a:p>
            <a:r>
              <a:rPr lang="ar-IQ" sz="3200" dirty="0" smtClean="0">
                <a:solidFill>
                  <a:srgbClr val="002060"/>
                </a:solidFill>
              </a:rPr>
              <a:t>الجرائم الاتجار بالمخدرات او الرقيق او بالاطفال.</a:t>
            </a:r>
          </a:p>
          <a:p>
            <a:r>
              <a:rPr lang="ar-IQ" sz="3200" dirty="0" smtClean="0">
                <a:solidFill>
                  <a:srgbClr val="002060"/>
                </a:solidFill>
              </a:rPr>
              <a:t>جرائم تعطيل خطوط الموصلات السلكية واللاسلكية </a:t>
            </a:r>
          </a:p>
          <a:p>
            <a:pPr marL="0" indent="0">
              <a:buNone/>
            </a:pPr>
            <a:r>
              <a:rPr lang="ar-IQ" sz="3200" dirty="0" smtClean="0">
                <a:solidFill>
                  <a:srgbClr val="002060"/>
                </a:solidFill>
              </a:rPr>
              <a:t>بموجب هذه المادة واستنادا الى الاختصاص الشامل تخضع لاحكام قانون العقوبات العراقي ولمحاكمه من يرتكب هذه الجرائم سواء كان فاعلا اصليا او شريكا.</a:t>
            </a:r>
            <a:endParaRPr lang="ar-IQ" sz="3200" dirty="0">
              <a:solidFill>
                <a:srgbClr val="002060"/>
              </a:solidFill>
            </a:endParaRPr>
          </a:p>
        </p:txBody>
      </p:sp>
    </p:spTree>
    <p:extLst>
      <p:ext uri="{BB962C8B-B14F-4D97-AF65-F5344CB8AC3E}">
        <p14:creationId xmlns:p14="http://schemas.microsoft.com/office/powerpoint/2010/main" val="21855341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smtClean="0"/>
              <a:t>قيود المحاكمة عن الجرائم التي ترتكب خارج العراق</a:t>
            </a:r>
            <a:endParaRPr lang="ar-IQ" sz="3600" dirty="0"/>
          </a:p>
        </p:txBody>
      </p:sp>
      <p:sp>
        <p:nvSpPr>
          <p:cNvPr id="3" name="Content Placeholder 2"/>
          <p:cNvSpPr>
            <a:spLocks noGrp="1"/>
          </p:cNvSpPr>
          <p:nvPr>
            <p:ph idx="1"/>
          </p:nvPr>
        </p:nvSpPr>
        <p:spPr/>
        <p:txBody>
          <a:bodyPr>
            <a:normAutofit/>
          </a:bodyPr>
          <a:lstStyle/>
          <a:p>
            <a:pPr marL="0" indent="0">
              <a:buNone/>
            </a:pPr>
            <a:r>
              <a:rPr lang="ar-IQ" sz="2800" dirty="0" smtClean="0">
                <a:solidFill>
                  <a:srgbClr val="002060"/>
                </a:solidFill>
              </a:rPr>
              <a:t>بموجب المادة (14) (15) </a:t>
            </a:r>
          </a:p>
          <a:p>
            <a:pPr marL="0" indent="0">
              <a:buNone/>
            </a:pPr>
            <a:r>
              <a:rPr lang="ar-IQ" sz="2800" dirty="0" smtClean="0">
                <a:solidFill>
                  <a:srgbClr val="002060"/>
                </a:solidFill>
              </a:rPr>
              <a:t>1- الاذن وزير العدل </a:t>
            </a:r>
          </a:p>
          <a:p>
            <a:pPr marL="0" indent="0">
              <a:buNone/>
            </a:pPr>
            <a:r>
              <a:rPr lang="ar-IQ" sz="2800" dirty="0" smtClean="0">
                <a:solidFill>
                  <a:srgbClr val="002060"/>
                </a:solidFill>
              </a:rPr>
              <a:t>2- عدم صدور حكم سابق نهائي في الخارج او سقوط العقوبة قانونا.</a:t>
            </a:r>
            <a:endParaRPr lang="ar-IQ" sz="2800" dirty="0">
              <a:solidFill>
                <a:srgbClr val="002060"/>
              </a:solidFill>
            </a:endParaRPr>
          </a:p>
        </p:txBody>
      </p:sp>
    </p:spTree>
    <p:extLst>
      <p:ext uri="{BB962C8B-B14F-4D97-AF65-F5344CB8AC3E}">
        <p14:creationId xmlns:p14="http://schemas.microsoft.com/office/powerpoint/2010/main" val="14698483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768148"/>
          </a:xfrm>
        </p:spPr>
        <p:txBody>
          <a:bodyPr>
            <a:normAutofit fontScale="90000"/>
          </a:bodyPr>
          <a:lstStyle/>
          <a:p>
            <a:pPr algn="ctr"/>
            <a:r>
              <a:rPr lang="ar-IQ" b="1" dirty="0" smtClean="0"/>
              <a:t> </a:t>
            </a:r>
            <a:br>
              <a:rPr lang="ar-IQ" b="1" dirty="0" smtClean="0"/>
            </a:br>
            <a:r>
              <a:rPr lang="ar-IQ" b="1" dirty="0" smtClean="0"/>
              <a:t>تطبيق القانون الجنائي على الأشخاص</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Autofit/>
          </a:bodyPr>
          <a:lstStyle/>
          <a:p>
            <a:pPr algn="r" rtl="1">
              <a:buNone/>
            </a:pPr>
            <a:r>
              <a:rPr lang="ar-IQ" b="1" dirty="0" smtClean="0"/>
              <a:t>     - الأصل: </a:t>
            </a:r>
            <a:r>
              <a:rPr lang="ar-IQ" dirty="0" smtClean="0"/>
              <a:t>ان جميع الأشخاص الموجودين على إقليم الدولة يخضعون لقانون تلك الدولة ولإختصاصها القضائي، سواء كانوا من الوطنيين أو أجانب المقيمين على اقليم الدولة أو الزائرين لها. </a:t>
            </a:r>
            <a:endParaRPr lang="en-US" dirty="0" smtClean="0"/>
          </a:p>
          <a:p>
            <a:pPr algn="r">
              <a:buNone/>
            </a:pPr>
            <a:r>
              <a:rPr lang="ar-IQ" b="1" dirty="0" smtClean="0"/>
              <a:t>     - الإستثناءات:</a:t>
            </a:r>
            <a:endParaRPr lang="en-US" dirty="0" smtClean="0"/>
          </a:p>
          <a:p>
            <a:pPr algn="r">
              <a:buNone/>
            </a:pPr>
            <a:r>
              <a:rPr lang="ar-IQ" b="1" dirty="0" smtClean="0"/>
              <a:t>1- أشخاص إستثناهم التشريع الداخلي</a:t>
            </a:r>
            <a:endParaRPr lang="en-US" dirty="0" smtClean="0"/>
          </a:p>
          <a:p>
            <a:pPr algn="r">
              <a:buNone/>
            </a:pPr>
            <a:r>
              <a:rPr lang="ar-IQ" dirty="0" smtClean="0"/>
              <a:t>أ- أعضاء مجلس النواب ب- الخصوم في الدعاوي </a:t>
            </a:r>
            <a:endParaRPr lang="en-US" dirty="0" smtClean="0"/>
          </a:p>
          <a:p>
            <a:pPr algn="r">
              <a:buNone/>
            </a:pPr>
            <a:r>
              <a:rPr lang="ar-IQ" b="1" dirty="0" smtClean="0"/>
              <a:t>2- أشخاص إستثناهم العرف الدولي</a:t>
            </a:r>
            <a:endParaRPr lang="en-US" dirty="0" smtClean="0"/>
          </a:p>
          <a:p>
            <a:pPr algn="r">
              <a:buNone/>
            </a:pPr>
            <a:r>
              <a:rPr lang="ar-IQ" dirty="0" smtClean="0"/>
              <a:t>أ- رؤساء الدول الأجنبية ب- المعتمدون السياسيون ج- القوات  الحربية الأجنبية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85728"/>
            <a:ext cx="8229600" cy="1143000"/>
          </a:xfrm>
        </p:spPr>
        <p:txBody>
          <a:bodyPr>
            <a:noAutofit/>
          </a:bodyPr>
          <a:lstStyle/>
          <a:p>
            <a:pPr algn="r"/>
            <a:r>
              <a:rPr lang="ar-IQ" sz="4000" b="1" dirty="0"/>
              <a:t>العلوم المساعدة لقانون العقوبات</a:t>
            </a:r>
            <a:r>
              <a:rPr lang="en-US" sz="4000" dirty="0"/>
              <a:t/>
            </a:r>
            <a:br>
              <a:rPr lang="en-US" sz="4000" dirty="0"/>
            </a:br>
            <a:endParaRPr lang="en-US" sz="4000" dirty="0"/>
          </a:p>
        </p:txBody>
      </p:sp>
      <p:sp>
        <p:nvSpPr>
          <p:cNvPr id="3" name="Content Placeholder 2"/>
          <p:cNvSpPr>
            <a:spLocks noGrp="1"/>
          </p:cNvSpPr>
          <p:nvPr>
            <p:ph idx="1"/>
          </p:nvPr>
        </p:nvSpPr>
        <p:spPr>
          <a:xfrm>
            <a:off x="500035" y="1000109"/>
            <a:ext cx="8229600" cy="4525963"/>
          </a:xfrm>
        </p:spPr>
        <p:txBody>
          <a:bodyPr/>
          <a:lstStyle/>
          <a:p>
            <a:pPr>
              <a:buNone/>
            </a:pPr>
            <a:endParaRPr lang="en-US" dirty="0"/>
          </a:p>
          <a:p>
            <a:pPr algn="r">
              <a:buNone/>
            </a:pPr>
            <a:r>
              <a:rPr lang="ar-IQ" dirty="0"/>
              <a:t>1- علم الإجرام.</a:t>
            </a:r>
            <a:endParaRPr lang="en-US" dirty="0"/>
          </a:p>
          <a:p>
            <a:pPr algn="r">
              <a:buNone/>
            </a:pPr>
            <a:r>
              <a:rPr lang="ar-IQ" dirty="0"/>
              <a:t>2- علم التحقيق الجنائي والطب الشرعي.</a:t>
            </a:r>
            <a:endParaRPr lang="en-US" dirty="0"/>
          </a:p>
          <a:p>
            <a:pPr algn="r">
              <a:buNone/>
            </a:pPr>
            <a:r>
              <a:rPr lang="ar-IQ" dirty="0"/>
              <a:t>3- علم العقاب.</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b="1" dirty="0" smtClean="0"/>
              <a:t>- تسليم المجرمين</a:t>
            </a:r>
            <a:r>
              <a:rPr lang="en-US" dirty="0" smtClean="0"/>
              <a:t/>
            </a:r>
            <a:br>
              <a:rPr lang="en-US" dirty="0" smtClean="0"/>
            </a:br>
            <a:endParaRPr lang="en-US" dirty="0"/>
          </a:p>
        </p:txBody>
      </p:sp>
      <p:sp>
        <p:nvSpPr>
          <p:cNvPr id="3" name="Content Placeholder 2"/>
          <p:cNvSpPr>
            <a:spLocks noGrp="1"/>
          </p:cNvSpPr>
          <p:nvPr>
            <p:ph idx="1"/>
          </p:nvPr>
        </p:nvSpPr>
        <p:spPr>
          <a:xfrm>
            <a:off x="285720" y="857233"/>
            <a:ext cx="8229600" cy="4525963"/>
          </a:xfrm>
        </p:spPr>
        <p:txBody>
          <a:bodyPr>
            <a:noAutofit/>
          </a:bodyPr>
          <a:lstStyle/>
          <a:p>
            <a:pPr algn="r">
              <a:buNone/>
            </a:pPr>
            <a:r>
              <a:rPr lang="ar-IQ" dirty="0" smtClean="0"/>
              <a:t>أ- مصادر أحكام التسليم </a:t>
            </a:r>
            <a:endParaRPr lang="en-US" dirty="0" smtClean="0"/>
          </a:p>
          <a:p>
            <a:pPr algn="r">
              <a:buNone/>
            </a:pPr>
            <a:r>
              <a:rPr lang="ar-IQ" dirty="0" smtClean="0"/>
              <a:t>ب- أحكام التسليم</a:t>
            </a:r>
            <a:endParaRPr lang="en-US" dirty="0" smtClean="0"/>
          </a:p>
          <a:p>
            <a:pPr algn="r">
              <a:buNone/>
            </a:pPr>
            <a:r>
              <a:rPr lang="ar-IQ" dirty="0" smtClean="0"/>
              <a:t>1- موانع التسليم </a:t>
            </a:r>
            <a:endParaRPr lang="en-US" dirty="0" smtClean="0"/>
          </a:p>
          <a:p>
            <a:pPr algn="r">
              <a:buNone/>
            </a:pPr>
            <a:r>
              <a:rPr lang="ar-IQ" b="1" dirty="0" smtClean="0"/>
              <a:t>أولاً – الجرائم التي لا يجوز التسليم من أجلها:</a:t>
            </a:r>
            <a:endParaRPr lang="en-US" dirty="0" smtClean="0"/>
          </a:p>
          <a:p>
            <a:pPr algn="r">
              <a:buNone/>
            </a:pPr>
            <a:r>
              <a:rPr lang="ar-IQ" dirty="0" smtClean="0"/>
              <a:t>1- الجرائم السياسية والجرائم العسكرية البحتة .</a:t>
            </a:r>
            <a:endParaRPr lang="en-US" dirty="0" smtClean="0"/>
          </a:p>
          <a:p>
            <a:pPr algn="r">
              <a:buNone/>
            </a:pPr>
            <a:r>
              <a:rPr lang="ar-IQ" dirty="0" smtClean="0"/>
              <a:t>2- الجرائم التي لا تكون معاقبا عليه بموجب قانون الدولتين </a:t>
            </a:r>
            <a:endParaRPr lang="en-US" dirty="0" smtClean="0"/>
          </a:p>
          <a:p>
            <a:pPr algn="r">
              <a:buNone/>
            </a:pPr>
            <a:r>
              <a:rPr lang="ar-IQ" dirty="0" smtClean="0"/>
              <a:t>3- الجرائم التي لا تبلغ درجة معينة من الجسامة </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3"/>
            <a:ext cx="8229600" cy="4525963"/>
          </a:xfrm>
        </p:spPr>
        <p:txBody>
          <a:bodyPr>
            <a:normAutofit/>
          </a:bodyPr>
          <a:lstStyle/>
          <a:p>
            <a:pPr algn="r">
              <a:buNone/>
            </a:pPr>
            <a:r>
              <a:rPr lang="ar-IQ" b="1" dirty="0" smtClean="0"/>
              <a:t>ثانياً-الأشخاص الذين لا يجوز تسليمهم</a:t>
            </a:r>
            <a:endParaRPr lang="en-US" dirty="0" smtClean="0"/>
          </a:p>
          <a:p>
            <a:pPr algn="r">
              <a:buNone/>
            </a:pPr>
            <a:r>
              <a:rPr lang="ar-IQ" dirty="0" smtClean="0"/>
              <a:t>1- رعايا الدولة المطلوب منها التسليم </a:t>
            </a:r>
            <a:endParaRPr lang="en-US" dirty="0" smtClean="0"/>
          </a:p>
          <a:p>
            <a:pPr algn="r">
              <a:buNone/>
            </a:pPr>
            <a:r>
              <a:rPr lang="ar-IQ" dirty="0" smtClean="0"/>
              <a:t>2- الاجانب الخاضعون لقضاء الدولة المطلوب منها التسليم</a:t>
            </a:r>
            <a:endParaRPr lang="en-US" dirty="0" smtClean="0"/>
          </a:p>
          <a:p>
            <a:pPr algn="r">
              <a:buNone/>
            </a:pPr>
            <a:r>
              <a:rPr lang="ar-IQ" dirty="0" smtClean="0"/>
              <a:t>3- المتمتعون بالعفاء القضائي </a:t>
            </a:r>
            <a:endParaRPr lang="en-US" dirty="0" smtClean="0"/>
          </a:p>
          <a:p>
            <a:pPr algn="r">
              <a:buNone/>
            </a:pPr>
            <a:r>
              <a:rPr lang="ar-IQ" dirty="0" smtClean="0"/>
              <a:t>4- الارقاء الهاربون</a:t>
            </a:r>
            <a:endParaRPr lang="en-US" dirty="0" smtClean="0"/>
          </a:p>
          <a:p>
            <a:pPr algn="r">
              <a:buNone/>
            </a:pPr>
            <a:r>
              <a:rPr lang="ar-IQ" b="1" dirty="0" smtClean="0"/>
              <a:t>2-إجراءات التسليم</a:t>
            </a:r>
            <a:endParaRPr lang="en-US" dirty="0" smtClean="0"/>
          </a:p>
          <a:p>
            <a:pPr algn="r">
              <a:buNone/>
            </a:pPr>
            <a:r>
              <a:rPr lang="ar-IQ" b="1" dirty="0" smtClean="0"/>
              <a:t>3-آثار التسليم</a:t>
            </a: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الجريمة</a:t>
            </a:r>
            <a:endParaRPr lang="en-US" dirty="0"/>
          </a:p>
        </p:txBody>
      </p:sp>
      <p:sp>
        <p:nvSpPr>
          <p:cNvPr id="3" name="Content Placeholder 2"/>
          <p:cNvSpPr>
            <a:spLocks noGrp="1"/>
          </p:cNvSpPr>
          <p:nvPr>
            <p:ph idx="1"/>
          </p:nvPr>
        </p:nvSpPr>
        <p:spPr/>
        <p:txBody>
          <a:bodyPr>
            <a:normAutofit/>
          </a:bodyPr>
          <a:lstStyle/>
          <a:p>
            <a:pPr algn="r"/>
            <a:endParaRPr lang="en-US" dirty="0" smtClean="0"/>
          </a:p>
          <a:p>
            <a:pPr algn="r">
              <a:buNone/>
            </a:pPr>
            <a:r>
              <a:rPr lang="ar-IQ" b="1" dirty="0" smtClean="0"/>
              <a:t>   تعريف الجريمة وتميزها عما يشابهها من أوضاع</a:t>
            </a:r>
            <a:endParaRPr lang="en-US" dirty="0" smtClean="0"/>
          </a:p>
          <a:p>
            <a:pPr algn="r">
              <a:buNone/>
            </a:pPr>
            <a:r>
              <a:rPr lang="ar-IQ" b="1" dirty="0" smtClean="0"/>
              <a:t>- الجريمة: </a:t>
            </a:r>
            <a:r>
              <a:rPr lang="ar-IQ" dirty="0" smtClean="0"/>
              <a:t>هي كل سلوك خارجي إيجابيا كان أم سلبياً جرمه القانون وقرر له عقاباً إذا صدر عن إنسان مسؤول.</a:t>
            </a:r>
            <a:endParaRPr lang="en-US" dirty="0" smtClean="0"/>
          </a:p>
          <a:p>
            <a:pPr algn="r">
              <a:buNone/>
            </a:pPr>
            <a:r>
              <a:rPr lang="ar-IQ" b="1" dirty="0" smtClean="0"/>
              <a:t>- تمييز الجريمة عما يشابهها من أوضاع</a:t>
            </a:r>
            <a:endParaRPr lang="en-US" dirty="0" smtClean="0"/>
          </a:p>
          <a:p>
            <a:pPr algn="r">
              <a:buNone/>
            </a:pPr>
            <a:r>
              <a:rPr lang="ar-IQ" b="1" dirty="0" smtClean="0"/>
              <a:t>1- الجريمة المدنية : </a:t>
            </a:r>
            <a:r>
              <a:rPr lang="ar-IQ" dirty="0" smtClean="0"/>
              <a:t>هي كل فعل نشأ عنه ضرر للغير وأوجب فاعله بتعويض الضرر</a:t>
            </a:r>
            <a:r>
              <a:rPr lang="ar-IQ" b="1" dirty="0" smtClean="0"/>
              <a:t>. </a:t>
            </a:r>
            <a:endParaRPr lang="en-US" dirty="0" smtClean="0"/>
          </a:p>
          <a:p>
            <a:pPr algn="r">
              <a:buNone/>
            </a:pPr>
            <a:r>
              <a:rPr lang="ar-IQ" b="1" dirty="0" smtClean="0"/>
              <a:t>2- الجريمة التأديبية: </a:t>
            </a:r>
            <a:r>
              <a:rPr lang="ar-IQ" dirty="0" smtClean="0"/>
              <a:t>كل فعل يعتبر إخلالاً بواجبات الوظيفة أو المهنة أو الهيئة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smtClean="0"/>
              <a:t>تمييز الجريمة عن الجريمة المدنية</a:t>
            </a:r>
            <a:endParaRPr lang="ar-IQ" sz="3600" dirty="0"/>
          </a:p>
        </p:txBody>
      </p:sp>
      <p:sp>
        <p:nvSpPr>
          <p:cNvPr id="3" name="Content Placeholder 2"/>
          <p:cNvSpPr>
            <a:spLocks noGrp="1"/>
          </p:cNvSpPr>
          <p:nvPr>
            <p:ph idx="1"/>
          </p:nvPr>
        </p:nvSpPr>
        <p:spPr/>
        <p:txBody>
          <a:bodyPr>
            <a:normAutofit/>
          </a:bodyPr>
          <a:lstStyle/>
          <a:p>
            <a:pPr marL="0" indent="0">
              <a:buNone/>
            </a:pPr>
            <a:endParaRPr lang="ar-IQ" sz="2800" dirty="0" smtClean="0"/>
          </a:p>
          <a:p>
            <a:pPr marL="0" indent="0">
              <a:buNone/>
            </a:pPr>
            <a:r>
              <a:rPr lang="ar-IQ" sz="2800" dirty="0" smtClean="0">
                <a:solidFill>
                  <a:srgbClr val="FF0000"/>
                </a:solidFill>
              </a:rPr>
              <a:t>1- من حيث القانون المنظم له/ </a:t>
            </a:r>
            <a:r>
              <a:rPr lang="ar-IQ" sz="2800" dirty="0" smtClean="0"/>
              <a:t>الجريمة الجنائية لا بد أن ينص عليها في قانون العقوبات او القوانين المكملة لها.وهي واردة على سبيل الحصر.</a:t>
            </a:r>
          </a:p>
          <a:p>
            <a:pPr marL="0" indent="0">
              <a:buNone/>
            </a:pPr>
            <a:r>
              <a:rPr lang="ar-IQ" sz="2800" dirty="0" smtClean="0"/>
              <a:t>أما الجريمة المدنية مكانها القانون المدني . وهي لم ترد فيه على سبيل الحصر. </a:t>
            </a:r>
          </a:p>
          <a:p>
            <a:pPr marL="0" indent="0">
              <a:buNone/>
            </a:pPr>
            <a:r>
              <a:rPr lang="ar-IQ" sz="2800" dirty="0" smtClean="0">
                <a:solidFill>
                  <a:srgbClr val="FF0000"/>
                </a:solidFill>
              </a:rPr>
              <a:t>2-من حيث رد الفعل / </a:t>
            </a:r>
            <a:r>
              <a:rPr lang="ar-IQ" sz="2800" dirty="0" smtClean="0"/>
              <a:t>رد فعل للجريمة هي العقوبة او التدبير الاحترازي. </a:t>
            </a:r>
          </a:p>
          <a:p>
            <a:pPr marL="0" indent="0">
              <a:buNone/>
            </a:pPr>
            <a:r>
              <a:rPr lang="ar-IQ" sz="2800" dirty="0" smtClean="0"/>
              <a:t>أما رد الفعل للجريمة المدنية هو اصلاح الضرر.</a:t>
            </a:r>
          </a:p>
        </p:txBody>
      </p:sp>
    </p:spTree>
    <p:extLst>
      <p:ext uri="{BB962C8B-B14F-4D97-AF65-F5344CB8AC3E}">
        <p14:creationId xmlns:p14="http://schemas.microsoft.com/office/powerpoint/2010/main" val="2302846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endParaRPr lang="ar-IQ" dirty="0" smtClean="0"/>
          </a:p>
          <a:p>
            <a:pPr marL="0" lvl="0" indent="0" algn="just">
              <a:buClr>
                <a:srgbClr val="93A299"/>
              </a:buClr>
              <a:buNone/>
            </a:pPr>
            <a:r>
              <a:rPr lang="ar-IQ" sz="2800" dirty="0">
                <a:solidFill>
                  <a:srgbClr val="FF0000"/>
                </a:solidFill>
              </a:rPr>
              <a:t>3- من حيث المصلحة المحمية/ </a:t>
            </a:r>
            <a:r>
              <a:rPr lang="ar-IQ" sz="2800" dirty="0">
                <a:solidFill>
                  <a:srgbClr val="292934"/>
                </a:solidFill>
              </a:rPr>
              <a:t>المصلحة المحمية للجريمة أساسها تحقيق المصلحة العامة عن طريق اصلاح الجاني وردع غيره. أما للجريمة المدنية هو اصلاح الاضرار.</a:t>
            </a:r>
          </a:p>
          <a:p>
            <a:pPr marL="0" indent="0" algn="just">
              <a:buNone/>
            </a:pPr>
            <a:endParaRPr lang="ar-IQ" dirty="0" smtClean="0">
              <a:solidFill>
                <a:srgbClr val="FF0000"/>
              </a:solidFill>
            </a:endParaRPr>
          </a:p>
          <a:p>
            <a:pPr marL="0" indent="0" algn="just">
              <a:buNone/>
            </a:pPr>
            <a:r>
              <a:rPr lang="ar-IQ" sz="2800" dirty="0" smtClean="0">
                <a:solidFill>
                  <a:srgbClr val="FF0000"/>
                </a:solidFill>
              </a:rPr>
              <a:t>4- من حيث الدعوى / </a:t>
            </a:r>
            <a:r>
              <a:rPr lang="ar-IQ" sz="2800" dirty="0" smtClean="0"/>
              <a:t>يترتب على الجريمة الجنائية رفع الدعوى الجزائية. ولكن في الجريمة المدنية يترتب عليها رفع الدعوى المدنية.</a:t>
            </a:r>
            <a:endParaRPr lang="ar-IQ" sz="2800" dirty="0"/>
          </a:p>
        </p:txBody>
      </p:sp>
    </p:spTree>
    <p:extLst>
      <p:ext uri="{BB962C8B-B14F-4D97-AF65-F5344CB8AC3E}">
        <p14:creationId xmlns:p14="http://schemas.microsoft.com/office/powerpoint/2010/main" val="12537665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الجريمة الجنائية والجريمة التأديبية</a:t>
            </a:r>
            <a:endParaRPr lang="ar-IQ" dirty="0"/>
          </a:p>
        </p:txBody>
      </p:sp>
      <p:sp>
        <p:nvSpPr>
          <p:cNvPr id="3" name="Content Placeholder 2"/>
          <p:cNvSpPr>
            <a:spLocks noGrp="1"/>
          </p:cNvSpPr>
          <p:nvPr>
            <p:ph idx="1"/>
          </p:nvPr>
        </p:nvSpPr>
        <p:spPr/>
        <p:txBody>
          <a:bodyPr>
            <a:normAutofit fontScale="92500"/>
          </a:bodyPr>
          <a:lstStyle/>
          <a:p>
            <a:endParaRPr lang="ar-IQ" dirty="0" smtClean="0"/>
          </a:p>
          <a:p>
            <a:pPr marL="0" indent="0" algn="just">
              <a:buNone/>
            </a:pPr>
            <a:r>
              <a:rPr lang="ar-IQ" dirty="0" smtClean="0">
                <a:solidFill>
                  <a:srgbClr val="FF0000"/>
                </a:solidFill>
              </a:rPr>
              <a:t>1</a:t>
            </a:r>
            <a:r>
              <a:rPr lang="ar-IQ" sz="2800" dirty="0" smtClean="0">
                <a:solidFill>
                  <a:srgbClr val="FF0000"/>
                </a:solidFill>
              </a:rPr>
              <a:t>- من حيث المفهوم </a:t>
            </a:r>
            <a:r>
              <a:rPr lang="ar-IQ" sz="2800" dirty="0" smtClean="0"/>
              <a:t>/ الجريمة الجنائية واردة في قانون العقوبات وعلى سبيل الحصر. أما الجريمة التأديبية هي كل </a:t>
            </a:r>
            <a:r>
              <a:rPr lang="ar-IQ" sz="2800" dirty="0"/>
              <a:t>فعل يعتبر اخلالا بواجبات الوظيفة او المهنة او الهيئة </a:t>
            </a:r>
            <a:r>
              <a:rPr lang="ar-IQ" sz="2800" dirty="0" smtClean="0"/>
              <a:t>. ولم يحدد قانون الجرائم الانضباطية على سبيل الحصر.</a:t>
            </a:r>
          </a:p>
          <a:p>
            <a:pPr marL="0" indent="0" algn="just">
              <a:buNone/>
            </a:pPr>
            <a:r>
              <a:rPr lang="ar-IQ" sz="2800" dirty="0" smtClean="0">
                <a:solidFill>
                  <a:srgbClr val="FF0000"/>
                </a:solidFill>
              </a:rPr>
              <a:t>2- من حيث العقوبات/ </a:t>
            </a:r>
            <a:r>
              <a:rPr lang="ar-IQ" sz="2800" dirty="0" smtClean="0"/>
              <a:t>العقوبات المحددة في قانون العقوبات هي اما العقوبات الاصلية، التبعية، التكميلية. أو التدابير الاحترازية. ولكن العقوبات التاديبية هي ثمانية عقوبات تبدأ بـ( لفت النظر) وتنتهي بـ( العزل).</a:t>
            </a:r>
          </a:p>
          <a:p>
            <a:pPr marL="0" indent="0" algn="just">
              <a:buNone/>
            </a:pPr>
            <a:r>
              <a:rPr lang="ar-IQ" sz="2800" dirty="0" smtClean="0">
                <a:solidFill>
                  <a:srgbClr val="FF0000"/>
                </a:solidFill>
              </a:rPr>
              <a:t>3- من حيث القانون المنظم له /</a:t>
            </a:r>
            <a:r>
              <a:rPr lang="ar-IQ" sz="2800" dirty="0" smtClean="0"/>
              <a:t> الجريمة الجنائية منظم بموجب قانون العقوبات العراقي. ولكن الجريمة التأديبية منظم بموجب قانون انضباط موظفي الدولة والقطاع العام.</a:t>
            </a:r>
          </a:p>
        </p:txBody>
      </p:sp>
    </p:spTree>
    <p:extLst>
      <p:ext uri="{BB962C8B-B14F-4D97-AF65-F5344CB8AC3E}">
        <p14:creationId xmlns:p14="http://schemas.microsoft.com/office/powerpoint/2010/main" val="28950454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solidFill>
                <a:srgbClr val="FF0000"/>
              </a:solidFill>
            </a:endParaRPr>
          </a:p>
          <a:p>
            <a:pPr marL="0" indent="0" algn="just">
              <a:buNone/>
            </a:pPr>
            <a:r>
              <a:rPr lang="ar-IQ" sz="3200" dirty="0" smtClean="0">
                <a:solidFill>
                  <a:srgbClr val="FF0000"/>
                </a:solidFill>
              </a:rPr>
              <a:t>والسؤال الذي يثار هي هل هناك التلازم ما بين الجريمة الجنائية مع كل من جريمتي المدنية والتأديبية؟</a:t>
            </a:r>
            <a:endParaRPr lang="ar-IQ" sz="3200" dirty="0">
              <a:solidFill>
                <a:srgbClr val="FF0000"/>
              </a:solidFill>
            </a:endParaRPr>
          </a:p>
        </p:txBody>
      </p:sp>
    </p:spTree>
    <p:extLst>
      <p:ext uri="{BB962C8B-B14F-4D97-AF65-F5344CB8AC3E}">
        <p14:creationId xmlns:p14="http://schemas.microsoft.com/office/powerpoint/2010/main" val="11112458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الاركان الجريمة</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solidFill>
                  <a:srgbClr val="FF0000"/>
                </a:solidFill>
              </a:rPr>
              <a:t>1- الاركان العامة للجريمة / </a:t>
            </a:r>
            <a:r>
              <a:rPr lang="ar-IQ" sz="2800" dirty="0" smtClean="0"/>
              <a:t>وهي التي تميز الجريمة عن الفعل المباح.</a:t>
            </a:r>
          </a:p>
          <a:p>
            <a:pPr marL="0" indent="0" algn="just">
              <a:buNone/>
            </a:pPr>
            <a:r>
              <a:rPr lang="ar-IQ" sz="2800" dirty="0" smtClean="0"/>
              <a:t> </a:t>
            </a:r>
          </a:p>
          <a:p>
            <a:pPr marL="0" indent="0" algn="just">
              <a:buNone/>
            </a:pPr>
            <a:r>
              <a:rPr lang="ar-IQ" sz="2800" dirty="0" smtClean="0">
                <a:solidFill>
                  <a:srgbClr val="FF0000"/>
                </a:solidFill>
              </a:rPr>
              <a:t>2- الاركان الخاصة للجريمة/ </a:t>
            </a:r>
            <a:r>
              <a:rPr lang="ar-IQ" sz="2800" dirty="0" smtClean="0"/>
              <a:t>تميز هذه الاركان الجريمة عن الاخرى مثلا جريمة السرقة عن جريمة الرشوة.</a:t>
            </a:r>
            <a:endParaRPr lang="ar-IQ" sz="2800" dirty="0"/>
          </a:p>
        </p:txBody>
      </p:sp>
    </p:spTree>
    <p:extLst>
      <p:ext uri="{BB962C8B-B14F-4D97-AF65-F5344CB8AC3E}">
        <p14:creationId xmlns:p14="http://schemas.microsoft.com/office/powerpoint/2010/main" val="32395175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الاركان العامة للجريمة</a:t>
            </a:r>
            <a:endParaRPr lang="ar-IQ" dirty="0"/>
          </a:p>
        </p:txBody>
      </p:sp>
      <p:sp>
        <p:nvSpPr>
          <p:cNvPr id="3" name="Content Placeholder 2"/>
          <p:cNvSpPr>
            <a:spLocks noGrp="1"/>
          </p:cNvSpPr>
          <p:nvPr>
            <p:ph idx="1"/>
          </p:nvPr>
        </p:nvSpPr>
        <p:spPr/>
        <p:txBody>
          <a:bodyPr>
            <a:normAutofit/>
          </a:bodyPr>
          <a:lstStyle/>
          <a:p>
            <a:pPr marL="0" indent="0">
              <a:buNone/>
            </a:pPr>
            <a:endParaRPr lang="ar-IQ" sz="4000" dirty="0" smtClean="0">
              <a:solidFill>
                <a:srgbClr val="FF0000"/>
              </a:solidFill>
            </a:endParaRPr>
          </a:p>
          <a:p>
            <a:pPr marL="0" indent="0">
              <a:buNone/>
            </a:pPr>
            <a:r>
              <a:rPr lang="ar-IQ" sz="4000" dirty="0" smtClean="0">
                <a:solidFill>
                  <a:srgbClr val="FF0000"/>
                </a:solidFill>
              </a:rPr>
              <a:t>1- الركن المادي.</a:t>
            </a:r>
          </a:p>
          <a:p>
            <a:pPr marL="0" indent="0">
              <a:buNone/>
            </a:pPr>
            <a:r>
              <a:rPr lang="ar-IQ" sz="4000" dirty="0" smtClean="0">
                <a:solidFill>
                  <a:srgbClr val="FF0000"/>
                </a:solidFill>
              </a:rPr>
              <a:t>2- الركن الشرعي.</a:t>
            </a:r>
          </a:p>
          <a:p>
            <a:pPr marL="0" indent="0">
              <a:buNone/>
            </a:pPr>
            <a:r>
              <a:rPr lang="ar-IQ" sz="4000" dirty="0" smtClean="0">
                <a:solidFill>
                  <a:srgbClr val="FF0000"/>
                </a:solidFill>
              </a:rPr>
              <a:t>3- الركن المعنوي.</a:t>
            </a:r>
            <a:endParaRPr lang="ar-IQ" sz="4000" dirty="0">
              <a:solidFill>
                <a:srgbClr val="FF0000"/>
              </a:solidFill>
            </a:endParaRPr>
          </a:p>
        </p:txBody>
      </p:sp>
    </p:spTree>
    <p:extLst>
      <p:ext uri="{BB962C8B-B14F-4D97-AF65-F5344CB8AC3E}">
        <p14:creationId xmlns:p14="http://schemas.microsoft.com/office/powerpoint/2010/main" val="35293389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الركن المادي</a:t>
            </a:r>
            <a:endParaRPr lang="ar-IQ" dirty="0"/>
          </a:p>
        </p:txBody>
      </p:sp>
      <p:sp>
        <p:nvSpPr>
          <p:cNvPr id="3" name="Content Placeholder 2"/>
          <p:cNvSpPr>
            <a:spLocks noGrp="1"/>
          </p:cNvSpPr>
          <p:nvPr>
            <p:ph idx="1"/>
          </p:nvPr>
        </p:nvSpPr>
        <p:spPr>
          <a:xfrm>
            <a:off x="395536" y="1628800"/>
            <a:ext cx="8229600" cy="4876800"/>
          </a:xfrm>
        </p:spPr>
        <p:txBody>
          <a:bodyPr>
            <a:normAutofit/>
          </a:bodyPr>
          <a:lstStyle/>
          <a:p>
            <a:pPr marL="0" indent="0">
              <a:buNone/>
            </a:pPr>
            <a:r>
              <a:rPr lang="ar-IQ" dirty="0" smtClean="0">
                <a:solidFill>
                  <a:srgbClr val="FF0000"/>
                </a:solidFill>
              </a:rPr>
              <a:t>الركن المادي / </a:t>
            </a:r>
            <a:r>
              <a:rPr lang="ar-IQ" dirty="0" smtClean="0">
                <a:solidFill>
                  <a:srgbClr val="292934"/>
                </a:solidFill>
              </a:rPr>
              <a:t>يقصد </a:t>
            </a:r>
            <a:r>
              <a:rPr lang="ar-IQ" dirty="0">
                <a:solidFill>
                  <a:srgbClr val="292934"/>
                </a:solidFill>
              </a:rPr>
              <a:t>به السلوك المادي الخارجي الذي ينص القانون على </a:t>
            </a:r>
            <a:r>
              <a:rPr lang="ar-IQ" dirty="0" smtClean="0">
                <a:solidFill>
                  <a:srgbClr val="292934"/>
                </a:solidFill>
              </a:rPr>
              <a:t>تجريمه</a:t>
            </a:r>
          </a:p>
          <a:p>
            <a:pPr marL="0" indent="0" algn="ctr">
              <a:buNone/>
            </a:pPr>
            <a:r>
              <a:rPr lang="ar-IQ" dirty="0" smtClean="0">
                <a:solidFill>
                  <a:srgbClr val="FF0000"/>
                </a:solidFill>
              </a:rPr>
              <a:t>عناصر </a:t>
            </a:r>
            <a:r>
              <a:rPr lang="ar-IQ" smtClean="0">
                <a:solidFill>
                  <a:srgbClr val="FF0000"/>
                </a:solidFill>
              </a:rPr>
              <a:t>الركن المادي</a:t>
            </a:r>
            <a:endParaRPr lang="ar-IQ" dirty="0" smtClean="0">
              <a:solidFill>
                <a:srgbClr val="FF0000"/>
              </a:solidFill>
            </a:endParaRPr>
          </a:p>
          <a:p>
            <a:pPr marL="0" indent="0">
              <a:buNone/>
            </a:pPr>
            <a:r>
              <a:rPr lang="ar-IQ" dirty="0" smtClean="0">
                <a:solidFill>
                  <a:srgbClr val="FF0000"/>
                </a:solidFill>
              </a:rPr>
              <a:t>1- يتحقق بسلوك (فعل) </a:t>
            </a:r>
            <a:r>
              <a:rPr lang="ar-IQ" dirty="0" smtClean="0"/>
              <a:t>سواء كان ايجابيا، اي ارتكابا. أم سلبيا، أي امتناعاً او تركاً يمكن لمسه في الحيز الخارجي .</a:t>
            </a:r>
          </a:p>
          <a:p>
            <a:pPr marL="0" indent="0">
              <a:buNone/>
            </a:pPr>
            <a:r>
              <a:rPr lang="ar-IQ" dirty="0" smtClean="0">
                <a:solidFill>
                  <a:srgbClr val="FF0000"/>
                </a:solidFill>
              </a:rPr>
              <a:t>الفعل</a:t>
            </a:r>
            <a:r>
              <a:rPr lang="ar-IQ" dirty="0" smtClean="0"/>
              <a:t> بموجب المادة (4/19) من ق ع ع/ هو ( كل تصرف </a:t>
            </a:r>
            <a:r>
              <a:rPr lang="ar-IQ" dirty="0"/>
              <a:t>ج</a:t>
            </a:r>
            <a:r>
              <a:rPr lang="ar-IQ" dirty="0" smtClean="0"/>
              <a:t>رمه القانون سواء كان ايجابيا ام سلبيا كالترك والامتناع ما لم يرد نص على خلاف ذلك) </a:t>
            </a:r>
          </a:p>
          <a:p>
            <a:pPr marL="0" indent="0">
              <a:buNone/>
            </a:pPr>
            <a:r>
              <a:rPr lang="ar-IQ" dirty="0" smtClean="0"/>
              <a:t>الارتكاب الجريمة بالسلوك الايجابي / هي تلك الجريمة التي يكون السلوك المكون لركنها المادي ايجابيا اي ارتكاب. كالسرقة والقتل والضرب.</a:t>
            </a:r>
          </a:p>
          <a:p>
            <a:pPr marL="0" indent="0">
              <a:buNone/>
            </a:pPr>
            <a:r>
              <a:rPr lang="ar-IQ" dirty="0" smtClean="0"/>
              <a:t>الارتكاب الجريمة بالسلوك السلبي/  هي تلك الجرائم التي يكون السلوك المكون لركنها المادي سلبيا/ الامتناع الام عن ارضاع طفله. امتناع الشاهد عن اداء الشهادة. وامتناع عن حلف اليمين القانونية.</a:t>
            </a:r>
          </a:p>
        </p:txBody>
      </p:sp>
    </p:spTree>
    <p:extLst>
      <p:ext uri="{BB962C8B-B14F-4D97-AF65-F5344CB8AC3E}">
        <p14:creationId xmlns:p14="http://schemas.microsoft.com/office/powerpoint/2010/main" val="3194019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مصدر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00035" y="928671"/>
            <a:ext cx="8229600" cy="4525963"/>
          </a:xfrm>
        </p:spPr>
        <p:txBody>
          <a:bodyPr>
            <a:normAutofit/>
          </a:bodyPr>
          <a:lstStyle/>
          <a:p>
            <a:pPr algn="r">
              <a:buNone/>
            </a:pPr>
            <a:r>
              <a:rPr lang="ar-IQ" dirty="0" smtClean="0"/>
              <a:t> </a:t>
            </a:r>
            <a:endParaRPr lang="en-US" dirty="0" smtClean="0"/>
          </a:p>
          <a:p>
            <a:pPr algn="r">
              <a:buNone/>
            </a:pPr>
            <a:r>
              <a:rPr lang="ar-IQ" b="1" dirty="0" smtClean="0"/>
              <a:t>(مبدأ قانونية الجرائم والعقوبات)</a:t>
            </a:r>
            <a:endParaRPr lang="en-US" dirty="0" smtClean="0"/>
          </a:p>
          <a:p>
            <a:pPr algn="r">
              <a:buNone/>
            </a:pPr>
            <a:r>
              <a:rPr lang="ar-IQ" dirty="0" smtClean="0"/>
              <a:t>   ويقصد به ان المشرع وحده يملك تحديد الأفعال التي تعتبر جرائم والجزاءات التي توقع عليها.</a:t>
            </a:r>
            <a:endParaRPr lang="en-US" dirty="0" smtClean="0"/>
          </a:p>
          <a:p>
            <a:pPr algn="r">
              <a:buNone/>
            </a:pPr>
            <a:r>
              <a:rPr lang="ar-IQ" b="1" dirty="0" smtClean="0"/>
              <a:t>نتائج مبدأ قانونية الجرائم والعقوبات</a:t>
            </a:r>
            <a:endParaRPr lang="en-US" dirty="0" smtClean="0"/>
          </a:p>
          <a:p>
            <a:pPr algn="r">
              <a:buNone/>
            </a:pPr>
            <a:r>
              <a:rPr lang="ar-IQ" dirty="0" smtClean="0"/>
              <a:t>1- ان التشريع هو المصدر الوحيد لقانون العقوبات .</a:t>
            </a:r>
            <a:endParaRPr lang="en-US" dirty="0" smtClean="0"/>
          </a:p>
          <a:p>
            <a:pPr algn="r">
              <a:buNone/>
            </a:pPr>
            <a:r>
              <a:rPr lang="ar-IQ" dirty="0" smtClean="0"/>
              <a:t>2- ان قانون العقوبات لا تسري قواعده وأحكامه الا على المستقبل.</a:t>
            </a:r>
            <a:endParaRPr lang="en-US" dirty="0" smtClean="0"/>
          </a:p>
          <a:p>
            <a:pPr algn="r">
              <a:buNone/>
            </a:pPr>
            <a:r>
              <a:rPr lang="ar-IQ" dirty="0" smtClean="0"/>
              <a:t>3- ان سلطة القاضي الجنائي تنحصر في تطبيق القانون ضمن الحدود التي رسمها المشرع.</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lvl="0" algn="just">
              <a:buClr>
                <a:srgbClr val="93A299"/>
              </a:buClr>
              <a:buNone/>
            </a:pPr>
            <a:r>
              <a:rPr lang="ar-IQ" sz="3200" b="1" dirty="0" smtClean="0">
                <a:solidFill>
                  <a:srgbClr val="FF0000"/>
                </a:solidFill>
              </a:rPr>
              <a:t>2-النتيجة الإجرامية/</a:t>
            </a:r>
            <a:r>
              <a:rPr lang="ar-IQ" sz="3200" dirty="0" smtClean="0">
                <a:solidFill>
                  <a:srgbClr val="FF0000"/>
                </a:solidFill>
              </a:rPr>
              <a:t> </a:t>
            </a:r>
            <a:r>
              <a:rPr lang="ar-IQ" sz="3200" dirty="0">
                <a:solidFill>
                  <a:srgbClr val="292934"/>
                </a:solidFill>
              </a:rPr>
              <a:t>يقصد بها التغيير الذي يحدث في العالم الخارجي، فيحقق عدواناً ينال مصلحة أو حقاً قدر </a:t>
            </a:r>
            <a:r>
              <a:rPr lang="ar-IQ" sz="3200">
                <a:solidFill>
                  <a:srgbClr val="292934"/>
                </a:solidFill>
              </a:rPr>
              <a:t>المشرع </a:t>
            </a:r>
            <a:r>
              <a:rPr lang="ar-IQ" sz="3200" smtClean="0">
                <a:solidFill>
                  <a:srgbClr val="292934"/>
                </a:solidFill>
              </a:rPr>
              <a:t>جديرة </a:t>
            </a:r>
            <a:r>
              <a:rPr lang="ar-IQ" sz="3200" dirty="0">
                <a:solidFill>
                  <a:srgbClr val="292934"/>
                </a:solidFill>
              </a:rPr>
              <a:t>بالحماية الجنائية.</a:t>
            </a:r>
            <a:endParaRPr lang="en-US" sz="3200" dirty="0">
              <a:solidFill>
                <a:srgbClr val="292934"/>
              </a:solidFill>
            </a:endParaRPr>
          </a:p>
          <a:p>
            <a:pPr lvl="0" algn="just">
              <a:buClr>
                <a:srgbClr val="93A299"/>
              </a:buClr>
              <a:buNone/>
            </a:pPr>
            <a:r>
              <a:rPr lang="ar-IQ" sz="3200" b="1" dirty="0" smtClean="0">
                <a:solidFill>
                  <a:srgbClr val="FF0000"/>
                </a:solidFill>
              </a:rPr>
              <a:t>3- </a:t>
            </a:r>
            <a:r>
              <a:rPr lang="ar-IQ" sz="3200" b="1" dirty="0">
                <a:solidFill>
                  <a:srgbClr val="FF0000"/>
                </a:solidFill>
              </a:rPr>
              <a:t>العلاقة </a:t>
            </a:r>
            <a:r>
              <a:rPr lang="ar-IQ" sz="3200" b="1" dirty="0" smtClean="0">
                <a:solidFill>
                  <a:srgbClr val="FF0000"/>
                </a:solidFill>
              </a:rPr>
              <a:t>السببية/ </a:t>
            </a:r>
            <a:r>
              <a:rPr lang="ar-IQ" sz="3200" dirty="0">
                <a:solidFill>
                  <a:srgbClr val="292934"/>
                </a:solidFill>
              </a:rPr>
              <a:t>يراد بها الصلة التي تربط ما بين السلوك الإجرامي والنتيجة اجرامية.</a:t>
            </a:r>
            <a:endParaRPr lang="en-US" sz="3200" dirty="0">
              <a:solidFill>
                <a:srgbClr val="292934"/>
              </a:solidFill>
            </a:endParaRPr>
          </a:p>
          <a:p>
            <a:pPr marL="0" indent="0" algn="just">
              <a:buNone/>
            </a:pPr>
            <a:endParaRPr lang="ar-IQ" sz="3200" dirty="0"/>
          </a:p>
        </p:txBody>
      </p:sp>
    </p:spTree>
    <p:extLst>
      <p:ext uri="{BB962C8B-B14F-4D97-AF65-F5344CB8AC3E}">
        <p14:creationId xmlns:p14="http://schemas.microsoft.com/office/powerpoint/2010/main" val="7999216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الركن الشرعي</a:t>
            </a:r>
            <a:endParaRPr lang="ar-IQ" dirty="0"/>
          </a:p>
        </p:txBody>
      </p:sp>
      <p:sp>
        <p:nvSpPr>
          <p:cNvPr id="3" name="Content Placeholder 2"/>
          <p:cNvSpPr>
            <a:spLocks noGrp="1"/>
          </p:cNvSpPr>
          <p:nvPr>
            <p:ph idx="1"/>
          </p:nvPr>
        </p:nvSpPr>
        <p:spPr>
          <a:xfrm>
            <a:off x="457200" y="1648544"/>
            <a:ext cx="8229600" cy="4876800"/>
          </a:xfrm>
        </p:spPr>
        <p:txBody>
          <a:bodyPr>
            <a:normAutofit/>
          </a:bodyPr>
          <a:lstStyle/>
          <a:p>
            <a:pPr marL="0" indent="0" algn="just">
              <a:buNone/>
            </a:pPr>
            <a:endParaRPr lang="ar-IQ" sz="3200" dirty="0" smtClean="0"/>
          </a:p>
          <a:p>
            <a:pPr marL="0" indent="0" algn="just">
              <a:buNone/>
            </a:pPr>
            <a:r>
              <a:rPr lang="ar-IQ" sz="3200" dirty="0" smtClean="0"/>
              <a:t>يتجلى هذا الركن بتحقق الصفة غير المشروعة للسلوك التي تتأتي من خضوعه لنص في القانون ينهى عن اتيانه ، أو يأمر بالقيام به ويترتب على مخالفة ذلك عقوبة أو تدابير احترازي.</a:t>
            </a:r>
          </a:p>
          <a:p>
            <a:pPr marL="0" indent="0" algn="just">
              <a:buNone/>
            </a:pPr>
            <a:r>
              <a:rPr lang="ar-IQ" sz="3200" dirty="0"/>
              <a:t>عناصره:</a:t>
            </a:r>
          </a:p>
          <a:p>
            <a:pPr marL="0" indent="0" algn="just">
              <a:buNone/>
            </a:pPr>
            <a:r>
              <a:rPr lang="ar-IQ" sz="3200" dirty="0"/>
              <a:t>1-إنطباق السلوك على قاعدة قانونية جزائية تجرمه.</a:t>
            </a:r>
          </a:p>
          <a:p>
            <a:pPr marL="0" indent="0" algn="just">
              <a:buNone/>
            </a:pPr>
            <a:r>
              <a:rPr lang="ar-IQ" sz="3200" dirty="0" smtClean="0"/>
              <a:t>2-عدم </a:t>
            </a:r>
            <a:r>
              <a:rPr lang="ar-IQ" sz="3200" dirty="0"/>
              <a:t>توافر سبب من أسباب الإباحة.</a:t>
            </a:r>
          </a:p>
          <a:p>
            <a:pPr marL="0" indent="0" algn="just">
              <a:buNone/>
            </a:pPr>
            <a:endParaRPr lang="ar-IQ" sz="3200" dirty="0"/>
          </a:p>
        </p:txBody>
      </p:sp>
    </p:spTree>
    <p:extLst>
      <p:ext uri="{BB962C8B-B14F-4D97-AF65-F5344CB8AC3E}">
        <p14:creationId xmlns:p14="http://schemas.microsoft.com/office/powerpoint/2010/main" val="6721721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914444"/>
          </a:xfrm>
        </p:spPr>
        <p:txBody>
          <a:bodyPr>
            <a:normAutofit/>
          </a:bodyPr>
          <a:lstStyle/>
          <a:p>
            <a:pPr algn="ctr"/>
            <a:r>
              <a:rPr lang="ar-IQ" b="1" dirty="0" smtClean="0">
                <a:solidFill>
                  <a:srgbClr val="FF0000"/>
                </a:solidFill>
              </a:rPr>
              <a:t>الركن المعنوي</a:t>
            </a:r>
            <a:endParaRPr lang="en-US" dirty="0">
              <a:solidFill>
                <a:srgbClr val="FF0000"/>
              </a:solidFill>
            </a:endParaRPr>
          </a:p>
        </p:txBody>
      </p:sp>
      <p:sp>
        <p:nvSpPr>
          <p:cNvPr id="3" name="Content Placeholder 2"/>
          <p:cNvSpPr>
            <a:spLocks noGrp="1"/>
          </p:cNvSpPr>
          <p:nvPr>
            <p:ph idx="1"/>
          </p:nvPr>
        </p:nvSpPr>
        <p:spPr>
          <a:xfrm>
            <a:off x="500035" y="1285861"/>
            <a:ext cx="8229600" cy="4525963"/>
          </a:xfrm>
        </p:spPr>
        <p:txBody>
          <a:bodyPr>
            <a:normAutofit/>
          </a:bodyPr>
          <a:lstStyle/>
          <a:p>
            <a:pPr algn="just">
              <a:buNone/>
            </a:pPr>
            <a:r>
              <a:rPr lang="ar-IQ" sz="3200" dirty="0" smtClean="0"/>
              <a:t> </a:t>
            </a:r>
          </a:p>
          <a:p>
            <a:pPr algn="just">
              <a:buNone/>
            </a:pPr>
            <a:r>
              <a:rPr lang="ar-IQ" sz="3200" dirty="0"/>
              <a:t>- </a:t>
            </a:r>
            <a:r>
              <a:rPr lang="ar-IQ" sz="3200" dirty="0" smtClean="0">
                <a:solidFill>
                  <a:srgbClr val="FF0000"/>
                </a:solidFill>
              </a:rPr>
              <a:t>تعريف الركن المعنوي/ </a:t>
            </a:r>
            <a:r>
              <a:rPr lang="ar-IQ" sz="3200" dirty="0" smtClean="0"/>
              <a:t>ويراد </a:t>
            </a:r>
            <a:r>
              <a:rPr lang="ar-IQ" sz="3200" dirty="0"/>
              <a:t>به الاصول النفسية للجريمة.</a:t>
            </a:r>
          </a:p>
          <a:p>
            <a:pPr algn="ctr">
              <a:buNone/>
            </a:pPr>
            <a:r>
              <a:rPr lang="ar-IQ" sz="3200" dirty="0" smtClean="0">
                <a:solidFill>
                  <a:srgbClr val="FF0000"/>
                </a:solidFill>
              </a:rPr>
              <a:t>عناصر الركن المعنوي</a:t>
            </a:r>
            <a:endParaRPr lang="ar-IQ" sz="3200" dirty="0">
              <a:solidFill>
                <a:srgbClr val="FF0000"/>
              </a:solidFill>
            </a:endParaRPr>
          </a:p>
          <a:p>
            <a:pPr algn="just">
              <a:buNone/>
            </a:pPr>
            <a:r>
              <a:rPr lang="ar-IQ" sz="3200" dirty="0" smtClean="0">
                <a:solidFill>
                  <a:srgbClr val="FF0000"/>
                </a:solidFill>
              </a:rPr>
              <a:t>1-الارادة</a:t>
            </a:r>
            <a:r>
              <a:rPr lang="ar-IQ" sz="3200" dirty="0">
                <a:solidFill>
                  <a:srgbClr val="FF0000"/>
                </a:solidFill>
              </a:rPr>
              <a:t>: </a:t>
            </a:r>
            <a:r>
              <a:rPr lang="ar-IQ" sz="3200" dirty="0"/>
              <a:t>أي حرية الإختيار، ويعني قدرة الإنسان على توجيه نفسه الى عمل معين أو الإمتناع عنه. </a:t>
            </a:r>
          </a:p>
          <a:p>
            <a:pPr algn="just">
              <a:buNone/>
            </a:pPr>
            <a:r>
              <a:rPr lang="ar-IQ" sz="3200" dirty="0" smtClean="0">
                <a:solidFill>
                  <a:srgbClr val="FF0000"/>
                </a:solidFill>
              </a:rPr>
              <a:t>2-الإدراك</a:t>
            </a:r>
            <a:r>
              <a:rPr lang="ar-IQ" sz="3200" dirty="0">
                <a:solidFill>
                  <a:srgbClr val="FF0000"/>
                </a:solidFill>
              </a:rPr>
              <a:t>: </a:t>
            </a:r>
            <a:r>
              <a:rPr lang="ar-IQ" sz="3200" dirty="0"/>
              <a:t>أي التمييز، ويراد به إستعداد الشخص أو قدرته على فهم ماهية أفعاله وتقدير نتائجها. </a:t>
            </a:r>
          </a:p>
          <a:p>
            <a:pPr algn="just">
              <a:buNone/>
            </a:pPr>
            <a:endParaRPr lang="en-US" sz="32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صور الركن المعنوي</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lvl="0" algn="just">
              <a:buClr>
                <a:srgbClr val="93A299"/>
              </a:buClr>
              <a:buNone/>
            </a:pPr>
            <a:r>
              <a:rPr lang="ar-IQ" sz="2800" dirty="0" smtClean="0">
                <a:solidFill>
                  <a:srgbClr val="FF0000"/>
                </a:solidFill>
              </a:rPr>
              <a:t>القصد الجنائي / </a:t>
            </a:r>
            <a:r>
              <a:rPr lang="ar-IQ" sz="2800" dirty="0">
                <a:solidFill>
                  <a:srgbClr val="292934"/>
                </a:solidFill>
              </a:rPr>
              <a:t>ويشترط فيه ان تتجه ارادة الجاني الى العمل المادي المكون للجريمة والى النتيجة المترتبة عليه أو أية نتيجة جرمية اخرى (م33 ق.ع.ع) .</a:t>
            </a:r>
          </a:p>
          <a:p>
            <a:pPr lvl="0" algn="just">
              <a:buClr>
                <a:srgbClr val="93A299"/>
              </a:buClr>
              <a:buNone/>
            </a:pPr>
            <a:r>
              <a:rPr lang="ar-IQ" sz="2800" dirty="0" smtClean="0">
                <a:solidFill>
                  <a:srgbClr val="FF0000"/>
                </a:solidFill>
              </a:rPr>
              <a:t>الخطأ / </a:t>
            </a:r>
            <a:r>
              <a:rPr lang="ar-IQ" sz="2800" dirty="0" smtClean="0">
                <a:solidFill>
                  <a:srgbClr val="292934"/>
                </a:solidFill>
              </a:rPr>
              <a:t>ويشترط </a:t>
            </a:r>
            <a:r>
              <a:rPr lang="ar-IQ" sz="2800" dirty="0">
                <a:solidFill>
                  <a:srgbClr val="292934"/>
                </a:solidFill>
              </a:rPr>
              <a:t>فيه أن يقع العمل المادي المكون للجريمة بإرادة الجاني ولكن لا يريد النتيجة المترتبة عليه أو أية نتيجة جرمية اخرى وكان ذلك بسبب إهماله في توجه ارادته على نحو يمنع وقوع الجريمة (م35 ق.ع.ع) . </a:t>
            </a:r>
          </a:p>
          <a:p>
            <a:pPr marL="0" indent="0" algn="just">
              <a:buNone/>
            </a:pPr>
            <a:endParaRPr lang="ar-IQ" sz="3200" dirty="0"/>
          </a:p>
        </p:txBody>
      </p:sp>
    </p:spTree>
    <p:extLst>
      <p:ext uri="{BB962C8B-B14F-4D97-AF65-F5344CB8AC3E}">
        <p14:creationId xmlns:p14="http://schemas.microsoft.com/office/powerpoint/2010/main" val="26879144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200" dirty="0" smtClean="0">
                <a:solidFill>
                  <a:srgbClr val="FF0000"/>
                </a:solidFill>
              </a:rPr>
              <a:t>س/ كيف يتحقق النشاط الاجرامي ؟ </a:t>
            </a:r>
          </a:p>
          <a:p>
            <a:pPr marL="0" indent="0" algn="just">
              <a:buNone/>
            </a:pPr>
            <a:r>
              <a:rPr lang="ar-IQ" sz="3200" dirty="0" smtClean="0">
                <a:solidFill>
                  <a:srgbClr val="002060"/>
                </a:solidFill>
              </a:rPr>
              <a:t>ج/ يتمثل النشاط الاجرامي في العمل وذلك فيما استخدم الفاعل </a:t>
            </a:r>
          </a:p>
          <a:p>
            <a:pPr marL="0" indent="0" algn="just">
              <a:buNone/>
            </a:pPr>
            <a:r>
              <a:rPr lang="ar-IQ" sz="3200" dirty="0" smtClean="0">
                <a:solidFill>
                  <a:srgbClr val="002060"/>
                </a:solidFill>
              </a:rPr>
              <a:t>1- اجزاء جسمه كان يستعمل يده في القتل او السرقة او التزوير.</a:t>
            </a:r>
          </a:p>
          <a:p>
            <a:pPr marL="0" indent="0" algn="just">
              <a:buNone/>
            </a:pPr>
            <a:r>
              <a:rPr lang="ar-IQ" sz="3200" dirty="0" smtClean="0">
                <a:solidFill>
                  <a:srgbClr val="002060"/>
                </a:solidFill>
              </a:rPr>
              <a:t>2- ويتمثل النشاط في القول او الكتابة او صور او رموز او الاشارة  كالجريمة القذف والسب.وافشاء الاسرار وغيرها.</a:t>
            </a:r>
          </a:p>
          <a:p>
            <a:pPr marL="0" indent="0" algn="just">
              <a:buNone/>
            </a:pPr>
            <a:endParaRPr lang="ar-IQ" sz="3200" dirty="0"/>
          </a:p>
        </p:txBody>
      </p:sp>
    </p:spTree>
    <p:extLst>
      <p:ext uri="{BB962C8B-B14F-4D97-AF65-F5344CB8AC3E}">
        <p14:creationId xmlns:p14="http://schemas.microsoft.com/office/powerpoint/2010/main" val="32438563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sz="2800" dirty="0" smtClean="0">
                <a:solidFill>
                  <a:srgbClr val="FF0000"/>
                </a:solidFill>
              </a:rPr>
              <a:t>س/ هل يمكن تحقق النشاط الاجرامي ظاهرياً دون وجود النشاط الخارجي ؟</a:t>
            </a:r>
          </a:p>
          <a:p>
            <a:pPr marL="0" indent="0" algn="just">
              <a:buNone/>
            </a:pPr>
            <a:r>
              <a:rPr lang="ar-IQ" sz="2800" dirty="0" smtClean="0">
                <a:solidFill>
                  <a:srgbClr val="002060"/>
                </a:solidFill>
              </a:rPr>
              <a:t>ج/ فالقانون يعاقب على من وجدت عنده بلا سبب قانوني موازين او مكاييل او مقاييس مزودة او غير ذلك من الالات .</a:t>
            </a:r>
          </a:p>
          <a:p>
            <a:pPr marL="0" indent="0" algn="just">
              <a:buNone/>
            </a:pPr>
            <a:r>
              <a:rPr lang="ar-IQ" sz="2800" dirty="0" smtClean="0">
                <a:solidFill>
                  <a:srgbClr val="002060"/>
                </a:solidFill>
              </a:rPr>
              <a:t>كما يعاقب من وجد في محل تجارته الماكولات او المشروبات التالفة او الفاسدة.</a:t>
            </a:r>
            <a:endParaRPr lang="ar-IQ" sz="2800" dirty="0">
              <a:solidFill>
                <a:srgbClr val="002060"/>
              </a:solidFill>
            </a:endParaRPr>
          </a:p>
        </p:txBody>
      </p:sp>
    </p:spTree>
    <p:extLst>
      <p:ext uri="{BB962C8B-B14F-4D97-AF65-F5344CB8AC3E}">
        <p14:creationId xmlns:p14="http://schemas.microsoft.com/office/powerpoint/2010/main" val="18022224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buNone/>
            </a:pPr>
            <a:r>
              <a:rPr lang="ar-IQ" sz="3200" dirty="0" smtClean="0">
                <a:solidFill>
                  <a:srgbClr val="C00000"/>
                </a:solidFill>
              </a:rPr>
              <a:t>س/ بين المدلول للنتيجة الضارة ؟</a:t>
            </a:r>
          </a:p>
          <a:p>
            <a:pPr marL="0" indent="0" algn="just">
              <a:buNone/>
            </a:pPr>
            <a:r>
              <a:rPr lang="ar-IQ" sz="3200" dirty="0" smtClean="0">
                <a:solidFill>
                  <a:srgbClr val="002060"/>
                </a:solidFill>
              </a:rPr>
              <a:t>ج/ للنتيجة الضارة مدلولين احدهما مادي وهو التغيير الناتج عن السلوك الاجرامي في العالم الخارجي، وثانيهما قانوني وهو العدوان الذي ينال مصلحة او حقا يحميه القانون.</a:t>
            </a:r>
            <a:endParaRPr lang="ar-IQ" sz="3200" dirty="0">
              <a:solidFill>
                <a:srgbClr val="002060"/>
              </a:solidFill>
            </a:endParaRPr>
          </a:p>
        </p:txBody>
      </p:sp>
    </p:spTree>
    <p:extLst>
      <p:ext uri="{BB962C8B-B14F-4D97-AF65-F5344CB8AC3E}">
        <p14:creationId xmlns:p14="http://schemas.microsoft.com/office/powerpoint/2010/main" val="11095747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buNone/>
            </a:pPr>
            <a:r>
              <a:rPr lang="ar-IQ" sz="3200" dirty="0" smtClean="0">
                <a:solidFill>
                  <a:srgbClr val="C00000"/>
                </a:solidFill>
              </a:rPr>
              <a:t>س/ هل يمكن للجريمة أن تتحقق دون حاجة لوقوع نتيجة ضارة؟</a:t>
            </a:r>
          </a:p>
          <a:p>
            <a:pPr marL="0" indent="0" algn="just">
              <a:buNone/>
            </a:pPr>
            <a:r>
              <a:rPr lang="ar-IQ" sz="3200" dirty="0" smtClean="0">
                <a:solidFill>
                  <a:srgbClr val="002060"/>
                </a:solidFill>
              </a:rPr>
              <a:t>ج/ الجرائم السلبية فهو يتحقق بمجرد تحقق موقف سلبي من قبل الجاني كامتناع القاضي عن الحكم بالدعوى وامتناع الشاهد عن الحضور وجريمة حمل السلاح بدون الاجازة.</a:t>
            </a:r>
            <a:endParaRPr lang="ar-IQ" sz="3200" dirty="0">
              <a:solidFill>
                <a:srgbClr val="002060"/>
              </a:solidFill>
            </a:endParaRPr>
          </a:p>
        </p:txBody>
      </p:sp>
    </p:spTree>
    <p:extLst>
      <p:ext uri="{BB962C8B-B14F-4D97-AF65-F5344CB8AC3E}">
        <p14:creationId xmlns:p14="http://schemas.microsoft.com/office/powerpoint/2010/main" val="6816457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معيار تحقق العلاقة السببية</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3200" dirty="0" smtClean="0">
                <a:solidFill>
                  <a:srgbClr val="002060"/>
                </a:solidFill>
              </a:rPr>
              <a:t>تظهر أهمية وضع معيار لمعرفة تحقق قيام علاقة السببية عندما تساهم مع سلوك الجاني في احداث النتيجة الجرمية عوامل اخرى ، ويثور التساؤل عما اذا كان تدخل هذه العوامل ينفي علاقة السببية او يتركها قائمة .</a:t>
            </a:r>
          </a:p>
        </p:txBody>
      </p:sp>
    </p:spTree>
    <p:extLst>
      <p:ext uri="{BB962C8B-B14F-4D97-AF65-F5344CB8AC3E}">
        <p14:creationId xmlns:p14="http://schemas.microsoft.com/office/powerpoint/2010/main" val="19550029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2600" dirty="0" smtClean="0">
                <a:solidFill>
                  <a:srgbClr val="002060"/>
                </a:solidFill>
              </a:rPr>
              <a:t>المثال //</a:t>
            </a:r>
          </a:p>
          <a:p>
            <a:pPr marL="0" indent="0" algn="just">
              <a:buNone/>
            </a:pPr>
            <a:r>
              <a:rPr lang="ar-IQ" sz="2600" dirty="0" smtClean="0">
                <a:solidFill>
                  <a:srgbClr val="002060"/>
                </a:solidFill>
              </a:rPr>
              <a:t>أطلق (أ) الرصاصة على (ب) فاصابة بجراح خطيرة ثم مات المجني عليه لان الطبيب ارتكب خطأ فاحشا او خطأ يسير اثناء علاجه أو لان المجني عليه قصر في العناية بجروحه أو عهد بالعلاج الى شخص اخر لا اختصاص له بالطب ، أو لان المجني عليه تعاني من الالام قرر الطبيب نقله الى المستشفى اخر لعلاجه لكي يجري له عمليه ولكن بالطريق دهس سائق الاسعاف ....</a:t>
            </a:r>
          </a:p>
          <a:p>
            <a:pPr marL="0" indent="0" algn="just">
              <a:buNone/>
            </a:pPr>
            <a:r>
              <a:rPr lang="ar-IQ" sz="2600" dirty="0" smtClean="0">
                <a:solidFill>
                  <a:srgbClr val="002060"/>
                </a:solidFill>
              </a:rPr>
              <a:t>هل تتوافر علاقة سببية بين السلوك الاجرامي والنتيجة ؟</a:t>
            </a:r>
          </a:p>
        </p:txBody>
      </p:sp>
    </p:spTree>
    <p:extLst>
      <p:ext uri="{BB962C8B-B14F-4D97-AF65-F5344CB8AC3E}">
        <p14:creationId xmlns:p14="http://schemas.microsoft.com/office/powerpoint/2010/main" val="113808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تفسير نصوص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rmAutofit/>
          </a:bodyPr>
          <a:lstStyle/>
          <a:p>
            <a:pPr algn="r">
              <a:buNone/>
            </a:pPr>
            <a:r>
              <a:rPr lang="ar-IQ" b="1" dirty="0" smtClean="0"/>
              <a:t>تفسير نصوص قانون العقوبات</a:t>
            </a:r>
            <a:endParaRPr lang="en-US" dirty="0" smtClean="0"/>
          </a:p>
          <a:p>
            <a:pPr algn="r">
              <a:buNone/>
            </a:pPr>
            <a:r>
              <a:rPr lang="ar-IQ" dirty="0" smtClean="0"/>
              <a:t> 1</a:t>
            </a:r>
            <a:r>
              <a:rPr lang="ar-IQ" b="1" dirty="0" smtClean="0"/>
              <a:t>- أنواع التفسير:</a:t>
            </a:r>
            <a:endParaRPr lang="en-US" dirty="0" smtClean="0"/>
          </a:p>
          <a:p>
            <a:pPr algn="r">
              <a:buNone/>
            </a:pPr>
            <a:r>
              <a:rPr lang="ar-IQ" dirty="0" smtClean="0"/>
              <a:t>أ- التفسير التشريعي: وهو التفسير الذي يقوم به المشرع من أجل وضع حد للخلاف الذي يثور بشأن مضمون النص أو النصوص محل التفسير حكمها.  </a:t>
            </a:r>
            <a:endParaRPr lang="en-US" dirty="0" smtClean="0"/>
          </a:p>
          <a:p>
            <a:pPr algn="r">
              <a:buNone/>
            </a:pPr>
            <a:r>
              <a:rPr lang="ar-IQ" dirty="0" smtClean="0"/>
              <a:t>ب- التفسير القضائي: وهو التفسير الذي يصدر عن القاضي للنص القانوني أثناء تطبيقه له وبمناسبة هذا التفسير وهو يفصل في القضية المعروضة عليه.</a:t>
            </a:r>
            <a:endParaRPr lang="en-US" dirty="0" smtClean="0"/>
          </a:p>
          <a:p>
            <a:pPr algn="r">
              <a:buNone/>
            </a:pPr>
            <a:r>
              <a:rPr lang="ar-IQ" dirty="0" smtClean="0"/>
              <a:t> ج- التفسير الفقهي: ويقصد به التفسير الذي يصدر عن شراح القانون أثناء شرحهم لنص من النصوص.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1- نظرية تعادل الاسباب</a:t>
            </a:r>
            <a:endParaRPr lang="ar-IQ" dirty="0"/>
          </a:p>
        </p:txBody>
      </p:sp>
      <p:sp>
        <p:nvSpPr>
          <p:cNvPr id="3" name="Content Placeholder 2"/>
          <p:cNvSpPr>
            <a:spLocks noGrp="1"/>
          </p:cNvSpPr>
          <p:nvPr>
            <p:ph idx="1"/>
          </p:nvPr>
        </p:nvSpPr>
        <p:spPr/>
        <p:txBody>
          <a:bodyPr>
            <a:normAutofit/>
          </a:bodyPr>
          <a:lstStyle/>
          <a:p>
            <a:pPr marL="0" indent="0" algn="just">
              <a:buNone/>
            </a:pPr>
            <a:r>
              <a:rPr lang="ar-IQ" sz="2800" dirty="0" smtClean="0">
                <a:solidFill>
                  <a:srgbClr val="002060"/>
                </a:solidFill>
              </a:rPr>
              <a:t> مفاد هذه النظرية المساواة بين جميع العوامل التي ساهمت في احداث النتيجة الجرمية مما يعني قيام العلاقة السببية بين كل منها وبين النتيجة . مما يعني سواء كانت هذه العوامل سابقة أو معاصرة او لاحقة فعلاقة السببية تظل قائمة بين هذا السلوك والنتيجة .</a:t>
            </a:r>
          </a:p>
          <a:p>
            <a:pPr marL="0" indent="0" algn="just">
              <a:buNone/>
            </a:pPr>
            <a:r>
              <a:rPr lang="ar-IQ" sz="2800" dirty="0" smtClean="0">
                <a:solidFill>
                  <a:srgbClr val="002060"/>
                </a:solidFill>
              </a:rPr>
              <a:t>العامل السابق/ كضعف صحي او مرض المجني عليه كان يعانيه سابقا.</a:t>
            </a:r>
          </a:p>
          <a:p>
            <a:pPr marL="0" indent="0" algn="just">
              <a:buNone/>
            </a:pPr>
            <a:r>
              <a:rPr lang="ar-IQ" sz="2800" dirty="0" smtClean="0">
                <a:solidFill>
                  <a:srgbClr val="002060"/>
                </a:solidFill>
              </a:rPr>
              <a:t>العامل معاصر/ اصابة بالفايروس</a:t>
            </a:r>
          </a:p>
          <a:p>
            <a:pPr marL="0" indent="0" algn="just">
              <a:buNone/>
            </a:pPr>
            <a:r>
              <a:rPr lang="ar-IQ" sz="2800" dirty="0" smtClean="0">
                <a:solidFill>
                  <a:srgbClr val="002060"/>
                </a:solidFill>
              </a:rPr>
              <a:t>العامل لاحق/ احتراق المستشفى</a:t>
            </a:r>
            <a:endParaRPr lang="ar-IQ" sz="2800" dirty="0">
              <a:solidFill>
                <a:srgbClr val="002060"/>
              </a:solidFill>
            </a:endParaRPr>
          </a:p>
        </p:txBody>
      </p:sp>
    </p:spTree>
    <p:extLst>
      <p:ext uri="{BB962C8B-B14F-4D97-AF65-F5344CB8AC3E}">
        <p14:creationId xmlns:p14="http://schemas.microsoft.com/office/powerpoint/2010/main" val="40774889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حجة النظرية تعادل الاسباب</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lgn="just">
              <a:buNone/>
            </a:pPr>
            <a:r>
              <a:rPr lang="ar-IQ" sz="3200" dirty="0" smtClean="0">
                <a:solidFill>
                  <a:srgbClr val="002060"/>
                </a:solidFill>
              </a:rPr>
              <a:t>1- هو أن السلوك الجاني هو الذي اعطى العوامل الاخرى قوتها السببية (فاعليتها) اذ لو لولاه لكانت عاجزة عن احداث النتيجة ، وبالتالي سبب لسببيتها الامر الذي يجعله هو سبب النتيجة فهي اذن متساوية في لزومها لها .</a:t>
            </a:r>
            <a:endParaRPr lang="ar-IQ" sz="3200" dirty="0">
              <a:solidFill>
                <a:srgbClr val="002060"/>
              </a:solidFill>
            </a:endParaRPr>
          </a:p>
        </p:txBody>
      </p:sp>
    </p:spTree>
    <p:extLst>
      <p:ext uri="{BB962C8B-B14F-4D97-AF65-F5344CB8AC3E}">
        <p14:creationId xmlns:p14="http://schemas.microsoft.com/office/powerpoint/2010/main" val="33758617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معيار تحقق نظرية تعادل الاسباب</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اساس هذه المعيار هو ان السلوك الاجرامي يعد سببا للنتيجة الجرمية متى كان يترتب على تخلفه انتفاء هذه النتيجة تماما او حدوث تعديل ايا كان فيها كحدوثها في زمان او مكان غير اللذين حدثت فيها او اتخاذها صورة او نطاقا مختلفا.</a:t>
            </a:r>
            <a:endParaRPr lang="ar-IQ" sz="3200" dirty="0">
              <a:solidFill>
                <a:srgbClr val="002060"/>
              </a:solidFill>
            </a:endParaRPr>
          </a:p>
        </p:txBody>
      </p:sp>
    </p:spTree>
    <p:extLst>
      <p:ext uri="{BB962C8B-B14F-4D97-AF65-F5344CB8AC3E}">
        <p14:creationId xmlns:p14="http://schemas.microsoft.com/office/powerpoint/2010/main" val="13545747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2800" dirty="0" smtClean="0">
                <a:solidFill>
                  <a:srgbClr val="002060"/>
                </a:solidFill>
              </a:rPr>
              <a:t>بالتالي فان النتيجة لا ينفي علاقة السببية ولو كانت هذه العوامل الشاذة الا اذا ثبت ان السلوك الاجرامي لم يكن من بين العوامل النتيجة بصورة قطعية .</a:t>
            </a:r>
          </a:p>
          <a:p>
            <a:pPr marL="0" indent="0" algn="just">
              <a:buNone/>
            </a:pPr>
            <a:r>
              <a:rPr lang="ar-IQ" sz="2800" dirty="0" smtClean="0">
                <a:solidFill>
                  <a:srgbClr val="002060"/>
                </a:solidFill>
              </a:rPr>
              <a:t>مثلا/ كما لو اصاب الجاني قائد قارب بجرح يسير لا يعوقه عن القيادة ثم هبت عاصفة قلبت قارب فهلك قائده اما اذا ثبت ان الجرح قد عاق المجني عليه عن قيادة قاربه فلم يستطع مقاومة عاصفة والنجاة بسبب وجود الجرح فتكون علاقة السببية متوافرة بين فعل الاصابة (السلوك الاجرامي) والوفاة (النتيجة)</a:t>
            </a:r>
          </a:p>
        </p:txBody>
      </p:sp>
    </p:spTree>
    <p:extLst>
      <p:ext uri="{BB962C8B-B14F-4D97-AF65-F5344CB8AC3E}">
        <p14:creationId xmlns:p14="http://schemas.microsoft.com/office/powerpoint/2010/main" val="28919505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200" spc="0" dirty="0">
                <a:solidFill>
                  <a:srgbClr val="FF0000"/>
                </a:solidFill>
                <a:ea typeface="+mn-ea"/>
              </a:rPr>
              <a:t>نظرية السبب الملائم (الكافي)</a:t>
            </a: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200" dirty="0" smtClean="0"/>
          </a:p>
          <a:p>
            <a:pPr marL="0" lvl="0" indent="0" algn="just">
              <a:buClr>
                <a:srgbClr val="93A299"/>
              </a:buClr>
              <a:buNone/>
            </a:pPr>
            <a:r>
              <a:rPr lang="ar-IQ" sz="3200" dirty="0">
                <a:solidFill>
                  <a:srgbClr val="002060"/>
                </a:solidFill>
              </a:rPr>
              <a:t>تنكر هذه النظرية فكرة تعادل الاسباب، وتنطلق فكرتها هو عدم تعادل الاسباب ، وتقول علاقة السببية لا يمكن أن تعد متوافرة بين السلوك الاجرامي والنتيجة الجرمية الا اذا ثبت أن مقدار مساهمة السلوك الاجرامي في احداث النتيجة تمثل بالنسبة للعوامل الاخرى قدرا معينا من </a:t>
            </a:r>
            <a:r>
              <a:rPr lang="ar-IQ" sz="3200" dirty="0" smtClean="0">
                <a:solidFill>
                  <a:srgbClr val="002060"/>
                </a:solidFill>
              </a:rPr>
              <a:t>الاهمية. </a:t>
            </a:r>
            <a:endParaRPr lang="ar-IQ" sz="3200" dirty="0">
              <a:solidFill>
                <a:srgbClr val="002060"/>
              </a:solidFill>
            </a:endParaRPr>
          </a:p>
          <a:p>
            <a:pPr marL="0" indent="0" algn="just">
              <a:buNone/>
            </a:pPr>
            <a:endParaRPr lang="ar-IQ" sz="3200" dirty="0"/>
          </a:p>
        </p:txBody>
      </p:sp>
    </p:spTree>
    <p:extLst>
      <p:ext uri="{BB962C8B-B14F-4D97-AF65-F5344CB8AC3E}">
        <p14:creationId xmlns:p14="http://schemas.microsoft.com/office/powerpoint/2010/main" val="25058546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ar-IQ" sz="3200" dirty="0" smtClean="0"/>
          </a:p>
          <a:p>
            <a:pPr marL="0" indent="0">
              <a:buNone/>
            </a:pPr>
            <a:r>
              <a:rPr lang="ar-IQ" sz="3200" dirty="0" smtClean="0">
                <a:solidFill>
                  <a:srgbClr val="FF0000"/>
                </a:solidFill>
              </a:rPr>
              <a:t>1- العامل الشاذ (غير مألوف)/ </a:t>
            </a:r>
            <a:r>
              <a:rPr lang="ar-IQ" sz="3200" dirty="0" smtClean="0"/>
              <a:t>حريق المستشفى / ينفي العلاقة السببية بين السلوك الاجرامي (الفعل) والنتيجة.</a:t>
            </a:r>
          </a:p>
          <a:p>
            <a:pPr marL="0" indent="0">
              <a:buNone/>
            </a:pPr>
            <a:r>
              <a:rPr lang="ar-IQ" sz="3200" dirty="0" smtClean="0">
                <a:solidFill>
                  <a:srgbClr val="FF0000"/>
                </a:solidFill>
              </a:rPr>
              <a:t>2-العامل (مألوف) </a:t>
            </a:r>
            <a:r>
              <a:rPr lang="ar-IQ" sz="3200" dirty="0" smtClean="0"/>
              <a:t>/ تقصير الطبيب / تبقى العلاقة السببية.</a:t>
            </a:r>
            <a:endParaRPr lang="ar-IQ" sz="3200" dirty="0"/>
          </a:p>
        </p:txBody>
      </p:sp>
    </p:spTree>
    <p:extLst>
      <p:ext uri="{BB962C8B-B14F-4D97-AF65-F5344CB8AC3E}">
        <p14:creationId xmlns:p14="http://schemas.microsoft.com/office/powerpoint/2010/main" val="36412425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a:bodyPr>
          <a:lstStyle/>
          <a:p>
            <a:pPr algn="ctr"/>
            <a:r>
              <a:rPr lang="ar-IQ" sz="4800" dirty="0" smtClean="0"/>
              <a:t>موقف المشرع العراقي</a:t>
            </a:r>
            <a:endParaRPr lang="en-US" sz="4800" dirty="0"/>
          </a:p>
        </p:txBody>
      </p:sp>
      <p:sp>
        <p:nvSpPr>
          <p:cNvPr id="3" name="Content Placeholder 2"/>
          <p:cNvSpPr>
            <a:spLocks noGrp="1"/>
          </p:cNvSpPr>
          <p:nvPr>
            <p:ph idx="1"/>
          </p:nvPr>
        </p:nvSpPr>
        <p:spPr>
          <a:xfrm>
            <a:off x="500035" y="1340768"/>
            <a:ext cx="8229600" cy="4256743"/>
          </a:xfrm>
        </p:spPr>
        <p:txBody>
          <a:bodyPr>
            <a:normAutofit/>
          </a:bodyPr>
          <a:lstStyle/>
          <a:p>
            <a:pPr algn="r">
              <a:buNone/>
            </a:pPr>
            <a:r>
              <a:rPr lang="ar-IQ" dirty="0" smtClean="0"/>
              <a:t> </a:t>
            </a:r>
            <a:endParaRPr lang="ar-IQ" b="1" dirty="0" smtClean="0"/>
          </a:p>
          <a:p>
            <a:pPr algn="just">
              <a:buNone/>
            </a:pPr>
            <a:r>
              <a:rPr lang="ar-IQ" b="1" dirty="0" smtClean="0"/>
              <a:t>   </a:t>
            </a:r>
            <a:r>
              <a:rPr lang="ar-IQ" sz="3200" b="1" dirty="0" smtClean="0"/>
              <a:t>نص المشرع العراقي في المادة (29) على ان ( 1- لا يسأل شخص عن جريمة لم يكون نتيجة لسلوكه الاجرامي ولكن يسال ولو كان قد ساهم مع سلوكه الاجرامي في احداثها سبب اخر سابق او معاصر او لاحق ولو كان يجهله 2- اما اذا كان هذا السبب وحده كافيا لاحداث نتيجة الجريمة ، فلا يسأل الفاعل في هذه الحالة الا عن الفعل الذي ارتكبه) . </a:t>
            </a:r>
            <a:endParaRPr lang="ar-IQ" b="1" dirty="0" smtClean="0"/>
          </a:p>
          <a:p>
            <a:pPr algn="r">
              <a:buNone/>
            </a:pPr>
            <a:endParaRPr lang="ar-IQ" b="1"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بموجب المادة (1/29) نبين بأنها تقرر قاعدة عامة أساسها أن مساهمة عوامل اخرى مع سلوك الجاني في احداث النتيجة الجرمية لا تنفي علاقة السببية بينهما سواء كانت هذه العوامل سابقة </a:t>
            </a:r>
            <a:r>
              <a:rPr lang="ar-IQ" sz="3200" smtClean="0"/>
              <a:t>او معاصرة </a:t>
            </a:r>
            <a:r>
              <a:rPr lang="ar-IQ" sz="3200" dirty="0" smtClean="0"/>
              <a:t>او لاحقة للسلوك الاجرامي. وهذا هو منطق نظرية تعادل الاسباب. كأصل</a:t>
            </a:r>
          </a:p>
          <a:p>
            <a:pPr marL="0" indent="0" algn="just">
              <a:buNone/>
            </a:pPr>
            <a:r>
              <a:rPr lang="ar-IQ" sz="3200" dirty="0" smtClean="0"/>
              <a:t> </a:t>
            </a:r>
            <a:endParaRPr lang="ar-IQ" sz="3200" dirty="0"/>
          </a:p>
        </p:txBody>
      </p:sp>
    </p:spTree>
    <p:extLst>
      <p:ext uri="{BB962C8B-B14F-4D97-AF65-F5344CB8AC3E}">
        <p14:creationId xmlns:p14="http://schemas.microsoft.com/office/powerpoint/2010/main" val="36062052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ولكن بموجب (2/29) ضيقت من نطاق نظرية تعادل الاسباب وذلك بان قيد انتفاء علاقة السببية بين السلوك الاجرامي والنتيجة الجرمية بشرط كفاية السبب الطارئ وحده لاحداث النتيجة الجرمية دون أن يضيف ذلك شرط استقلال السبب الذي تضيفه نظرية تعادل الاسباب الى شرط الكفاية.</a:t>
            </a:r>
            <a:endParaRPr lang="ar-IQ" sz="3200" dirty="0"/>
          </a:p>
        </p:txBody>
      </p:sp>
    </p:spTree>
    <p:extLst>
      <p:ext uri="{BB962C8B-B14F-4D97-AF65-F5344CB8AC3E}">
        <p14:creationId xmlns:p14="http://schemas.microsoft.com/office/powerpoint/2010/main" val="46666376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b="1" dirty="0" smtClean="0"/>
              <a:t> </a:t>
            </a:r>
            <a:br>
              <a:rPr lang="ar-IQ" b="1" dirty="0" smtClean="0"/>
            </a:br>
            <a:r>
              <a:rPr lang="ar-IQ" b="1" dirty="0" smtClean="0"/>
              <a:t>صور إرتكاب الجريمة</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buNone/>
            </a:pPr>
            <a:r>
              <a:rPr lang="ar-IQ" sz="3600" b="1" dirty="0" smtClean="0"/>
              <a:t>1-الجريمة التامة</a:t>
            </a:r>
            <a:endParaRPr lang="en-US" sz="3600" dirty="0" smtClean="0"/>
          </a:p>
          <a:p>
            <a:pPr algn="just">
              <a:buNone/>
            </a:pPr>
            <a:r>
              <a:rPr lang="ar-IQ" sz="3600" dirty="0" smtClean="0"/>
              <a:t>   وهي صورة الجريمة التي تكتمل جميع أركانها.</a:t>
            </a:r>
            <a:endParaRPr lang="en-US" sz="3600" dirty="0" smtClean="0"/>
          </a:p>
          <a:p>
            <a:pPr algn="just">
              <a:buNone/>
            </a:pPr>
            <a:r>
              <a:rPr lang="ar-IQ" sz="3600" b="1" dirty="0" smtClean="0"/>
              <a:t>2-الشروع في الجريمة</a:t>
            </a:r>
          </a:p>
          <a:p>
            <a:pPr algn="just">
              <a:buNone/>
            </a:pPr>
            <a:r>
              <a:rPr lang="ar-IQ" sz="3600" b="1" dirty="0" smtClean="0"/>
              <a:t>3-المساهمة في الجريمة</a:t>
            </a:r>
            <a:endParaRPr lang="en-US" sz="3600" dirty="0" smtClean="0"/>
          </a:p>
          <a:p>
            <a:pPr algn="just">
              <a:buNone/>
            </a:pPr>
            <a:r>
              <a:rPr lang="ar-IQ" sz="3600" b="1" dirty="0" smtClean="0"/>
              <a:t>- تعريف الشروع</a:t>
            </a:r>
            <a:endParaRPr lang="en-US" sz="3600" dirty="0" smtClean="0"/>
          </a:p>
          <a:p>
            <a:pPr algn="just">
              <a:buNone/>
            </a:pPr>
            <a:r>
              <a:rPr lang="ar-IQ" sz="3600" dirty="0" smtClean="0"/>
              <a:t>   وهو البدء في تنفيذ فعل بقصد إرتكاب جناية أو جنحة إذا اوقف أو خاب أثره لأسباب لا دخل لإرادة الفاعل فيها.مراحل الجريمة السابقة للشروع</a:t>
            </a:r>
          </a:p>
          <a:p>
            <a:pPr algn="just">
              <a:buNone/>
            </a:pPr>
            <a:endParaRPr lang="en-US" sz="3600" dirty="0" smtClean="0"/>
          </a:p>
          <a:p>
            <a:pPr algn="just"/>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2- مذاهب التفسير</a:t>
            </a:r>
            <a:r>
              <a:rPr lang="en-US" dirty="0" smtClean="0"/>
              <a:t/>
            </a:r>
            <a:br>
              <a:rPr lang="en-US" dirty="0" smtClean="0"/>
            </a:br>
            <a:endParaRPr lang="en-US" dirty="0"/>
          </a:p>
        </p:txBody>
      </p:sp>
      <p:sp>
        <p:nvSpPr>
          <p:cNvPr id="3" name="Content Placeholder 2"/>
          <p:cNvSpPr>
            <a:spLocks noGrp="1"/>
          </p:cNvSpPr>
          <p:nvPr>
            <p:ph idx="1"/>
          </p:nvPr>
        </p:nvSpPr>
        <p:spPr>
          <a:xfrm>
            <a:off x="428596" y="1071547"/>
            <a:ext cx="8229600" cy="4525963"/>
          </a:xfrm>
        </p:spPr>
        <p:txBody>
          <a:bodyPr>
            <a:normAutofit lnSpcReduction="10000"/>
          </a:bodyPr>
          <a:lstStyle/>
          <a:p>
            <a:pPr algn="r">
              <a:buNone/>
            </a:pPr>
            <a:r>
              <a:rPr lang="ar-IQ" dirty="0" smtClean="0"/>
              <a:t> </a:t>
            </a:r>
            <a:endParaRPr lang="en-US" dirty="0" smtClean="0"/>
          </a:p>
          <a:p>
            <a:pPr algn="r">
              <a:buNone/>
            </a:pPr>
            <a:r>
              <a:rPr lang="ar-IQ" b="1" dirty="0" smtClean="0"/>
              <a:t>أ- مدرسة الشرح على المتون: يذهب أنصارهها الى لزوم تفسير النص القانوني عن طريق الكشف عن النية الحقيقية للمشرع وقت وضعه للقانون. </a:t>
            </a:r>
            <a:endParaRPr lang="en-US" b="1" dirty="0" smtClean="0"/>
          </a:p>
          <a:p>
            <a:pPr algn="r">
              <a:buNone/>
            </a:pPr>
            <a:endParaRPr lang="en-US" b="1" dirty="0" smtClean="0"/>
          </a:p>
          <a:p>
            <a:pPr algn="r">
              <a:buNone/>
            </a:pPr>
            <a:r>
              <a:rPr lang="ar-IQ" b="1" dirty="0" smtClean="0"/>
              <a:t>ب- المدرسة التاريخية: ويذهب الى انه لا يلزم تفسير النص القانوني عن طريق الكشف عن النية الحقيقية للمشرع وقت وضعه للقانون، بل يكفي البحث عن هذه النية في الوقت الذي يتطلب التفسير . </a:t>
            </a:r>
            <a:endParaRPr lang="en-US" b="1" dirty="0" smtClean="0"/>
          </a:p>
          <a:p>
            <a:pPr algn="r">
              <a:buNone/>
            </a:pPr>
            <a:endParaRPr lang="en-US" b="1" dirty="0" smtClean="0"/>
          </a:p>
          <a:p>
            <a:pPr algn="r">
              <a:buNone/>
            </a:pPr>
            <a:r>
              <a:rPr lang="ar-IQ" b="1" dirty="0" smtClean="0"/>
              <a:t>ج- المدرسة العلمية: ويتشابه مع مدرسة الشرح على المتون من حيث تقصي قصد المشرع عند وضعه للنص ولكن يختلف عنها في انه لا يجوز إفتراض إرادة وقصد المشرع عند تعذر العثور على الإرادة الحقيقية بل يجب البحث عنها في المصادر الرسمية الاخرى كالعرف وقواعد العدالة... </a:t>
            </a:r>
            <a:endParaRPr lang="en-US"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82880" lvl="0" indent="-182880" algn="ctr">
              <a:spcBef>
                <a:spcPct val="20000"/>
              </a:spcBef>
            </a:pPr>
            <a:r>
              <a:rPr lang="ar-IQ" sz="3600" spc="0" dirty="0" smtClean="0">
                <a:solidFill>
                  <a:srgbClr val="FF0000"/>
                </a:solidFill>
                <a:ea typeface="+mn-ea"/>
              </a:rPr>
              <a:t/>
            </a:r>
            <a:br>
              <a:rPr lang="ar-IQ" sz="3600" spc="0" dirty="0" smtClean="0">
                <a:solidFill>
                  <a:srgbClr val="FF0000"/>
                </a:solidFill>
                <a:ea typeface="+mn-ea"/>
              </a:rPr>
            </a:br>
            <a:r>
              <a:rPr lang="ar-IQ" sz="3600" spc="0" dirty="0" smtClean="0">
                <a:solidFill>
                  <a:srgbClr val="FF0000"/>
                </a:solidFill>
                <a:ea typeface="+mn-ea"/>
              </a:rPr>
              <a:t>مراحل </a:t>
            </a:r>
            <a:r>
              <a:rPr lang="ar-IQ" sz="3600" spc="0" dirty="0">
                <a:solidFill>
                  <a:srgbClr val="FF0000"/>
                </a:solidFill>
                <a:ea typeface="+mn-ea"/>
              </a:rPr>
              <a:t>الجريمة السابقة للشروع</a:t>
            </a:r>
            <a:br>
              <a:rPr lang="ar-IQ" sz="3600" spc="0" dirty="0">
                <a:solidFill>
                  <a:srgbClr val="FF0000"/>
                </a:solidFill>
                <a:ea typeface="+mn-ea"/>
              </a:rPr>
            </a:br>
            <a:endParaRPr lang="ar-IQ"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sz="4000" dirty="0" smtClean="0"/>
          </a:p>
          <a:p>
            <a:pPr marL="0" indent="0">
              <a:buNone/>
            </a:pPr>
            <a:r>
              <a:rPr lang="ar-IQ" sz="4000" dirty="0" smtClean="0"/>
              <a:t>1- مرحلة التفكير والتصميم</a:t>
            </a:r>
          </a:p>
          <a:p>
            <a:pPr marL="0" indent="0">
              <a:buNone/>
            </a:pPr>
            <a:r>
              <a:rPr lang="ar-IQ" sz="4000" dirty="0" smtClean="0"/>
              <a:t>2- مرحلة التحضير</a:t>
            </a:r>
          </a:p>
          <a:p>
            <a:pPr marL="0" indent="0">
              <a:buNone/>
            </a:pPr>
            <a:r>
              <a:rPr lang="ar-IQ" sz="4000" dirty="0" smtClean="0"/>
              <a:t>3- مرحلة التنفيذ</a:t>
            </a:r>
            <a:endParaRPr lang="ar-IQ" sz="4000" dirty="0"/>
          </a:p>
        </p:txBody>
      </p:sp>
    </p:spTree>
    <p:extLst>
      <p:ext uri="{BB962C8B-B14F-4D97-AF65-F5344CB8AC3E}">
        <p14:creationId xmlns:p14="http://schemas.microsoft.com/office/powerpoint/2010/main" val="12883418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1- مرحلة التفكير والتصميم</a:t>
            </a:r>
            <a:endParaRPr lang="ar-IQ" sz="4400" dirty="0"/>
          </a:p>
        </p:txBody>
      </p:sp>
      <p:sp>
        <p:nvSpPr>
          <p:cNvPr id="3" name="Content Placeholder 2"/>
          <p:cNvSpPr>
            <a:spLocks noGrp="1"/>
          </p:cNvSpPr>
          <p:nvPr>
            <p:ph idx="1"/>
          </p:nvPr>
        </p:nvSpPr>
        <p:spPr/>
        <p:txBody>
          <a:bodyPr>
            <a:normAutofit fontScale="92500" lnSpcReduction="10000"/>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يراد بها المرحلة التي تتضمن التعبير عن اولى الخطوات في نشاط الجاني نحو الجريمة، وهي مرحلة تتميز بأنها داخلية لا تظهر في الحيز الخارجي باعمال المادية.</a:t>
            </a:r>
          </a:p>
          <a:p>
            <a:pPr marL="0" indent="0" algn="just">
              <a:buNone/>
            </a:pPr>
            <a:r>
              <a:rPr lang="ar-IQ" sz="3200" dirty="0" smtClean="0">
                <a:solidFill>
                  <a:srgbClr val="C00000"/>
                </a:solidFill>
              </a:rPr>
              <a:t>س/ لماذا لا عقاب على مرحلة التفكير والتصميم؟</a:t>
            </a:r>
          </a:p>
          <a:p>
            <a:pPr marL="0" indent="0" algn="just">
              <a:buNone/>
            </a:pPr>
            <a:r>
              <a:rPr lang="ar-IQ" sz="3200" dirty="0" smtClean="0">
                <a:solidFill>
                  <a:srgbClr val="002060"/>
                </a:solidFill>
              </a:rPr>
              <a:t>ج/ 1- لانه حرج عن القضاة لان اثبات النيات عسير.</a:t>
            </a:r>
          </a:p>
          <a:p>
            <a:pPr marL="0" indent="0" algn="just">
              <a:buNone/>
            </a:pPr>
            <a:r>
              <a:rPr lang="ar-IQ" sz="3200" dirty="0" smtClean="0">
                <a:solidFill>
                  <a:srgbClr val="002060"/>
                </a:solidFill>
              </a:rPr>
              <a:t>2- المحافظة على حريات الناس لكي لا تمس حق الناس في التعبير والرأي.</a:t>
            </a:r>
          </a:p>
          <a:p>
            <a:pPr marL="0" indent="0" algn="just">
              <a:buNone/>
            </a:pPr>
            <a:r>
              <a:rPr lang="ar-IQ" sz="3200" dirty="0" smtClean="0">
                <a:solidFill>
                  <a:srgbClr val="002060"/>
                </a:solidFill>
              </a:rPr>
              <a:t>المادة (30) من ق ع ع. (( ولا يعد شروعا مجرد العزم على ارتكاب الجريمة)).</a:t>
            </a:r>
            <a:endParaRPr lang="ar-IQ" sz="3200" dirty="0">
              <a:solidFill>
                <a:srgbClr val="002060"/>
              </a:solidFill>
            </a:endParaRPr>
          </a:p>
        </p:txBody>
      </p:sp>
    </p:spTree>
    <p:extLst>
      <p:ext uri="{BB962C8B-B14F-4D97-AF65-F5344CB8AC3E}">
        <p14:creationId xmlns:p14="http://schemas.microsoft.com/office/powerpoint/2010/main" val="17812531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2- مرحلة التحضير</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يراد بها التعبير عن الخطوات التي تتلو مرحلة التفكير والتصميم نحو ارتكاب الجريمة ، وتتضمن تلك الاعمال التي يتهيأ بها الجاني ويستعد لتنفيذ جريمته بعد ان كان قد عقد العزم على ارتكابها كان يشتري السلاح الذي سيرتكب به الجريمة او السلم الذي سيتسلق به الجدار للدخول الى المنزل.</a:t>
            </a:r>
          </a:p>
          <a:p>
            <a:pPr marL="0" indent="0" algn="just">
              <a:buNone/>
            </a:pPr>
            <a:r>
              <a:rPr lang="ar-IQ" sz="3200" dirty="0" smtClean="0">
                <a:solidFill>
                  <a:srgbClr val="002060"/>
                </a:solidFill>
              </a:rPr>
              <a:t>المادة (30) من ق ع ع. ( لا يعد شروعا ....... ولا الاعمال التحضيرية لذلك ما لم ينص القانون على خلاف ذلك).</a:t>
            </a:r>
            <a:endParaRPr lang="ar-IQ" sz="3200" dirty="0">
              <a:solidFill>
                <a:srgbClr val="002060"/>
              </a:solidFill>
            </a:endParaRPr>
          </a:p>
        </p:txBody>
      </p:sp>
    </p:spTree>
    <p:extLst>
      <p:ext uri="{BB962C8B-B14F-4D97-AF65-F5344CB8AC3E}">
        <p14:creationId xmlns:p14="http://schemas.microsoft.com/office/powerpoint/2010/main" val="25658662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C00000"/>
                </a:solidFill>
              </a:rPr>
              <a:t>س/ لماذا لا عقاب على الاعمال التحضيرية ؟</a:t>
            </a:r>
          </a:p>
          <a:p>
            <a:pPr marL="0" indent="0" algn="just">
              <a:buNone/>
            </a:pPr>
            <a:r>
              <a:rPr lang="ar-IQ" sz="3200" dirty="0" smtClean="0">
                <a:solidFill>
                  <a:srgbClr val="002060"/>
                </a:solidFill>
              </a:rPr>
              <a:t>ج/ 1- لان اعمال التحضيرية هو اعمال قابلة للتأويل، اي انها لا تدل بذاتها على اتجاه حتمي لارتكاب الجريمة. فمن يشتري سلاحا قد يشتريه لارتكاب جريمة او للدفاع به عن نفسه.</a:t>
            </a:r>
          </a:p>
          <a:p>
            <a:pPr marL="0" indent="0" algn="just">
              <a:buNone/>
            </a:pPr>
            <a:r>
              <a:rPr lang="ar-IQ" sz="3200" dirty="0" smtClean="0">
                <a:solidFill>
                  <a:srgbClr val="002060"/>
                </a:solidFill>
              </a:rPr>
              <a:t>2- لا تدل على خطورة حالة لبعدها عن الهدف الاجرامي.</a:t>
            </a:r>
          </a:p>
          <a:p>
            <a:pPr marL="0" indent="0" algn="just">
              <a:buNone/>
            </a:pPr>
            <a:r>
              <a:rPr lang="ar-IQ" sz="3200" dirty="0" smtClean="0">
                <a:solidFill>
                  <a:srgbClr val="002060"/>
                </a:solidFill>
              </a:rPr>
              <a:t>3- يشجع مرتكبها على اعادة النظر في امر الجريمة.</a:t>
            </a:r>
            <a:endParaRPr lang="ar-IQ" sz="3200" dirty="0">
              <a:solidFill>
                <a:srgbClr val="002060"/>
              </a:solidFill>
            </a:endParaRPr>
          </a:p>
        </p:txBody>
      </p:sp>
    </p:spTree>
    <p:extLst>
      <p:ext uri="{BB962C8B-B14F-4D97-AF65-F5344CB8AC3E}">
        <p14:creationId xmlns:p14="http://schemas.microsoft.com/office/powerpoint/2010/main" val="24242376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3- مرحلة التنفيذ</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مرحلة التنفيذ هي المرحلة الثالثة من مراحل ارتكاب الجريمة التي تتلو مرحلة التحضير . وتتكون من اعمال مادية خارجية.</a:t>
            </a:r>
          </a:p>
          <a:p>
            <a:pPr marL="0" indent="0" algn="just">
              <a:buNone/>
            </a:pPr>
            <a:endParaRPr lang="ar-IQ" sz="3200" dirty="0" smtClean="0">
              <a:solidFill>
                <a:srgbClr val="002060"/>
              </a:solidFill>
            </a:endParaRPr>
          </a:p>
          <a:p>
            <a:pPr marL="0" indent="0" algn="just">
              <a:buNone/>
            </a:pPr>
            <a:r>
              <a:rPr lang="ar-IQ" sz="3200" dirty="0" smtClean="0">
                <a:solidFill>
                  <a:srgbClr val="C00000"/>
                </a:solidFill>
              </a:rPr>
              <a:t>الشروع / </a:t>
            </a:r>
            <a:r>
              <a:rPr lang="ar-IQ" sz="3200" dirty="0" smtClean="0">
                <a:solidFill>
                  <a:srgbClr val="002060"/>
                </a:solidFill>
              </a:rPr>
              <a:t>هو التنفيذ غير الكامل للجريمة. لذلك قيل ان الشروع يبدأ حيث يبدأ الجريمة التامة، اذ يبدأ كل منهما عند البدء بتنفيذ الجريمة، غير انه ينتهي لا ينتهي حيث تنتهي الجريمة التامة، بل يقف عند حد البدء بالتنفيذ.</a:t>
            </a:r>
            <a:endParaRPr lang="ar-IQ" sz="3200" dirty="0">
              <a:solidFill>
                <a:srgbClr val="002060"/>
              </a:solidFill>
            </a:endParaRPr>
          </a:p>
        </p:txBody>
      </p:sp>
    </p:spTree>
    <p:extLst>
      <p:ext uri="{BB962C8B-B14F-4D97-AF65-F5344CB8AC3E}">
        <p14:creationId xmlns:p14="http://schemas.microsoft.com/office/powerpoint/2010/main" val="21326023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الاركان الشروع</a:t>
            </a:r>
            <a:endParaRPr lang="ar-IQ" dirty="0"/>
          </a:p>
        </p:txBody>
      </p:sp>
      <p:sp>
        <p:nvSpPr>
          <p:cNvPr id="3" name="Content Placeholder 2"/>
          <p:cNvSpPr>
            <a:spLocks noGrp="1"/>
          </p:cNvSpPr>
          <p:nvPr>
            <p:ph idx="1"/>
          </p:nvPr>
        </p:nvSpPr>
        <p:spPr/>
        <p:txBody>
          <a:bodyPr>
            <a:normAutofit/>
          </a:bodyPr>
          <a:lstStyle/>
          <a:p>
            <a:pPr marL="0" indent="0">
              <a:buNone/>
            </a:pPr>
            <a:endParaRPr lang="ar-IQ" sz="3600" dirty="0" smtClean="0"/>
          </a:p>
          <a:p>
            <a:pPr marL="0" indent="0">
              <a:buNone/>
            </a:pPr>
            <a:r>
              <a:rPr lang="ar-IQ" sz="3600" dirty="0" smtClean="0"/>
              <a:t>1- الركن المادي/ البدء بالتنفيذ الجريمة .</a:t>
            </a:r>
          </a:p>
          <a:p>
            <a:pPr marL="0" indent="0">
              <a:buNone/>
            </a:pPr>
            <a:r>
              <a:rPr lang="ar-IQ" sz="3600" dirty="0" smtClean="0"/>
              <a:t>2- الركن المعنوي/ قصد ارتكاب جناية او جنحة.</a:t>
            </a:r>
          </a:p>
          <a:p>
            <a:pPr marL="0" indent="0">
              <a:buNone/>
            </a:pPr>
            <a:r>
              <a:rPr lang="ar-IQ" sz="3600" dirty="0" smtClean="0"/>
              <a:t>3- عدم تمام الجريمة لسبب خارج عن ارادة الجاني</a:t>
            </a:r>
            <a:endParaRPr lang="ar-IQ" sz="3600" dirty="0"/>
          </a:p>
        </p:txBody>
      </p:sp>
    </p:spTree>
    <p:extLst>
      <p:ext uri="{BB962C8B-B14F-4D97-AF65-F5344CB8AC3E}">
        <p14:creationId xmlns:p14="http://schemas.microsoft.com/office/powerpoint/2010/main" val="29552399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1- الركن المادي (بدء بالتنفيذ)</a:t>
            </a:r>
            <a:endParaRPr lang="ar-IQ"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endParaRPr lang="ar-IQ" sz="3200" dirty="0" smtClean="0"/>
          </a:p>
          <a:p>
            <a:pPr marL="0" indent="0">
              <a:buNone/>
            </a:pPr>
            <a:r>
              <a:rPr lang="ar-IQ" sz="3200" dirty="0" smtClean="0"/>
              <a:t>لم يعرف ق.ع.ع. بدء بالتنفيذ شان غالبية قوانين العقوبات الحديثة.</a:t>
            </a:r>
          </a:p>
          <a:p>
            <a:pPr marL="0" indent="0">
              <a:buNone/>
            </a:pPr>
            <a:r>
              <a:rPr lang="ar-IQ" sz="3200" dirty="0" smtClean="0"/>
              <a:t>في بعض الاحوال التمييز بين الاعمال التحضيرية وبدء بالتنفيذ سهلا ولكن في بعض الحالات هذا التمييز ليس دقيقا. مثلا من يضبط داخل فناء المنزل ومعه الالات التي تستعمل في كسر الخزائن قبل بدء بتنفيذها .تسمى هذا بالحالات الحدية.</a:t>
            </a:r>
          </a:p>
          <a:p>
            <a:pPr marL="0" indent="0">
              <a:buNone/>
            </a:pPr>
            <a:r>
              <a:rPr lang="ar-IQ" sz="3200" dirty="0" smtClean="0">
                <a:solidFill>
                  <a:srgbClr val="C00000"/>
                </a:solidFill>
              </a:rPr>
              <a:t>س / ما هي المعيار او الالية لتمييز بين الاعمال التحضيرية وبدء بالتنفيذ؟</a:t>
            </a:r>
          </a:p>
          <a:p>
            <a:pPr marL="0" indent="0">
              <a:buNone/>
            </a:pPr>
            <a:r>
              <a:rPr lang="ar-IQ" sz="3200" dirty="0" smtClean="0">
                <a:solidFill>
                  <a:srgbClr val="C00000"/>
                </a:solidFill>
              </a:rPr>
              <a:t>ج / </a:t>
            </a:r>
            <a:r>
              <a:rPr lang="ar-IQ" sz="3200" smtClean="0">
                <a:solidFill>
                  <a:srgbClr val="C00000"/>
                </a:solidFill>
              </a:rPr>
              <a:t>هناك مذهبان </a:t>
            </a:r>
            <a:r>
              <a:rPr lang="ar-IQ" sz="3200" dirty="0" smtClean="0">
                <a:solidFill>
                  <a:srgbClr val="C00000"/>
                </a:solidFill>
              </a:rPr>
              <a:t>بهذا الصدد .</a:t>
            </a:r>
            <a:endParaRPr lang="ar-IQ" sz="3200" dirty="0">
              <a:solidFill>
                <a:srgbClr val="C00000"/>
              </a:solidFill>
            </a:endParaRPr>
          </a:p>
        </p:txBody>
      </p:sp>
    </p:spTree>
    <p:extLst>
      <p:ext uri="{BB962C8B-B14F-4D97-AF65-F5344CB8AC3E}">
        <p14:creationId xmlns:p14="http://schemas.microsoft.com/office/powerpoint/2010/main" val="1076796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1- المذهب الموضوعي</a:t>
            </a:r>
            <a:endParaRPr lang="ar-IQ" dirty="0"/>
          </a:p>
        </p:txBody>
      </p:sp>
      <p:sp>
        <p:nvSpPr>
          <p:cNvPr id="3" name="Content Placeholder 2"/>
          <p:cNvSpPr>
            <a:spLocks noGrp="1"/>
          </p:cNvSpPr>
          <p:nvPr>
            <p:ph idx="1"/>
          </p:nvPr>
        </p:nvSpPr>
        <p:spPr>
          <a:xfrm>
            <a:off x="457200" y="1600200"/>
            <a:ext cx="8229600" cy="5257800"/>
          </a:xfrm>
        </p:spPr>
        <p:txBody>
          <a:bodyPr>
            <a:noAutofit/>
          </a:bodyPr>
          <a:lstStyle/>
          <a:p>
            <a:pPr marL="0" indent="0" algn="just">
              <a:buNone/>
            </a:pPr>
            <a:endParaRPr lang="ar-IQ" sz="2800" dirty="0" smtClean="0"/>
          </a:p>
          <a:p>
            <a:pPr marL="0" indent="0" algn="just">
              <a:buNone/>
            </a:pPr>
            <a:r>
              <a:rPr lang="ar-IQ" sz="2800" dirty="0" smtClean="0"/>
              <a:t>انصار هذا المذهب يقصرون بدء بتنفيذ على السلوك الذي يبدأ به الجاني تنفيذ الفعل المادي كما حددها القانون.</a:t>
            </a:r>
          </a:p>
          <a:p>
            <a:pPr marL="0" indent="0" algn="just">
              <a:buNone/>
            </a:pPr>
            <a:r>
              <a:rPr lang="ar-IQ" sz="2800" dirty="0" smtClean="0"/>
              <a:t>بدء بتنفيذ في القتل/ مباشرة السلوك يؤدي الى ازهاق روح المجني علية، كطعنه بالسكين او اطلاق الرصاص علية.</a:t>
            </a:r>
          </a:p>
          <a:p>
            <a:pPr marL="0" indent="0" algn="just">
              <a:buNone/>
            </a:pPr>
            <a:r>
              <a:rPr lang="ar-IQ" sz="2800" dirty="0" smtClean="0"/>
              <a:t>بدء بتنفيذ السرقة/ اتيان فعل الاختلاس ،كمن يضع يده على المال المراد سرقته.</a:t>
            </a:r>
          </a:p>
          <a:p>
            <a:pPr marL="0" indent="0" algn="just">
              <a:buNone/>
            </a:pPr>
            <a:r>
              <a:rPr lang="ar-IQ" sz="2800" dirty="0" smtClean="0">
                <a:solidFill>
                  <a:srgbClr val="C00000"/>
                </a:solidFill>
              </a:rPr>
              <a:t>س/ من يدخل منزلا بقصد ارتكاب جريمة قتل يعد شارعا في القتل ؟</a:t>
            </a:r>
          </a:p>
          <a:p>
            <a:pPr marL="0" indent="0" algn="just">
              <a:buNone/>
            </a:pPr>
            <a:r>
              <a:rPr lang="ar-IQ" sz="2800" dirty="0" smtClean="0"/>
              <a:t>ج/ لا يعد مرتكبا للبدء بالتنفيذ وبالتالي لا يعد شارعا في القتل لان دخول المنزل لا يندرج في التعريف القانوني لجريمة القتل وبالتالي ليس من ركنها المادي كما نص عليه القانون.</a:t>
            </a:r>
            <a:endParaRPr lang="ar-IQ" sz="2800" dirty="0"/>
          </a:p>
        </p:txBody>
      </p:sp>
    </p:spTree>
    <p:extLst>
      <p:ext uri="{BB962C8B-B14F-4D97-AF65-F5344CB8AC3E}">
        <p14:creationId xmlns:p14="http://schemas.microsoft.com/office/powerpoint/2010/main" val="30350857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2800" dirty="0" smtClean="0"/>
          </a:p>
          <a:p>
            <a:pPr marL="0" indent="0" algn="just">
              <a:buNone/>
            </a:pPr>
            <a:r>
              <a:rPr lang="ar-IQ" sz="2800" dirty="0" smtClean="0">
                <a:solidFill>
                  <a:srgbClr val="C00000"/>
                </a:solidFill>
              </a:rPr>
              <a:t>ما هي الانتقادات الموجهة لهذه النظرية ؟</a:t>
            </a:r>
          </a:p>
          <a:p>
            <a:pPr marL="0" indent="0" algn="just">
              <a:buNone/>
            </a:pPr>
            <a:r>
              <a:rPr lang="ar-IQ" sz="2800" dirty="0" smtClean="0"/>
              <a:t>1- وضوحه وسهولة تطبيقه.</a:t>
            </a:r>
          </a:p>
          <a:p>
            <a:pPr marL="0" indent="0" algn="just">
              <a:buNone/>
            </a:pPr>
            <a:r>
              <a:rPr lang="ar-IQ" sz="2800" dirty="0" smtClean="0"/>
              <a:t>2- يؤدي الى افلات كثير من المجرمين من العقاب.</a:t>
            </a:r>
          </a:p>
          <a:p>
            <a:pPr marL="0" indent="0" algn="just">
              <a:buNone/>
            </a:pPr>
            <a:r>
              <a:rPr lang="ar-IQ" sz="2800" dirty="0" smtClean="0"/>
              <a:t>فمن يتسلق سور منزل ويضبط قبل ان يتمكن من دخوله لا يعتبر وفقا لهذا الراي شارعا قي السرقة لانه لم يضع يده على المال المراد سرقته.</a:t>
            </a:r>
          </a:p>
          <a:p>
            <a:pPr marL="0" indent="0" algn="just">
              <a:buNone/>
            </a:pPr>
            <a:r>
              <a:rPr lang="ar-IQ" sz="2800" dirty="0"/>
              <a:t> </a:t>
            </a:r>
            <a:r>
              <a:rPr lang="ar-IQ" sz="2800" dirty="0" smtClean="0"/>
              <a:t>للرد على هذه الانتقادات حاول البعض التوسع في هذا المذهب وقالوا ( بأن بدء بتنفيذ لا يقتصر على حالة السلوك المحقق للركن المادي للجريمة بل يشمل ايضا اي سلوك يعد قانون ظرفا مشددا للجريمة ( التسور، الكسر، الليل) وهذا التوسع لا يصلح لان التسور ليس ظرفا مشددا في القتل.</a:t>
            </a:r>
            <a:endParaRPr lang="ar-IQ" sz="2800" dirty="0"/>
          </a:p>
        </p:txBody>
      </p:sp>
    </p:spTree>
    <p:extLst>
      <p:ext uri="{BB962C8B-B14F-4D97-AF65-F5344CB8AC3E}">
        <p14:creationId xmlns:p14="http://schemas.microsoft.com/office/powerpoint/2010/main" val="23308223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وذهب اخرون بان العمل التنفيذي المحقق للبدء بالتنفيذ هو الذي لا يحتمل الا تاولا واحدا فيكشف عن نية اجرامية معينة.</a:t>
            </a:r>
            <a:endParaRPr lang="ar-IQ" sz="3200" dirty="0"/>
          </a:p>
        </p:txBody>
      </p:sp>
    </p:spTree>
    <p:extLst>
      <p:ext uri="{BB962C8B-B14F-4D97-AF65-F5344CB8AC3E}">
        <p14:creationId xmlns:p14="http://schemas.microsoft.com/office/powerpoint/2010/main" val="516453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3- طريق تفسير نصوص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71472" y="476673"/>
            <a:ext cx="8229600" cy="4835086"/>
          </a:xfrm>
        </p:spPr>
        <p:txBody>
          <a:bodyPr>
            <a:normAutofit/>
          </a:bodyPr>
          <a:lstStyle/>
          <a:p>
            <a:pPr algn="r">
              <a:buNone/>
            </a:pPr>
            <a:r>
              <a:rPr lang="ar-IQ" dirty="0" smtClean="0"/>
              <a:t> </a:t>
            </a:r>
            <a:endParaRPr lang="ar-IQ" dirty="0"/>
          </a:p>
          <a:p>
            <a:pPr algn="r">
              <a:buNone/>
            </a:pPr>
            <a:r>
              <a:rPr lang="ar-IQ" dirty="0" smtClean="0"/>
              <a:t>للتفسير وسيلتين وهما:</a:t>
            </a:r>
            <a:endParaRPr lang="en-US" dirty="0" smtClean="0"/>
          </a:p>
          <a:p>
            <a:pPr algn="r">
              <a:buNone/>
            </a:pPr>
            <a:r>
              <a:rPr lang="ar-IQ" dirty="0" smtClean="0"/>
              <a:t>أ- اللغوي: ان لكل لفظ وارد في النص ضرورته فلا يجوز للمفسر أن يهدر المعنى المستخلص من صريح عبارات النص .</a:t>
            </a:r>
            <a:endParaRPr lang="en-US" dirty="0" smtClean="0"/>
          </a:p>
          <a:p>
            <a:pPr algn="r">
              <a:buNone/>
            </a:pPr>
            <a:r>
              <a:rPr lang="ar-IQ" dirty="0" smtClean="0"/>
              <a:t>ب- المنطقي: ويلجأ اليها عندما تكون عبارات النص لا تكشف ولا تحدد قصد المشرع بدقة ووضوح .</a:t>
            </a:r>
            <a:endParaRPr lang="en-US" dirty="0" smtClean="0"/>
          </a:p>
          <a:p>
            <a:pPr algn="r">
              <a:buNone/>
            </a:pPr>
            <a:r>
              <a:rPr lang="ar-IQ" b="1" dirty="0" smtClean="0"/>
              <a:t>-</a:t>
            </a:r>
            <a:r>
              <a:rPr lang="ar-SA" b="1" dirty="0" smtClean="0"/>
              <a:t> </a:t>
            </a:r>
            <a:r>
              <a:rPr lang="ar-IQ" b="1" dirty="0" smtClean="0"/>
              <a:t>دور القياس في تفسير نصوص قانون العقوبات </a:t>
            </a:r>
            <a:endParaRPr lang="en-US" dirty="0" smtClean="0"/>
          </a:p>
          <a:p>
            <a:pPr algn="r">
              <a:buNone/>
            </a:pPr>
            <a:r>
              <a:rPr lang="ar-IQ" dirty="0" smtClean="0"/>
              <a:t>القياس هو إعطاء حالة غير منصوص عليها في القانون حكم حالة منصوص عليها لإتفاق الحالتين في العلة .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2- المذهب الشخصي</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a:t>ويعتد بالجانب الشخصي للجريمة والذي عن الخطورة الاجرامية المتوافرة لدى الجاني فأي سلوك يكشف عنها يعتبر بدأً بالتنفيذ المكون للشروع وبالتالي الشروع هو السلوك الذي يؤدي حالا ومباشرة الى الجريمة .</a:t>
            </a:r>
          </a:p>
          <a:p>
            <a:pPr marL="0" indent="0" algn="just">
              <a:buNone/>
            </a:pPr>
            <a:endParaRPr lang="ar-IQ" sz="3600" dirty="0"/>
          </a:p>
        </p:txBody>
      </p:sp>
    </p:spTree>
    <p:extLst>
      <p:ext uri="{BB962C8B-B14F-4D97-AF65-F5344CB8AC3E}">
        <p14:creationId xmlns:p14="http://schemas.microsoft.com/office/powerpoint/2010/main" val="3104048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620688"/>
            <a:ext cx="8229600" cy="4262441"/>
          </a:xfrm>
        </p:spPr>
        <p:txBody>
          <a:bodyPr>
            <a:noAutofit/>
          </a:bodyPr>
          <a:lstStyle/>
          <a:p>
            <a:pPr marL="0" lvl="0" indent="0" algn="ctr">
              <a:buClr>
                <a:srgbClr val="93A299"/>
              </a:buClr>
              <a:buNone/>
            </a:pPr>
            <a:r>
              <a:rPr lang="ar-IQ" sz="3600" b="1" dirty="0">
                <a:solidFill>
                  <a:srgbClr val="292934"/>
                </a:solidFill>
              </a:rPr>
              <a:t>موقف المشرع العراقي</a:t>
            </a:r>
            <a:endParaRPr lang="en-US" sz="3600" dirty="0">
              <a:solidFill>
                <a:srgbClr val="292934"/>
              </a:solidFill>
            </a:endParaRPr>
          </a:p>
          <a:p>
            <a:pPr algn="r">
              <a:buNone/>
            </a:pPr>
            <a:endParaRPr lang="en-US" sz="4000" dirty="0" smtClean="0"/>
          </a:p>
          <a:p>
            <a:pPr marL="0" indent="0" algn="ctr">
              <a:buNone/>
            </a:pPr>
            <a:r>
              <a:rPr lang="ar-IQ" sz="4000" dirty="0" smtClean="0"/>
              <a:t>اخذ المشرع العراقي بالمذهب الشخصي والذي يظهر من نص المادة 30 الذي جاء فيه (الشروع هو البدء بتنفيذ جريمة بقصد ارتكاب ...)</a:t>
            </a:r>
            <a:endParaRPr lang="en-US" sz="4000" dirty="0" smtClean="0"/>
          </a:p>
          <a:p>
            <a:pPr marL="0" indent="0" algn="r">
              <a:buNone/>
            </a:pPr>
            <a:endParaRPr lang="en-US" sz="40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2- الركن المعنوي</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1- معناه وجوب تحقق قصد ارتكاب جريمة معينة لدى الجاني عند بدئه بالافعال المكون للبدء بالتنفيذ فاذا انعدم القصد انعدم الشروع في الجريمة.</a:t>
            </a:r>
          </a:p>
          <a:p>
            <a:pPr marL="0" indent="0" algn="just">
              <a:buNone/>
            </a:pPr>
            <a:r>
              <a:rPr lang="ar-IQ" sz="4000" dirty="0" smtClean="0"/>
              <a:t>2- يقصر الشروع على الجنايات والجنح ، لا شروع في المخالفات.</a:t>
            </a:r>
          </a:p>
          <a:p>
            <a:pPr marL="0" indent="0" algn="just">
              <a:buNone/>
            </a:pPr>
            <a:endParaRPr lang="ar-IQ" sz="4000" dirty="0"/>
          </a:p>
          <a:p>
            <a:pPr marL="0" indent="0" algn="just">
              <a:buNone/>
            </a:pPr>
            <a:endParaRPr lang="ar-IQ" sz="4000" dirty="0"/>
          </a:p>
        </p:txBody>
      </p:sp>
    </p:spTree>
    <p:extLst>
      <p:ext uri="{BB962C8B-B14F-4D97-AF65-F5344CB8AC3E}">
        <p14:creationId xmlns:p14="http://schemas.microsoft.com/office/powerpoint/2010/main" val="193141054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0"/>
            <a:ext cx="8229600" cy="6021288"/>
          </a:xfrm>
        </p:spPr>
        <p:txBody>
          <a:bodyPr>
            <a:noAutofit/>
          </a:bodyPr>
          <a:lstStyle/>
          <a:p>
            <a:pPr algn="r">
              <a:buNone/>
            </a:pPr>
            <a:r>
              <a:rPr lang="ar-IQ" dirty="0" smtClean="0"/>
              <a:t> </a:t>
            </a:r>
            <a:endParaRPr lang="en-US" dirty="0" smtClean="0"/>
          </a:p>
          <a:p>
            <a:pPr algn="r"/>
            <a:endParaRPr lang="ar-IQ" b="1" dirty="0"/>
          </a:p>
          <a:p>
            <a:pPr lvl="0" algn="ctr">
              <a:buClr>
                <a:srgbClr val="93A299"/>
              </a:buClr>
            </a:pPr>
            <a:r>
              <a:rPr lang="ar-IQ" sz="3200" b="1" dirty="0">
                <a:solidFill>
                  <a:srgbClr val="292934"/>
                </a:solidFill>
              </a:rPr>
              <a:t>الركن الثالث(المفترض</a:t>
            </a:r>
            <a:r>
              <a:rPr lang="ar-IQ" sz="3200" b="1" dirty="0" smtClean="0">
                <a:solidFill>
                  <a:srgbClr val="292934"/>
                </a:solidFill>
              </a:rPr>
              <a:t>)</a:t>
            </a:r>
          </a:p>
          <a:p>
            <a:pPr lvl="0">
              <a:buClr>
                <a:srgbClr val="93A299"/>
              </a:buClr>
            </a:pPr>
            <a:endParaRPr lang="ar-IQ" b="1" dirty="0">
              <a:solidFill>
                <a:srgbClr val="292934"/>
              </a:solidFill>
            </a:endParaRPr>
          </a:p>
          <a:p>
            <a:pPr lvl="0">
              <a:buClr>
                <a:srgbClr val="93A299"/>
              </a:buClr>
            </a:pPr>
            <a:r>
              <a:rPr lang="ar-IQ" dirty="0" smtClean="0">
                <a:solidFill>
                  <a:srgbClr val="292934"/>
                </a:solidFill>
              </a:rPr>
              <a:t>عدم </a:t>
            </a:r>
            <a:r>
              <a:rPr lang="ar-IQ" dirty="0">
                <a:solidFill>
                  <a:srgbClr val="292934"/>
                </a:solidFill>
              </a:rPr>
              <a:t>تمام الجريمة لسبب خارج عن إرادة الجاني وهو يكون باحد الامرين:</a:t>
            </a:r>
            <a:endParaRPr lang="en-US" dirty="0">
              <a:solidFill>
                <a:srgbClr val="292934"/>
              </a:solidFill>
            </a:endParaRPr>
          </a:p>
          <a:p>
            <a:pPr algn="r"/>
            <a:endParaRPr lang="ar-IQ" b="1" dirty="0" smtClean="0"/>
          </a:p>
          <a:p>
            <a:pPr algn="r"/>
            <a:r>
              <a:rPr lang="ar-IQ" b="1" dirty="0" smtClean="0"/>
              <a:t>1- الجريمة الموقوفة: </a:t>
            </a:r>
            <a:r>
              <a:rPr lang="ar-IQ" dirty="0" smtClean="0"/>
              <a:t>وفيها لا يتم الجاني الافعال اللازمة لوقوع الجريمة لسبب خارج عن ارادة الجاني، فقد جاء في المادة 30 (الشروع هو البدء بتنفيذ جريمة بقصد ارتكاب جناية أو جنحة اذا اوقف او... لسبب خارج عن ارادة الجاني).</a:t>
            </a:r>
            <a:endParaRPr lang="en-US" dirty="0" smtClean="0"/>
          </a:p>
          <a:p>
            <a:pPr algn="r"/>
            <a:r>
              <a:rPr lang="ar-IQ" b="1" dirty="0" smtClean="0"/>
              <a:t> 2- الجريمة الخائبة: </a:t>
            </a:r>
            <a:r>
              <a:rPr lang="ar-IQ" dirty="0" smtClean="0"/>
              <a:t>وفيها يكمل الجاني السلوك الاجرامي اللازم لتحقيق الجريمة ولكنها لاتتحقق ويخيب اثر هذا السلوك لسبب خارج عن ارادته ، فقد جاء في المادة 30 (الشروع هو البدء بتنفيذ جريمة بقصد ارتكاب جناية أو جنحة اذا اوقف او خاب أثره لسبب خارج عن ارادة الجاني) .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الجريمة المستحيلة</a:t>
            </a:r>
            <a:endParaRPr lang="ar-IQ" dirty="0"/>
          </a:p>
        </p:txBody>
      </p:sp>
      <p:sp>
        <p:nvSpPr>
          <p:cNvPr id="3" name="Content Placeholder 2"/>
          <p:cNvSpPr>
            <a:spLocks noGrp="1"/>
          </p:cNvSpPr>
          <p:nvPr>
            <p:ph idx="1"/>
          </p:nvPr>
        </p:nvSpPr>
        <p:spPr/>
        <p:txBody>
          <a:bodyPr>
            <a:normAutofit/>
          </a:bodyPr>
          <a:lstStyle/>
          <a:p>
            <a:pPr marL="0" indent="0" algn="just">
              <a:buNone/>
            </a:pPr>
            <a:r>
              <a:rPr lang="ar-IQ" sz="3200" dirty="0" smtClean="0"/>
              <a:t> </a:t>
            </a:r>
          </a:p>
          <a:p>
            <a:pPr marL="0" indent="0" algn="just">
              <a:buNone/>
            </a:pPr>
            <a:r>
              <a:rPr lang="ar-IQ" sz="3200" dirty="0" smtClean="0"/>
              <a:t>وهي جريمة التي لا يمكن أن تتحقق فيها النتيجة لحظة البدء بارتكاب الفعل الجرمي مثال على ذلك أن يحاول شخص قتل أخر ولحظة البدء بارتكاب الفعل يظهر أن المجني عليه ميت.</a:t>
            </a:r>
          </a:p>
          <a:p>
            <a:pPr marL="0" indent="0" algn="just">
              <a:buNone/>
            </a:pPr>
            <a:endParaRPr lang="ar-IQ" sz="3200" dirty="0" smtClean="0"/>
          </a:p>
          <a:p>
            <a:pPr marL="0" indent="0" algn="just">
              <a:buNone/>
            </a:pPr>
            <a:endParaRPr lang="ar-IQ" sz="3200" dirty="0"/>
          </a:p>
        </p:txBody>
      </p:sp>
    </p:spTree>
    <p:extLst>
      <p:ext uri="{BB962C8B-B14F-4D97-AF65-F5344CB8AC3E}">
        <p14:creationId xmlns:p14="http://schemas.microsoft.com/office/powerpoint/2010/main" val="265284525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الانواع الاستحالة</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solidFill>
                  <a:srgbClr val="FF0000"/>
                </a:solidFill>
              </a:rPr>
              <a:t>1- الاستحالة الراجعة الى موضوع الجريمة (محل الجريمة)/ </a:t>
            </a:r>
            <a:r>
              <a:rPr lang="ar-IQ" sz="2800" dirty="0" smtClean="0"/>
              <a:t>أي عندما يبدأ مجرم بارتكاب الجريمة فان النتيجة غير ممكنة التحقيق . ومثال على ذلك أن يحاول شخص سرقة أخر ويضع يده في جيبه ويتضح انه لا مال ولا نقود في ذلك الجيب.</a:t>
            </a:r>
          </a:p>
          <a:p>
            <a:pPr marL="0" indent="0" algn="just">
              <a:buNone/>
            </a:pPr>
            <a:r>
              <a:rPr lang="ar-IQ" sz="2800" dirty="0" smtClean="0">
                <a:solidFill>
                  <a:srgbClr val="FF0000"/>
                </a:solidFill>
              </a:rPr>
              <a:t>2- الاستحالة الراجعة الى الوسيلة</a:t>
            </a:r>
            <a:r>
              <a:rPr lang="ar-IQ" sz="2800" dirty="0" smtClean="0"/>
              <a:t>/ أي عدم صلاحية الوسيلة لتحقيق النتيجة . ومثال على ذلك من يضع سكرا بدلا من السم من اجل قتل اخر.</a:t>
            </a:r>
            <a:endParaRPr lang="ar-IQ" sz="2800" dirty="0"/>
          </a:p>
        </p:txBody>
      </p:sp>
    </p:spTree>
    <p:extLst>
      <p:ext uri="{BB962C8B-B14F-4D97-AF65-F5344CB8AC3E}">
        <p14:creationId xmlns:p14="http://schemas.microsoft.com/office/powerpoint/2010/main" val="5005201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285728"/>
            <a:ext cx="8229600" cy="4525963"/>
          </a:xfrm>
        </p:spPr>
        <p:txBody>
          <a:bodyPr>
            <a:noAutofit/>
          </a:bodyPr>
          <a:lstStyle/>
          <a:p>
            <a:pPr algn="r">
              <a:buNone/>
            </a:pPr>
            <a:endParaRPr lang="ar-IQ" sz="4000" b="1" dirty="0"/>
          </a:p>
          <a:p>
            <a:pPr algn="ctr">
              <a:buNone/>
            </a:pPr>
            <a:r>
              <a:rPr lang="ar-IQ" sz="4000" b="1" dirty="0" smtClean="0">
                <a:solidFill>
                  <a:srgbClr val="FF0000"/>
                </a:solidFill>
              </a:rPr>
              <a:t>صور العدول</a:t>
            </a:r>
            <a:endParaRPr lang="ar-IQ" sz="4000" b="1" dirty="0">
              <a:solidFill>
                <a:srgbClr val="FF0000"/>
              </a:solidFill>
            </a:endParaRPr>
          </a:p>
          <a:p>
            <a:pPr algn="r">
              <a:buNone/>
            </a:pPr>
            <a:r>
              <a:rPr lang="ar-IQ" sz="4000" b="1" dirty="0" smtClean="0"/>
              <a:t>- العدول الإختياري</a:t>
            </a:r>
            <a:r>
              <a:rPr lang="ar-IQ" sz="4000" dirty="0" smtClean="0"/>
              <a:t>: ويكون عدم تمام الجريمة هو ارادة الجاني ورغبته .</a:t>
            </a:r>
            <a:endParaRPr lang="en-US" sz="4000" dirty="0" smtClean="0"/>
          </a:p>
          <a:p>
            <a:pPr algn="r"/>
            <a:r>
              <a:rPr lang="ar-IQ" sz="4000" b="1" dirty="0" smtClean="0"/>
              <a:t> - العدول الإضطراري</a:t>
            </a:r>
            <a:r>
              <a:rPr lang="ar-IQ" sz="4000" dirty="0" smtClean="0"/>
              <a:t>: وفيه الشروع يتحقق ويستحق الجاني العقاب عليه سواء كان هذا العدول لسبب خارجي وجد بالفعل او توهم الجاني وجوده . </a:t>
            </a:r>
            <a:endParaRPr lang="en-US" sz="4000" dirty="0" smtClean="0"/>
          </a:p>
          <a:p>
            <a:pPr marL="0" indent="0" algn="r">
              <a:buNone/>
            </a:pPr>
            <a:endParaRPr lang="en-US" sz="40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buNone/>
            </a:pPr>
            <a:r>
              <a:rPr lang="ar-IQ" sz="3200" dirty="0" smtClean="0">
                <a:solidFill>
                  <a:srgbClr val="FF0000"/>
                </a:solidFill>
              </a:rPr>
              <a:t>س/ في أية الجرائم لا يتصور الشروع ؟ </a:t>
            </a:r>
          </a:p>
          <a:p>
            <a:pPr marL="0" indent="0">
              <a:buNone/>
            </a:pPr>
            <a:r>
              <a:rPr lang="ar-IQ" dirty="0" smtClean="0"/>
              <a:t>ج/ 1- لا شروع في الشروع.</a:t>
            </a:r>
          </a:p>
          <a:p>
            <a:pPr marL="0" indent="0">
              <a:buNone/>
            </a:pPr>
            <a:r>
              <a:rPr lang="ar-IQ" dirty="0" smtClean="0"/>
              <a:t>2- لا يتصور الشروع في الجرائم غير العمدية.</a:t>
            </a:r>
          </a:p>
          <a:p>
            <a:pPr marL="0" indent="0">
              <a:buNone/>
            </a:pPr>
            <a:r>
              <a:rPr lang="ar-IQ" dirty="0" smtClean="0"/>
              <a:t>3- لا شروع في الجرائم العمدية ذات النتائج الاحتمالية.</a:t>
            </a:r>
            <a:endParaRPr lang="ar-IQ" dirty="0"/>
          </a:p>
        </p:txBody>
      </p:sp>
    </p:spTree>
    <p:extLst>
      <p:ext uri="{BB962C8B-B14F-4D97-AF65-F5344CB8AC3E}">
        <p14:creationId xmlns:p14="http://schemas.microsoft.com/office/powerpoint/2010/main" val="37055931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عقاب الشروع </a:t>
            </a:r>
            <a:endParaRPr lang="ar-IQ" dirty="0"/>
          </a:p>
        </p:txBody>
      </p:sp>
      <p:sp>
        <p:nvSpPr>
          <p:cNvPr id="3" name="Content Placeholder 2"/>
          <p:cNvSpPr>
            <a:spLocks noGrp="1"/>
          </p:cNvSpPr>
          <p:nvPr>
            <p:ph idx="1"/>
          </p:nvPr>
        </p:nvSpPr>
        <p:spPr/>
        <p:txBody>
          <a:bodyPr>
            <a:noAutofit/>
          </a:bodyPr>
          <a:lstStyle/>
          <a:p>
            <a:pPr marL="0" indent="0" algn="just">
              <a:buNone/>
            </a:pPr>
            <a:r>
              <a:rPr lang="ar-IQ" sz="2800" dirty="0" smtClean="0"/>
              <a:t>بموجب المادة (31) تكون كالاتي:-</a:t>
            </a:r>
          </a:p>
          <a:p>
            <a:pPr marL="0" indent="0" algn="just">
              <a:buNone/>
            </a:pPr>
            <a:r>
              <a:rPr lang="ar-IQ" sz="2800" dirty="0" smtClean="0"/>
              <a:t>1- سجن المؤبد اذا كان العقوبة المقررة للجريمة الاعدام.</a:t>
            </a:r>
          </a:p>
          <a:p>
            <a:pPr marL="0" indent="0" algn="just">
              <a:buNone/>
            </a:pPr>
            <a:r>
              <a:rPr lang="ar-IQ" sz="2800" dirty="0" smtClean="0"/>
              <a:t>2- السجن لا تزيد على (15) سنة اذا كانت العقوبة المقررة للجريمة السجن المؤبد.</a:t>
            </a:r>
          </a:p>
          <a:p>
            <a:pPr marL="0" indent="0" algn="just">
              <a:buNone/>
            </a:pPr>
            <a:r>
              <a:rPr lang="ar-IQ" sz="2800" dirty="0" smtClean="0"/>
              <a:t>3-السجن مدة لا تزيد على نصف حد الاقصى للعقوبة اذا كانت العقوبة السجن المؤقت.</a:t>
            </a:r>
          </a:p>
          <a:p>
            <a:pPr marL="0" indent="0" algn="just">
              <a:buNone/>
            </a:pPr>
            <a:r>
              <a:rPr lang="ar-IQ" sz="2800" dirty="0" smtClean="0"/>
              <a:t>4-اذا كان نصف الحد الاقصى للعقوبة (5) سنوات او اقل تكون عقوبة الحبس لا تزيد على نصف مدة الحد الاقصى للعقوبة المقررة للجريمة.</a:t>
            </a:r>
          </a:p>
          <a:p>
            <a:pPr marL="0" indent="0" algn="just">
              <a:buNone/>
            </a:pPr>
            <a:r>
              <a:rPr lang="ar-IQ" sz="2800" dirty="0" smtClean="0"/>
              <a:t>5- الحبس او الغرامة لا تزيد على نصف الحد الاقصى لعقوبة الحبس او الغرامة اذا كانت عقوبة مقررة الحبس او الغرامة.</a:t>
            </a:r>
            <a:endParaRPr lang="ar-IQ" sz="2800" dirty="0"/>
          </a:p>
        </p:txBody>
      </p:sp>
    </p:spTree>
    <p:extLst>
      <p:ext uri="{BB962C8B-B14F-4D97-AF65-F5344CB8AC3E}">
        <p14:creationId xmlns:p14="http://schemas.microsoft.com/office/powerpoint/2010/main" val="236794624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بموجب المادة (33) تسري على الشروع الاحكام الخاصة بالعقوبات التبعية والتكميلية والتدابير الاحترازية المقررة للجريمة التامة).</a:t>
            </a:r>
            <a:endParaRPr lang="ar-IQ" sz="3200" dirty="0"/>
          </a:p>
        </p:txBody>
      </p:sp>
    </p:spTree>
    <p:extLst>
      <p:ext uri="{BB962C8B-B14F-4D97-AF65-F5344CB8AC3E}">
        <p14:creationId xmlns:p14="http://schemas.microsoft.com/office/powerpoint/2010/main" val="27841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 التضارب الظاهري للنصوص الجنائية</a:t>
            </a:r>
            <a:r>
              <a:rPr lang="en-US" dirty="0" smtClean="0"/>
              <a:t/>
            </a:r>
            <a:br>
              <a:rPr lang="en-US" dirty="0" smtClean="0"/>
            </a:br>
            <a:endParaRPr lang="en-US" dirty="0"/>
          </a:p>
        </p:txBody>
      </p:sp>
      <p:sp>
        <p:nvSpPr>
          <p:cNvPr id="3" name="Content Placeholder 2"/>
          <p:cNvSpPr>
            <a:spLocks noGrp="1"/>
          </p:cNvSpPr>
          <p:nvPr>
            <p:ph idx="1"/>
          </p:nvPr>
        </p:nvSpPr>
        <p:spPr>
          <a:xfrm>
            <a:off x="500035" y="1000109"/>
            <a:ext cx="8229600" cy="5453227"/>
          </a:xfrm>
        </p:spPr>
        <p:txBody>
          <a:bodyPr>
            <a:noAutofit/>
          </a:bodyPr>
          <a:lstStyle/>
          <a:p>
            <a:pPr algn="just">
              <a:buNone/>
            </a:pPr>
            <a:r>
              <a:rPr lang="ar-IQ" sz="2800" dirty="0" smtClean="0">
                <a:solidFill>
                  <a:srgbClr val="002060"/>
                </a:solidFill>
              </a:rPr>
              <a:t>ويقصد به الحالات التي يبدو فيها لأول وهله ان واقعة ما ينطبق عليها أكثر من نص، ويرجع ذلك الى وجود عامل مشترك متصل بذات الموضوع الذي تتناوله عدة نصوص . </a:t>
            </a:r>
            <a:endParaRPr lang="en-US" sz="2800" dirty="0" smtClean="0">
              <a:solidFill>
                <a:srgbClr val="002060"/>
              </a:solidFill>
            </a:endParaRPr>
          </a:p>
          <a:p>
            <a:pPr algn="just">
              <a:buNone/>
            </a:pPr>
            <a:r>
              <a:rPr lang="ar-IQ" sz="2800" dirty="0" smtClean="0">
                <a:solidFill>
                  <a:srgbClr val="002060"/>
                </a:solidFill>
              </a:rPr>
              <a:t>أ- النص الخاص يغلب على النص العام: وهذا المبدأ يطبق كلما كان النص الخاص يحتوي على جميع عناصر النص العام الى جانب إشتماله على عنصر أو أكثر يكون لازما لتطبيق النص. </a:t>
            </a:r>
            <a:endParaRPr lang="en-US" sz="2800" dirty="0" smtClean="0">
              <a:solidFill>
                <a:srgbClr val="002060"/>
              </a:solidFill>
            </a:endParaRPr>
          </a:p>
          <a:p>
            <a:pPr algn="just">
              <a:buNone/>
            </a:pPr>
            <a:r>
              <a:rPr lang="ar-IQ" sz="2800" dirty="0" smtClean="0">
                <a:solidFill>
                  <a:srgbClr val="002060"/>
                </a:solidFill>
              </a:rPr>
              <a:t>ب- النص المستوعب يطبق دون النص قصير المدى: وهو يطبق في حالتي الجريمة المتدرجة والجريمة المركبة.</a:t>
            </a:r>
            <a:endParaRPr lang="en-US" sz="2800" dirty="0" smtClean="0">
              <a:solidFill>
                <a:srgbClr val="002060"/>
              </a:solidFill>
            </a:endParaRPr>
          </a:p>
          <a:p>
            <a:pPr algn="just">
              <a:buNone/>
            </a:pPr>
            <a:r>
              <a:rPr lang="ar-IQ" sz="2800" dirty="0" smtClean="0">
                <a:solidFill>
                  <a:srgbClr val="002060"/>
                </a:solidFill>
              </a:rPr>
              <a:t>ج- النص الأصلي يغني عن النص الإحتياطي: فمثلا النص الخاص بجريمة إخفاء الأشياء المسروقة يعتبر إحتياطيا بالنسبة للنص الخاص بجريمة السرقة, ونص الاتفاق الجنائي احتياطي بالنسبة لنص الجريمة التي ترتكب تنفيذا للاتفاق .</a:t>
            </a: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ar-IQ" sz="3200" dirty="0" smtClean="0"/>
          </a:p>
          <a:p>
            <a:pPr marL="0" indent="0">
              <a:buNone/>
            </a:pPr>
            <a:r>
              <a:rPr lang="ar-IQ" sz="3200" dirty="0" smtClean="0">
                <a:solidFill>
                  <a:srgbClr val="FF0000"/>
                </a:solidFill>
              </a:rPr>
              <a:t>س/ في اية الجريمة عقوبة الشروع تساوي عقوبة الجريمة التامة ؟</a:t>
            </a:r>
          </a:p>
          <a:p>
            <a:pPr marL="0" indent="0">
              <a:buNone/>
            </a:pPr>
            <a:r>
              <a:rPr lang="ar-IQ" sz="3200" dirty="0" smtClean="0"/>
              <a:t>ج/ 1- الجرائم ذات الخطر العام / م 345 من ق.ع.ع تنص على </a:t>
            </a:r>
          </a:p>
          <a:p>
            <a:pPr marL="0" indent="0">
              <a:buNone/>
            </a:pPr>
            <a:r>
              <a:rPr lang="ar-IQ" sz="3200" dirty="0" smtClean="0"/>
              <a:t>(يعاقب بالسجن مدة لا تزيد على خمس عشرة سنة كل من استعمل او شرع في استعمال المفرقعات او المتفجرات)</a:t>
            </a:r>
          </a:p>
          <a:p>
            <a:pPr marL="0" indent="0">
              <a:buNone/>
            </a:pPr>
            <a:r>
              <a:rPr lang="ar-IQ" sz="3200" dirty="0" smtClean="0"/>
              <a:t>2- الجريمة السياسية/ الجرائم الماسة بامن الدولة</a:t>
            </a:r>
            <a:endParaRPr lang="ar-IQ" sz="3200" dirty="0"/>
          </a:p>
        </p:txBody>
      </p:sp>
    </p:spTree>
    <p:extLst>
      <p:ext uri="{BB962C8B-B14F-4D97-AF65-F5344CB8AC3E}">
        <p14:creationId xmlns:p14="http://schemas.microsoft.com/office/powerpoint/2010/main" val="180775040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indent="0">
              <a:buNone/>
            </a:pPr>
            <a:r>
              <a:rPr lang="ar-IQ" sz="3200" dirty="0" smtClean="0">
                <a:solidFill>
                  <a:srgbClr val="FF0000"/>
                </a:solidFill>
              </a:rPr>
              <a:t>س/ هل بامكان عقاب الانسان على الاعمال التحضيرية ؟</a:t>
            </a:r>
          </a:p>
          <a:p>
            <a:pPr marL="0" indent="0" algn="just">
              <a:buNone/>
            </a:pPr>
            <a:r>
              <a:rPr lang="ar-IQ" sz="3200" dirty="0" smtClean="0">
                <a:solidFill>
                  <a:srgbClr val="002060"/>
                </a:solidFill>
              </a:rPr>
              <a:t>ج/ هناك حالة واحدة في المادة (447/2) حيث نصت على </a:t>
            </a:r>
          </a:p>
          <a:p>
            <a:pPr marL="0" indent="0" algn="just">
              <a:buNone/>
            </a:pPr>
            <a:r>
              <a:rPr lang="ar-IQ" sz="3200" dirty="0" smtClean="0">
                <a:solidFill>
                  <a:srgbClr val="002060"/>
                </a:solidFill>
              </a:rPr>
              <a:t>( من وجد بين غروب الشمس وشروقه حاملا مفاتيح مستطنعة او الات اخرى مما يستعمل في كسر الاقفال او الابواب او شبابيك وكان يحاول اخفاء نفسه او يظهر انه ينوي ارتكاب جريمة سرقة يعاقب بالحبس مدة لا تزيد على سنتين)</a:t>
            </a:r>
            <a:endParaRPr lang="ar-IQ" sz="3200" dirty="0">
              <a:solidFill>
                <a:srgbClr val="002060"/>
              </a:solidFill>
            </a:endParaRPr>
          </a:p>
        </p:txBody>
      </p:sp>
    </p:spTree>
    <p:extLst>
      <p:ext uri="{BB962C8B-B14F-4D97-AF65-F5344CB8AC3E}">
        <p14:creationId xmlns:p14="http://schemas.microsoft.com/office/powerpoint/2010/main" val="16342607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C00000"/>
                </a:solidFill>
              </a:rPr>
              <a:t>س/ هل العدول الاختياري جائز في صورة الجريمة الموقوفة ام الجريمة الخائبة؟</a:t>
            </a:r>
          </a:p>
          <a:p>
            <a:pPr marL="0" indent="0" algn="just">
              <a:buNone/>
            </a:pPr>
            <a:r>
              <a:rPr lang="ar-IQ" sz="3200" dirty="0" smtClean="0"/>
              <a:t>ج/ الغالب تكون العدول الاختياري في صورة الجريمة الموقوفة، ولكن احيانا يجوز ان تكون في الجريمة الخائبة.</a:t>
            </a:r>
            <a:endParaRPr lang="ar-IQ" sz="3200" dirty="0"/>
          </a:p>
        </p:txBody>
      </p:sp>
    </p:spTree>
    <p:extLst>
      <p:ext uri="{BB962C8B-B14F-4D97-AF65-F5344CB8AC3E}">
        <p14:creationId xmlns:p14="http://schemas.microsoft.com/office/powerpoint/2010/main" val="398571743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r-IQ" sz="2800" dirty="0" smtClean="0">
              <a:solidFill>
                <a:srgbClr val="C00000"/>
              </a:solidFill>
            </a:endParaRPr>
          </a:p>
          <a:p>
            <a:pPr marL="0" indent="0" algn="just">
              <a:buNone/>
            </a:pPr>
            <a:r>
              <a:rPr lang="ar-IQ" sz="2800" dirty="0" smtClean="0">
                <a:solidFill>
                  <a:srgbClr val="C00000"/>
                </a:solidFill>
              </a:rPr>
              <a:t>س/ هل الشروع يتحقق في حالة العدول الاختياري أم العدول الاضطراري؟</a:t>
            </a:r>
          </a:p>
          <a:p>
            <a:pPr marL="0" indent="0" algn="just">
              <a:buNone/>
            </a:pPr>
            <a:r>
              <a:rPr lang="ar-IQ" sz="2800" dirty="0" smtClean="0">
                <a:solidFill>
                  <a:srgbClr val="002060"/>
                </a:solidFill>
              </a:rPr>
              <a:t>ج/ لا وجود للشروع في حالة العدول الاختياري، ولكن اذا كان العدول اضطراريا فان الشروع يتحقق.</a:t>
            </a:r>
          </a:p>
          <a:p>
            <a:pPr marL="0" indent="0" algn="just">
              <a:buNone/>
            </a:pPr>
            <a:r>
              <a:rPr lang="ar-IQ" sz="2800" dirty="0" smtClean="0">
                <a:solidFill>
                  <a:srgbClr val="C00000"/>
                </a:solidFill>
              </a:rPr>
              <a:t>س/ لماذا لا يتحقق الشروع في حالة العدول الاختياري ؟</a:t>
            </a:r>
          </a:p>
          <a:p>
            <a:pPr marL="0" indent="0" algn="just">
              <a:buNone/>
            </a:pPr>
            <a:r>
              <a:rPr lang="ar-IQ" sz="2800" dirty="0" smtClean="0">
                <a:solidFill>
                  <a:srgbClr val="002060"/>
                </a:solidFill>
              </a:rPr>
              <a:t>ج/ لعدم تحقق شرط عدم تدخل ارادة الجاني.</a:t>
            </a:r>
            <a:endParaRPr lang="ar-IQ" sz="2800" dirty="0">
              <a:solidFill>
                <a:srgbClr val="002060"/>
              </a:solidFill>
            </a:endParaRPr>
          </a:p>
        </p:txBody>
      </p:sp>
    </p:spTree>
    <p:extLst>
      <p:ext uri="{BB962C8B-B14F-4D97-AF65-F5344CB8AC3E}">
        <p14:creationId xmlns:p14="http://schemas.microsoft.com/office/powerpoint/2010/main" val="20384802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3200" dirty="0" smtClean="0">
                <a:solidFill>
                  <a:srgbClr val="C00000"/>
                </a:solidFill>
              </a:rPr>
              <a:t>س/ ماهي شرط الاعتداد بالعدول  ؟</a:t>
            </a:r>
          </a:p>
          <a:p>
            <a:pPr marL="0" indent="0" algn="just">
              <a:buNone/>
            </a:pPr>
            <a:r>
              <a:rPr lang="ar-IQ" sz="3200" dirty="0" smtClean="0"/>
              <a:t>ج/ يشترط لاعتداد بالعدول حتى يمنع قيام الشروع قانونا أن يكون راجعا لمحض ارادته الفاعل.</a:t>
            </a:r>
          </a:p>
          <a:p>
            <a:pPr marL="0" indent="0" algn="just">
              <a:buNone/>
            </a:pPr>
            <a:r>
              <a:rPr lang="ar-IQ" sz="3200" dirty="0" smtClean="0">
                <a:solidFill>
                  <a:srgbClr val="C00000"/>
                </a:solidFill>
              </a:rPr>
              <a:t>س/ ما المقصود بالوهم والجهل المطبق الوارد في المادة (30) من ق.ع.ع ؟</a:t>
            </a:r>
          </a:p>
          <a:p>
            <a:pPr marL="0" indent="0" algn="just">
              <a:buNone/>
            </a:pPr>
            <a:r>
              <a:rPr lang="ar-IQ" sz="3200" dirty="0" smtClean="0">
                <a:solidFill>
                  <a:srgbClr val="002060"/>
                </a:solidFill>
              </a:rPr>
              <a:t>ج/ المقصود بها الجريمة لا وجود لها الا في ذهن الجاني وتصوره.كمن يسرق مالا ويظهر انه مملوكا له.</a:t>
            </a:r>
            <a:endParaRPr lang="ar-IQ" sz="3200" dirty="0">
              <a:solidFill>
                <a:srgbClr val="002060"/>
              </a:solidFill>
            </a:endParaRPr>
          </a:p>
        </p:txBody>
      </p:sp>
    </p:spTree>
    <p:extLst>
      <p:ext uri="{BB962C8B-B14F-4D97-AF65-F5344CB8AC3E}">
        <p14:creationId xmlns:p14="http://schemas.microsoft.com/office/powerpoint/2010/main" val="285326323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solidFill>
                  <a:srgbClr val="FF0000"/>
                </a:solidFill>
              </a:rPr>
              <a:t>س/ هل يعتد بالباعث في حالة العدول؟</a:t>
            </a:r>
          </a:p>
          <a:p>
            <a:pPr marL="0" indent="0" algn="just">
              <a:buNone/>
            </a:pPr>
            <a:r>
              <a:rPr lang="ar-IQ" sz="3200" dirty="0" smtClean="0"/>
              <a:t>ج/ لا عبرة بالباعث التي تدعو الى العدول فهو يمنع من قيام الشروع سواء كانت الباعث نبيلا كالتوبة او الندم او الاشفاق على المجني عليه او لم يكن كاخوف من العقاب....</a:t>
            </a:r>
            <a:endParaRPr lang="ar-IQ" sz="3200" dirty="0"/>
          </a:p>
        </p:txBody>
      </p:sp>
    </p:spTree>
    <p:extLst>
      <p:ext uri="{BB962C8B-B14F-4D97-AF65-F5344CB8AC3E}">
        <p14:creationId xmlns:p14="http://schemas.microsoft.com/office/powerpoint/2010/main" val="359979946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285728"/>
            <a:ext cx="8229600" cy="6572272"/>
          </a:xfrm>
        </p:spPr>
        <p:txBody>
          <a:bodyPr>
            <a:noAutofit/>
          </a:bodyPr>
          <a:lstStyle/>
          <a:p>
            <a:pPr algn="r">
              <a:buNone/>
            </a:pPr>
            <a:r>
              <a:rPr lang="ar-IQ" sz="3600" dirty="0" smtClean="0"/>
              <a:t> </a:t>
            </a:r>
          </a:p>
          <a:p>
            <a:pPr algn="r">
              <a:buNone/>
            </a:pPr>
            <a:r>
              <a:rPr lang="ar-IQ" sz="3600" b="1" dirty="0" smtClean="0">
                <a:solidFill>
                  <a:srgbClr val="FF0000"/>
                </a:solidFill>
              </a:rPr>
              <a:t>الجريمة المستحيلة</a:t>
            </a:r>
            <a:endParaRPr lang="en-US" sz="3600" dirty="0" smtClean="0">
              <a:solidFill>
                <a:srgbClr val="FF0000"/>
              </a:solidFill>
            </a:endParaRPr>
          </a:p>
          <a:p>
            <a:pPr marL="0" indent="0" algn="r">
              <a:buNone/>
            </a:pPr>
            <a:endParaRPr lang="ar-IQ" sz="3600" b="1" dirty="0" smtClean="0"/>
          </a:p>
          <a:p>
            <a:pPr algn="just"/>
            <a:r>
              <a:rPr lang="ar-IQ" sz="3200" b="1" dirty="0"/>
              <a:t>1</a:t>
            </a:r>
            <a:r>
              <a:rPr lang="ar-IQ" sz="3200" b="1" dirty="0" smtClean="0"/>
              <a:t>- تعريفها: </a:t>
            </a:r>
            <a:r>
              <a:rPr lang="ar-IQ" sz="3200" dirty="0" smtClean="0"/>
              <a:t>وهي الجريمة التي لا يمكن أن تتحقق مهما بذل الفاعل من جهد في سبيل تحققها.</a:t>
            </a:r>
            <a:endParaRPr lang="en-US" sz="3200" dirty="0" smtClean="0"/>
          </a:p>
          <a:p>
            <a:pPr algn="just"/>
            <a:r>
              <a:rPr lang="ar-IQ" sz="3200" b="1" dirty="0" smtClean="0"/>
              <a:t> 2- عقاب الجريمة المستحيلة وموقف المشرع العراقي: </a:t>
            </a:r>
            <a:r>
              <a:rPr lang="ar-IQ" sz="3200" dirty="0" smtClean="0"/>
              <a:t>نص المشرع العراقي في المادة (30) على انه (.... ويعتبر شروعا في ارتكاب الجريمة كل فعل صدر بقصد ارتكاب جناية او جنحة مستحيلة التنفيذ اما لسبب يتعلق بموضوع الجريمة او الوسيلة التي استعملت في ارتكابها ما لم يكون اعتقاد الفاعل صلاحية عمله الاحداث النتيجة مبنيا على وهم او جهل مطبق...) . </a:t>
            </a:r>
            <a:endParaRPr lang="en-US" sz="3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المساهمة في الجريمة</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المساهمة في الجريمة هو ان يتعاون اكثر من شخص في ارتكاب الجريمة واحدة .</a:t>
            </a:r>
            <a:endParaRPr lang="ar-IQ" sz="3600" dirty="0"/>
          </a:p>
        </p:txBody>
      </p:sp>
    </p:spTree>
    <p:extLst>
      <p:ext uri="{BB962C8B-B14F-4D97-AF65-F5344CB8AC3E}">
        <p14:creationId xmlns:p14="http://schemas.microsoft.com/office/powerpoint/2010/main" val="11681373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
            </a:r>
            <a:br>
              <a:rPr lang="ar-IQ" b="1" dirty="0" smtClean="0"/>
            </a:br>
            <a:r>
              <a:rPr lang="ar-IQ" b="1" dirty="0" smtClean="0"/>
              <a:t>شروط المساهمة الجنائية </a:t>
            </a:r>
            <a:r>
              <a:rPr lang="en-US" dirty="0" smtClean="0"/>
              <a:t/>
            </a:r>
            <a:br>
              <a:rPr lang="en-US" dirty="0" smtClean="0"/>
            </a:br>
            <a:endParaRPr lang="en-US" dirty="0"/>
          </a:p>
        </p:txBody>
      </p:sp>
      <p:sp>
        <p:nvSpPr>
          <p:cNvPr id="3" name="Content Placeholder 2"/>
          <p:cNvSpPr>
            <a:spLocks noGrp="1"/>
          </p:cNvSpPr>
          <p:nvPr>
            <p:ph idx="1"/>
          </p:nvPr>
        </p:nvSpPr>
        <p:spPr>
          <a:xfrm>
            <a:off x="428596" y="928671"/>
            <a:ext cx="8229600" cy="4525963"/>
          </a:xfrm>
        </p:spPr>
        <p:txBody>
          <a:bodyPr>
            <a:noAutofit/>
          </a:bodyPr>
          <a:lstStyle/>
          <a:p>
            <a:pPr algn="just">
              <a:buNone/>
            </a:pPr>
            <a:endParaRPr lang="ar-IQ" sz="3200" b="1" dirty="0"/>
          </a:p>
          <a:p>
            <a:pPr algn="just">
              <a:buNone/>
            </a:pPr>
            <a:r>
              <a:rPr lang="ar-IQ" sz="3200" b="1" dirty="0" smtClean="0">
                <a:solidFill>
                  <a:srgbClr val="FF0000"/>
                </a:solidFill>
              </a:rPr>
              <a:t>1- تعدد الجناة مرتكبي الجريمة / </a:t>
            </a:r>
            <a:r>
              <a:rPr lang="ar-IQ" sz="3200" b="1" dirty="0" smtClean="0"/>
              <a:t>يتحقق عندما لا ينفرد شخص واحد في ارتكاب الجريمة، بل يتعاون عدة أشخاص على ارتكابها، بان يقوم كل منهم بدور المساهمة فيها وقد تكون ادوارهم متماثلة .</a:t>
            </a:r>
          </a:p>
          <a:p>
            <a:pPr algn="just">
              <a:buNone/>
            </a:pPr>
            <a:r>
              <a:rPr lang="ar-IQ" sz="3200" b="1" dirty="0" smtClean="0">
                <a:solidFill>
                  <a:srgbClr val="FF0000"/>
                </a:solidFill>
              </a:rPr>
              <a:t>2- وحدة الجريمة المرتكبة/ </a:t>
            </a:r>
            <a:r>
              <a:rPr lang="ar-IQ" sz="3200" b="1" dirty="0" smtClean="0"/>
              <a:t>يجب ان يكون الجريمة المرتكبة نتيجة هذا التعاون بين الجناة هي جريمة واحدة . ومعيار وحدة الجريمة هو وحدة الركن المادي ووحدة الركن المعنوي.</a:t>
            </a:r>
          </a:p>
          <a:p>
            <a:pPr algn="just">
              <a:buNone/>
            </a:pPr>
            <a:endParaRPr lang="en-US" sz="32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س/ ما المقصود بوحدة الركن المادي ؟</a:t>
            </a:r>
            <a:endParaRPr lang="ar-IQ" dirty="0"/>
          </a:p>
        </p:txBody>
      </p:sp>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2800" dirty="0" smtClean="0"/>
              <a:t>ج/ يعد الركن المادي واحدا اذا كانت النتيجة التي حققها الجناة واحدة سواء كان ذلك بفعل مادي واحد (سلوك) ، او افعال مادية متعددة.ونقصد بالنتيجة الجرمية الاعتداء الذي يقع على حق يحميه القانون.</a:t>
            </a:r>
          </a:p>
          <a:p>
            <a:pPr marL="0" indent="0" algn="just">
              <a:buNone/>
            </a:pPr>
            <a:r>
              <a:rPr lang="ar-IQ" sz="2800" dirty="0" smtClean="0"/>
              <a:t>مثلا في جريمة القتل</a:t>
            </a:r>
          </a:p>
          <a:p>
            <a:pPr marL="0" indent="0" algn="just">
              <a:buNone/>
            </a:pPr>
            <a:r>
              <a:rPr lang="ar-IQ" sz="2800" dirty="0" smtClean="0"/>
              <a:t>(أ) يحرض</a:t>
            </a:r>
          </a:p>
          <a:p>
            <a:pPr marL="0" indent="0" algn="just">
              <a:buNone/>
            </a:pPr>
            <a:r>
              <a:rPr lang="ar-IQ" sz="2800" dirty="0" smtClean="0"/>
              <a:t>(ب) يقدم السلاح</a:t>
            </a:r>
          </a:p>
          <a:p>
            <a:pPr marL="0" indent="0" algn="just">
              <a:buNone/>
            </a:pPr>
            <a:r>
              <a:rPr lang="ar-IQ" sz="2800" dirty="0" smtClean="0"/>
              <a:t>(ج) يمنع المجني عليه من المقاومة</a:t>
            </a:r>
          </a:p>
          <a:p>
            <a:pPr marL="0" indent="0" algn="just">
              <a:buNone/>
            </a:pPr>
            <a:r>
              <a:rPr lang="ar-IQ" sz="2800" dirty="0" smtClean="0"/>
              <a:t>(د) ترتكب الجريمة</a:t>
            </a:r>
            <a:endParaRPr lang="ar-IQ" sz="2800" dirty="0"/>
          </a:p>
        </p:txBody>
      </p:sp>
    </p:spTree>
    <p:extLst>
      <p:ext uri="{BB962C8B-B14F-4D97-AF65-F5344CB8AC3E}">
        <p14:creationId xmlns:p14="http://schemas.microsoft.com/office/powerpoint/2010/main" val="3099491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14536</TotalTime>
  <Words>16002</Words>
  <Application>Microsoft Office PowerPoint</Application>
  <PresentationFormat>On-screen Show (4:3)</PresentationFormat>
  <Paragraphs>1421</Paragraphs>
  <Slides>304</Slides>
  <Notes>7</Notes>
  <HiddenSlides>0</HiddenSlides>
  <MMClips>0</MMClips>
  <ScaleCrop>false</ScaleCrop>
  <HeadingPairs>
    <vt:vector size="4" baseType="variant">
      <vt:variant>
        <vt:lpstr>Theme</vt:lpstr>
      </vt:variant>
      <vt:variant>
        <vt:i4>1</vt:i4>
      </vt:variant>
      <vt:variant>
        <vt:lpstr>Slide Titles</vt:lpstr>
      </vt:variant>
      <vt:variant>
        <vt:i4>304</vt:i4>
      </vt:variant>
    </vt:vector>
  </HeadingPairs>
  <TitlesOfParts>
    <vt:vector size="305" baseType="lpstr">
      <vt:lpstr>Clarity</vt:lpstr>
      <vt:lpstr>PowerPoint Presentation</vt:lpstr>
      <vt:lpstr>التعريف بقانون العقوبات </vt:lpstr>
      <vt:lpstr>صلة قانون العقوبات بفروع القانون الاخرى  </vt:lpstr>
      <vt:lpstr>العلوم المساعدة لقانون العقوبات </vt:lpstr>
      <vt:lpstr>مصدر قانون العقوبات </vt:lpstr>
      <vt:lpstr>تفسير نصوص قانون العقوبات </vt:lpstr>
      <vt:lpstr>2- مذاهب التفسير </vt:lpstr>
      <vt:lpstr>3- طريق تفسير نصوص قانون العقوبات </vt:lpstr>
      <vt:lpstr>- التضارب الظاهري للنصوص الجنائية </vt:lpstr>
      <vt:lpstr> نطاق تطبيق قانون العقوبات</vt:lpstr>
      <vt:lpstr> تطبيق القانون الجنائي من حيث الزمان </vt:lpstr>
      <vt:lpstr>  مبدأ عدم رجعية القانون الجنائي على الماضي </vt:lpstr>
      <vt:lpstr>PowerPoint Presentation</vt:lpstr>
      <vt:lpstr> نطاق تطبيق مبدأ عدم رجعية القانون الجنائي على الماضي </vt:lpstr>
      <vt:lpstr>PowerPoint Presentation</vt:lpstr>
      <vt:lpstr>المبدأ في التشريع العراقي</vt:lpstr>
      <vt:lpstr>PowerPoint Presentation</vt:lpstr>
      <vt:lpstr>PowerPoint Presentation</vt:lpstr>
      <vt:lpstr>تطبيق القانون الجنائي من حيث المكان </vt:lpstr>
      <vt:lpstr>الاختصاص الاقليمي بقانون العقوبات</vt:lpstr>
      <vt:lpstr>المقصود بالاقليم</vt:lpstr>
      <vt:lpstr>أجزاء الاقليم </vt:lpstr>
      <vt:lpstr>متى تعتبر الجريمة واقعة في العراق</vt:lpstr>
      <vt:lpstr>س/ متى يتحقق الاختصاص الاقليمي بالنسبة لطائرات والسفن الاجنبية ؟</vt:lpstr>
      <vt:lpstr>PowerPoint Presentation</vt:lpstr>
      <vt:lpstr> الإستثناءات على مبدأ الإقليمية</vt:lpstr>
      <vt:lpstr>الاختصاص العيني</vt:lpstr>
      <vt:lpstr>الجرائم المشمولة لاختصاص العيني</vt:lpstr>
      <vt:lpstr>العلة في تطبيق القانون العراقي </vt:lpstr>
      <vt:lpstr>PowerPoint Presentation</vt:lpstr>
      <vt:lpstr> 2- الإختصاص الشخصي </vt:lpstr>
      <vt:lpstr>PowerPoint Presentation</vt:lpstr>
      <vt:lpstr>الفئات المشمولة بالاختصاص الشخصي  أولا- العراقي الذي يرتكب خارج العراق جناية او جنحة.</vt:lpstr>
      <vt:lpstr> ثانيا- الموظف أو المكلف بخدمة عامة الذي يرتكب خارج العراق جناية او جنحة.</vt:lpstr>
      <vt:lpstr>3- الموظف السلك الدبلوماسي العراقي الذي يرتكب خارج العراق جناية أو جنحة.</vt:lpstr>
      <vt:lpstr>3- الاختصاص الشامل</vt:lpstr>
      <vt:lpstr>الجرائم المشمولة بالاختصاص الشامل</vt:lpstr>
      <vt:lpstr>قيود المحاكمة عن الجرائم التي ترتكب خارج العراق</vt:lpstr>
      <vt:lpstr>  تطبيق القانون الجنائي على الأشخاص </vt:lpstr>
      <vt:lpstr>- تسليم المجرمين </vt:lpstr>
      <vt:lpstr>PowerPoint Presentation</vt:lpstr>
      <vt:lpstr>الجريمة</vt:lpstr>
      <vt:lpstr>تمييز الجريمة عن الجريمة المدنية</vt:lpstr>
      <vt:lpstr>PowerPoint Presentation</vt:lpstr>
      <vt:lpstr>الجريمة الجنائية والجريمة التأديبية</vt:lpstr>
      <vt:lpstr>PowerPoint Presentation</vt:lpstr>
      <vt:lpstr>الاركان الجريمة</vt:lpstr>
      <vt:lpstr>الاركان العامة للجريمة</vt:lpstr>
      <vt:lpstr>الركن المادي</vt:lpstr>
      <vt:lpstr>PowerPoint Presentation</vt:lpstr>
      <vt:lpstr>الركن الشرعي</vt:lpstr>
      <vt:lpstr>الركن المعنوي</vt:lpstr>
      <vt:lpstr>صور الركن المعنوي</vt:lpstr>
      <vt:lpstr>PowerPoint Presentation</vt:lpstr>
      <vt:lpstr>PowerPoint Presentation</vt:lpstr>
      <vt:lpstr>PowerPoint Presentation</vt:lpstr>
      <vt:lpstr>PowerPoint Presentation</vt:lpstr>
      <vt:lpstr>معيار تحقق العلاقة السببية</vt:lpstr>
      <vt:lpstr>PowerPoint Presentation</vt:lpstr>
      <vt:lpstr>1- نظرية تعادل الاسباب</vt:lpstr>
      <vt:lpstr>حجة النظرية تعادل الاسباب</vt:lpstr>
      <vt:lpstr>معيار تحقق نظرية تعادل الاسباب</vt:lpstr>
      <vt:lpstr>PowerPoint Presentation</vt:lpstr>
      <vt:lpstr>نظرية السبب الملائم (الكافي)</vt:lpstr>
      <vt:lpstr>PowerPoint Presentation</vt:lpstr>
      <vt:lpstr>موقف المشرع العراقي</vt:lpstr>
      <vt:lpstr>PowerPoint Presentation</vt:lpstr>
      <vt:lpstr>PowerPoint Presentation</vt:lpstr>
      <vt:lpstr>  صور إرتكاب الجريمة </vt:lpstr>
      <vt:lpstr> مراحل الجريمة السابقة للشروع </vt:lpstr>
      <vt:lpstr>1- مرحلة التفكير والتصميم</vt:lpstr>
      <vt:lpstr>2- مرحلة التحضير</vt:lpstr>
      <vt:lpstr>PowerPoint Presentation</vt:lpstr>
      <vt:lpstr>3- مرحلة التنفيذ</vt:lpstr>
      <vt:lpstr>الاركان الشروع</vt:lpstr>
      <vt:lpstr>1- الركن المادي (بدء بالتنفيذ)</vt:lpstr>
      <vt:lpstr>1- المذهب الموضوعي</vt:lpstr>
      <vt:lpstr>PowerPoint Presentation</vt:lpstr>
      <vt:lpstr>PowerPoint Presentation</vt:lpstr>
      <vt:lpstr>2- المذهب الشخصي</vt:lpstr>
      <vt:lpstr>PowerPoint Presentation</vt:lpstr>
      <vt:lpstr>2- الركن المعنوي</vt:lpstr>
      <vt:lpstr>PowerPoint Presentation</vt:lpstr>
      <vt:lpstr>الجريمة المستحيلة</vt:lpstr>
      <vt:lpstr>الانواع الاستحالة</vt:lpstr>
      <vt:lpstr>PowerPoint Presentation</vt:lpstr>
      <vt:lpstr>PowerPoint Presentation</vt:lpstr>
      <vt:lpstr>عقاب الشروع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المساهمة في الجريمة</vt:lpstr>
      <vt:lpstr> شروط المساهمة الجنائية  </vt:lpstr>
      <vt:lpstr>س/ ما المقصود بوحدة الركن المادي ؟</vt:lpstr>
      <vt:lpstr>س/ ما المقصود بوحدة الركن المعنوي ؟</vt:lpstr>
      <vt:lpstr>س/ ما المقصود بقصد التداخل؟</vt:lpstr>
      <vt:lpstr>س/ هل يتحقق المساهمة في حالة ما اذا كان ليس هناك قصد التداخل لدى المساهمين؟</vt:lpstr>
      <vt:lpstr>PowerPoint Presentation</vt:lpstr>
      <vt:lpstr>الاتجاهات الفقهية في المساهمة الجنائية 1- نظام وحدة الجريمة</vt:lpstr>
      <vt:lpstr>PowerPoint Presentation</vt:lpstr>
      <vt:lpstr>PowerPoint Presentation</vt:lpstr>
      <vt:lpstr>الانتقادات الموجه لنظام وحدة الجريمة</vt:lpstr>
      <vt:lpstr>PowerPoint Presentation</vt:lpstr>
      <vt:lpstr>2- نظام تعدد الجرائم</vt:lpstr>
      <vt:lpstr> موقف التشريع العراقي </vt:lpstr>
      <vt:lpstr> صور المساهمة الجنائية </vt:lpstr>
      <vt:lpstr>  التمييز بين المساهمة الأصلية والمساهمة التبعية في الجريمة </vt:lpstr>
      <vt:lpstr>PowerPoint Presentation</vt:lpstr>
      <vt:lpstr>PowerPoint Presentation</vt:lpstr>
      <vt:lpstr>PowerPoint Presentation</vt:lpstr>
      <vt:lpstr>أهمية التمييز بين المساهمة الأصلية والمساهمة التبعية في الجريمة </vt:lpstr>
      <vt:lpstr>- المساهمة الأصلية في الجريمة </vt:lpstr>
      <vt:lpstr>1- من يرتكب الجريمة وحده أو مع غيره</vt:lpstr>
      <vt:lpstr>ب- من يرتكب الجريمة مع غيره</vt:lpstr>
      <vt:lpstr>وتحقق من يرتكب الجريمة مع غيره 1- أن يكون الفعل يكفي </vt:lpstr>
      <vt:lpstr>2- أن يكون الفعل الذي اقترفه كل من المساهمين غير كاف لوحده</vt:lpstr>
      <vt:lpstr>  2- من يساهم في إرتكابها إذا كانت تتكون من جملة أفعال فقام عمدا أثناء إرتكابها بعمل من الأعمال المكونة لها. </vt:lpstr>
      <vt:lpstr>3- من دفع بأية وسيلة شخصا على تنفيذ الفعل المكون للجريمة اذا كان هذا الشخص غير مسؤول جزائيا لاي سبب</vt:lpstr>
      <vt:lpstr>PowerPoint Presentation</vt:lpstr>
      <vt:lpstr>التمييز بين الفاعل المعنوي والمحرض (الشريك)</vt:lpstr>
      <vt:lpstr>4 4- الشريك الذي يحضر مسرح الجريمة . </vt:lpstr>
      <vt:lpstr>PowerPoint Presentation</vt:lpstr>
      <vt:lpstr>قيد على فكرة الفاعل الاصلي</vt:lpstr>
      <vt:lpstr>PowerPoint Presentation</vt:lpstr>
      <vt:lpstr>القصد الجرمي</vt:lpstr>
      <vt:lpstr>PowerPoint Presentation</vt:lpstr>
      <vt:lpstr>PowerPoint Presentation</vt:lpstr>
      <vt:lpstr>النتيجة المحتملة في المساهمة الأصلية في الجريمة </vt:lpstr>
      <vt:lpstr>عقوبة المساهم الأصلي في الجريمة</vt:lpstr>
      <vt:lpstr>PowerPoint Presentation</vt:lpstr>
      <vt:lpstr>المساهمة التبعية في الجريمة </vt:lpstr>
      <vt:lpstr>بموجب المادة (48) تكون المساهمة التبعية</vt:lpstr>
      <vt:lpstr>PowerPoint Presentation</vt:lpstr>
      <vt:lpstr>1- الركن الشرعي</vt:lpstr>
      <vt:lpstr>لا شروع في الاشتراك </vt:lpstr>
      <vt:lpstr>PowerPoint Presentation</vt:lpstr>
      <vt:lpstr>PowerPoint Presentation</vt:lpstr>
      <vt:lpstr>PowerPoint Presentation</vt:lpstr>
      <vt:lpstr>الركن المادي تدخل المساهم التبعي في نشاط غير مشروع</vt:lpstr>
      <vt:lpstr>PowerPoint Presentation</vt:lpstr>
      <vt:lpstr>PowerPoint Presentation</vt:lpstr>
      <vt:lpstr>التحريض</vt:lpstr>
      <vt:lpstr>PowerPoint Presentation</vt:lpstr>
      <vt:lpstr>PowerPoint Presentation</vt:lpstr>
      <vt:lpstr>انواع التحريض</vt:lpstr>
      <vt:lpstr>الاتفاق</vt:lpstr>
      <vt:lpstr>تمييز الاتفاق عن التحريض</vt:lpstr>
      <vt:lpstr>الاتفاق والتوافق</vt:lpstr>
      <vt:lpstr>الاتفاق كوسيلة للمساهمة في الجريمة والاتفاق كجريمة مستقلة</vt:lpstr>
      <vt:lpstr>الاتفاق والتفاهم السابق</vt:lpstr>
      <vt:lpstr>المساعدة</vt:lpstr>
      <vt:lpstr>المساعدة وتقديم العون</vt:lpstr>
      <vt:lpstr>النتيجة الإجرامية</vt:lpstr>
      <vt:lpstr>PowerPoint Presentation</vt:lpstr>
      <vt:lpstr>PowerPoint Presentation</vt:lpstr>
      <vt:lpstr>الركن المعنوی ( قصد التداخل لدی المساهم التبعی)</vt:lpstr>
      <vt:lpstr>الجرائم العمدية</vt:lpstr>
      <vt:lpstr>PowerPoint Presentation</vt:lpstr>
      <vt:lpstr>موقف قانون العقوبات العراقي من القصد الجنائي في جريمة الاشتراك</vt:lpstr>
      <vt:lpstr> النتيجة المحتملة في الاشتراك </vt:lpstr>
      <vt:lpstr>PowerPoint Presentation</vt:lpstr>
      <vt:lpstr>PowerPoint Presentation</vt:lpstr>
      <vt:lpstr>في الجرائم غير العمدية</vt:lpstr>
      <vt:lpstr>عقوبة المساهم التبعي في الجريمة</vt:lpstr>
      <vt:lpstr>  حالة إستقلال الشرك في مصيره عن الفاعل الأصلي أ- إنتفاء القصد الجنائي لدى الفاعل </vt:lpstr>
      <vt:lpstr>ب- الاحوال الاخرى</vt:lpstr>
      <vt:lpstr> تأثير ظروف الجريمة على المساهمين فيها </vt:lpstr>
      <vt:lpstr>PowerPoint Presentation</vt:lpstr>
      <vt:lpstr>PowerPoint Presentation</vt:lpstr>
      <vt:lpstr> أثر الاعذار على المساهمين فيها </vt:lpstr>
      <vt:lpstr>الأعذار الشخصية</vt:lpstr>
      <vt:lpstr>أثر النتائج المحتملة على المساهمين فيها </vt:lpstr>
      <vt:lpstr>الاسباب الاباحة (الاسباب التبرير)المواد (39-46)</vt:lpstr>
      <vt:lpstr>تشمل الاسباب الاباحة</vt:lpstr>
      <vt:lpstr>أقسام الاباحة</vt:lpstr>
      <vt:lpstr>علة الاباحة</vt:lpstr>
      <vt:lpstr>مبدأ انتفاء الحق</vt:lpstr>
      <vt:lpstr>مبدأ رجحان الحقِ</vt:lpstr>
      <vt:lpstr>مصادر الاباحة</vt:lpstr>
      <vt:lpstr>تفسير نصوص الاباحة</vt:lpstr>
      <vt:lpstr>طبيعة الاسباب الاباحة</vt:lpstr>
      <vt:lpstr>اثار الاباحة ونطاقها</vt:lpstr>
      <vt:lpstr>الجهل بالاباحة </vt:lpstr>
      <vt:lpstr>غلط في الاباحة</vt:lpstr>
      <vt:lpstr>PowerPoint Presentation</vt:lpstr>
      <vt:lpstr>تخلف شروط الاباحة</vt:lpstr>
      <vt:lpstr>تمييز اسباب الاباحة عن موانع المسؤولية</vt:lpstr>
      <vt:lpstr>تمييز اسباب الاباحة عن موانع العقاب</vt:lpstr>
      <vt:lpstr>صور الاسباب الاباحة 1- الاداء الواجب </vt:lpstr>
      <vt:lpstr>PowerPoint Presentation</vt:lpstr>
      <vt:lpstr>PowerPoint Presentation</vt:lpstr>
      <vt:lpstr>PowerPoint Presentation</vt:lpstr>
      <vt:lpstr>العمل القانوني</vt:lpstr>
      <vt:lpstr>العمل غير القانوني</vt:lpstr>
      <vt:lpstr>2- استعمال الحق م (41)</vt:lpstr>
      <vt:lpstr>استعمال الحق كسبب عام للاباحة</vt:lpstr>
      <vt:lpstr> تطبيقات استعمال الحق   </vt:lpstr>
      <vt:lpstr> ثالثا- ممارسة الألعاب الرياضية</vt:lpstr>
      <vt:lpstr>رابعا- إستعمال العنف في القبض على المجرمين</vt:lpstr>
      <vt:lpstr>3- الدفاع الشرعي </vt:lpstr>
      <vt:lpstr>اساس الدفاع الشرعي</vt:lpstr>
      <vt:lpstr> شروط الدفاع الشرعي م (43) أولا- الشروط المتعلقة بالخطر </vt:lpstr>
      <vt:lpstr> </vt:lpstr>
      <vt:lpstr>PowerPoint Presentation</vt:lpstr>
      <vt:lpstr> ثانيا- الشروط المتعلقة بحق الدفاع </vt:lpstr>
      <vt:lpstr>قيود الدفاع الشرعي</vt:lpstr>
      <vt:lpstr>1- القيد على مباشرة حق الدفاع الشرعي.</vt:lpstr>
      <vt:lpstr>PowerPoint Presentation</vt:lpstr>
      <vt:lpstr> 2- القيد على قوة حق الدفاع. </vt:lpstr>
      <vt:lpstr>PowerPoint Presentation</vt:lpstr>
      <vt:lpstr>PowerPoint Presentation</vt:lpstr>
      <vt:lpstr>اثر الدفاع الشرعي</vt:lpstr>
      <vt:lpstr>تجاوز حدود الدفاع الشرعي</vt:lpstr>
      <vt:lpstr>   أنواع الجرائم 1- أنواع الجرائم من حيث جسامتها  </vt:lpstr>
      <vt:lpstr> معيار التمييز </vt:lpstr>
      <vt:lpstr>صعوبات تعترض معيار التمييز: </vt:lpstr>
      <vt:lpstr>أهمية التقسيم الثلاثي </vt:lpstr>
      <vt:lpstr>2- أنواع الجرائم من حيث طبيعتها </vt:lpstr>
      <vt:lpstr> معيار التمييز </vt:lpstr>
      <vt:lpstr> فئات الجرائم السياسية </vt:lpstr>
      <vt:lpstr>   موقف المشرع العراقي من الجريمة السياسية </vt:lpstr>
      <vt:lpstr>3- أنواع الجرائم من حيث ركنها المادي </vt:lpstr>
      <vt:lpstr>PowerPoint Presentation</vt:lpstr>
      <vt:lpstr>انواع الجريمة المستمرة</vt:lpstr>
      <vt:lpstr>جريمة متلاحقة</vt:lpstr>
      <vt:lpstr>PowerPoint Presentation</vt:lpstr>
      <vt:lpstr>PowerPoint Presentation</vt:lpstr>
      <vt:lpstr>PowerPoint Presentation</vt:lpstr>
      <vt:lpstr> أهمية التقسيم </vt:lpstr>
      <vt:lpstr>PowerPoint Presentation</vt:lpstr>
      <vt:lpstr>المجرم</vt:lpstr>
      <vt:lpstr>PowerPoint Presentation</vt:lpstr>
      <vt:lpstr>PowerPoint Presentation</vt:lpstr>
      <vt:lpstr>PowerPoint Presentation</vt:lpstr>
      <vt:lpstr>PowerPoint Presentation</vt:lpstr>
      <vt:lpstr>القصد والباعث</vt:lpstr>
      <vt:lpstr>أنواع القصد الجنائي</vt:lpstr>
      <vt:lpstr>PowerPoint Presentation</vt:lpstr>
      <vt:lpstr>PowerPoint Presentation</vt:lpstr>
      <vt:lpstr>شروط سبق الاصرار</vt:lpstr>
      <vt:lpstr>PowerPoint Presentation</vt:lpstr>
      <vt:lpstr>PowerPoint Presentation</vt:lpstr>
      <vt:lpstr>صور القصد الاحتمالي</vt:lpstr>
      <vt:lpstr>PowerPoint Presentation</vt:lpstr>
      <vt:lpstr>PowerPoint Presentation</vt:lpstr>
      <vt:lpstr>PowerPoint Presentation</vt:lpstr>
      <vt:lpstr>PowerPoint Presentation</vt:lpstr>
      <vt:lpstr>موقف المشرع العراقي </vt:lpstr>
      <vt:lpstr>5- القصد المتعدي</vt:lpstr>
      <vt:lpstr> الخطأ غير العمدي </vt:lpstr>
      <vt:lpstr>1-الاهمال</vt:lpstr>
      <vt:lpstr>2- عدم الانتباه</vt:lpstr>
      <vt:lpstr>3- الرعونة</vt:lpstr>
      <vt:lpstr>4- عدم الاحتياط (التقصير)</vt:lpstr>
      <vt:lpstr>5- عدم مراعاة القوانين والانظمة والاوامر</vt:lpstr>
      <vt:lpstr>  موانع المسؤولية الجنائية  </vt:lpstr>
      <vt:lpstr>حالات موانع المسؤولية الجنائية</vt:lpstr>
      <vt:lpstr>PowerPoint Presentation</vt:lpstr>
      <vt:lpstr>1- الجنون والعاهة في العقل</vt:lpstr>
      <vt:lpstr>PowerPoint Presentation</vt:lpstr>
      <vt:lpstr>PowerPoint Presentation</vt:lpstr>
      <vt:lpstr>PowerPoint Presentation</vt:lpstr>
      <vt:lpstr>حالات العيب العقلي</vt:lpstr>
      <vt:lpstr>PowerPoint Presentation</vt:lpstr>
      <vt:lpstr>PowerPoint Presentation</vt:lpstr>
      <vt:lpstr>PowerPoint Presentation</vt:lpstr>
      <vt:lpstr>التنويم المغناطيسي ودرجاته</vt:lpstr>
      <vt:lpstr>PowerPoint Presentation</vt:lpstr>
      <vt:lpstr>الصم والبكم</vt:lpstr>
      <vt:lpstr>حالة الشخصية السايكوبائية</vt:lpstr>
      <vt:lpstr>PowerPoint Presentation</vt:lpstr>
      <vt:lpstr>اليقظة النومية</vt:lpstr>
      <vt:lpstr>حالة الثورة العاطفة وشدة الانفعال</vt:lpstr>
      <vt:lpstr>  يشترط لإمتناع المسؤولية بسبب الجنون توافر الشروط التالية : </vt:lpstr>
      <vt:lpstr>2- سكر أو التخدير</vt:lpstr>
      <vt:lpstr>PowerPoint Presentation</vt:lpstr>
      <vt:lpstr>3- الإكراه</vt:lpstr>
      <vt:lpstr>4-حالة الضرورة</vt:lpstr>
      <vt:lpstr>حالة الضرورة والاكراه المعنوي</vt:lpstr>
      <vt:lpstr>الطبيعة القانونية  لحالة الضرورة</vt:lpstr>
      <vt:lpstr>حالة الضرورة في قانون العقوبات العراقي</vt:lpstr>
      <vt:lpstr> س/ هل حالة الضرورة في قانون العقوبات العراقي مانع من موانع المسؤولية أم سبب من اسباب الاباحة ؟ </vt:lpstr>
      <vt:lpstr>PowerPoint Presentation</vt:lpstr>
      <vt:lpstr>5- صغر السن</vt:lpstr>
      <vt:lpstr>PowerPoint Presentation</vt:lpstr>
      <vt:lpstr>6- حالة مخففات المسؤولية</vt:lpstr>
      <vt:lpstr>PowerPoint Presentation</vt:lpstr>
      <vt:lpstr>العقوبات</vt:lpstr>
      <vt:lpstr> خصائص العقوبة وأهداف العقوبة </vt:lpstr>
      <vt:lpstr> أنواع العقوبات </vt:lpstr>
      <vt:lpstr> الغرامة </vt:lpstr>
      <vt:lpstr>العقوبات التبعية</vt:lpstr>
      <vt:lpstr>العقوبات التكميلية</vt:lpstr>
      <vt:lpstr>تفريد العقوبة </vt:lpstr>
      <vt:lpstr>أنواع الظروف المشددة</vt:lpstr>
      <vt:lpstr> الظروف المخففة للعقوبة</vt:lpstr>
      <vt:lpstr>         تعدد الجرائم واثره على العقاب     </vt:lpstr>
      <vt:lpstr> قاعدة( تعدد العقوبات بتعدد الجرائم )  والقيود التي ترد علىها </vt:lpstr>
      <vt:lpstr>الاستثناء من قاعدة تعدد العقوبات بتعدد الجرائم: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بقانون العقوبات</dc:title>
  <dc:creator>High Spec Co</dc:creator>
  <cp:lastModifiedBy>Hp</cp:lastModifiedBy>
  <cp:revision>505</cp:revision>
  <dcterms:created xsi:type="dcterms:W3CDTF">2013-10-08T08:29:32Z</dcterms:created>
  <dcterms:modified xsi:type="dcterms:W3CDTF">2022-09-27T07:07:12Z</dcterms:modified>
</cp:coreProperties>
</file>