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9"/>
    <a:srgbClr val="CE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60" d="100"/>
          <a:sy n="60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/>
            </a:gs>
            <a:gs pos="100000">
              <a:schemeClr val="bg1">
                <a:shade val="35000"/>
                <a:satMod val="1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2642448" y="1295400"/>
            <a:ext cx="5105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ar-IQ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طرائق التدريس العامة</a:t>
            </a:r>
            <a:endParaRPr lang="ar-IQ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1265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6966" cy="2133600"/>
          </a:xfrm>
          <a:prstGeom prst="rect">
            <a:avLst/>
          </a:prstGeom>
          <a:noFill/>
        </p:spPr>
      </p:pic>
      <p:pic>
        <p:nvPicPr>
          <p:cNvPr id="8" name="Picture 16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800"/>
            <a:ext cx="1830387" cy="15652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409" y="4648200"/>
            <a:ext cx="4874575" cy="23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5245976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-152400" y="0"/>
            <a:ext cx="9296400" cy="701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endParaRPr lang="ar-IQ" sz="2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ثالثا- طرائق تعتمد على جهد الطالب.</a:t>
            </a:r>
          </a:p>
          <a:p>
            <a:pPr algn="ctr"/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(التعلم الذاتي) </a:t>
            </a:r>
          </a:p>
          <a:p>
            <a:pPr algn="just"/>
            <a:endParaRPr lang="ar-IQ" sz="2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2800" dirty="0" smtClean="0"/>
          </a:p>
          <a:p>
            <a:pPr algn="just"/>
            <a:endParaRPr lang="ar-IQ" sz="2800" dirty="0"/>
          </a:p>
        </p:txBody>
      </p:sp>
      <p:pic>
        <p:nvPicPr>
          <p:cNvPr id="1028" name="Picture 4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56368"/>
            <a:ext cx="2667000" cy="20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228600"/>
            <a:ext cx="16764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04952" y="1676350"/>
            <a:ext cx="9196552" cy="51816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ar-IQ" sz="2400" b="1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sz="2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sz="2400" b="1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sz="2400" b="1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ar-IQ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ماذا لو واجه المدرس في عدة دروس </a:t>
            </a:r>
            <a:r>
              <a:rPr lang="ar-IQ" sz="3200" b="1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فروق </a:t>
            </a:r>
            <a:r>
              <a:rPr lang="ar-IQ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فردية بين </a:t>
            </a:r>
            <a:r>
              <a:rPr lang="ar-IQ" sz="3200" b="1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المتعلمين </a:t>
            </a:r>
            <a:r>
              <a:rPr lang="ar-IQ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من الصعب التغلب عليها؟</a:t>
            </a:r>
          </a:p>
          <a:p>
            <a:pPr algn="ctr"/>
            <a:endParaRPr lang="ar-IQ" sz="2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6644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883"/>
            <a:ext cx="2700173" cy="28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76200"/>
            <a:ext cx="8991600" cy="6781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ar-IQ" sz="3200" b="1" u="sng" dirty="0" smtClean="0">
                <a:latin typeface="Simplified Arabic" pitchFamily="18" charset="-78"/>
                <a:cs typeface="Simplified Arabic" pitchFamily="18" charset="-78"/>
              </a:rPr>
              <a:t>التعلم الذاتي:</a:t>
            </a:r>
          </a:p>
          <a:p>
            <a:pPr algn="just">
              <a:buFontTx/>
              <a:buChar char="-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ينظر الى المتعلم بانه فريد في خصائصه.</a:t>
            </a:r>
          </a:p>
          <a:p>
            <a:pPr algn="just">
              <a:buFontTx/>
              <a:buChar char="-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فعّال في 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مراعاة الفروق الفردية.</a:t>
            </a:r>
          </a:p>
          <a:p>
            <a:pPr algn="just">
              <a:buFontTx/>
              <a:buChar char="-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التعلم الذاتي يعطي فرصة للمتعلم بالنمو الى اقصى حد من امكاناته الخاصة.</a:t>
            </a:r>
          </a:p>
          <a:p>
            <a:pPr marL="0" indent="0" algn="just">
              <a:buNone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- التعلم الذاتي ينظر الى الطالب كفرد داخل موقف تعليمي موحد.</a:t>
            </a:r>
            <a:endParaRPr lang="ar-IQ" sz="32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>
              <a:buNone/>
            </a:pPr>
            <a:r>
              <a:rPr 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dirty="0">
              <a:latin typeface="Simplified Arabic" pitchFamily="18" charset="-78"/>
              <a:cs typeface="Simplified Arabic" pitchFamily="18" charset="-78"/>
            </a:endParaRPr>
          </a:p>
          <a:p>
            <a:endParaRPr lang="ar-IQ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indent="0">
              <a:buNone/>
            </a:pP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627234" cy="271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883" y="-293633"/>
            <a:ext cx="9144000" cy="6858000"/>
          </a:xfr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60000"/>
                <a:lumOff val="40000"/>
              </a:schemeClr>
            </a:contourClr>
          </a:sp3d>
        </p:spPr>
        <p:txBody>
          <a:bodyPr>
            <a:normAutofit/>
          </a:bodyPr>
          <a:lstStyle/>
          <a:p>
            <a:r>
              <a:rPr lang="ar-IQ" sz="3200" b="1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r>
              <a:rPr lang="ar-IQ" sz="3200" b="1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- الحقيبة التعليمية(الرزم التعليمية):</a:t>
            </a:r>
          </a:p>
          <a:p>
            <a:endParaRPr lang="ar-IQ" sz="3200" b="1" u="sng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(الفلسفة التي تنشط عليه هذه الطريقة هي التفريد الكامل في التعلم)</a:t>
            </a:r>
            <a:endParaRPr lang="ar-IQ" sz="32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3200" b="1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تعريف: </a:t>
            </a:r>
            <a:r>
              <a:rPr lang="ar-IQ" sz="32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هي نظام ذاتي المحتوى يساعد المتعلمين على تحقيق الاهداف التربوية وفق قدراتهم و حاجاتهم واهتماماتهم مصممة بطريقة منهجية منظمة وتشتمل على مجموعة من المواد التعليمية المترابطة يستطيع المتعلم التفاعل معها معتمدا على نفسه وحسب سرعته الخاصة و بتوجيه من المدرس او الدليل الخاص بالحقيبة للوصول الى مستوى مقبول من الاتقان.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" y="4354698"/>
            <a:ext cx="2858814" cy="21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2" y="-228599"/>
            <a:ext cx="245389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4159"/>
            <a:ext cx="9144000" cy="685800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ar-IQ" sz="3200" b="1" u="sng" dirty="0" smtClean="0">
                <a:latin typeface="Simplified Arabic" pitchFamily="18" charset="-78"/>
                <a:cs typeface="Simplified Arabic" pitchFamily="18" charset="-78"/>
              </a:rPr>
              <a:t>خطوات تصميم الحقيبة التعليمية:</a:t>
            </a:r>
          </a:p>
          <a:p>
            <a:pPr algn="just">
              <a:buFontTx/>
              <a:buChar char="-"/>
            </a:pP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1-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صفحة العنوان والغلاف الخارجي. </a:t>
            </a:r>
          </a:p>
          <a:p>
            <a:pPr algn="just">
              <a:buFontTx/>
              <a:buChar char="-"/>
            </a:pP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2- تحديد الفكرة العامة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3200" dirty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buFontTx/>
              <a:buChar char="-"/>
            </a:pP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3- تحديد الاهداف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السلوكية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وصياغتها بوصف السلوك المرغوب تحقيقه.</a:t>
            </a:r>
          </a:p>
          <a:p>
            <a:pPr algn="just">
              <a:buFontTx/>
              <a:buChar char="-"/>
            </a:pP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4- وضع الاختبار القبلي.(اختبار محكي) لتحديد نقطة البدء.</a:t>
            </a:r>
          </a:p>
          <a:p>
            <a:pPr algn="just">
              <a:buFontTx/>
              <a:buChar char="-"/>
            </a:pPr>
            <a:endParaRPr lang="ar-IQ" sz="3200" dirty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buFontTx/>
              <a:buChar char="-"/>
            </a:pP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5- كتابة محتوى الحقيبة.(قلب الحقيبة التعليمية) وتشمل:</a:t>
            </a:r>
          </a:p>
          <a:p>
            <a:pPr algn="just">
              <a:buFontTx/>
              <a:buChar char="-"/>
            </a:pP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مواد مرئية-مواد مسموعة-مواد مطبوعة-مواد تجريبية.</a:t>
            </a:r>
          </a:p>
          <a:p>
            <a:pPr algn="just">
              <a:buFontTx/>
              <a:buChar char="-"/>
            </a:pP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6- بناء الاختبارات :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وتشمل(اختبارت قبلية-بنائية-بعدية)(مع نموذج الاجابة)</a:t>
            </a:r>
            <a:endParaRPr 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buFontTx/>
              <a:buChar char="-"/>
            </a:pP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7- اقتراح نشاطات اكثر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عمقاَ(انشطة اثرائية).</a:t>
            </a:r>
            <a:endParaRPr 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buFontTx/>
              <a:buChar char="-"/>
            </a:pP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8- كتابة مصادر الحقيبة.</a:t>
            </a:r>
            <a:endParaRPr lang="ar-IQ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" y="31532"/>
            <a:ext cx="2481261" cy="17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ar-IQ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الاهمية التربوية للحقيبة التعليمية:</a:t>
            </a:r>
            <a:endParaRPr lang="ar-IQ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59436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>
              <a:buNone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1- لا يرتبط بمرحلة تعليمية معينة دون غيرها.</a:t>
            </a:r>
          </a:p>
          <a:p>
            <a:pPr marL="0" indent="0" algn="just">
              <a:buNone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2- لا يقتصر استخدام الحقيبة التعليمية على مادة دراسية معينة .</a:t>
            </a:r>
          </a:p>
          <a:p>
            <a:pPr marL="0" indent="0" algn="just">
              <a:buNone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3- يساعد استخدام الحقيبة ال</a:t>
            </a:r>
            <a:r>
              <a:rPr lang="ar-IQ" sz="3200" b="1" dirty="0"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عليمية على:</a:t>
            </a:r>
          </a:p>
          <a:p>
            <a:pPr marL="0" indent="0" algn="just">
              <a:buNone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- تنمية مهارات اتخاذ القرار.</a:t>
            </a:r>
          </a:p>
          <a:p>
            <a:pPr algn="just">
              <a:buFontTx/>
              <a:buChar char="-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تنمية مهارات الكتابة.</a:t>
            </a:r>
          </a:p>
          <a:p>
            <a:pPr algn="just">
              <a:buFontTx/>
              <a:buChar char="-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تنمية مهارات حل المشكلات.</a:t>
            </a:r>
          </a:p>
          <a:p>
            <a:pPr algn="just">
              <a:buFontTx/>
              <a:buChar char="-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تنمية قدرات التفكير.</a:t>
            </a:r>
            <a:endParaRPr lang="ar-IQ" sz="32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>
              <a:buNone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4- يمكن استخدام الحقيبة التعليمية في تحسين تعلم الافراد ذوي الاحتياجات الخاصة. </a:t>
            </a:r>
            <a:endParaRPr lang="ar-IQ" sz="32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>
              <a:buNone/>
            </a:pPr>
            <a:endParaRPr lang="ar-IQ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599"/>
            <a:ext cx="2590800" cy="234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39000" cy="7010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IQ" sz="3600" dirty="0">
                <a:solidFill>
                  <a:schemeClr val="tx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مميزات الحقيبة التعليمية:</a:t>
            </a:r>
            <a:endParaRPr lang="en-US" sz="3600" dirty="0">
              <a:solidFill>
                <a:schemeClr val="tx1"/>
              </a:solidFill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32" y="838200"/>
            <a:ext cx="9175531" cy="6019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مراعاة الفروق الفردية بين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المتعلمين.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IQ" sz="24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جعل المتعلم في قلب الاهتمام، بجعل الأنشطة متمركزة حوله باعتماد التعلم الذاتي/ الفردي.</a:t>
            </a:r>
            <a:br>
              <a:rPr lang="ar-IQ" sz="24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توفير مواد تعليمية متعددة و هادفة (محتوى متنوع، أساليب تعليمية متنوعة…).</a:t>
            </a:r>
            <a:br>
              <a:rPr lang="ar-IQ" sz="24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سهولة الاستخدام سواء في المدرسة أو في البيت أو أي مكان مناسب ويوفر فرص التعلم الذاتي.</a:t>
            </a:r>
            <a:br>
              <a:rPr lang="ar-IQ" sz="24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وحدة الموضوع: تُعالج كل حقيبة تعليمة موضوعا واحدا ووحيدا، و من الممكن أن يُقسم إلى وحدات جزئية.</a:t>
            </a:r>
            <a:br>
              <a:rPr lang="ar-IQ" sz="24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المرونة وقابلية التطوير والتعديل المستمر، على عكس الكتاب المقرر.</a:t>
            </a:r>
            <a:br>
              <a:rPr lang="ar-IQ" sz="24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تعزيز ثقة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المتعلمين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بأنفسهم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0" indent="0">
              <a:buNone/>
            </a:pPr>
            <a:r>
              <a:rPr lang="ar-IQ" sz="2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  – </a:t>
            </a:r>
            <a:r>
              <a:rPr lang="ar-IQ" sz="2400" b="1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تَنوُّع </a:t>
            </a:r>
            <a:r>
              <a:rPr lang="ar-IQ" sz="2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أساليب التقويم وأوقاته.</a:t>
            </a:r>
          </a:p>
          <a:p>
            <a:pPr marL="0" indent="0">
              <a:buNone/>
            </a:pPr>
            <a:r>
              <a:rPr lang="ar-IQ" sz="2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  – </a:t>
            </a:r>
            <a:r>
              <a:rPr lang="ar-IQ" sz="2400" b="1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استهداف مستوى الإتقان: تزيد الحقائب التعليمية من فُرص وصول المتعلم إلى إتقان الأنشطة التي يعمل عليها، </a:t>
            </a:r>
          </a:p>
          <a:p>
            <a:endParaRPr lang="en-US" sz="24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47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عيوب الحقيبة التعليمية</a:t>
            </a:r>
            <a: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:</a:t>
            </a:r>
            <a:b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/>
            </a:r>
            <a:b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1- تحتاج الى امكانات مادية و ادوات كثيرة</a:t>
            </a:r>
            <a: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.</a:t>
            </a:r>
            <a:b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/>
            </a:r>
            <a:b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2- تتطلب الى وقت كبير لانتاج الحقيبة</a:t>
            </a:r>
            <a: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.</a:t>
            </a:r>
            <a:b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/>
            </a:r>
            <a:b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3- لابد من توافر المهارة الكافية من قبل المدرس </a:t>
            </a:r>
            <a: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.</a:t>
            </a:r>
            <a:b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/>
            </a:r>
            <a:b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4- لا يمكن تنفيذها الا بعد تقويمها من قبل </a:t>
            </a:r>
            <a:r>
              <a:rPr lang="ar-IQ" sz="360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خبراء </a:t>
            </a:r>
            <a:r>
              <a:rPr lang="ar-IQ" sz="360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التخص</a:t>
            </a:r>
            <a:r>
              <a:rPr lang="ar-IQ" sz="3600" smtClean="0">
                <a:latin typeface="Simplified Arabic" pitchFamily="18" charset="-78"/>
                <a:cs typeface="Simplified Arabic" pitchFamily="18" charset="-78"/>
              </a:rPr>
              <a:t>ص.</a:t>
            </a:r>
            <a:r>
              <a:rPr lang="ar-IQ" sz="3600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IQ" sz="36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/>
            </a:r>
            <a:br>
              <a:rPr lang="ar-IQ" sz="3600" dirty="0" smtClean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/>
            </a:r>
            <a:br>
              <a:rPr lang="ar-IQ" sz="3600" dirty="0">
                <a:solidFill>
                  <a:schemeClr val="dk1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</a:br>
            <a:r>
              <a:rPr lang="ar-IQ" dirty="0" smtClean="0">
                <a:solidFill>
                  <a:schemeClr val="tx1"/>
                </a:solidFill>
              </a:rPr>
              <a:t/>
            </a:r>
            <a:br>
              <a:rPr lang="ar-IQ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29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1760</TotalTime>
  <Words>302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وافر</vt:lpstr>
      <vt:lpstr>طرائق التدريس العامة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الاهمية التربوية للحقيبة التعليمية:</vt:lpstr>
      <vt:lpstr>مميزات الحقيبة التعليمية:</vt:lpstr>
      <vt:lpstr>عيوب الحقيبة التعليمية:  1- تحتاج الى امكانات مادية و ادوات كثيرة.  2- تتطلب الى وقت كبير لانتاج الحقيبة.  3- لابد من توافر المهارة الكافية من قبل المدرس .  4- لا يمكن تنفيذها الا بعد تقويمها من قبل خبراء التخصص.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أنماط التعلم</dc:title>
  <dc:creator>asus</dc:creator>
  <cp:lastModifiedBy>asus</cp:lastModifiedBy>
  <cp:revision>136</cp:revision>
  <dcterms:created xsi:type="dcterms:W3CDTF">2006-08-16T00:00:00Z</dcterms:created>
  <dcterms:modified xsi:type="dcterms:W3CDTF">2021-05-18T20:15:59Z</dcterms:modified>
</cp:coreProperties>
</file>