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3" r:id="rId6"/>
    <p:sldId id="261" r:id="rId7"/>
    <p:sldId id="262" r:id="rId8"/>
    <p:sldId id="265" r:id="rId9"/>
    <p:sldId id="267" r:id="rId10"/>
    <p:sldId id="271" r:id="rId11"/>
    <p:sldId id="269" r:id="rId12"/>
    <p:sldId id="273" r:id="rId13"/>
    <p:sldId id="274" r:id="rId14"/>
    <p:sldId id="276" r:id="rId15"/>
    <p:sldId id="278" r:id="rId16"/>
    <p:sldId id="280" r:id="rId17"/>
    <p:sldId id="282" r:id="rId18"/>
    <p:sldId id="284"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9"/>
    <a:srgbClr val="CEF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60" d="100"/>
          <a:sy n="60" d="100"/>
        </p:scale>
        <p:origin x="-1554"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4/6/2021</a:t>
            </a:fld>
            <a:endParaRPr lang="en-US" dirty="0"/>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4/6/2021</a:t>
            </a:fld>
            <a:endParaRPr lang="en-US" dirty="0"/>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en-US" dirty="0"/>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5" name="عنصر نائب للتذييل 4"/>
          <p:cNvSpPr>
            <a:spLocks noGrp="1"/>
          </p:cNvSpPr>
          <p:nvPr>
            <p:ph type="ftr" sz="quarter" idx="11"/>
          </p:nvPr>
        </p:nvSpPr>
        <p:spPr/>
        <p:txBody>
          <a:bodyPr/>
          <a:lstStyle>
            <a:extLst/>
          </a:lstStyle>
          <a:p>
            <a:endParaRPr lang="en-US" dirty="0"/>
          </a:p>
        </p:txBody>
      </p:sp>
      <p:sp>
        <p:nvSpPr>
          <p:cNvPr id="6" name="عنصر نائب لرقم الشريحة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4/6/2021</a:t>
            </a:fld>
            <a:endParaRPr lang="en-US" dirty="0"/>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8" name="عنصر نائب للتذييل 7"/>
          <p:cNvSpPr>
            <a:spLocks noGrp="1"/>
          </p:cNvSpPr>
          <p:nvPr>
            <p:ph type="ftr" sz="quarter" idx="11"/>
          </p:nvPr>
        </p:nvSpPr>
        <p:spPr/>
        <p:txBody>
          <a:bodyPr/>
          <a:lstStyle>
            <a:extLst/>
          </a:lstStyle>
          <a:p>
            <a:endParaRPr lang="en-US" dirty="0"/>
          </a:p>
        </p:txBody>
      </p:sp>
      <p:sp>
        <p:nvSpPr>
          <p:cNvPr id="9" name="عنصر نائب لرقم الشريحة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4" name="عنصر نائب للتذييل 3"/>
          <p:cNvSpPr>
            <a:spLocks noGrp="1"/>
          </p:cNvSpPr>
          <p:nvPr>
            <p:ph type="ftr" sz="quarter" idx="11"/>
          </p:nvPr>
        </p:nvSpPr>
        <p:spPr/>
        <p:txBody>
          <a:bodyPr/>
          <a:lstStyle>
            <a:extLst/>
          </a:lstStyle>
          <a:p>
            <a:endParaRPr lang="en-US" dirty="0"/>
          </a:p>
        </p:txBody>
      </p:sp>
      <p:sp>
        <p:nvSpPr>
          <p:cNvPr id="5" name="عنصر نائب لرقم الشريحة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4/6/2021</a:t>
            </a:fld>
            <a:endParaRPr lang="en-US" dirty="0"/>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عنصر نائب لرقم الشريحة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D8BD707-D9CF-40AE-B4C6-C98DA3205C09}" type="datetimeFigureOut">
              <a:rPr lang="en-US" smtClean="0"/>
              <a:pPr/>
              <a:t>4/6/2021</a:t>
            </a:fld>
            <a:endParaRPr lang="en-US" dirty="0"/>
          </a:p>
        </p:txBody>
      </p:sp>
      <p:sp>
        <p:nvSpPr>
          <p:cNvPr id="6" name="عنصر نائب للتذييل 5"/>
          <p:cNvSpPr>
            <a:spLocks noGrp="1"/>
          </p:cNvSpPr>
          <p:nvPr>
            <p:ph type="ftr" sz="quarter" idx="11"/>
          </p:nvPr>
        </p:nvSpPr>
        <p:spPr/>
        <p:txBody>
          <a:bodyPr/>
          <a:lstStyle>
            <a:extLst/>
          </a:lstStyle>
          <a:p>
            <a:endParaRPr lang="en-US" dirty="0"/>
          </a:p>
        </p:txBody>
      </p:sp>
      <p:sp>
        <p:nvSpPr>
          <p:cNvPr id="7" name="عنصر نائب لرقم الشريحة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4/6/2021</a:t>
            </a:fld>
            <a:endParaRPr lang="en-US" dirty="0"/>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gs>
            <a:gs pos="100000">
              <a:schemeClr val="bg1">
                <a:shade val="35000"/>
                <a:satMod val="1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عنوان 3"/>
          <p:cNvSpPr>
            <a:spLocks noGrp="1"/>
          </p:cNvSpPr>
          <p:nvPr>
            <p:ph type="ctrTitle"/>
          </p:nvPr>
        </p:nvSpPr>
        <p:spPr>
          <a:xfrm>
            <a:off x="2642448" y="1295400"/>
            <a:ext cx="5105400" cy="1676400"/>
          </a:xfrm>
        </p:spPr>
        <p:txBody>
          <a:bodyPr>
            <a:normAutofit fontScale="90000"/>
          </a:bodyPr>
          <a:lstStyle/>
          <a:p>
            <a:pPr algn="ctr"/>
            <a:r>
              <a:rPr lang="ar-IQ" sz="6000" dirty="0" smtClean="0">
                <a:solidFill>
                  <a:srgbClr val="FFFF00"/>
                </a:solidFill>
                <a:latin typeface="Arial" pitchFamily="34" charset="0"/>
                <a:cs typeface="Arial" pitchFamily="34" charset="0"/>
              </a:rPr>
              <a:t>الاهداف</a:t>
            </a:r>
            <a:br>
              <a:rPr lang="ar-IQ" sz="6000" dirty="0" smtClean="0">
                <a:solidFill>
                  <a:srgbClr val="FFFF00"/>
                </a:solidFill>
                <a:latin typeface="Arial" pitchFamily="34" charset="0"/>
                <a:cs typeface="Arial" pitchFamily="34" charset="0"/>
              </a:rPr>
            </a:br>
            <a:r>
              <a:rPr lang="ar-IQ" sz="6000" dirty="0" smtClean="0">
                <a:solidFill>
                  <a:srgbClr val="FFFF00"/>
                </a:solidFill>
                <a:latin typeface="Arial" pitchFamily="34" charset="0"/>
                <a:cs typeface="Arial" pitchFamily="34" charset="0"/>
              </a:rPr>
              <a:t> التربوية-التعليمية-السلوكية</a:t>
            </a:r>
            <a:endParaRPr lang="ar-IQ" sz="6000" dirty="0">
              <a:solidFill>
                <a:srgbClr val="FFFF00"/>
              </a:solidFill>
              <a:latin typeface="Arial" pitchFamily="34" charset="0"/>
              <a:cs typeface="Arial" pitchFamily="34" charset="0"/>
            </a:endParaRPr>
          </a:p>
        </p:txBody>
      </p:sp>
      <p:pic>
        <p:nvPicPr>
          <p:cNvPr id="8" name="Picture 16" descr="j0301252"/>
          <p:cNvPicPr>
            <a:picLocks noChangeAspect="1" noChangeArrowheads="1"/>
          </p:cNvPicPr>
          <p:nvPr/>
        </p:nvPicPr>
        <p:blipFill>
          <a:blip r:embed="rId2"/>
          <a:srcRect/>
          <a:stretch>
            <a:fillRect/>
          </a:stretch>
        </p:blipFill>
        <p:spPr bwMode="auto">
          <a:xfrm>
            <a:off x="7010400" y="304800"/>
            <a:ext cx="1830387" cy="1565275"/>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09" y="4648200"/>
            <a:ext cx="4874575" cy="232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087" y="5245976"/>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2895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153400" cy="762000"/>
          </a:xfrm>
          <a:solidFill>
            <a:schemeClr val="bg1">
              <a:lumMod val="95000"/>
            </a:schemeClr>
          </a:solidFill>
        </p:spPr>
        <p:txBody>
          <a:bodyPr>
            <a:normAutofit/>
          </a:bodyPr>
          <a:lstStyle/>
          <a:p>
            <a:pPr lvl="0" algn="ctr"/>
            <a:r>
              <a:rPr lang="ar-IQ" dirty="0" smtClean="0">
                <a:solidFill>
                  <a:srgbClr val="0070C0"/>
                </a:solidFill>
                <a:latin typeface="Simplified Arabic" pitchFamily="18" charset="-78"/>
                <a:cs typeface="Simplified Arabic" pitchFamily="18" charset="-78"/>
              </a:rPr>
              <a:t>تصنيف الاهداف السلوكية</a:t>
            </a:r>
            <a:endParaRPr lang="ar-IQ" dirty="0">
              <a:solidFill>
                <a:srgbClr val="0070C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0" y="762000"/>
            <a:ext cx="8153400" cy="5943600"/>
          </a:xfrm>
          <a:gradFill flip="none" rotWithShape="1">
            <a:gsLst>
              <a:gs pos="0">
                <a:srgbClr val="FFEFD1"/>
              </a:gs>
              <a:gs pos="64999">
                <a:srgbClr val="F0EBD5"/>
              </a:gs>
              <a:gs pos="100000">
                <a:srgbClr val="D1C39F"/>
              </a:gs>
            </a:gsLst>
            <a:lin ang="5400000" scaled="0"/>
            <a:tileRect/>
          </a:gradFill>
        </p:spPr>
        <p:txBody>
          <a:bodyPr>
            <a:normAutofit/>
          </a:bodyPr>
          <a:lstStyle/>
          <a:p>
            <a:pPr marL="0" indent="0" algn="just">
              <a:buNone/>
            </a:pPr>
            <a:endParaRPr lang="ar-IQ" sz="2400" b="1" dirty="0">
              <a:latin typeface="Simplified Arabic" pitchFamily="18" charset="-78"/>
              <a:cs typeface="Simplified Arabic" pitchFamily="18"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562"/>
            <a:ext cx="2362200" cy="188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33400" y="1028700"/>
            <a:ext cx="25908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t>المجال النفس حركي</a:t>
            </a:r>
            <a:endParaRPr lang="en-US" sz="2800" b="1" dirty="0"/>
          </a:p>
        </p:txBody>
      </p:sp>
      <p:sp>
        <p:nvSpPr>
          <p:cNvPr id="5" name="Oval 4"/>
          <p:cNvSpPr/>
          <p:nvPr/>
        </p:nvSpPr>
        <p:spPr>
          <a:xfrm>
            <a:off x="5105400" y="1028700"/>
            <a:ext cx="25146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t>المجال المعرفي</a:t>
            </a:r>
            <a:endParaRPr lang="en-US" sz="2400" b="1" dirty="0"/>
          </a:p>
        </p:txBody>
      </p:sp>
      <p:sp>
        <p:nvSpPr>
          <p:cNvPr id="6" name="Oval 5"/>
          <p:cNvSpPr/>
          <p:nvPr/>
        </p:nvSpPr>
        <p:spPr>
          <a:xfrm>
            <a:off x="2869324" y="2895600"/>
            <a:ext cx="24384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t>المجال الوجداني</a:t>
            </a:r>
            <a:endParaRPr lang="en-US" sz="2800" b="1" dirty="0"/>
          </a:p>
        </p:txBody>
      </p:sp>
    </p:spTree>
    <p:extLst>
      <p:ext uri="{BB962C8B-B14F-4D97-AF65-F5344CB8AC3E}">
        <p14:creationId xmlns:p14="http://schemas.microsoft.com/office/powerpoint/2010/main" val="1411803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153400" cy="762000"/>
          </a:xfrm>
          <a:solidFill>
            <a:schemeClr val="bg1">
              <a:lumMod val="95000"/>
            </a:schemeClr>
          </a:solidFill>
        </p:spPr>
        <p:txBody>
          <a:bodyPr>
            <a:normAutofit/>
          </a:bodyPr>
          <a:lstStyle/>
          <a:p>
            <a:pPr lvl="0" algn="ctr"/>
            <a:r>
              <a:rPr lang="ar-IQ" dirty="0" smtClean="0">
                <a:solidFill>
                  <a:srgbClr val="0070C0"/>
                </a:solidFill>
                <a:latin typeface="Simplified Arabic" pitchFamily="18" charset="-78"/>
                <a:cs typeface="Simplified Arabic" pitchFamily="18" charset="-78"/>
              </a:rPr>
              <a:t>1- المجال المعرفي:</a:t>
            </a:r>
            <a:endParaRPr lang="ar-IQ" dirty="0">
              <a:solidFill>
                <a:srgbClr val="0070C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0" y="762000"/>
            <a:ext cx="8153400" cy="5943600"/>
          </a:xfrm>
          <a:gradFill flip="none" rotWithShape="1">
            <a:gsLst>
              <a:gs pos="0">
                <a:srgbClr val="FFEFD1"/>
              </a:gs>
              <a:gs pos="64999">
                <a:srgbClr val="F0EBD5"/>
              </a:gs>
              <a:gs pos="100000">
                <a:srgbClr val="D1C39F"/>
              </a:gs>
            </a:gsLst>
            <a:lin ang="5400000" scaled="0"/>
            <a:tileRect/>
          </a:gradFill>
        </p:spPr>
        <p:txBody>
          <a:bodyPr>
            <a:normAutofit/>
          </a:bodyPr>
          <a:lstStyle/>
          <a:p>
            <a:pPr marL="0" indent="0" algn="just">
              <a:buNone/>
            </a:pPr>
            <a:r>
              <a:rPr lang="ar-IQ" sz="2400" b="1" dirty="0">
                <a:latin typeface="Simplified Arabic" pitchFamily="18" charset="-78"/>
                <a:cs typeface="Simplified Arabic" pitchFamily="18" charset="-78"/>
              </a:rPr>
              <a:t>يتناول هذا المجال الأهداف التي تتعلق بالجوانب المعرفية </a:t>
            </a:r>
            <a:r>
              <a:rPr lang="ar-IQ" sz="2400" b="1" dirty="0" smtClean="0">
                <a:latin typeface="Simplified Arabic" pitchFamily="18" charset="-78"/>
                <a:cs typeface="Simplified Arabic" pitchFamily="18" charset="-78"/>
              </a:rPr>
              <a:t>والقدرات </a:t>
            </a:r>
            <a:r>
              <a:rPr lang="ar-IQ" sz="2400" b="1" dirty="0">
                <a:latin typeface="Simplified Arabic" pitchFamily="18" charset="-78"/>
                <a:cs typeface="Simplified Arabic" pitchFamily="18" charset="-78"/>
              </a:rPr>
              <a:t>العقلية ومهارات </a:t>
            </a:r>
            <a:r>
              <a:rPr lang="ar-IQ" sz="2400" b="1" dirty="0" smtClean="0">
                <a:latin typeface="Simplified Arabic" pitchFamily="18" charset="-78"/>
                <a:cs typeface="Simplified Arabic" pitchFamily="18" charset="-78"/>
              </a:rPr>
              <a:t>التفكير.</a:t>
            </a:r>
          </a:p>
          <a:p>
            <a:pPr marL="0" indent="0" algn="just">
              <a:buNone/>
            </a:pPr>
            <a:r>
              <a:rPr lang="ar-IQ" sz="2400" b="1" dirty="0" smtClean="0">
                <a:latin typeface="Simplified Arabic" pitchFamily="18" charset="-78"/>
                <a:cs typeface="Simplified Arabic" pitchFamily="18" charset="-78"/>
              </a:rPr>
              <a:t>يتكون المجال المعرفي من ستة مستويات متدرجة المستوى لمهارات التفكير وبشكل هرمي من الاسفل الى الاعلى           و كالاتي:</a:t>
            </a:r>
          </a:p>
          <a:p>
            <a:pPr marL="0" indent="0" algn="just">
              <a:buNone/>
            </a:pPr>
            <a:endParaRPr lang="ar-IQ" sz="2400" b="1" dirty="0">
              <a:latin typeface="Simplified Arabic" pitchFamily="18" charset="-78"/>
              <a:cs typeface="Simplified Arabic" pitchFamily="18" charset="-78"/>
            </a:endParaRPr>
          </a:p>
        </p:txBody>
      </p:sp>
      <p:sp>
        <p:nvSpPr>
          <p:cNvPr id="4" name="Isosceles Triangle 3"/>
          <p:cNvSpPr/>
          <p:nvPr/>
        </p:nvSpPr>
        <p:spPr>
          <a:xfrm>
            <a:off x="381000" y="1981200"/>
            <a:ext cx="6781800" cy="4572000"/>
          </a:xfrm>
          <a:prstGeom prst="triangle">
            <a:avLst/>
          </a:prstGeom>
          <a:solidFill>
            <a:schemeClr val="accent4">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ar-IQ" sz="2000" b="1" dirty="0" smtClean="0">
                <a:solidFill>
                  <a:schemeClr val="tx1"/>
                </a:solidFill>
              </a:rPr>
              <a:t>6- التقويم</a:t>
            </a:r>
            <a:endParaRPr lang="ar-IQ" sz="2000" b="1" dirty="0">
              <a:solidFill>
                <a:schemeClr val="tx1"/>
              </a:solidFill>
            </a:endParaRPr>
          </a:p>
          <a:p>
            <a:pPr algn="ctr"/>
            <a:endParaRPr lang="ar-IQ" sz="2000" b="1" dirty="0">
              <a:solidFill>
                <a:schemeClr val="tx1"/>
              </a:solidFill>
            </a:endParaRPr>
          </a:p>
          <a:p>
            <a:pPr algn="ctr"/>
            <a:r>
              <a:rPr lang="ar-IQ" sz="2000" b="1" dirty="0" smtClean="0">
                <a:solidFill>
                  <a:schemeClr val="tx1"/>
                </a:solidFill>
              </a:rPr>
              <a:t>5- التركيب</a:t>
            </a:r>
            <a:endParaRPr lang="ar-IQ" sz="2000" b="1" dirty="0">
              <a:solidFill>
                <a:schemeClr val="tx1"/>
              </a:solidFill>
            </a:endParaRPr>
          </a:p>
          <a:p>
            <a:pPr algn="ctr"/>
            <a:endParaRPr lang="ar-IQ" sz="2000" b="1" dirty="0" smtClean="0">
              <a:solidFill>
                <a:schemeClr val="tx1"/>
              </a:solidFill>
            </a:endParaRPr>
          </a:p>
          <a:p>
            <a:pPr algn="ctr"/>
            <a:endParaRPr lang="ar-IQ" sz="2000" b="1" dirty="0" smtClean="0">
              <a:solidFill>
                <a:schemeClr val="tx1"/>
              </a:solidFill>
            </a:endParaRPr>
          </a:p>
          <a:p>
            <a:pPr algn="ctr"/>
            <a:r>
              <a:rPr lang="ar-IQ" sz="2000" b="1" dirty="0" smtClean="0">
                <a:solidFill>
                  <a:schemeClr val="tx1"/>
                </a:solidFill>
              </a:rPr>
              <a:t>4- التحليل</a:t>
            </a:r>
            <a:endParaRPr lang="ar-IQ" sz="2000" b="1" dirty="0">
              <a:solidFill>
                <a:schemeClr val="tx1"/>
              </a:solidFill>
            </a:endParaRPr>
          </a:p>
          <a:p>
            <a:pPr algn="ctr"/>
            <a:endParaRPr lang="ar-IQ" sz="2000" b="1" dirty="0" smtClean="0">
              <a:solidFill>
                <a:schemeClr val="tx1"/>
              </a:solidFill>
            </a:endParaRPr>
          </a:p>
          <a:p>
            <a:pPr algn="ctr"/>
            <a:r>
              <a:rPr lang="ar-IQ" sz="2000" b="1" dirty="0" smtClean="0">
                <a:solidFill>
                  <a:schemeClr val="tx1"/>
                </a:solidFill>
              </a:rPr>
              <a:t>3- التطبيق</a:t>
            </a:r>
            <a:endParaRPr lang="ar-IQ" sz="2000" b="1" dirty="0">
              <a:solidFill>
                <a:schemeClr val="tx1"/>
              </a:solidFill>
            </a:endParaRPr>
          </a:p>
          <a:p>
            <a:pPr algn="ctr"/>
            <a:endParaRPr lang="ar-IQ" sz="2000" b="1" dirty="0">
              <a:solidFill>
                <a:schemeClr val="tx1"/>
              </a:solidFill>
            </a:endParaRPr>
          </a:p>
          <a:p>
            <a:pPr algn="ctr"/>
            <a:r>
              <a:rPr lang="ar-IQ" sz="2000" b="1" dirty="0" smtClean="0">
                <a:solidFill>
                  <a:schemeClr val="tx1"/>
                </a:solidFill>
              </a:rPr>
              <a:t>2- الفهم(الاستيعاب)</a:t>
            </a:r>
          </a:p>
          <a:p>
            <a:pPr algn="ctr"/>
            <a:endParaRPr lang="ar-IQ" sz="2000" b="1" dirty="0" smtClean="0">
              <a:solidFill>
                <a:schemeClr val="tx1"/>
              </a:solidFill>
            </a:endParaRPr>
          </a:p>
          <a:p>
            <a:pPr algn="ctr"/>
            <a:r>
              <a:rPr lang="ar-IQ" sz="2000" b="1" dirty="0" smtClean="0">
                <a:solidFill>
                  <a:schemeClr val="tx1"/>
                </a:solidFill>
              </a:rPr>
              <a:t>1- التذكر</a:t>
            </a:r>
            <a:endParaRPr lang="ar-IQ" sz="2000" b="1" dirty="0">
              <a:solidFill>
                <a:schemeClr val="tx1"/>
              </a:solidFill>
            </a:endParaRPr>
          </a:p>
          <a:p>
            <a:pPr algn="ctr"/>
            <a:endParaRPr lang="ar-IQ" dirty="0">
              <a:solidFill>
                <a:schemeClr val="tx1"/>
              </a:solidFill>
            </a:endParaRPr>
          </a:p>
          <a:p>
            <a:pPr algn="ctr"/>
            <a:endParaRPr lang="ar-IQ" dirty="0" smtClean="0">
              <a:solidFill>
                <a:schemeClr val="tx1"/>
              </a:solidFill>
            </a:endParaRPr>
          </a:p>
          <a:p>
            <a:pPr algn="ctr"/>
            <a:endParaRPr lang="ar-IQ" dirty="0">
              <a:solidFill>
                <a:schemeClr val="tx1"/>
              </a:solidFill>
            </a:endParaRPr>
          </a:p>
          <a:p>
            <a:pPr algn="ctr"/>
            <a:endParaRPr lang="ar-IQ" dirty="0" smtClean="0">
              <a:solidFill>
                <a:schemeClr val="tx1"/>
              </a:solidFill>
            </a:endParaRPr>
          </a:p>
          <a:p>
            <a:pPr algn="ctr"/>
            <a:endParaRPr lang="ar-IQ" dirty="0">
              <a:solidFill>
                <a:schemeClr val="tx1"/>
              </a:solidFill>
            </a:endParaRPr>
          </a:p>
          <a:p>
            <a:pPr algn="ctr"/>
            <a:endParaRPr lang="ar-IQ" dirty="0" smtClean="0">
              <a:solidFill>
                <a:schemeClr val="tx1"/>
              </a:solidFill>
            </a:endParaRPr>
          </a:p>
        </p:txBody>
      </p:sp>
      <p:cxnSp>
        <p:nvCxnSpPr>
          <p:cNvPr id="6" name="Straight Connector 5"/>
          <p:cNvCxnSpPr/>
          <p:nvPr/>
        </p:nvCxnSpPr>
        <p:spPr>
          <a:xfrm>
            <a:off x="914400" y="5943600"/>
            <a:ext cx="56769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1371600" y="5334000"/>
            <a:ext cx="4876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914400" y="4724400"/>
            <a:ext cx="5676900"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2895600" y="3276600"/>
            <a:ext cx="18669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2438400" y="3886200"/>
            <a:ext cx="2743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11803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304800"/>
            <a:ext cx="8839200" cy="65532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ar-IQ" sz="2800" b="1" dirty="0" smtClean="0">
                <a:solidFill>
                  <a:schemeClr val="tx1"/>
                </a:solidFill>
                <a:latin typeface="Simplified Arabic" pitchFamily="18" charset="-78"/>
                <a:cs typeface="Simplified Arabic" pitchFamily="18" charset="-78"/>
              </a:rPr>
              <a:t>1- التذكر</a:t>
            </a:r>
            <a:r>
              <a:rPr lang="ar-IQ" sz="2800" dirty="0" smtClean="0">
                <a:solidFill>
                  <a:schemeClr val="tx1"/>
                </a:solidFill>
                <a:latin typeface="Simplified Arabic" pitchFamily="18" charset="-78"/>
                <a:cs typeface="Simplified Arabic" pitchFamily="18" charset="-78"/>
              </a:rPr>
              <a:t>:- يشمل هذا المستوى تذكر المصطلحات </a:t>
            </a:r>
            <a:r>
              <a:rPr lang="ar-IQ" sz="2800" dirty="0">
                <a:solidFill>
                  <a:schemeClr val="tx1"/>
                </a:solidFill>
                <a:latin typeface="Simplified Arabic" pitchFamily="18" charset="-78"/>
                <a:cs typeface="Simplified Arabic" pitchFamily="18" charset="-78"/>
              </a:rPr>
              <a:t>والمفاهيم والارقام: والافعال هي : </a:t>
            </a:r>
            <a:r>
              <a:rPr lang="ar-IQ" sz="2800" b="1" dirty="0">
                <a:solidFill>
                  <a:schemeClr val="tx1"/>
                </a:solidFill>
                <a:latin typeface="Simplified Arabic" pitchFamily="18" charset="-78"/>
                <a:cs typeface="Simplified Arabic" pitchFamily="18" charset="-78"/>
              </a:rPr>
              <a:t>يذكر، يسمي، يتلو، يحدد، يتعرف على، يصف، </a:t>
            </a:r>
            <a:r>
              <a:rPr lang="ar-IQ" sz="2800" b="1" dirty="0" smtClean="0">
                <a:solidFill>
                  <a:schemeClr val="tx1"/>
                </a:solidFill>
                <a:latin typeface="Simplified Arabic" pitchFamily="18" charset="-78"/>
                <a:cs typeface="Simplified Arabic" pitchFamily="18" charset="-78"/>
              </a:rPr>
              <a:t>يعدد.</a:t>
            </a:r>
          </a:p>
          <a:p>
            <a:pPr marL="457200" indent="-457200" algn="just">
              <a:buFontTx/>
              <a:buChar char="-"/>
            </a:pPr>
            <a:r>
              <a:rPr lang="ar-IQ" sz="2800" dirty="0" smtClean="0">
                <a:solidFill>
                  <a:schemeClr val="tx1"/>
                </a:solidFill>
                <a:latin typeface="Simplified Arabic" pitchFamily="18" charset="-78"/>
                <a:cs typeface="Simplified Arabic" pitchFamily="18" charset="-78"/>
              </a:rPr>
              <a:t>ان يذكر الطالب ارتفاع الشبكة </a:t>
            </a:r>
            <a:r>
              <a:rPr lang="ar-IQ" sz="2800" dirty="0">
                <a:solidFill>
                  <a:schemeClr val="tx1"/>
                </a:solidFill>
                <a:latin typeface="Simplified Arabic" pitchFamily="18" charset="-78"/>
                <a:cs typeface="Simplified Arabic" pitchFamily="18" charset="-78"/>
              </a:rPr>
              <a:t>بالكرة الطائرة للرجال </a:t>
            </a:r>
            <a:r>
              <a:rPr lang="ar-IQ" sz="2800" dirty="0" smtClean="0">
                <a:solidFill>
                  <a:schemeClr val="tx1"/>
                </a:solidFill>
                <a:latin typeface="Simplified Arabic" pitchFamily="18" charset="-78"/>
                <a:cs typeface="Simplified Arabic" pitchFamily="18" charset="-78"/>
              </a:rPr>
              <a:t>والنساء دون الاستعانة بكتاب القانون.</a:t>
            </a:r>
          </a:p>
          <a:p>
            <a:pPr marL="457200" indent="-457200" algn="just">
              <a:buFontTx/>
              <a:buChar char="-"/>
            </a:pPr>
            <a:r>
              <a:rPr lang="ar-IQ" sz="2800" dirty="0" smtClean="0">
                <a:solidFill>
                  <a:schemeClr val="tx1"/>
                </a:solidFill>
                <a:latin typeface="Simplified Arabic" pitchFamily="18" charset="-78"/>
                <a:cs typeface="Simplified Arabic" pitchFamily="18" charset="-78"/>
              </a:rPr>
              <a:t>ان يحدد الطالب 3 مناطق متواجدة في ملعب الكرة الطائرة مع ذكرقياساتها باقل من دقيقتين.</a:t>
            </a:r>
          </a:p>
          <a:p>
            <a:pPr algn="just"/>
            <a:r>
              <a:rPr lang="ar-IQ" sz="2800" b="1" dirty="0" smtClean="0">
                <a:solidFill>
                  <a:schemeClr val="tx1"/>
                </a:solidFill>
                <a:latin typeface="Simplified Arabic" pitchFamily="18" charset="-78"/>
                <a:cs typeface="Simplified Arabic" pitchFamily="18" charset="-78"/>
              </a:rPr>
              <a:t>2- الفهم(الاستيعاب):</a:t>
            </a:r>
            <a:r>
              <a:rPr lang="ar-IQ" sz="2800" dirty="0" smtClean="0">
                <a:solidFill>
                  <a:schemeClr val="tx1"/>
                </a:solidFill>
                <a:latin typeface="Simplified Arabic" pitchFamily="18" charset="-78"/>
                <a:cs typeface="Simplified Arabic" pitchFamily="18" charset="-78"/>
              </a:rPr>
              <a:t>هو اعادة ما فهمه الطالب من خلال الشرح بلغته الخاصة تدل على </a:t>
            </a:r>
            <a:r>
              <a:rPr lang="ar-IQ" sz="2800" dirty="0">
                <a:solidFill>
                  <a:schemeClr val="tx1"/>
                </a:solidFill>
                <a:latin typeface="Simplified Arabic" pitchFamily="18" charset="-78"/>
                <a:cs typeface="Simplified Arabic" pitchFamily="18" charset="-78"/>
              </a:rPr>
              <a:t>فهمه للموضوع, ومن الافعال السلوكية المستخدمة في هذا المستوى ما يلي: </a:t>
            </a:r>
            <a:r>
              <a:rPr lang="ar-IQ" sz="2800" b="1" dirty="0">
                <a:solidFill>
                  <a:schemeClr val="tx1"/>
                </a:solidFill>
                <a:latin typeface="Simplified Arabic" pitchFamily="18" charset="-78"/>
                <a:cs typeface="Simplified Arabic" pitchFamily="18" charset="-78"/>
              </a:rPr>
              <a:t>أن يفسر الطالب، أن يترجم، أن يستنتج، أن يعلل، أن يلخص، أن </a:t>
            </a:r>
            <a:r>
              <a:rPr lang="ar-IQ" sz="2800" b="1" dirty="0" smtClean="0">
                <a:solidFill>
                  <a:schemeClr val="tx1"/>
                </a:solidFill>
                <a:latin typeface="Simplified Arabic" pitchFamily="18" charset="-78"/>
                <a:cs typeface="Simplified Arabic" pitchFamily="18" charset="-78"/>
              </a:rPr>
              <a:t>يتنبأ.</a:t>
            </a:r>
          </a:p>
          <a:p>
            <a:r>
              <a:rPr lang="ar-IQ" sz="2800" dirty="0" smtClean="0">
                <a:solidFill>
                  <a:schemeClr val="tx1"/>
                </a:solidFill>
                <a:latin typeface="Simplified Arabic" pitchFamily="18" charset="-78"/>
                <a:cs typeface="Simplified Arabic" pitchFamily="18" charset="-78"/>
              </a:rPr>
              <a:t> </a:t>
            </a:r>
            <a:r>
              <a:rPr lang="ar-IQ" sz="2800" dirty="0">
                <a:solidFill>
                  <a:schemeClr val="tx1"/>
                </a:solidFill>
                <a:latin typeface="Simplified Arabic" pitchFamily="18" charset="-78"/>
                <a:cs typeface="Simplified Arabic" pitchFamily="18" charset="-78"/>
              </a:rPr>
              <a:t>3- </a:t>
            </a:r>
            <a:r>
              <a:rPr lang="ar-IQ" sz="2800" b="1" dirty="0">
                <a:solidFill>
                  <a:schemeClr val="tx1"/>
                </a:solidFill>
                <a:latin typeface="Simplified Arabic" pitchFamily="18" charset="-78"/>
                <a:cs typeface="Simplified Arabic" pitchFamily="18" charset="-78"/>
              </a:rPr>
              <a:t>التطبيق</a:t>
            </a:r>
            <a:r>
              <a:rPr lang="ar-IQ" sz="2800" dirty="0">
                <a:solidFill>
                  <a:schemeClr val="tx1"/>
                </a:solidFill>
                <a:latin typeface="Simplified Arabic" pitchFamily="18" charset="-78"/>
                <a:cs typeface="Simplified Arabic" pitchFamily="18" charset="-78"/>
              </a:rPr>
              <a:t>:، </a:t>
            </a:r>
            <a:r>
              <a:rPr lang="ar-IQ" sz="2800" dirty="0" smtClean="0">
                <a:solidFill>
                  <a:schemeClr val="tx1"/>
                </a:solidFill>
                <a:latin typeface="Simplified Arabic" pitchFamily="18" charset="-78"/>
                <a:cs typeface="Simplified Arabic" pitchFamily="18" charset="-78"/>
              </a:rPr>
              <a:t>هو </a:t>
            </a:r>
            <a:r>
              <a:rPr lang="ar-IQ" sz="2800" dirty="0">
                <a:solidFill>
                  <a:schemeClr val="tx1"/>
                </a:solidFill>
                <a:latin typeface="Simplified Arabic" pitchFamily="18" charset="-78"/>
                <a:cs typeface="Simplified Arabic" pitchFamily="18" charset="-78"/>
              </a:rPr>
              <a:t>توظيف للمعلومة التي درسها ونقلها إلى مواقف تعليمية جديدة، ومن الافعال السلوكية المستخدمة في هذا المستوى: </a:t>
            </a:r>
            <a:r>
              <a:rPr lang="ar-IQ" sz="2800" b="1" dirty="0">
                <a:solidFill>
                  <a:schemeClr val="tx1"/>
                </a:solidFill>
                <a:latin typeface="Simplified Arabic" pitchFamily="18" charset="-78"/>
                <a:cs typeface="Simplified Arabic" pitchFamily="18" charset="-78"/>
              </a:rPr>
              <a:t>أن يحسب الطالب، أن يبرهن، أن يربط، أن يحل، أن </a:t>
            </a:r>
            <a:r>
              <a:rPr lang="ar-IQ" sz="2800" b="1" dirty="0" smtClean="0">
                <a:solidFill>
                  <a:schemeClr val="tx1"/>
                </a:solidFill>
                <a:latin typeface="Simplified Arabic" pitchFamily="18" charset="-78"/>
                <a:cs typeface="Simplified Arabic" pitchFamily="18" charset="-78"/>
              </a:rPr>
              <a:t>يجيب.</a:t>
            </a:r>
            <a:endParaRPr lang="en-US" sz="28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2371999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Subtitle 3"/>
          <p:cNvSpPr txBox="1">
            <a:spLocks/>
          </p:cNvSpPr>
          <p:nvPr/>
        </p:nvSpPr>
        <p:spPr>
          <a:xfrm>
            <a:off x="152400" y="304800"/>
            <a:ext cx="8839200" cy="6553200"/>
          </a:xfrm>
          <a:prstGeom prst="rect">
            <a:avLst/>
          </a:prstGeom>
        </p:spPr>
        <p:style>
          <a:lnRef idx="1">
            <a:schemeClr val="accent4"/>
          </a:lnRef>
          <a:fillRef idx="2">
            <a:schemeClr val="accent4"/>
          </a:fillRef>
          <a:effectRef idx="1">
            <a:schemeClr val="accent4"/>
          </a:effectRef>
          <a:fontRef idx="minor">
            <a:schemeClr val="dk1"/>
          </a:fontRef>
        </p:style>
        <p:txBody>
          <a:bodyPr vert="horz" lIns="45720" tIns="0" rIns="45720" bIns="0">
            <a:normAutofit/>
          </a:bodyPr>
          <a:lstStyle>
            <a:lvl1pPr marL="0" indent="0" algn="r" rtl="1"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1" eaLnBrk="1" latinLnBrk="0" hangingPunct="1">
              <a:spcBef>
                <a:spcPts val="500"/>
              </a:spcBef>
              <a:buClr>
                <a:schemeClr val="accent4"/>
              </a:buClr>
              <a:buSzPct val="80000"/>
              <a:buFont typeface="Wingdings 2"/>
              <a:buNone/>
              <a:defRPr kumimoji="0" sz="2300" kern="1200">
                <a:solidFill>
                  <a:schemeClr val="dk1"/>
                </a:solidFill>
                <a:latin typeface="+mn-lt"/>
                <a:ea typeface="+mn-ea"/>
                <a:cs typeface="+mn-cs"/>
              </a:defRPr>
            </a:lvl2pPr>
            <a:lvl3pPr marL="914400" indent="0" algn="ctr" rtl="1" eaLnBrk="1" latinLnBrk="0" hangingPunct="1">
              <a:spcBef>
                <a:spcPts val="400"/>
              </a:spcBef>
              <a:buClr>
                <a:schemeClr val="accent4"/>
              </a:buClr>
              <a:buSzPct val="60000"/>
              <a:buFont typeface="Wingdings"/>
              <a:buNone/>
              <a:defRPr kumimoji="0" sz="2000" kern="1200">
                <a:solidFill>
                  <a:schemeClr val="dk1"/>
                </a:solidFill>
                <a:latin typeface="+mn-lt"/>
                <a:ea typeface="+mn-ea"/>
                <a:cs typeface="+mn-cs"/>
              </a:defRPr>
            </a:lvl3pPr>
            <a:lvl4pPr marL="1371600" indent="0" algn="ctr" rtl="1" eaLnBrk="1" latinLnBrk="0" hangingPunct="1">
              <a:spcBef>
                <a:spcPct val="20000"/>
              </a:spcBef>
              <a:buClr>
                <a:schemeClr val="accent4"/>
              </a:buClr>
              <a:buSzPct val="80000"/>
              <a:buFont typeface="Wingdings 2"/>
              <a:buNone/>
              <a:defRPr kumimoji="0" sz="2000" kern="1200">
                <a:solidFill>
                  <a:schemeClr val="dk1"/>
                </a:solidFill>
                <a:latin typeface="+mn-lt"/>
                <a:ea typeface="+mn-ea"/>
                <a:cs typeface="+mn-cs"/>
              </a:defRPr>
            </a:lvl4pPr>
            <a:lvl5pPr marL="1828800" indent="0" algn="ctr" rtl="1" eaLnBrk="1" latinLnBrk="0" hangingPunct="1">
              <a:spcBef>
                <a:spcPts val="400"/>
              </a:spcBef>
              <a:buClr>
                <a:schemeClr val="accent4"/>
              </a:buClr>
              <a:buSzPct val="70000"/>
              <a:buFont typeface="Wingdings"/>
              <a:buNone/>
              <a:defRPr kumimoji="0" sz="1800" kern="1200">
                <a:solidFill>
                  <a:schemeClr val="dk1"/>
                </a:solidFill>
                <a:latin typeface="+mn-lt"/>
                <a:ea typeface="+mn-ea"/>
                <a:cs typeface="+mn-cs"/>
              </a:defRPr>
            </a:lvl5pPr>
            <a:lvl6pPr marL="2286000" indent="0" algn="ctr" rtl="1" eaLnBrk="1" latinLnBrk="0" hangingPunct="1">
              <a:spcBef>
                <a:spcPts val="400"/>
              </a:spcBef>
              <a:buClr>
                <a:schemeClr val="accent4"/>
              </a:buClr>
              <a:buSzPct val="80000"/>
              <a:buFont typeface="Wingdings 2"/>
              <a:buNone/>
              <a:defRPr kumimoji="0" sz="1800" kern="1200">
                <a:solidFill>
                  <a:schemeClr val="dk1"/>
                </a:solidFill>
                <a:latin typeface="+mn-lt"/>
                <a:ea typeface="+mn-ea"/>
                <a:cs typeface="+mn-cs"/>
              </a:defRPr>
            </a:lvl6pPr>
            <a:lvl7pPr marL="2743200" indent="0" algn="ctr" rtl="1" eaLnBrk="1" latinLnBrk="0" hangingPunct="1">
              <a:spcBef>
                <a:spcPct val="20000"/>
              </a:spcBef>
              <a:buClr>
                <a:schemeClr val="accent4"/>
              </a:buClr>
              <a:buSzPct val="80000"/>
              <a:buFont typeface="Wingdings 2"/>
              <a:buNone/>
              <a:defRPr kumimoji="0" sz="1600" kern="1200" baseline="0">
                <a:solidFill>
                  <a:schemeClr val="dk1"/>
                </a:solidFill>
                <a:latin typeface="+mn-lt"/>
                <a:ea typeface="+mn-ea"/>
                <a:cs typeface="+mn-cs"/>
              </a:defRPr>
            </a:lvl7pPr>
            <a:lvl8pPr marL="3200400" indent="0" algn="ctr" rtl="1" eaLnBrk="1" latinLnBrk="0" hangingPunct="1">
              <a:spcBef>
                <a:spcPts val="300"/>
              </a:spcBef>
              <a:buClr>
                <a:schemeClr val="accent4"/>
              </a:buClr>
              <a:buSzPct val="100000"/>
              <a:buNone/>
              <a:defRPr kumimoji="0" sz="1600" kern="1200" baseline="0">
                <a:solidFill>
                  <a:schemeClr val="dk1"/>
                </a:solidFill>
                <a:latin typeface="+mn-lt"/>
                <a:ea typeface="+mn-ea"/>
                <a:cs typeface="+mn-cs"/>
              </a:defRPr>
            </a:lvl8pPr>
            <a:lvl9pPr marL="3657600" indent="0" algn="ctr" rtl="1" eaLnBrk="1" latinLnBrk="0" hangingPunct="1">
              <a:spcBef>
                <a:spcPct val="20000"/>
              </a:spcBef>
              <a:buClr>
                <a:schemeClr val="accent4"/>
              </a:buClr>
              <a:buSzPct val="100000"/>
              <a:buFont typeface="Wingdings"/>
              <a:buNone/>
              <a:defRPr kumimoji="0" sz="1400" kern="1200" baseline="0">
                <a:solidFill>
                  <a:schemeClr val="dk1"/>
                </a:solidFill>
                <a:latin typeface="+mn-lt"/>
                <a:ea typeface="+mn-ea"/>
                <a:cs typeface="+mn-cs"/>
              </a:defRPr>
            </a:lvl9pPr>
            <a:extLst/>
          </a:lstStyle>
          <a:p>
            <a:pPr algn="just"/>
            <a:r>
              <a:rPr lang="ar-IQ" sz="2800" b="1" dirty="0" smtClean="0">
                <a:solidFill>
                  <a:schemeClr val="tx1"/>
                </a:solidFill>
                <a:latin typeface="Simplified Arabic" pitchFamily="18" charset="-78"/>
                <a:cs typeface="Simplified Arabic" pitchFamily="18" charset="-78"/>
              </a:rPr>
              <a:t>4- التحليل</a:t>
            </a:r>
            <a:r>
              <a:rPr lang="ar-IQ" sz="2800" dirty="0">
                <a:solidFill>
                  <a:schemeClr val="tx1"/>
                </a:solidFill>
                <a:latin typeface="Simplified Arabic" pitchFamily="18" charset="-78"/>
                <a:cs typeface="Simplified Arabic" pitchFamily="18" charset="-78"/>
              </a:rPr>
              <a:t>:-ويعني القدرة على تحليل أو تجزئة </a:t>
            </a:r>
            <a:r>
              <a:rPr lang="ar-IQ" sz="2800" dirty="0" smtClean="0">
                <a:solidFill>
                  <a:schemeClr val="tx1"/>
                </a:solidFill>
                <a:latin typeface="Simplified Arabic" pitchFamily="18" charset="-78"/>
                <a:cs typeface="Simplified Arabic" pitchFamily="18" charset="-78"/>
              </a:rPr>
              <a:t>الموضوع </a:t>
            </a:r>
            <a:r>
              <a:rPr lang="ar-IQ" sz="2800" dirty="0">
                <a:solidFill>
                  <a:schemeClr val="tx1"/>
                </a:solidFill>
                <a:latin typeface="Simplified Arabic" pitchFamily="18" charset="-78"/>
                <a:cs typeface="Simplified Arabic" pitchFamily="18" charset="-78"/>
              </a:rPr>
              <a:t>أو المهارة إلى عناصرها أو أجزائها ومكوناتها </a:t>
            </a:r>
            <a:r>
              <a:rPr lang="ar-IQ" sz="2800" dirty="0" smtClean="0">
                <a:solidFill>
                  <a:schemeClr val="tx1"/>
                </a:solidFill>
                <a:latin typeface="Simplified Arabic" pitchFamily="18" charset="-78"/>
                <a:cs typeface="Simplified Arabic" pitchFamily="18" charset="-78"/>
              </a:rPr>
              <a:t>الدقيقة، </a:t>
            </a:r>
            <a:r>
              <a:rPr lang="ar-IQ" sz="2800" dirty="0">
                <a:solidFill>
                  <a:schemeClr val="tx1"/>
                </a:solidFill>
                <a:latin typeface="Simplified Arabic" pitchFamily="18" charset="-78"/>
                <a:cs typeface="Simplified Arabic" pitchFamily="18" charset="-78"/>
              </a:rPr>
              <a:t>والبحث عن العلاقات التي تربط </a:t>
            </a:r>
            <a:r>
              <a:rPr lang="ar-IQ" sz="2800" dirty="0" smtClean="0">
                <a:solidFill>
                  <a:schemeClr val="tx1"/>
                </a:solidFill>
                <a:latin typeface="Simplified Arabic" pitchFamily="18" charset="-78"/>
                <a:cs typeface="Simplified Arabic" pitchFamily="18" charset="-78"/>
              </a:rPr>
              <a:t>أجزاءها</a:t>
            </a:r>
          </a:p>
          <a:p>
            <a:pPr algn="just"/>
            <a:r>
              <a:rPr lang="ar-IQ" sz="2800" b="1" dirty="0">
                <a:solidFill>
                  <a:schemeClr val="tx1"/>
                </a:solidFill>
                <a:latin typeface="Simplified Arabic" pitchFamily="18" charset="-78"/>
                <a:cs typeface="Simplified Arabic" pitchFamily="18" charset="-78"/>
              </a:rPr>
              <a:t>أن يحلل الطالب، أن يميز، أن يقارن، أن يصنف، أن يفرق، أن </a:t>
            </a:r>
            <a:r>
              <a:rPr lang="ar-IQ" sz="2800" b="1" dirty="0" smtClean="0">
                <a:solidFill>
                  <a:schemeClr val="tx1"/>
                </a:solidFill>
                <a:latin typeface="Simplified Arabic" pitchFamily="18" charset="-78"/>
                <a:cs typeface="Simplified Arabic" pitchFamily="18" charset="-78"/>
              </a:rPr>
              <a:t>يحدد.</a:t>
            </a:r>
          </a:p>
          <a:p>
            <a:pPr algn="just"/>
            <a:r>
              <a:rPr lang="ar-IQ" sz="2800" dirty="0" smtClean="0">
                <a:solidFill>
                  <a:schemeClr val="tx1"/>
                </a:solidFill>
                <a:latin typeface="Simplified Arabic" pitchFamily="18" charset="-78"/>
                <a:cs typeface="Simplified Arabic" pitchFamily="18" charset="-78"/>
              </a:rPr>
              <a:t> </a:t>
            </a:r>
            <a:r>
              <a:rPr lang="ar-IQ" sz="2800" dirty="0">
                <a:solidFill>
                  <a:schemeClr val="tx1"/>
                </a:solidFill>
                <a:latin typeface="Simplified Arabic" pitchFamily="18" charset="-78"/>
                <a:cs typeface="Simplified Arabic" pitchFamily="18" charset="-78"/>
              </a:rPr>
              <a:t>ان </a:t>
            </a:r>
            <a:r>
              <a:rPr lang="ar-IQ" sz="2800" dirty="0" smtClean="0">
                <a:solidFill>
                  <a:schemeClr val="tx1"/>
                </a:solidFill>
                <a:latin typeface="Simplified Arabic" pitchFamily="18" charset="-78"/>
                <a:cs typeface="Simplified Arabic" pitchFamily="18" charset="-78"/>
              </a:rPr>
              <a:t>يقارن الطالب بين الارسال التنسي والارسال المتموج من </a:t>
            </a:r>
            <a:r>
              <a:rPr lang="ar-IQ" sz="2800" smtClean="0">
                <a:solidFill>
                  <a:schemeClr val="tx1"/>
                </a:solidFill>
                <a:latin typeface="Simplified Arabic" pitchFamily="18" charset="-78"/>
                <a:cs typeface="Simplified Arabic" pitchFamily="18" charset="-78"/>
              </a:rPr>
              <a:t>حيث الاداء </a:t>
            </a:r>
            <a:r>
              <a:rPr lang="ar-IQ" sz="2800" dirty="0" smtClean="0">
                <a:solidFill>
                  <a:schemeClr val="tx1"/>
                </a:solidFill>
                <a:latin typeface="Simplified Arabic" pitchFamily="18" charset="-78"/>
                <a:cs typeface="Simplified Arabic" pitchFamily="18" charset="-78"/>
              </a:rPr>
              <a:t>والنتيجة.</a:t>
            </a:r>
          </a:p>
          <a:p>
            <a:pPr algn="just"/>
            <a:r>
              <a:rPr lang="ar-IQ" sz="2800" b="1" dirty="0">
                <a:solidFill>
                  <a:schemeClr val="tx1"/>
                </a:solidFill>
                <a:latin typeface="Simplified Arabic" pitchFamily="18" charset="-78"/>
                <a:cs typeface="Simplified Arabic" pitchFamily="18" charset="-78"/>
              </a:rPr>
              <a:t>5- </a:t>
            </a:r>
            <a:r>
              <a:rPr lang="ar-IQ" sz="2800" b="1" dirty="0" smtClean="0">
                <a:solidFill>
                  <a:schemeClr val="tx1"/>
                </a:solidFill>
                <a:latin typeface="Simplified Arabic" pitchFamily="18" charset="-78"/>
                <a:cs typeface="Simplified Arabic" pitchFamily="18" charset="-78"/>
              </a:rPr>
              <a:t>التركيب:</a:t>
            </a:r>
            <a:r>
              <a:rPr lang="ar-IQ" sz="2800" dirty="0" smtClean="0">
                <a:solidFill>
                  <a:schemeClr val="tx1"/>
                </a:solidFill>
                <a:latin typeface="Simplified Arabic" pitchFamily="18" charset="-78"/>
                <a:cs typeface="Simplified Arabic" pitchFamily="18" charset="-78"/>
              </a:rPr>
              <a:t>اي </a:t>
            </a:r>
            <a:r>
              <a:rPr lang="ar-IQ" sz="2800" dirty="0">
                <a:solidFill>
                  <a:schemeClr val="tx1"/>
                </a:solidFill>
                <a:latin typeface="Simplified Arabic" pitchFamily="18" charset="-78"/>
                <a:cs typeface="Simplified Arabic" pitchFamily="18" charset="-78"/>
              </a:rPr>
              <a:t>أن يربط أو يجمع أو يرتب أجزاء المعرفة المتفرقة مع بعضها لتكوين وإنتاج مضمون أو قالب جديد من </a:t>
            </a:r>
            <a:r>
              <a:rPr lang="ar-IQ" sz="2800" dirty="0" smtClean="0">
                <a:solidFill>
                  <a:schemeClr val="tx1"/>
                </a:solidFill>
                <a:latin typeface="Simplified Arabic" pitchFamily="18" charset="-78"/>
                <a:cs typeface="Simplified Arabic" pitchFamily="18" charset="-78"/>
              </a:rPr>
              <a:t>بناء </a:t>
            </a:r>
            <a:r>
              <a:rPr lang="ar-IQ" sz="2800" dirty="0">
                <a:solidFill>
                  <a:schemeClr val="tx1"/>
                </a:solidFill>
                <a:latin typeface="Simplified Arabic" pitchFamily="18" charset="-78"/>
                <a:cs typeface="Simplified Arabic" pitchFamily="18" charset="-78"/>
              </a:rPr>
              <a:t>أفكاره لم يكن موجودا من </a:t>
            </a:r>
            <a:r>
              <a:rPr lang="ar-IQ" sz="2800" dirty="0" smtClean="0">
                <a:solidFill>
                  <a:schemeClr val="tx1"/>
                </a:solidFill>
                <a:latin typeface="Simplified Arabic" pitchFamily="18" charset="-78"/>
                <a:cs typeface="Simplified Arabic" pitchFamily="18" charset="-78"/>
              </a:rPr>
              <a:t>قبل.</a:t>
            </a:r>
          </a:p>
          <a:p>
            <a:pPr algn="just"/>
            <a:r>
              <a:rPr lang="ar-IQ" sz="2800" dirty="0">
                <a:solidFill>
                  <a:schemeClr val="tx1"/>
                </a:solidFill>
                <a:latin typeface="Simplified Arabic" pitchFamily="18" charset="-78"/>
                <a:cs typeface="Simplified Arabic" pitchFamily="18" charset="-78"/>
              </a:rPr>
              <a:t>أ</a:t>
            </a:r>
            <a:r>
              <a:rPr lang="ar-IQ" sz="2800" b="1" dirty="0">
                <a:solidFill>
                  <a:schemeClr val="tx1"/>
                </a:solidFill>
                <a:latin typeface="Simplified Arabic" pitchFamily="18" charset="-78"/>
                <a:cs typeface="Simplified Arabic" pitchFamily="18" charset="-78"/>
              </a:rPr>
              <a:t>ن يدمج الطالب، أن يركب، أن يؤلف، أن يربط، أن يصمم، أن يقترح، أن يضع خطة، أن يستنتج، أن </a:t>
            </a:r>
            <a:r>
              <a:rPr lang="ar-IQ" sz="2800" b="1" dirty="0" smtClean="0">
                <a:solidFill>
                  <a:schemeClr val="tx1"/>
                </a:solidFill>
                <a:latin typeface="Simplified Arabic" pitchFamily="18" charset="-78"/>
                <a:cs typeface="Simplified Arabic" pitchFamily="18" charset="-78"/>
              </a:rPr>
              <a:t>يصنف.</a:t>
            </a:r>
          </a:p>
          <a:p>
            <a:r>
              <a:rPr lang="ar-IQ" sz="2800" b="1" dirty="0" smtClean="0">
                <a:solidFill>
                  <a:schemeClr val="tx1"/>
                </a:solidFill>
                <a:latin typeface="Simplified Arabic" pitchFamily="18" charset="-78"/>
                <a:cs typeface="Simplified Arabic" pitchFamily="18" charset="-78"/>
              </a:rPr>
              <a:t> 6- التقويم:- </a:t>
            </a:r>
            <a:r>
              <a:rPr lang="ar-IQ" sz="2800" dirty="0" smtClean="0">
                <a:solidFill>
                  <a:schemeClr val="tx1"/>
                </a:solidFill>
                <a:latin typeface="Simplified Arabic" pitchFamily="18" charset="-78"/>
                <a:cs typeface="Simplified Arabic" pitchFamily="18" charset="-78"/>
              </a:rPr>
              <a:t>اي اصدار الاحكام واتخاذ القرارات واعطاء قيمة للشيء من خلال خبراته التي اكتسبها وتصل الى مرحلة الابداع. </a:t>
            </a:r>
          </a:p>
          <a:p>
            <a:r>
              <a:rPr lang="ar-IQ" sz="2800" b="1" dirty="0">
                <a:solidFill>
                  <a:schemeClr val="tx1"/>
                </a:solidFill>
                <a:latin typeface="Simplified Arabic" pitchFamily="18" charset="-78"/>
                <a:cs typeface="Simplified Arabic" pitchFamily="18" charset="-78"/>
              </a:rPr>
              <a:t>أن يقيّم الطالب، أن ينتقد، أن يحكم، أن يقرر، أن يبدي رأيا، أن يختار، أن يعين، أن ينتقي، أن يقرب. </a:t>
            </a:r>
            <a:r>
              <a:rPr lang="ar-IQ" sz="2800" b="1" dirty="0" smtClean="0">
                <a:solidFill>
                  <a:schemeClr val="tx1"/>
                </a:solidFill>
                <a:latin typeface="Simplified Arabic" pitchFamily="18" charset="-78"/>
                <a:cs typeface="Simplified Arabic" pitchFamily="18" charset="-78"/>
              </a:rPr>
              <a:t> </a:t>
            </a:r>
            <a:endParaRPr lang="en-US" sz="28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34314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153400" cy="762000"/>
          </a:xfrm>
          <a:solidFill>
            <a:schemeClr val="bg1">
              <a:lumMod val="95000"/>
            </a:schemeClr>
          </a:solidFill>
        </p:spPr>
        <p:txBody>
          <a:bodyPr>
            <a:normAutofit/>
          </a:bodyPr>
          <a:lstStyle/>
          <a:p>
            <a:pPr lvl="0" algn="ctr"/>
            <a:r>
              <a:rPr lang="ar-IQ" dirty="0" smtClean="0">
                <a:solidFill>
                  <a:srgbClr val="0070C0"/>
                </a:solidFill>
                <a:latin typeface="Simplified Arabic" pitchFamily="18" charset="-78"/>
                <a:cs typeface="Simplified Arabic" pitchFamily="18" charset="-78"/>
              </a:rPr>
              <a:t>2- المجال الوجداني(الانفعالي):</a:t>
            </a:r>
            <a:endParaRPr lang="ar-IQ" dirty="0">
              <a:solidFill>
                <a:srgbClr val="0070C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533400" y="830317"/>
            <a:ext cx="8153400" cy="5943600"/>
          </a:xfrm>
          <a:gradFill flip="none" rotWithShape="1">
            <a:gsLst>
              <a:gs pos="0">
                <a:srgbClr val="FFEFD1"/>
              </a:gs>
              <a:gs pos="64999">
                <a:srgbClr val="F0EBD5"/>
              </a:gs>
              <a:gs pos="100000">
                <a:srgbClr val="D1C39F"/>
              </a:gs>
            </a:gsLst>
            <a:lin ang="5400000" scaled="0"/>
            <a:tileRect/>
          </a:gradFill>
        </p:spPr>
        <p:txBody>
          <a:bodyPr>
            <a:normAutofit/>
          </a:bodyPr>
          <a:lstStyle/>
          <a:p>
            <a:pPr marL="0" indent="0" algn="just">
              <a:buNone/>
            </a:pPr>
            <a:r>
              <a:rPr lang="ar-IQ" sz="2400" b="1" dirty="0" smtClean="0">
                <a:latin typeface="Simplified Arabic" pitchFamily="18" charset="-78"/>
                <a:cs typeface="Simplified Arabic" pitchFamily="18" charset="-78"/>
              </a:rPr>
              <a:t>يتناول هذا المجال الاهداف التي تتناول الميول والاتجاهات والقيم والعقائد والتقدير والعواطف والمشاعر والاحاسيس التي تؤثر في مظاهر سلوك المتعلم وانشطته ويتضمن خمسة مستويات هرمية كالاتي:</a:t>
            </a:r>
          </a:p>
          <a:p>
            <a:pPr marL="0" indent="0" algn="just">
              <a:buNone/>
            </a:pPr>
            <a:endParaRPr lang="ar-IQ" sz="2400" b="1" dirty="0">
              <a:latin typeface="Simplified Arabic" pitchFamily="18" charset="-78"/>
              <a:cs typeface="Simplified Arabic" pitchFamily="18" charset="-78"/>
            </a:endParaRPr>
          </a:p>
        </p:txBody>
      </p:sp>
      <p:sp>
        <p:nvSpPr>
          <p:cNvPr id="4" name="Isosceles Triangle 3"/>
          <p:cNvSpPr/>
          <p:nvPr/>
        </p:nvSpPr>
        <p:spPr>
          <a:xfrm>
            <a:off x="381000" y="1981200"/>
            <a:ext cx="6781800" cy="4572000"/>
          </a:xfrm>
          <a:prstGeom prst="triangle">
            <a:avLst/>
          </a:prstGeom>
          <a:solidFill>
            <a:schemeClr val="accent4">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ar-IQ" sz="2000" b="1" dirty="0" smtClean="0">
                <a:solidFill>
                  <a:schemeClr val="tx1"/>
                </a:solidFill>
              </a:rPr>
              <a:t>5- </a:t>
            </a:r>
            <a:r>
              <a:rPr lang="ar-IQ" sz="2000" b="1" dirty="0" smtClean="0">
                <a:solidFill>
                  <a:schemeClr val="tx1"/>
                </a:solidFill>
              </a:rPr>
              <a:t>التميز</a:t>
            </a:r>
            <a:endParaRPr lang="ar-IQ" sz="2000" b="1" dirty="0">
              <a:solidFill>
                <a:schemeClr val="tx1"/>
              </a:solidFill>
            </a:endParaRPr>
          </a:p>
          <a:p>
            <a:pPr algn="ctr"/>
            <a:endParaRPr lang="ar-IQ" sz="2000" b="1" dirty="0" smtClean="0">
              <a:solidFill>
                <a:schemeClr val="tx1"/>
              </a:solidFill>
            </a:endParaRPr>
          </a:p>
          <a:p>
            <a:pPr algn="ctr"/>
            <a:endParaRPr lang="ar-IQ" sz="2000" b="1" dirty="0" smtClean="0">
              <a:solidFill>
                <a:schemeClr val="tx1"/>
              </a:solidFill>
            </a:endParaRPr>
          </a:p>
          <a:p>
            <a:pPr algn="ctr"/>
            <a:r>
              <a:rPr lang="ar-IQ" sz="2000" b="1" dirty="0" smtClean="0">
                <a:solidFill>
                  <a:schemeClr val="tx1"/>
                </a:solidFill>
              </a:rPr>
              <a:t>4- الترتيب القيمي</a:t>
            </a:r>
            <a:endParaRPr lang="ar-IQ" sz="2000" b="1" dirty="0">
              <a:solidFill>
                <a:schemeClr val="tx1"/>
              </a:solidFill>
            </a:endParaRPr>
          </a:p>
          <a:p>
            <a:pPr algn="ctr"/>
            <a:endParaRPr lang="ar-IQ" sz="2000" b="1" dirty="0" smtClean="0">
              <a:solidFill>
                <a:schemeClr val="tx1"/>
              </a:solidFill>
            </a:endParaRPr>
          </a:p>
          <a:p>
            <a:pPr algn="ctr"/>
            <a:r>
              <a:rPr lang="ar-IQ" sz="2000" b="1" dirty="0" smtClean="0">
                <a:solidFill>
                  <a:schemeClr val="tx1"/>
                </a:solidFill>
              </a:rPr>
              <a:t>3- </a:t>
            </a:r>
            <a:r>
              <a:rPr lang="ar-IQ" sz="2000" b="1" dirty="0" smtClean="0">
                <a:solidFill>
                  <a:schemeClr val="tx1"/>
                </a:solidFill>
              </a:rPr>
              <a:t>التقييم</a:t>
            </a:r>
            <a:endParaRPr lang="ar-IQ" sz="2000" b="1" dirty="0">
              <a:solidFill>
                <a:schemeClr val="tx1"/>
              </a:solidFill>
            </a:endParaRPr>
          </a:p>
          <a:p>
            <a:pPr algn="ctr"/>
            <a:endParaRPr lang="ar-IQ" sz="2000" b="1" dirty="0">
              <a:solidFill>
                <a:schemeClr val="tx1"/>
              </a:solidFill>
            </a:endParaRPr>
          </a:p>
          <a:p>
            <a:pPr algn="ctr"/>
            <a:r>
              <a:rPr lang="ar-IQ" sz="2000" b="1" dirty="0" smtClean="0">
                <a:solidFill>
                  <a:schemeClr val="tx1"/>
                </a:solidFill>
              </a:rPr>
              <a:t>2- الاستجابة</a:t>
            </a:r>
          </a:p>
          <a:p>
            <a:pPr algn="ctr"/>
            <a:endParaRPr lang="ar-IQ" sz="2000" b="1" dirty="0" smtClean="0">
              <a:solidFill>
                <a:schemeClr val="tx1"/>
              </a:solidFill>
            </a:endParaRPr>
          </a:p>
          <a:p>
            <a:pPr algn="ctr"/>
            <a:r>
              <a:rPr lang="ar-IQ" sz="2000" b="1" dirty="0" smtClean="0">
                <a:solidFill>
                  <a:schemeClr val="tx1"/>
                </a:solidFill>
              </a:rPr>
              <a:t> 1- </a:t>
            </a:r>
            <a:r>
              <a:rPr lang="ar-IQ" sz="2000" b="1" dirty="0" smtClean="0">
                <a:solidFill>
                  <a:schemeClr val="tx1"/>
                </a:solidFill>
              </a:rPr>
              <a:t>التقبل</a:t>
            </a:r>
            <a:endParaRPr lang="ar-IQ" sz="2000" b="1" dirty="0">
              <a:solidFill>
                <a:schemeClr val="tx1"/>
              </a:solidFill>
            </a:endParaRPr>
          </a:p>
          <a:p>
            <a:pPr algn="ctr"/>
            <a:endParaRPr lang="ar-IQ" dirty="0">
              <a:solidFill>
                <a:schemeClr val="tx1"/>
              </a:solidFill>
            </a:endParaRPr>
          </a:p>
          <a:p>
            <a:pPr algn="ctr"/>
            <a:endParaRPr lang="ar-IQ" dirty="0" smtClean="0">
              <a:solidFill>
                <a:schemeClr val="tx1"/>
              </a:solidFill>
            </a:endParaRPr>
          </a:p>
          <a:p>
            <a:pPr algn="ctr"/>
            <a:endParaRPr lang="ar-IQ" dirty="0">
              <a:solidFill>
                <a:schemeClr val="tx1"/>
              </a:solidFill>
            </a:endParaRPr>
          </a:p>
          <a:p>
            <a:pPr algn="ctr"/>
            <a:endParaRPr lang="ar-IQ" dirty="0" smtClean="0">
              <a:solidFill>
                <a:schemeClr val="tx1"/>
              </a:solidFill>
            </a:endParaRPr>
          </a:p>
          <a:p>
            <a:pPr algn="ctr"/>
            <a:endParaRPr lang="ar-IQ" dirty="0">
              <a:solidFill>
                <a:schemeClr val="tx1"/>
              </a:solidFill>
            </a:endParaRPr>
          </a:p>
          <a:p>
            <a:pPr algn="ctr"/>
            <a:endParaRPr lang="ar-IQ" dirty="0" smtClean="0">
              <a:solidFill>
                <a:schemeClr val="tx1"/>
              </a:solidFill>
            </a:endParaRPr>
          </a:p>
        </p:txBody>
      </p:sp>
      <p:cxnSp>
        <p:nvCxnSpPr>
          <p:cNvPr id="6" name="Straight Connector 5"/>
          <p:cNvCxnSpPr/>
          <p:nvPr/>
        </p:nvCxnSpPr>
        <p:spPr>
          <a:xfrm>
            <a:off x="914400" y="5715000"/>
            <a:ext cx="56769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1524000" y="5105400"/>
            <a:ext cx="4495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981200" y="4419600"/>
            <a:ext cx="3657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2438400" y="3581400"/>
            <a:ext cx="2743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31603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304800"/>
            <a:ext cx="8839200" cy="65532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ar-IQ" sz="2800" b="1" dirty="0" smtClean="0">
                <a:solidFill>
                  <a:schemeClr val="tx1"/>
                </a:solidFill>
                <a:latin typeface="Simplified Arabic" pitchFamily="18" charset="-78"/>
                <a:cs typeface="Simplified Arabic" pitchFamily="18" charset="-78"/>
              </a:rPr>
              <a:t>1- الاستقبال</a:t>
            </a:r>
            <a:r>
              <a:rPr lang="ar-IQ" sz="2800" dirty="0" smtClean="0">
                <a:solidFill>
                  <a:schemeClr val="tx1"/>
                </a:solidFill>
                <a:latin typeface="Simplified Arabic" pitchFamily="18" charset="-78"/>
                <a:cs typeface="Simplified Arabic" pitchFamily="18" charset="-78"/>
              </a:rPr>
              <a:t>:- هو ادنى مستوى في المجال الوجداني وهو ابداء الرغبة والاهتمام بالمادة حيث يبدا المتعلم بالمشاركة العاطفية للاحساس بالارتياح والاستمتاع : </a:t>
            </a:r>
            <a:r>
              <a:rPr lang="ar-IQ" sz="2800" b="1" dirty="0" smtClean="0">
                <a:solidFill>
                  <a:schemeClr val="tx1"/>
                </a:solidFill>
                <a:latin typeface="Simplified Arabic" pitchFamily="18" charset="-78"/>
                <a:cs typeface="Simplified Arabic" pitchFamily="18" charset="-78"/>
              </a:rPr>
              <a:t>يستمتع-يصغي-ان يبدي رغبة-ان ينتبه.</a:t>
            </a:r>
          </a:p>
          <a:p>
            <a:pPr marL="457200" indent="-457200" algn="just">
              <a:buFontTx/>
              <a:buChar char="-"/>
            </a:pPr>
            <a:r>
              <a:rPr lang="ar-IQ" sz="2800" dirty="0" smtClean="0">
                <a:solidFill>
                  <a:schemeClr val="tx1"/>
                </a:solidFill>
                <a:latin typeface="Simplified Arabic" pitchFamily="18" charset="-78"/>
                <a:cs typeface="Simplified Arabic" pitchFamily="18" charset="-78"/>
              </a:rPr>
              <a:t>ان يبدي رغبة في المشاركة بتنظف الساحة بعد انتهاء الدرس.</a:t>
            </a:r>
          </a:p>
          <a:p>
            <a:pPr algn="just"/>
            <a:r>
              <a:rPr lang="ar-IQ" sz="2800" b="1" dirty="0" smtClean="0">
                <a:solidFill>
                  <a:schemeClr val="tx1"/>
                </a:solidFill>
                <a:latin typeface="Simplified Arabic" pitchFamily="18" charset="-78"/>
                <a:cs typeface="Simplified Arabic" pitchFamily="18" charset="-78"/>
              </a:rPr>
              <a:t>2- الاستجابة:</a:t>
            </a:r>
            <a:r>
              <a:rPr lang="ar-IQ" sz="2800" dirty="0" smtClean="0">
                <a:solidFill>
                  <a:schemeClr val="tx1"/>
                </a:solidFill>
                <a:latin typeface="Simplified Arabic" pitchFamily="18" charset="-78"/>
                <a:cs typeface="Simplified Arabic" pitchFamily="18" charset="-78"/>
              </a:rPr>
              <a:t>هو ظهور التقبل لدى المتعلم والاقتناع به ثم المشاركة بفعالية وايجابيةوالاستمتاع في تنفيذ الاوامر والتعليمات : </a:t>
            </a:r>
            <a:r>
              <a:rPr lang="ar-IQ" sz="2800" b="1" dirty="0" smtClean="0">
                <a:solidFill>
                  <a:schemeClr val="tx1"/>
                </a:solidFill>
                <a:latin typeface="Simplified Arabic" pitchFamily="18" charset="-78"/>
                <a:cs typeface="Simplified Arabic" pitchFamily="18" charset="-78"/>
              </a:rPr>
              <a:t>ان يتقبل-ان يتشوق- ان يشارك-ان يتذوق.</a:t>
            </a:r>
          </a:p>
          <a:p>
            <a:pPr algn="just"/>
            <a:r>
              <a:rPr lang="ar-IQ" sz="2800" b="1" dirty="0" smtClean="0">
                <a:solidFill>
                  <a:schemeClr val="tx1"/>
                </a:solidFill>
                <a:latin typeface="Simplified Arabic" pitchFamily="18" charset="-78"/>
                <a:cs typeface="Simplified Arabic" pitchFamily="18" charset="-78"/>
              </a:rPr>
              <a:t>- ان يتشوق الطالب في ممارسة التحكيم بالكرة الطائرة .</a:t>
            </a:r>
          </a:p>
          <a:p>
            <a:r>
              <a:rPr lang="ar-IQ" sz="2800" dirty="0" smtClean="0">
                <a:solidFill>
                  <a:schemeClr val="tx1"/>
                </a:solidFill>
                <a:latin typeface="Simplified Arabic" pitchFamily="18" charset="-78"/>
                <a:cs typeface="Simplified Arabic" pitchFamily="18" charset="-78"/>
              </a:rPr>
              <a:t> 3-الحكم القيمي: ان يعطي المتعلم القيمة لشيء ما او تقديره لشيء او التعبير بالسلوك نحو شيء ما, (التطوع)(الايمان باهمية الوقت)(المشاركة).</a:t>
            </a:r>
          </a:p>
          <a:p>
            <a:r>
              <a:rPr lang="ar-IQ" sz="2800" b="1" dirty="0" smtClean="0">
                <a:solidFill>
                  <a:schemeClr val="tx1"/>
                </a:solidFill>
                <a:latin typeface="Simplified Arabic" pitchFamily="18" charset="-78"/>
                <a:cs typeface="Simplified Arabic" pitchFamily="18" charset="-78"/>
              </a:rPr>
              <a:t>ان يقيم الطالب-ان يؤمن-ان يعتمد- ان يساعد-ان يناقش.</a:t>
            </a:r>
          </a:p>
          <a:p>
            <a:r>
              <a:rPr lang="ar-IQ" sz="2800" b="1" dirty="0" smtClean="0">
                <a:solidFill>
                  <a:schemeClr val="tx1"/>
                </a:solidFill>
                <a:latin typeface="Simplified Arabic" pitchFamily="18" charset="-78"/>
                <a:cs typeface="Simplified Arabic" pitchFamily="18" charset="-78"/>
              </a:rPr>
              <a:t>- ان يؤمن الطالب بجهود الجميع لتنظيم الدرس.</a:t>
            </a:r>
            <a:endParaRPr lang="en-US" sz="28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949891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304800"/>
            <a:ext cx="8839200" cy="65532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ar-IQ" sz="2800" b="1" dirty="0" smtClean="0">
                <a:solidFill>
                  <a:schemeClr val="tx1"/>
                </a:solidFill>
                <a:latin typeface="Simplified Arabic" pitchFamily="18" charset="-78"/>
                <a:cs typeface="Simplified Arabic" pitchFamily="18" charset="-78"/>
              </a:rPr>
              <a:t>4- التنظيم</a:t>
            </a:r>
            <a:r>
              <a:rPr lang="ar-IQ" sz="2800" dirty="0" smtClean="0">
                <a:solidFill>
                  <a:schemeClr val="tx1"/>
                </a:solidFill>
                <a:latin typeface="Simplified Arabic" pitchFamily="18" charset="-78"/>
                <a:cs typeface="Simplified Arabic" pitchFamily="18" charset="-78"/>
              </a:rPr>
              <a:t>:- هو جمع مجموعة من القيم والمبادئ للمتعلم, ثم ينظم ويختار ايهما من هذه القيم والمبادئ اكثر اهمية من غيرها, اي يتبع فلسفة خاصة به,</a:t>
            </a:r>
          </a:p>
          <a:p>
            <a:pPr algn="just"/>
            <a:r>
              <a:rPr lang="ar-IQ" sz="2800" b="1" dirty="0" smtClean="0">
                <a:solidFill>
                  <a:schemeClr val="tx1"/>
                </a:solidFill>
                <a:latin typeface="Simplified Arabic" pitchFamily="18" charset="-78"/>
                <a:cs typeface="Simplified Arabic" pitchFamily="18" charset="-78"/>
              </a:rPr>
              <a:t>ان يخطط-ان ينظم-ان يعبر-ان يلتزم.</a:t>
            </a:r>
          </a:p>
          <a:p>
            <a:pPr algn="just"/>
            <a:r>
              <a:rPr lang="ar-IQ" sz="2800" dirty="0" smtClean="0">
                <a:solidFill>
                  <a:schemeClr val="tx1"/>
                </a:solidFill>
                <a:latin typeface="Simplified Arabic" pitchFamily="18" charset="-78"/>
                <a:cs typeface="Simplified Arabic" pitchFamily="18" charset="-78"/>
              </a:rPr>
              <a:t>- ان ينظم الطالب انفعالاته  اثناء ممارسة التحكيم في الكرة الطائرة.</a:t>
            </a:r>
          </a:p>
          <a:p>
            <a:pPr algn="just"/>
            <a:endParaRPr lang="ar-IQ" sz="2800" dirty="0">
              <a:solidFill>
                <a:schemeClr val="tx1"/>
              </a:solidFill>
              <a:latin typeface="Simplified Arabic" pitchFamily="18" charset="-78"/>
              <a:cs typeface="Simplified Arabic" pitchFamily="18" charset="-78"/>
            </a:endParaRPr>
          </a:p>
          <a:p>
            <a:pPr algn="just"/>
            <a:r>
              <a:rPr lang="ar-IQ" sz="2800" dirty="0" smtClean="0">
                <a:solidFill>
                  <a:schemeClr val="tx1"/>
                </a:solidFill>
                <a:latin typeface="Simplified Arabic" pitchFamily="18" charset="-78"/>
                <a:cs typeface="Simplified Arabic" pitchFamily="18" charset="-78"/>
              </a:rPr>
              <a:t>5- </a:t>
            </a:r>
            <a:r>
              <a:rPr lang="ar-IQ" sz="2800" b="1" dirty="0" smtClean="0">
                <a:solidFill>
                  <a:schemeClr val="tx1"/>
                </a:solidFill>
                <a:latin typeface="Simplified Arabic" pitchFamily="18" charset="-78"/>
                <a:cs typeface="Simplified Arabic" pitchFamily="18" charset="-78"/>
              </a:rPr>
              <a:t>تمثيل القيم: </a:t>
            </a:r>
            <a:r>
              <a:rPr lang="ar-IQ" sz="2800" dirty="0" smtClean="0">
                <a:solidFill>
                  <a:schemeClr val="tx1"/>
                </a:solidFill>
                <a:latin typeface="Simplified Arabic" pitchFamily="18" charset="-78"/>
                <a:cs typeface="Simplified Arabic" pitchFamily="18" charset="-78"/>
              </a:rPr>
              <a:t>هو اعلى مستوى للمجال الوجداني, وهو عبارة عن تشكيل لصفات محددة لكل متعلم بنظام يميزه عن اقرانه من المتعلمين, وذلك يعتمد على القيم والمبادئ التي تحكم سلوكه من خلال البيئة التي يعيش فيها.</a:t>
            </a:r>
          </a:p>
          <a:p>
            <a:pPr algn="just"/>
            <a:r>
              <a:rPr lang="ar-IQ" sz="2800" dirty="0" smtClean="0">
                <a:solidFill>
                  <a:schemeClr val="tx1"/>
                </a:solidFill>
                <a:latin typeface="Simplified Arabic" pitchFamily="18" charset="-78"/>
                <a:cs typeface="Simplified Arabic" pitchFamily="18" charset="-78"/>
              </a:rPr>
              <a:t>ان يضع خطة-ان يدافع-ان يبرهن- ان يؤمن.</a:t>
            </a:r>
          </a:p>
          <a:p>
            <a:pPr algn="just"/>
            <a:r>
              <a:rPr lang="ar-IQ" sz="2800" dirty="0" smtClean="0">
                <a:solidFill>
                  <a:schemeClr val="tx1"/>
                </a:solidFill>
                <a:latin typeface="Simplified Arabic" pitchFamily="18" charset="-78"/>
                <a:cs typeface="Simplified Arabic" pitchFamily="18" charset="-78"/>
              </a:rPr>
              <a:t>- ان يثق الطالب بمساعدة زملائه اثناء ممارسة التحكيم في الكرة الطائرة.</a:t>
            </a:r>
            <a:endParaRPr lang="en-US" sz="2800"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514750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0"/>
            <a:ext cx="8153400" cy="762000"/>
          </a:xfrm>
          <a:solidFill>
            <a:schemeClr val="bg1">
              <a:lumMod val="95000"/>
            </a:schemeClr>
          </a:solidFill>
        </p:spPr>
        <p:txBody>
          <a:bodyPr>
            <a:normAutofit/>
          </a:bodyPr>
          <a:lstStyle/>
          <a:p>
            <a:pPr lvl="0" algn="ctr"/>
            <a:r>
              <a:rPr lang="ar-IQ" dirty="0" smtClean="0">
                <a:solidFill>
                  <a:srgbClr val="0070C0"/>
                </a:solidFill>
                <a:latin typeface="Simplified Arabic" pitchFamily="18" charset="-78"/>
                <a:cs typeface="Simplified Arabic" pitchFamily="18" charset="-78"/>
              </a:rPr>
              <a:t>3- المجال النفس حركي:</a:t>
            </a:r>
            <a:endParaRPr lang="ar-IQ" dirty="0">
              <a:solidFill>
                <a:srgbClr val="0070C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533400" y="830317"/>
            <a:ext cx="8153400" cy="5943600"/>
          </a:xfrm>
          <a:gradFill flip="none" rotWithShape="1">
            <a:gsLst>
              <a:gs pos="0">
                <a:srgbClr val="FFEFD1"/>
              </a:gs>
              <a:gs pos="64999">
                <a:srgbClr val="F0EBD5"/>
              </a:gs>
              <a:gs pos="100000">
                <a:srgbClr val="D1C39F"/>
              </a:gs>
            </a:gsLst>
            <a:lin ang="5400000" scaled="0"/>
            <a:tileRect/>
          </a:gradFill>
        </p:spPr>
        <p:txBody>
          <a:bodyPr>
            <a:normAutofit/>
          </a:bodyPr>
          <a:lstStyle/>
          <a:p>
            <a:pPr marL="0" indent="0" algn="just">
              <a:buNone/>
            </a:pPr>
            <a:r>
              <a:rPr lang="ar-IQ" sz="2400" b="1" dirty="0" smtClean="0">
                <a:latin typeface="Simplified Arabic" pitchFamily="18" charset="-78"/>
                <a:cs typeface="Simplified Arabic" pitchFamily="18" charset="-78"/>
              </a:rPr>
              <a:t>هو المجال الذي يعتمد على المجالين(المعرفي ) و (الوجداني) اذ لابد ان يتفهم المتعلم معرفيا كيف تؤدى الحركة؟ ومن ثم تكوين اتجاهات و ميول ورغبات ايجابية لانتاج التعلم الفعال, ويتضمن هذا المجال المهارات الحركية والبدنية والجسمية ويتضمن خمسة مستويات:</a:t>
            </a:r>
          </a:p>
          <a:p>
            <a:pPr marL="0" indent="0" algn="just">
              <a:buNone/>
            </a:pPr>
            <a:endParaRPr lang="ar-IQ" sz="2400" b="1" dirty="0">
              <a:latin typeface="Simplified Arabic" pitchFamily="18" charset="-78"/>
              <a:cs typeface="Simplified Arabic" pitchFamily="18" charset="-78"/>
            </a:endParaRPr>
          </a:p>
        </p:txBody>
      </p:sp>
      <p:sp>
        <p:nvSpPr>
          <p:cNvPr id="4" name="Isosceles Triangle 3"/>
          <p:cNvSpPr/>
          <p:nvPr/>
        </p:nvSpPr>
        <p:spPr>
          <a:xfrm>
            <a:off x="381000" y="1944414"/>
            <a:ext cx="6781800" cy="4572000"/>
          </a:xfrm>
          <a:prstGeom prst="triangle">
            <a:avLst/>
          </a:prstGeom>
          <a:solidFill>
            <a:schemeClr val="accent4">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ar-IQ" sz="2400" b="1" dirty="0" smtClean="0">
                <a:solidFill>
                  <a:schemeClr val="tx1"/>
                </a:solidFill>
                <a:latin typeface="Simplified Arabic" pitchFamily="18" charset="-78"/>
                <a:cs typeface="Simplified Arabic" pitchFamily="18" charset="-78"/>
              </a:rPr>
              <a:t>5-الاستجابة المعقدة</a:t>
            </a:r>
            <a:endParaRPr lang="ar-IQ" sz="2400" b="1" dirty="0" smtClean="0">
              <a:solidFill>
                <a:schemeClr val="tx1"/>
              </a:solidFill>
              <a:latin typeface="Simplified Arabic" pitchFamily="18" charset="-78"/>
              <a:cs typeface="Simplified Arabic" pitchFamily="18" charset="-78"/>
            </a:endParaRPr>
          </a:p>
          <a:p>
            <a:pPr algn="ctr"/>
            <a:endParaRPr lang="ar-IQ" sz="2400" b="1" dirty="0" smtClean="0">
              <a:solidFill>
                <a:schemeClr val="tx1"/>
              </a:solidFill>
              <a:latin typeface="Simplified Arabic" pitchFamily="18" charset="-78"/>
              <a:cs typeface="Simplified Arabic" pitchFamily="18" charset="-78"/>
            </a:endParaRPr>
          </a:p>
          <a:p>
            <a:pPr algn="ctr"/>
            <a:r>
              <a:rPr lang="ar-IQ" sz="2400" b="1" dirty="0" smtClean="0">
                <a:solidFill>
                  <a:schemeClr val="tx1"/>
                </a:solidFill>
                <a:latin typeface="Simplified Arabic" pitchFamily="18" charset="-78"/>
                <a:cs typeface="Simplified Arabic" pitchFamily="18" charset="-78"/>
              </a:rPr>
              <a:t>4- </a:t>
            </a:r>
            <a:r>
              <a:rPr lang="ar-IQ" sz="2400" b="1" dirty="0" smtClean="0">
                <a:solidFill>
                  <a:schemeClr val="tx1"/>
                </a:solidFill>
                <a:latin typeface="Simplified Arabic" pitchFamily="18" charset="-78"/>
                <a:cs typeface="Simplified Arabic" pitchFamily="18" charset="-78"/>
              </a:rPr>
              <a:t>الالية</a:t>
            </a:r>
            <a:endParaRPr lang="ar-IQ" sz="2400" b="1" dirty="0">
              <a:solidFill>
                <a:schemeClr val="tx1"/>
              </a:solidFill>
              <a:latin typeface="Simplified Arabic" pitchFamily="18" charset="-78"/>
              <a:cs typeface="Simplified Arabic" pitchFamily="18" charset="-78"/>
            </a:endParaRPr>
          </a:p>
          <a:p>
            <a:pPr algn="ctr"/>
            <a:endParaRPr lang="ar-IQ" sz="2400" b="1" dirty="0" smtClean="0">
              <a:solidFill>
                <a:schemeClr val="tx1"/>
              </a:solidFill>
              <a:latin typeface="Simplified Arabic" pitchFamily="18" charset="-78"/>
              <a:cs typeface="Simplified Arabic" pitchFamily="18" charset="-78"/>
            </a:endParaRPr>
          </a:p>
          <a:p>
            <a:pPr algn="ctr"/>
            <a:r>
              <a:rPr lang="ar-IQ" sz="2400" b="1" dirty="0" smtClean="0">
                <a:solidFill>
                  <a:schemeClr val="tx1"/>
                </a:solidFill>
                <a:latin typeface="Simplified Arabic" pitchFamily="18" charset="-78"/>
                <a:cs typeface="Simplified Arabic" pitchFamily="18" charset="-78"/>
              </a:rPr>
              <a:t>  3- </a:t>
            </a:r>
            <a:r>
              <a:rPr lang="ar-IQ" sz="2400" b="1" dirty="0" smtClean="0">
                <a:solidFill>
                  <a:schemeClr val="tx1"/>
                </a:solidFill>
                <a:latin typeface="Simplified Arabic" pitchFamily="18" charset="-78"/>
                <a:cs typeface="Simplified Arabic" pitchFamily="18" charset="-78"/>
              </a:rPr>
              <a:t>الاستجابة الموجهة</a:t>
            </a:r>
            <a:endParaRPr lang="ar-IQ" sz="2400" b="1" dirty="0">
              <a:solidFill>
                <a:schemeClr val="tx1"/>
              </a:solidFill>
              <a:latin typeface="Simplified Arabic" pitchFamily="18" charset="-78"/>
              <a:cs typeface="Simplified Arabic" pitchFamily="18" charset="-78"/>
            </a:endParaRPr>
          </a:p>
          <a:p>
            <a:pPr algn="ctr"/>
            <a:endParaRPr lang="ar-IQ" sz="2400" b="1" dirty="0">
              <a:solidFill>
                <a:schemeClr val="tx1"/>
              </a:solidFill>
              <a:latin typeface="Simplified Arabic" pitchFamily="18" charset="-78"/>
              <a:cs typeface="Simplified Arabic" pitchFamily="18" charset="-78"/>
            </a:endParaRPr>
          </a:p>
          <a:p>
            <a:pPr algn="ctr"/>
            <a:r>
              <a:rPr lang="ar-IQ" sz="2400" b="1" dirty="0" smtClean="0">
                <a:solidFill>
                  <a:schemeClr val="tx1"/>
                </a:solidFill>
                <a:latin typeface="Simplified Arabic" pitchFamily="18" charset="-78"/>
                <a:cs typeface="Simplified Arabic" pitchFamily="18" charset="-78"/>
              </a:rPr>
              <a:t>2- </a:t>
            </a:r>
            <a:r>
              <a:rPr lang="ar-IQ" sz="2400" b="1" dirty="0" smtClean="0">
                <a:solidFill>
                  <a:schemeClr val="tx1"/>
                </a:solidFill>
                <a:latin typeface="Simplified Arabic" pitchFamily="18" charset="-78"/>
                <a:cs typeface="Simplified Arabic" pitchFamily="18" charset="-78"/>
              </a:rPr>
              <a:t>الميل والاستعداد</a:t>
            </a:r>
            <a:endParaRPr lang="ar-IQ" sz="2400" b="1" dirty="0" smtClean="0">
              <a:solidFill>
                <a:schemeClr val="tx1"/>
              </a:solidFill>
              <a:latin typeface="Simplified Arabic" pitchFamily="18" charset="-78"/>
              <a:cs typeface="Simplified Arabic" pitchFamily="18" charset="-78"/>
            </a:endParaRPr>
          </a:p>
          <a:p>
            <a:pPr algn="ctr"/>
            <a:endParaRPr lang="ar-IQ" sz="2400" b="1" dirty="0" smtClean="0">
              <a:solidFill>
                <a:schemeClr val="tx1"/>
              </a:solidFill>
              <a:latin typeface="Simplified Arabic" pitchFamily="18" charset="-78"/>
              <a:cs typeface="Simplified Arabic" pitchFamily="18" charset="-78"/>
            </a:endParaRPr>
          </a:p>
          <a:p>
            <a:pPr algn="ctr"/>
            <a:r>
              <a:rPr lang="ar-IQ" sz="2400" b="1" dirty="0" smtClean="0">
                <a:solidFill>
                  <a:schemeClr val="tx1"/>
                </a:solidFill>
                <a:latin typeface="Simplified Arabic" pitchFamily="18" charset="-78"/>
                <a:cs typeface="Simplified Arabic" pitchFamily="18" charset="-78"/>
              </a:rPr>
              <a:t> 1- </a:t>
            </a:r>
            <a:r>
              <a:rPr lang="ar-IQ" sz="2400" b="1" dirty="0" smtClean="0">
                <a:solidFill>
                  <a:schemeClr val="tx1"/>
                </a:solidFill>
                <a:latin typeface="Simplified Arabic" pitchFamily="18" charset="-78"/>
                <a:cs typeface="Simplified Arabic" pitchFamily="18" charset="-78"/>
              </a:rPr>
              <a:t>الادراك الحسي</a:t>
            </a:r>
            <a:endParaRPr lang="ar-IQ" sz="2400" b="1" dirty="0">
              <a:solidFill>
                <a:schemeClr val="tx1"/>
              </a:solidFill>
              <a:latin typeface="Simplified Arabic" pitchFamily="18" charset="-78"/>
              <a:cs typeface="Simplified Arabic" pitchFamily="18" charset="-78"/>
            </a:endParaRPr>
          </a:p>
          <a:p>
            <a:pPr algn="ctr"/>
            <a:endParaRPr lang="ar-IQ" dirty="0">
              <a:solidFill>
                <a:schemeClr val="tx1"/>
              </a:solidFill>
            </a:endParaRPr>
          </a:p>
          <a:p>
            <a:pPr algn="ctr"/>
            <a:endParaRPr lang="ar-IQ" dirty="0" smtClean="0">
              <a:solidFill>
                <a:schemeClr val="tx1"/>
              </a:solidFill>
            </a:endParaRPr>
          </a:p>
          <a:p>
            <a:pPr algn="ctr"/>
            <a:endParaRPr lang="ar-IQ" dirty="0">
              <a:solidFill>
                <a:schemeClr val="tx1"/>
              </a:solidFill>
            </a:endParaRPr>
          </a:p>
          <a:p>
            <a:pPr algn="ctr"/>
            <a:endParaRPr lang="ar-IQ" dirty="0" smtClean="0">
              <a:solidFill>
                <a:schemeClr val="tx1"/>
              </a:solidFill>
            </a:endParaRPr>
          </a:p>
          <a:p>
            <a:pPr algn="ctr"/>
            <a:endParaRPr lang="ar-IQ" dirty="0">
              <a:solidFill>
                <a:schemeClr val="tx1"/>
              </a:solidFill>
            </a:endParaRPr>
          </a:p>
          <a:p>
            <a:pPr algn="ctr"/>
            <a:endParaRPr lang="ar-IQ" dirty="0" smtClean="0">
              <a:solidFill>
                <a:schemeClr val="tx1"/>
              </a:solidFill>
            </a:endParaRPr>
          </a:p>
        </p:txBody>
      </p:sp>
      <p:cxnSp>
        <p:nvCxnSpPr>
          <p:cNvPr id="6" name="Straight Connector 5"/>
          <p:cNvCxnSpPr/>
          <p:nvPr/>
        </p:nvCxnSpPr>
        <p:spPr>
          <a:xfrm>
            <a:off x="914400" y="5715000"/>
            <a:ext cx="56769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1562100" y="4800600"/>
            <a:ext cx="43815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981200" y="4114800"/>
            <a:ext cx="3657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2438400" y="3581400"/>
            <a:ext cx="2743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6418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304800"/>
            <a:ext cx="8839200" cy="65532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ar-IQ" sz="2800" b="1" dirty="0" smtClean="0">
                <a:solidFill>
                  <a:schemeClr val="tx1"/>
                </a:solidFill>
                <a:latin typeface="Simplified Arabic" pitchFamily="18" charset="-78"/>
                <a:cs typeface="Simplified Arabic" pitchFamily="18" charset="-78"/>
              </a:rPr>
              <a:t>1- الملاحظة</a:t>
            </a:r>
            <a:r>
              <a:rPr lang="ar-IQ" sz="2800" dirty="0" smtClean="0">
                <a:solidFill>
                  <a:schemeClr val="tx1"/>
                </a:solidFill>
                <a:latin typeface="Simplified Arabic" pitchFamily="18" charset="-78"/>
                <a:cs typeface="Simplified Arabic" pitchFamily="18" charset="-78"/>
              </a:rPr>
              <a:t>:- اي قيام المتعلم بتقليد المهارة او الحركة بعد ملاحظتها وتكرارها لغرض التعلم</a:t>
            </a:r>
            <a:r>
              <a:rPr lang="ar-IQ" sz="2800" dirty="0">
                <a:solidFill>
                  <a:schemeClr val="tx1"/>
                </a:solidFill>
                <a:latin typeface="Simplified Arabic" pitchFamily="18" charset="-78"/>
                <a:cs typeface="Simplified Arabic" pitchFamily="18" charset="-78"/>
              </a:rPr>
              <a:t>: ( يختار – يصف – يميز – يحدد – يكتشف )</a:t>
            </a:r>
          </a:p>
          <a:p>
            <a:pPr algn="just"/>
            <a:r>
              <a:rPr lang="ar-IQ" sz="2800" dirty="0" smtClean="0">
                <a:solidFill>
                  <a:schemeClr val="tx1"/>
                </a:solidFill>
                <a:latin typeface="Simplified Arabic" pitchFamily="18" charset="-78"/>
                <a:cs typeface="Simplified Arabic" pitchFamily="18" charset="-78"/>
              </a:rPr>
              <a:t>- </a:t>
            </a:r>
            <a:r>
              <a:rPr lang="ar-IQ" sz="2800" b="1" dirty="0" smtClean="0">
                <a:solidFill>
                  <a:schemeClr val="tx1"/>
                </a:solidFill>
                <a:latin typeface="Simplified Arabic" pitchFamily="18" charset="-78"/>
                <a:cs typeface="Simplified Arabic" pitchFamily="18" charset="-78"/>
              </a:rPr>
              <a:t>ان يميز الطالب مراحل مهارة الضرب الساحق من خلال الاداء لخمسة تكرارات.</a:t>
            </a:r>
          </a:p>
          <a:p>
            <a:pPr algn="just"/>
            <a:r>
              <a:rPr lang="ar-IQ" sz="2800" b="1" dirty="0" smtClean="0">
                <a:solidFill>
                  <a:schemeClr val="tx1"/>
                </a:solidFill>
                <a:latin typeface="Simplified Arabic" pitchFamily="18" charset="-78"/>
                <a:cs typeface="Simplified Arabic" pitchFamily="18" charset="-78"/>
              </a:rPr>
              <a:t>2- التقليد:</a:t>
            </a:r>
            <a:r>
              <a:rPr lang="ar-IQ" sz="2800" dirty="0" smtClean="0">
                <a:solidFill>
                  <a:schemeClr val="tx1"/>
                </a:solidFill>
                <a:latin typeface="Simplified Arabic" pitchFamily="18" charset="-78"/>
                <a:cs typeface="Simplified Arabic" pitchFamily="18" charset="-78"/>
              </a:rPr>
              <a:t>هو اداء الحركة التي قلدها في المستوى الاول ولكن بناء على تعليمات محددة من المتعلم وليس عن طريق الملاحظة:</a:t>
            </a:r>
          </a:p>
          <a:p>
            <a:pPr algn="just"/>
            <a:r>
              <a:rPr lang="ar-IQ" sz="2800" b="1" dirty="0" smtClean="0">
                <a:solidFill>
                  <a:schemeClr val="tx1"/>
                </a:solidFill>
                <a:latin typeface="Simplified Arabic" pitchFamily="18" charset="-78"/>
                <a:cs typeface="Simplified Arabic" pitchFamily="18" charset="-78"/>
              </a:rPr>
              <a:t>- ان يؤدي الطالب مهارة الاعداد باقل عدد من الاخطاء.</a:t>
            </a:r>
          </a:p>
          <a:p>
            <a:pPr algn="just"/>
            <a:r>
              <a:rPr lang="ar-IQ" sz="2800" b="1" dirty="0" smtClean="0">
                <a:solidFill>
                  <a:schemeClr val="tx1"/>
                </a:solidFill>
                <a:latin typeface="Simplified Arabic" pitchFamily="18" charset="-78"/>
                <a:cs typeface="Simplified Arabic" pitchFamily="18" charset="-78"/>
              </a:rPr>
              <a:t>- ان يؤدي الطالب  الارسال  بنجاح كل محاولتين.</a:t>
            </a:r>
          </a:p>
          <a:p>
            <a:r>
              <a:rPr lang="ar-IQ" sz="2800" dirty="0" smtClean="0">
                <a:solidFill>
                  <a:schemeClr val="tx1"/>
                </a:solidFill>
                <a:latin typeface="Simplified Arabic" pitchFamily="18" charset="-78"/>
                <a:cs typeface="Simplified Arabic" pitchFamily="18" charset="-78"/>
              </a:rPr>
              <a:t> 3</a:t>
            </a:r>
            <a:r>
              <a:rPr lang="ar-IQ" sz="2800" b="1" dirty="0" smtClean="0">
                <a:solidFill>
                  <a:schemeClr val="tx1"/>
                </a:solidFill>
                <a:latin typeface="Simplified Arabic" pitchFamily="18" charset="-78"/>
                <a:cs typeface="Simplified Arabic" pitchFamily="18" charset="-78"/>
              </a:rPr>
              <a:t>-التجريب</a:t>
            </a:r>
            <a:r>
              <a:rPr lang="ar-IQ" sz="2800" dirty="0" smtClean="0">
                <a:solidFill>
                  <a:schemeClr val="tx1"/>
                </a:solidFill>
                <a:latin typeface="Simplified Arabic" pitchFamily="18" charset="-78"/>
                <a:cs typeface="Simplified Arabic" pitchFamily="18" charset="-78"/>
              </a:rPr>
              <a:t>: هنا يصل المتعلم الى درجة عالية من الدقة والاتفان في الاداءوهو التدرب ذاتيا ضمن مواصفات الاداء الصحيح.</a:t>
            </a:r>
          </a:p>
          <a:p>
            <a:pPr marL="457200" indent="-457200">
              <a:buFontTx/>
              <a:buChar char="-"/>
            </a:pPr>
            <a:r>
              <a:rPr lang="ar-IQ" sz="2800" b="1" dirty="0" smtClean="0">
                <a:solidFill>
                  <a:schemeClr val="tx1"/>
                </a:solidFill>
                <a:latin typeface="Simplified Arabic" pitchFamily="18" charset="-78"/>
                <a:cs typeface="Simplified Arabic" pitchFamily="18" charset="-78"/>
              </a:rPr>
              <a:t>ان يوجه الارسال بدقة الى المناطق المحددة من قبل المدرس.</a:t>
            </a:r>
          </a:p>
          <a:p>
            <a:pPr marL="457200" indent="-457200">
              <a:buFontTx/>
              <a:buChar char="-"/>
            </a:pPr>
            <a:r>
              <a:rPr lang="ar-IQ" sz="2800" b="1" dirty="0" smtClean="0">
                <a:solidFill>
                  <a:schemeClr val="tx1"/>
                </a:solidFill>
                <a:latin typeface="Simplified Arabic" pitchFamily="18" charset="-78"/>
                <a:cs typeface="Simplified Arabic" pitchFamily="18" charset="-78"/>
              </a:rPr>
              <a:t>- ان يوجه الطالب الضرب الساحق الى مركز (5) بنجاح كل 3 محاولات.</a:t>
            </a:r>
          </a:p>
        </p:txBody>
      </p:sp>
    </p:spTree>
    <p:extLst>
      <p:ext uri="{BB962C8B-B14F-4D97-AF65-F5344CB8AC3E}">
        <p14:creationId xmlns:p14="http://schemas.microsoft.com/office/powerpoint/2010/main" val="3437961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304800"/>
            <a:ext cx="8839200" cy="65532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ar-IQ" sz="2800" b="1" dirty="0" smtClean="0">
                <a:solidFill>
                  <a:schemeClr val="tx1"/>
                </a:solidFill>
                <a:latin typeface="Simplified Arabic" pitchFamily="18" charset="-78"/>
                <a:cs typeface="Simplified Arabic" pitchFamily="18" charset="-78"/>
              </a:rPr>
              <a:t>4- الممارسة</a:t>
            </a:r>
            <a:r>
              <a:rPr lang="ar-IQ" sz="2800" dirty="0" smtClean="0">
                <a:solidFill>
                  <a:schemeClr val="tx1"/>
                </a:solidFill>
                <a:latin typeface="Simplified Arabic" pitchFamily="18" charset="-78"/>
                <a:cs typeface="Simplified Arabic" pitchFamily="18" charset="-78"/>
              </a:rPr>
              <a:t>:- هو القيام بسلسلة حركية لمجموعة من الحركات المختلفة بتوافق : </a:t>
            </a:r>
            <a:r>
              <a:rPr lang="ar-IQ" sz="2800" b="1" dirty="0" smtClean="0">
                <a:solidFill>
                  <a:schemeClr val="tx1"/>
                </a:solidFill>
                <a:latin typeface="Simplified Arabic" pitchFamily="18" charset="-78"/>
                <a:cs typeface="Simplified Arabic" pitchFamily="18" charset="-78"/>
              </a:rPr>
              <a:t>(ان يربط الطالب بين  الاستلام ثم الطبطبة والتصويب نحو السلة بنجاح كل ثلاث محاولات</a:t>
            </a:r>
            <a:r>
              <a:rPr lang="ar-IQ" sz="2800" b="1" dirty="0">
                <a:solidFill>
                  <a:schemeClr val="tx1"/>
                </a:solidFill>
                <a:latin typeface="Simplified Arabic" pitchFamily="18" charset="-78"/>
                <a:cs typeface="Simplified Arabic" pitchFamily="18" charset="-78"/>
              </a:rPr>
              <a:t> </a:t>
            </a:r>
            <a:r>
              <a:rPr lang="ar-IQ" sz="2800" dirty="0">
                <a:solidFill>
                  <a:schemeClr val="tx1"/>
                </a:solidFill>
                <a:latin typeface="Simplified Arabic" pitchFamily="18" charset="-78"/>
                <a:cs typeface="Simplified Arabic" pitchFamily="18" charset="-78"/>
              </a:rPr>
              <a:t>)</a:t>
            </a:r>
          </a:p>
          <a:p>
            <a:pPr algn="just"/>
            <a:r>
              <a:rPr lang="ar-IQ" sz="2800" b="1" dirty="0" smtClean="0">
                <a:solidFill>
                  <a:schemeClr val="tx1"/>
                </a:solidFill>
                <a:latin typeface="Simplified Arabic" pitchFamily="18" charset="-78"/>
                <a:cs typeface="Simplified Arabic" pitchFamily="18" charset="-78"/>
              </a:rPr>
              <a:t>5- الاتقان: </a:t>
            </a:r>
            <a:r>
              <a:rPr lang="ar-IQ" sz="2800" dirty="0" smtClean="0">
                <a:solidFill>
                  <a:schemeClr val="tx1"/>
                </a:solidFill>
                <a:latin typeface="Simplified Arabic" pitchFamily="18" charset="-78"/>
                <a:cs typeface="Simplified Arabic" pitchFamily="18" charset="-78"/>
              </a:rPr>
              <a:t>في هذا المستوى يصل المتعلم الى اعلى درجات الاتقان للمهارة او الحركة وتسمى بـ(الالية) وتؤدى بشكل روتيني دون تفكير .</a:t>
            </a:r>
          </a:p>
          <a:p>
            <a:pPr algn="just"/>
            <a:endParaRPr lang="ar-IQ" sz="2800" dirty="0" smtClean="0">
              <a:solidFill>
                <a:schemeClr val="tx1"/>
              </a:solidFill>
              <a:latin typeface="Simplified Arabic" pitchFamily="18" charset="-78"/>
              <a:cs typeface="Simplified Arabic" pitchFamily="18" charset="-78"/>
            </a:endParaRPr>
          </a:p>
          <a:p>
            <a:pPr algn="just"/>
            <a:r>
              <a:rPr lang="ar-IQ" sz="2800" b="1" dirty="0" smtClean="0">
                <a:solidFill>
                  <a:schemeClr val="tx1"/>
                </a:solidFill>
                <a:latin typeface="Simplified Arabic" pitchFamily="18" charset="-78"/>
                <a:cs typeface="Simplified Arabic" pitchFamily="18" charset="-78"/>
              </a:rPr>
              <a:t>- ان يظهر التناسق والانسيابية  بين اجزاء الجسم اثناء اداء الضرب الساحق </a:t>
            </a:r>
            <a:r>
              <a:rPr lang="ar-IQ" sz="2800" dirty="0" smtClean="0">
                <a:solidFill>
                  <a:schemeClr val="tx1"/>
                </a:solidFill>
                <a:latin typeface="Simplified Arabic" pitchFamily="18" charset="-78"/>
                <a:cs typeface="Simplified Arabic" pitchFamily="18" charset="-78"/>
              </a:rPr>
              <a:t>.</a:t>
            </a:r>
          </a:p>
        </p:txBody>
      </p:sp>
    </p:spTree>
    <p:extLst>
      <p:ext uri="{BB962C8B-B14F-4D97-AF65-F5344CB8AC3E}">
        <p14:creationId xmlns:p14="http://schemas.microsoft.com/office/powerpoint/2010/main" val="580473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52400" y="0"/>
            <a:ext cx="9296400" cy="7010400"/>
          </a:xfrm>
          <a:solidFill>
            <a:schemeClr val="accent1">
              <a:lumMod val="20000"/>
              <a:lumOff val="80000"/>
            </a:schemeClr>
          </a:solidFill>
        </p:spPr>
        <p:txBody>
          <a:bodyPr>
            <a:noAutofit/>
          </a:bodyPr>
          <a:lstStyle/>
          <a:p>
            <a:pPr algn="just"/>
            <a:endParaRPr lang="ar-IQ" sz="2800" b="1" dirty="0">
              <a:latin typeface="Simplified Arabic" pitchFamily="18" charset="-78"/>
              <a:cs typeface="Simplified Arabic" pitchFamily="18" charset="-78"/>
            </a:endParaRPr>
          </a:p>
          <a:p>
            <a:pPr algn="just"/>
            <a:endParaRPr lang="ar-IQ" sz="2800" b="1" dirty="0" smtClean="0">
              <a:latin typeface="Simplified Arabic" pitchFamily="18" charset="-78"/>
              <a:cs typeface="Simplified Arabic" pitchFamily="18" charset="-78"/>
            </a:endParaRPr>
          </a:p>
          <a:p>
            <a:pPr algn="just"/>
            <a:endParaRPr lang="ar-IQ" sz="2800" b="1" dirty="0" smtClean="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3600" b="1" dirty="0" smtClean="0">
              <a:latin typeface="Simplified Arabic" pitchFamily="18" charset="-78"/>
              <a:cs typeface="Simplified Arabic" pitchFamily="18" charset="-78"/>
            </a:endParaRPr>
          </a:p>
          <a:p>
            <a:pPr algn="ctr"/>
            <a:endParaRPr lang="ar-IQ" sz="3600" b="1" dirty="0">
              <a:latin typeface="Simplified Arabic" pitchFamily="18" charset="-78"/>
              <a:cs typeface="Simplified Arabic" pitchFamily="18" charset="-78"/>
            </a:endParaRPr>
          </a:p>
          <a:p>
            <a:pPr algn="ctr"/>
            <a:endParaRPr lang="ar-IQ" sz="2800" b="1" dirty="0" smtClean="0">
              <a:latin typeface="Simplified Arabic" pitchFamily="18" charset="-78"/>
              <a:cs typeface="Simplified Arabic" pitchFamily="18" charset="-78"/>
            </a:endParaRPr>
          </a:p>
          <a:p>
            <a:pPr algn="just"/>
            <a:endParaRPr lang="ar-IQ" sz="2800" b="1" dirty="0" smtClean="0">
              <a:latin typeface="Simplified Arabic" pitchFamily="18" charset="-78"/>
              <a:cs typeface="Simplified Arabic" pitchFamily="18" charset="-78"/>
            </a:endParaRPr>
          </a:p>
          <a:p>
            <a:pPr algn="just"/>
            <a:endParaRPr lang="ar-IQ" sz="2800" b="1" dirty="0" smtClean="0">
              <a:latin typeface="Simplified Arabic" pitchFamily="18" charset="-78"/>
              <a:cs typeface="Simplified Arabic" pitchFamily="18" charset="-78"/>
            </a:endParaRPr>
          </a:p>
          <a:p>
            <a:pPr algn="just"/>
            <a:endParaRPr lang="ar-IQ" sz="2800" b="1" dirty="0" smtClean="0">
              <a:latin typeface="Simplified Arabic" pitchFamily="18" charset="-78"/>
              <a:cs typeface="Simplified Arabic" pitchFamily="18" charset="-78"/>
            </a:endParaRPr>
          </a:p>
          <a:p>
            <a:pPr algn="just"/>
            <a:endParaRPr lang="ar-IQ" sz="2800" b="1" dirty="0" smtClean="0">
              <a:latin typeface="Simplified Arabic" pitchFamily="18" charset="-78"/>
              <a:cs typeface="Simplified Arabic" pitchFamily="18" charset="-78"/>
            </a:endParaRPr>
          </a:p>
          <a:p>
            <a:pPr algn="just"/>
            <a:endParaRPr lang="ar-IQ" sz="2800" dirty="0" smtClean="0"/>
          </a:p>
          <a:p>
            <a:pPr algn="just"/>
            <a:endParaRPr lang="ar-IQ" sz="2800" dirty="0"/>
          </a:p>
        </p:txBody>
      </p:sp>
      <p:grpSp>
        <p:nvGrpSpPr>
          <p:cNvPr id="6" name="Group 5"/>
          <p:cNvGrpSpPr/>
          <p:nvPr/>
        </p:nvGrpSpPr>
        <p:grpSpPr>
          <a:xfrm>
            <a:off x="0" y="989286"/>
            <a:ext cx="6225245" cy="5946228"/>
            <a:chOff x="1447800" y="606972"/>
            <a:chExt cx="6225245" cy="5946228"/>
          </a:xfrm>
        </p:grpSpPr>
        <p:sp>
          <p:nvSpPr>
            <p:cNvPr id="2" name="Oval 1"/>
            <p:cNvSpPr/>
            <p:nvPr/>
          </p:nvSpPr>
          <p:spPr>
            <a:xfrm>
              <a:off x="1447800" y="606972"/>
              <a:ext cx="6225245" cy="594622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Bef>
                  <a:spcPts val="600"/>
                </a:spcBef>
                <a:spcAft>
                  <a:spcPts val="600"/>
                </a:spcAft>
              </a:pPr>
              <a:r>
                <a:rPr lang="ar-IQ" sz="2800" b="1" dirty="0" smtClean="0">
                  <a:solidFill>
                    <a:schemeClr val="tx1"/>
                  </a:solidFill>
                  <a:latin typeface="Simplified Arabic" pitchFamily="18" charset="-78"/>
                  <a:cs typeface="Simplified Arabic" pitchFamily="18" charset="-78"/>
                </a:rPr>
                <a:t>التربوية(الغايات)</a:t>
              </a:r>
              <a:endParaRPr lang="en-US" sz="2800" b="1" dirty="0">
                <a:solidFill>
                  <a:schemeClr val="tx1"/>
                </a:solidFill>
                <a:latin typeface="Simplified Arabic" pitchFamily="18" charset="-78"/>
                <a:cs typeface="Simplified Arabic" pitchFamily="18" charset="-78"/>
              </a:endParaRPr>
            </a:p>
          </p:txBody>
        </p:sp>
        <p:sp>
          <p:nvSpPr>
            <p:cNvPr id="4" name="Oval 3"/>
            <p:cNvSpPr/>
            <p:nvPr/>
          </p:nvSpPr>
          <p:spPr>
            <a:xfrm>
              <a:off x="2541122" y="2389790"/>
              <a:ext cx="4038600" cy="410691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ar-IQ" sz="2400" b="1" dirty="0" smtClean="0">
                  <a:solidFill>
                    <a:schemeClr val="tx1"/>
                  </a:solidFill>
                  <a:latin typeface="Simplified Arabic" pitchFamily="18" charset="-78"/>
                  <a:cs typeface="Simplified Arabic" pitchFamily="18" charset="-78"/>
                </a:rPr>
                <a:t>التعليمية   (الاغراض)</a:t>
              </a:r>
              <a:endParaRPr lang="en-US" sz="2400" b="1" dirty="0">
                <a:solidFill>
                  <a:schemeClr val="tx1"/>
                </a:solidFill>
                <a:latin typeface="Simplified Arabic" pitchFamily="18" charset="-78"/>
                <a:cs typeface="Simplified Arabic" pitchFamily="18" charset="-78"/>
              </a:endParaRPr>
            </a:p>
          </p:txBody>
        </p:sp>
        <p:sp>
          <p:nvSpPr>
            <p:cNvPr id="5" name="Oval 4"/>
            <p:cNvSpPr/>
            <p:nvPr/>
          </p:nvSpPr>
          <p:spPr>
            <a:xfrm>
              <a:off x="3226922" y="3962400"/>
              <a:ext cx="2667000" cy="2534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smtClean="0">
                  <a:solidFill>
                    <a:schemeClr val="bg1"/>
                  </a:solidFill>
                </a:rPr>
                <a:t>السلوكية</a:t>
              </a:r>
            </a:p>
            <a:p>
              <a:pPr algn="ctr"/>
              <a:r>
                <a:rPr lang="ar-IQ" sz="2000" b="1" dirty="0" smtClean="0">
                  <a:solidFill>
                    <a:schemeClr val="bg1"/>
                  </a:solidFill>
                </a:rPr>
                <a:t>الاهداف</a:t>
              </a:r>
              <a:endParaRPr lang="en-US" sz="2000" b="1" dirty="0">
                <a:solidFill>
                  <a:schemeClr val="bg1"/>
                </a:solidFill>
              </a:endParaRPr>
            </a:p>
          </p:txBody>
        </p:sp>
      </p:gr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840" y="304800"/>
            <a:ext cx="348352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bg/>
                                          </p:spTgt>
                                        </p:tgtEl>
                                        <p:attrNameLst>
                                          <p:attrName>ppt_x</p:attrName>
                                          <p:attrName>ppt_y</p:attrName>
                                        </p:attrNameLst>
                                      </p:cBhvr>
                                    </p:animMotion>
                                    <p:animRot by="1500000">
                                      <p:cBhvr>
                                        <p:cTn id="7" dur="250" fill="hold">
                                          <p:stCondLst>
                                            <p:cond delay="0"/>
                                          </p:stCondLst>
                                        </p:cTn>
                                        <p:tgtEl>
                                          <p:spTgt spid="3">
                                            <p:bg/>
                                          </p:spTgt>
                                        </p:tgtEl>
                                        <p:attrNameLst>
                                          <p:attrName>r</p:attrName>
                                        </p:attrNameLst>
                                      </p:cBhvr>
                                    </p:animRot>
                                    <p:animRot by="-1500000">
                                      <p:cBhvr>
                                        <p:cTn id="8" dur="250" fill="hold">
                                          <p:stCondLst>
                                            <p:cond delay="250"/>
                                          </p:stCondLst>
                                        </p:cTn>
                                        <p:tgtEl>
                                          <p:spTgt spid="3">
                                            <p:bg/>
                                          </p:spTgt>
                                        </p:tgtEl>
                                        <p:attrNameLst>
                                          <p:attrName>r</p:attrName>
                                        </p:attrNameLst>
                                      </p:cBhvr>
                                    </p:animRot>
                                    <p:animRot by="-1500000">
                                      <p:cBhvr>
                                        <p:cTn id="9" dur="250" fill="hold">
                                          <p:stCondLst>
                                            <p:cond delay="500"/>
                                          </p:stCondLst>
                                        </p:cTn>
                                        <p:tgtEl>
                                          <p:spTgt spid="3">
                                            <p:bg/>
                                          </p:spTgt>
                                        </p:tgtEl>
                                        <p:attrNameLst>
                                          <p:attrName>r</p:attrName>
                                        </p:attrNameLst>
                                      </p:cBhvr>
                                    </p:animRot>
                                    <p:animRot by="1500000">
                                      <p:cBhvr>
                                        <p:cTn id="10" dur="250" fill="hold">
                                          <p:stCondLst>
                                            <p:cond delay="750"/>
                                          </p:stCondLst>
                                        </p:cTn>
                                        <p:tgtEl>
                                          <p:spTgt spid="3">
                                            <p:bg/>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04952" y="7883"/>
            <a:ext cx="9196552" cy="6850117"/>
          </a:xfrm>
          <a:solidFill>
            <a:schemeClr val="tx2">
              <a:lumMod val="40000"/>
              <a:lumOff val="60000"/>
            </a:schemeClr>
          </a:solidFill>
        </p:spPr>
        <p:txBody>
          <a:bodyPr>
            <a:normAutofit/>
          </a:bodyPr>
          <a:lstStyle/>
          <a:p>
            <a:endParaRPr lang="ar-IQ" sz="2400" b="1" dirty="0" smtClean="0">
              <a:solidFill>
                <a:schemeClr val="tx1"/>
              </a:solidFill>
              <a:latin typeface="Simplified Arabic" pitchFamily="18" charset="-78"/>
              <a:cs typeface="Simplified Arabic" pitchFamily="18" charset="-78"/>
            </a:endParaRPr>
          </a:p>
          <a:p>
            <a:r>
              <a:rPr lang="ar-IQ" sz="2400" b="1" dirty="0" smtClean="0">
                <a:solidFill>
                  <a:schemeClr val="tx1"/>
                </a:solidFill>
                <a:latin typeface="Simplified Arabic" pitchFamily="18" charset="-78"/>
                <a:cs typeface="Simplified Arabic" pitchFamily="18" charset="-78"/>
              </a:rPr>
              <a:t>                                 </a:t>
            </a:r>
            <a:r>
              <a:rPr lang="ar-IQ" sz="2800" b="1" u="sng" dirty="0" smtClean="0">
                <a:solidFill>
                  <a:schemeClr val="tx1"/>
                </a:solidFill>
                <a:latin typeface="Simplified Arabic" pitchFamily="18" charset="-78"/>
                <a:cs typeface="Simplified Arabic" pitchFamily="18" charset="-78"/>
              </a:rPr>
              <a:t>ما هي الاهداف التربوية؟</a:t>
            </a:r>
          </a:p>
          <a:p>
            <a:endParaRPr lang="ar-IQ" sz="2400" b="1" dirty="0">
              <a:solidFill>
                <a:schemeClr val="tx1"/>
              </a:solidFill>
              <a:latin typeface="Simplified Arabic" pitchFamily="18" charset="-78"/>
              <a:cs typeface="Simplified Arabic" pitchFamily="18" charset="-78"/>
            </a:endParaRPr>
          </a:p>
          <a:p>
            <a:pPr algn="r"/>
            <a:r>
              <a:rPr lang="ar-IQ" sz="2400" b="1" dirty="0" smtClean="0">
                <a:solidFill>
                  <a:schemeClr val="tx1"/>
                </a:solidFill>
                <a:latin typeface="Simplified Arabic" pitchFamily="18" charset="-78"/>
                <a:cs typeface="Simplified Arabic" pitchFamily="18" charset="-78"/>
              </a:rPr>
              <a:t>                    - هي النتائج التعليمية التي يسعى </a:t>
            </a:r>
            <a:r>
              <a:rPr lang="ar-IQ" sz="2400" b="1" dirty="0">
                <a:solidFill>
                  <a:schemeClr val="tx1"/>
                </a:solidFill>
                <a:latin typeface="Simplified Arabic" pitchFamily="18" charset="-78"/>
                <a:cs typeface="Simplified Arabic" pitchFamily="18" charset="-78"/>
              </a:rPr>
              <a:t>النظام التعليمي بكل </a:t>
            </a:r>
            <a:r>
              <a:rPr lang="ar-IQ" sz="2400" b="1" dirty="0" smtClean="0">
                <a:solidFill>
                  <a:schemeClr val="tx1"/>
                </a:solidFill>
                <a:latin typeface="Simplified Arabic" pitchFamily="18" charset="-78"/>
                <a:cs typeface="Simplified Arabic" pitchFamily="18" charset="-78"/>
              </a:rPr>
              <a:t>انواعه في الدولة </a:t>
            </a:r>
          </a:p>
          <a:p>
            <a:r>
              <a:rPr lang="ar-IQ" sz="2400" b="1" dirty="0" smtClean="0">
                <a:solidFill>
                  <a:schemeClr val="tx1"/>
                </a:solidFill>
                <a:latin typeface="Simplified Arabic" pitchFamily="18" charset="-78"/>
                <a:cs typeface="Simplified Arabic" pitchFamily="18" charset="-78"/>
              </a:rPr>
              <a:t>                                الى تحقيقها.</a:t>
            </a:r>
          </a:p>
          <a:p>
            <a:r>
              <a:rPr lang="ar-IQ" sz="2400" b="1" dirty="0" smtClean="0">
                <a:solidFill>
                  <a:schemeClr val="tx1"/>
                </a:solidFill>
                <a:latin typeface="Simplified Arabic" pitchFamily="18" charset="-78"/>
                <a:cs typeface="Simplified Arabic" pitchFamily="18" charset="-78"/>
              </a:rPr>
              <a:t>-هي الغايات النهائية في كل عمل تربوي موجه لتربية الانسان وتنشئته في اطار بيئته.</a:t>
            </a:r>
          </a:p>
          <a:p>
            <a:endParaRPr lang="ar-IQ" sz="2400" b="1" dirty="0" smtClean="0">
              <a:solidFill>
                <a:schemeClr val="tx1"/>
              </a:solidFill>
              <a:latin typeface="Simplified Arabic" pitchFamily="18" charset="-78"/>
              <a:cs typeface="Simplified Arabic" pitchFamily="18" charset="-78"/>
            </a:endParaRPr>
          </a:p>
          <a:p>
            <a:r>
              <a:rPr lang="ar-IQ" sz="2400" b="1" dirty="0" smtClean="0">
                <a:solidFill>
                  <a:schemeClr val="tx1"/>
                </a:solidFill>
                <a:latin typeface="Simplified Arabic" pitchFamily="18" charset="-78"/>
                <a:cs typeface="Simplified Arabic" pitchFamily="18" charset="-78"/>
              </a:rPr>
              <a:t>-هي </a:t>
            </a:r>
            <a:r>
              <a:rPr lang="ar-IQ" sz="2400" b="1" dirty="0">
                <a:solidFill>
                  <a:schemeClr val="tx1"/>
                </a:solidFill>
                <a:latin typeface="Simplified Arabic" pitchFamily="18" charset="-78"/>
                <a:cs typeface="Simplified Arabic" pitchFamily="18" charset="-78"/>
              </a:rPr>
              <a:t>وصف للمحصلة النهائية للتربية أو لأهداف وزارة التربية العامة التي تحقق بعد </a:t>
            </a:r>
            <a:r>
              <a:rPr lang="ar-IQ" sz="2400" b="1" dirty="0" smtClean="0">
                <a:solidFill>
                  <a:schemeClr val="tx1"/>
                </a:solidFill>
                <a:latin typeface="Simplified Arabic" pitchFamily="18" charset="-78"/>
                <a:cs typeface="Simplified Arabic" pitchFamily="18" charset="-78"/>
              </a:rPr>
              <a:t>الدراسة </a:t>
            </a:r>
          </a:p>
          <a:p>
            <a:endParaRPr lang="ar-IQ" sz="2400" b="1" dirty="0">
              <a:solidFill>
                <a:schemeClr val="tx1"/>
              </a:solidFill>
              <a:latin typeface="Simplified Arabic" pitchFamily="18" charset="-78"/>
              <a:cs typeface="Simplified Arabic" pitchFamily="18" charset="-78"/>
            </a:endParaRPr>
          </a:p>
          <a:p>
            <a:r>
              <a:rPr lang="ar-IQ" sz="2400" b="1" dirty="0" smtClean="0">
                <a:solidFill>
                  <a:schemeClr val="tx1"/>
                </a:solidFill>
                <a:latin typeface="Simplified Arabic" pitchFamily="18" charset="-78"/>
                <a:cs typeface="Simplified Arabic" pitchFamily="18" charset="-78"/>
              </a:rPr>
              <a:t>-ولا </a:t>
            </a:r>
            <a:r>
              <a:rPr lang="ar-IQ" sz="2400" b="1" dirty="0">
                <a:solidFill>
                  <a:schemeClr val="tx1"/>
                </a:solidFill>
                <a:latin typeface="Simplified Arabic" pitchFamily="18" charset="-78"/>
                <a:cs typeface="Simplified Arabic" pitchFamily="18" charset="-78"/>
              </a:rPr>
              <a:t>تختص بمنهاج معين أو صف دراسي معين أو مرحله </a:t>
            </a:r>
            <a:r>
              <a:rPr lang="ar-IQ" sz="2400" b="1" dirty="0" smtClean="0">
                <a:solidFill>
                  <a:schemeClr val="tx1"/>
                </a:solidFill>
                <a:latin typeface="Simplified Arabic" pitchFamily="18" charset="-78"/>
                <a:cs typeface="Simplified Arabic" pitchFamily="18" charset="-78"/>
              </a:rPr>
              <a:t>عمرية </a:t>
            </a:r>
            <a:r>
              <a:rPr lang="ar-IQ" sz="2400" b="1" dirty="0">
                <a:solidFill>
                  <a:schemeClr val="tx1"/>
                </a:solidFill>
                <a:latin typeface="Simplified Arabic" pitchFamily="18" charset="-78"/>
                <a:cs typeface="Simplified Arabic" pitchFamily="18" charset="-78"/>
              </a:rPr>
              <a:t>محددة، ومن الامثلة على هذا المستوى "تكوين المواطن الصالح"، أو "تنمية القيم الاخلاقية"، أو "التمتع بجسم متناسق خال من الانحرافات القوامية"، أو "اداء المهارات الأساسية في الالعاب المختلفة". فمثل هذه الأهداف تحتاج إلى فترة زمنية طويلة نسبيا حتى </a:t>
            </a:r>
            <a:r>
              <a:rPr lang="ar-IQ" sz="2400" b="1" dirty="0" smtClean="0">
                <a:solidFill>
                  <a:schemeClr val="tx1"/>
                </a:solidFill>
                <a:latin typeface="Simplified Arabic" pitchFamily="18" charset="-78"/>
                <a:cs typeface="Simplified Arabic" pitchFamily="18" charset="-78"/>
              </a:rPr>
              <a:t>تتحقق.</a:t>
            </a:r>
          </a:p>
          <a:p>
            <a:r>
              <a:rPr lang="ar-IQ" sz="2400" b="1" dirty="0" smtClean="0">
                <a:solidFill>
                  <a:schemeClr val="tx1"/>
                </a:solidFill>
                <a:latin typeface="Simplified Arabic" pitchFamily="18" charset="-78"/>
                <a:cs typeface="Simplified Arabic" pitchFamily="18" charset="-78"/>
              </a:rPr>
              <a:t>- هي اهداف بعيدة المدى.</a:t>
            </a:r>
          </a:p>
          <a:p>
            <a:endParaRPr lang="ar-IQ" sz="2400" b="1" dirty="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endParaRPr lang="ar-IQ" sz="2400" b="1" dirty="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endParaRPr lang="ar-IQ" sz="2400" b="1" dirty="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endParaRPr lang="ar-IQ" sz="2400" b="1" dirty="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endParaRPr lang="ar-IQ" sz="2400" b="1" dirty="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endParaRPr lang="ar-IQ" sz="2400" b="1" dirty="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endParaRPr lang="ar-IQ" sz="2400" b="1" dirty="0" smtClean="0">
              <a:solidFill>
                <a:schemeClr val="tx1"/>
              </a:solidFill>
              <a:latin typeface="Simplified Arabic" pitchFamily="18" charset="-78"/>
              <a:cs typeface="Simplified Arabic" pitchFamily="18" charset="-78"/>
            </a:endParaRPr>
          </a:p>
          <a:p>
            <a:pPr algn="ctr"/>
            <a:endParaRPr lang="ar-IQ" sz="2400" b="1" dirty="0">
              <a:solidFill>
                <a:schemeClr val="tx1"/>
              </a:solidFill>
              <a:latin typeface="Simplified Arabic" pitchFamily="18" charset="-78"/>
              <a:cs typeface="Simplified Arabic" pitchFamily="18"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
            <a:ext cx="1895475"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81" y="5179895"/>
            <a:ext cx="2338881" cy="167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6200"/>
            <a:ext cx="8991600" cy="678180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ar-IQ" dirty="0" smtClean="0">
                <a:latin typeface="Simplified Arabic" pitchFamily="18" charset="-78"/>
                <a:cs typeface="Simplified Arabic" pitchFamily="18" charset="-78"/>
              </a:rPr>
              <a:t> </a:t>
            </a:r>
            <a:endParaRPr lang="ar-IQ" dirty="0">
              <a:latin typeface="Simplified Arabic" pitchFamily="18" charset="-78"/>
              <a:cs typeface="Simplified Arabic" pitchFamily="18" charset="-78"/>
            </a:endParaRPr>
          </a:p>
          <a:p>
            <a:pPr marL="0" indent="0" algn="ctr">
              <a:buNone/>
            </a:pPr>
            <a:r>
              <a:rPr lang="ar-IQ" b="1" dirty="0" smtClean="0">
                <a:latin typeface="Simplified Arabic" pitchFamily="18" charset="-78"/>
                <a:cs typeface="Simplified Arabic" pitchFamily="18" charset="-78"/>
              </a:rPr>
              <a:t>- ماهي مصادر اشتقاق الاهداف التربوية؟</a:t>
            </a:r>
          </a:p>
          <a:p>
            <a:pPr marL="0" indent="0" algn="just">
              <a:buNone/>
            </a:pPr>
            <a:endParaRPr lang="ar-IQ" dirty="0" smtClean="0">
              <a:latin typeface="Simplified Arabic" pitchFamily="18" charset="-78"/>
              <a:cs typeface="Simplified Arabic" pitchFamily="18" charset="-78"/>
            </a:endParaRPr>
          </a:p>
          <a:p>
            <a:pPr algn="just">
              <a:buFontTx/>
              <a:buChar char="-"/>
            </a:pPr>
            <a:r>
              <a:rPr lang="ar-IQ" dirty="0" smtClean="0">
                <a:latin typeface="Simplified Arabic" pitchFamily="18" charset="-78"/>
                <a:cs typeface="Simplified Arabic" pitchFamily="18" charset="-78"/>
              </a:rPr>
              <a:t>من فلسفة </a:t>
            </a:r>
          </a:p>
          <a:p>
            <a:pPr marL="0" indent="0" algn="just">
              <a:buNone/>
            </a:pPr>
            <a:r>
              <a:rPr lang="ar-IQ" dirty="0">
                <a:latin typeface="Simplified Arabic" pitchFamily="18" charset="-78"/>
                <a:cs typeface="Simplified Arabic" pitchFamily="18" charset="-78"/>
              </a:rPr>
              <a:t> </a:t>
            </a:r>
            <a:r>
              <a:rPr lang="ar-IQ" dirty="0" smtClean="0">
                <a:latin typeface="Simplified Arabic" pitchFamily="18" charset="-78"/>
                <a:cs typeface="Simplified Arabic" pitchFamily="18" charset="-78"/>
              </a:rPr>
              <a:t>                                               - من </a:t>
            </a:r>
          </a:p>
          <a:p>
            <a:pPr algn="just">
              <a:buFontTx/>
              <a:buChar char="-"/>
            </a:pPr>
            <a:endParaRPr lang="ar-IQ" dirty="0" smtClean="0">
              <a:latin typeface="Simplified Arabic" pitchFamily="18" charset="-78"/>
              <a:cs typeface="Simplified Arabic" pitchFamily="18" charset="-78"/>
            </a:endParaRPr>
          </a:p>
          <a:p>
            <a:pPr algn="just">
              <a:buFontTx/>
              <a:buChar char="-"/>
            </a:pPr>
            <a:endParaRPr lang="ar-IQ" dirty="0">
              <a:latin typeface="Simplified Arabic" pitchFamily="18" charset="-78"/>
              <a:cs typeface="Simplified Arabic" pitchFamily="18" charset="-78"/>
            </a:endParaRPr>
          </a:p>
          <a:p>
            <a:pPr algn="just">
              <a:buFontTx/>
              <a:buChar char="-"/>
            </a:pPr>
            <a:r>
              <a:rPr lang="ar-IQ" dirty="0" smtClean="0">
                <a:latin typeface="Simplified Arabic" pitchFamily="18" charset="-78"/>
                <a:cs typeface="Simplified Arabic" pitchFamily="18" charset="-78"/>
              </a:rPr>
              <a:t>من </a:t>
            </a:r>
          </a:p>
          <a:p>
            <a:pPr algn="just">
              <a:buFontTx/>
              <a:buChar char="-"/>
            </a:pPr>
            <a:endParaRPr lang="ar-IQ" dirty="0">
              <a:latin typeface="Simplified Arabic" pitchFamily="18" charset="-78"/>
              <a:cs typeface="Simplified Arabic" pitchFamily="18" charset="-78"/>
            </a:endParaRPr>
          </a:p>
          <a:p>
            <a:pPr algn="just">
              <a:buFontTx/>
              <a:buChar char="-"/>
            </a:pPr>
            <a:endParaRPr lang="ar-IQ" dirty="0" smtClean="0">
              <a:latin typeface="Simplified Arabic" pitchFamily="18" charset="-78"/>
              <a:cs typeface="Simplified Arabic" pitchFamily="18" charset="-78"/>
            </a:endParaRPr>
          </a:p>
          <a:p>
            <a:pPr algn="just">
              <a:buFontTx/>
              <a:buChar char="-"/>
            </a:pPr>
            <a:endParaRPr lang="ar-IQ" dirty="0">
              <a:latin typeface="Simplified Arabic" pitchFamily="18" charset="-78"/>
              <a:cs typeface="Simplified Arabic" pitchFamily="18" charset="-78"/>
            </a:endParaRPr>
          </a:p>
          <a:p>
            <a:pPr marL="0" indent="0" algn="just">
              <a:buNone/>
            </a:pPr>
            <a:r>
              <a:rPr lang="ar-IQ" dirty="0" smtClean="0">
                <a:latin typeface="Simplified Arabic" pitchFamily="18" charset="-78"/>
                <a:cs typeface="Simplified Arabic" pitchFamily="18" charset="-78"/>
              </a:rPr>
              <a:t>-من </a:t>
            </a:r>
            <a:endParaRPr lang="en-US" dirty="0">
              <a:latin typeface="Simplified Arabic" pitchFamily="18" charset="-78"/>
              <a:cs typeface="Simplified Arabic"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199"/>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237" y="3200400"/>
            <a:ext cx="388407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276521"/>
            <a:ext cx="33337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sus\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1531" y="-285750"/>
            <a:ext cx="9144000" cy="6858000"/>
          </a:xfrm>
          <a:blipFill>
            <a:blip r:embed="rId2"/>
            <a:tile tx="0" ty="0" sx="100000" sy="100000" flip="none" algn="tl"/>
          </a:blipFill>
          <a:ln>
            <a:solidFill>
              <a:schemeClr val="accent4">
                <a:lumMod val="60000"/>
                <a:lumOff val="40000"/>
              </a:schemeClr>
            </a:solidFill>
          </a:ln>
          <a:scene3d>
            <a:camera prst="orthographicFront"/>
            <a:lightRig rig="threePt" dir="t"/>
          </a:scene3d>
          <a:sp3d contourW="12700">
            <a:contourClr>
              <a:schemeClr val="accent4">
                <a:lumMod val="60000"/>
                <a:lumOff val="40000"/>
              </a:schemeClr>
            </a:contourClr>
          </a:sp3d>
        </p:spPr>
        <p:txBody>
          <a:bodyPr>
            <a:normAutofit/>
          </a:bodyPr>
          <a:lstStyle/>
          <a:p>
            <a:r>
              <a:rPr lang="ar-IQ" sz="3200" b="1" u="sng" dirty="0" smtClean="0">
                <a:solidFill>
                  <a:schemeClr val="tx1"/>
                </a:solidFill>
                <a:latin typeface="Simplified Arabic" pitchFamily="18" charset="-78"/>
                <a:cs typeface="Simplified Arabic" pitchFamily="18" charset="-78"/>
              </a:rPr>
              <a:t> </a:t>
            </a:r>
          </a:p>
          <a:p>
            <a:pPr marL="457200" indent="-457200" algn="ctr">
              <a:buFontTx/>
              <a:buChar char="-"/>
            </a:pPr>
            <a:r>
              <a:rPr lang="ar-IQ" sz="3200" b="1" u="sng" dirty="0" smtClean="0">
                <a:solidFill>
                  <a:schemeClr val="tx1"/>
                </a:solidFill>
                <a:latin typeface="Simplified Arabic" pitchFamily="18" charset="-78"/>
                <a:cs typeface="Simplified Arabic" pitchFamily="18" charset="-78"/>
              </a:rPr>
              <a:t>ما هي الاهداف التعليمية؟</a:t>
            </a:r>
          </a:p>
          <a:p>
            <a:pPr marL="457200" indent="-457200" algn="just">
              <a:buFontTx/>
              <a:buChar char="-"/>
            </a:pPr>
            <a:r>
              <a:rPr lang="ar-IQ" sz="3200" b="1" dirty="0" smtClean="0">
                <a:solidFill>
                  <a:schemeClr val="tx1"/>
                </a:solidFill>
                <a:latin typeface="Simplified Arabic" pitchFamily="18" charset="-78"/>
                <a:cs typeface="Simplified Arabic" pitchFamily="18" charset="-78"/>
              </a:rPr>
              <a:t>هي اهداف و توقعات من المنتظر تحقيقها من خلال تدريس مواد دراسية معينة لسنة دراسية معينة او فصل دراسي محدد.</a:t>
            </a:r>
          </a:p>
          <a:p>
            <a:pPr algn="just"/>
            <a:endParaRPr lang="ar-IQ" sz="3200" b="1" dirty="0">
              <a:solidFill>
                <a:schemeClr val="tx1"/>
              </a:solidFill>
              <a:latin typeface="Simplified Arabic" pitchFamily="18" charset="-78"/>
              <a:cs typeface="Simplified Arabic" pitchFamily="18" charset="-78"/>
            </a:endParaRPr>
          </a:p>
          <a:p>
            <a:pPr marL="457200" indent="-457200" algn="just">
              <a:buFontTx/>
              <a:buChar char="-"/>
            </a:pPr>
            <a:r>
              <a:rPr lang="ar-IQ" sz="3200" b="1" dirty="0" smtClean="0">
                <a:solidFill>
                  <a:schemeClr val="tx1"/>
                </a:solidFill>
                <a:latin typeface="Simplified Arabic" pitchFamily="18" charset="-78"/>
                <a:cs typeface="Simplified Arabic" pitchFamily="18" charset="-78"/>
              </a:rPr>
              <a:t>هي توجه عملية التعلم والتعليم لتحقيق الاغراض العامة من العملية التربوية .</a:t>
            </a:r>
          </a:p>
          <a:p>
            <a:pPr algn="just"/>
            <a:endParaRPr lang="ar-IQ" sz="3200" b="1" dirty="0">
              <a:solidFill>
                <a:schemeClr val="tx1"/>
              </a:solidFill>
              <a:latin typeface="Simplified Arabic" pitchFamily="18" charset="-78"/>
              <a:cs typeface="Simplified Arabic" pitchFamily="18" charset="-78"/>
            </a:endParaRPr>
          </a:p>
          <a:p>
            <a:pPr algn="just"/>
            <a:r>
              <a:rPr lang="ar-IQ" sz="3200" b="1" dirty="0" smtClean="0">
                <a:solidFill>
                  <a:schemeClr val="tx1"/>
                </a:solidFill>
                <a:latin typeface="Simplified Arabic" pitchFamily="18" charset="-78"/>
                <a:cs typeface="Simplified Arabic" pitchFamily="18" charset="-78"/>
              </a:rPr>
              <a:t>- هي اقل عمومية من الاهداف التربوية(متوسطة المدى)</a:t>
            </a:r>
          </a:p>
          <a:p>
            <a:r>
              <a:rPr lang="ar-IQ" sz="3200" b="1" dirty="0" smtClean="0">
                <a:solidFill>
                  <a:schemeClr val="tx1"/>
                </a:solidFill>
                <a:latin typeface="Simplified Arabic" pitchFamily="18" charset="-78"/>
                <a:cs typeface="Simplified Arabic" pitchFamily="18" charset="-78"/>
              </a:rPr>
              <a:t>- امثلة: اكتساب الاتجاهات العلمية السليمة لمادة طرائق التدريس.</a:t>
            </a:r>
          </a:p>
          <a:p>
            <a:pPr marL="457200" indent="-457200">
              <a:buFontTx/>
              <a:buChar char="-"/>
            </a:pPr>
            <a:r>
              <a:rPr lang="ar-IQ" sz="3200" b="1" dirty="0" smtClean="0">
                <a:solidFill>
                  <a:schemeClr val="tx1"/>
                </a:solidFill>
                <a:latin typeface="Simplified Arabic" pitchFamily="18" charset="-78"/>
                <a:cs typeface="Simplified Arabic" pitchFamily="18" charset="-78"/>
              </a:rPr>
              <a:t>يتفهم الطالب الاسس والمفاهيم الخاصة </a:t>
            </a:r>
          </a:p>
          <a:p>
            <a:r>
              <a:rPr lang="ar-IQ" sz="3200" b="1" dirty="0" smtClean="0">
                <a:solidFill>
                  <a:schemeClr val="tx1"/>
                </a:solidFill>
                <a:latin typeface="Simplified Arabic" pitchFamily="18" charset="-78"/>
                <a:cs typeface="Simplified Arabic" pitchFamily="18" charset="-78"/>
              </a:rPr>
              <a:t> بمهنة التدريس.</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9368"/>
            <a:ext cx="3428999" cy="146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25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021" y="0"/>
            <a:ext cx="9144000" cy="6858000"/>
          </a:xfrm>
          <a:solidFill>
            <a:schemeClr val="accent2">
              <a:lumMod val="20000"/>
              <a:lumOff val="80000"/>
            </a:schemeClr>
          </a:solidFill>
          <a:scene3d>
            <a:camera prst="orthographicFront"/>
            <a:lightRig rig="threePt" dir="t"/>
          </a:scene3d>
          <a:sp3d>
            <a:bevelT/>
          </a:sp3d>
        </p:spPr>
        <p:txBody>
          <a:bodyPr>
            <a:normAutofit/>
          </a:bodyPr>
          <a:lstStyle/>
          <a:p>
            <a:pPr algn="just">
              <a:buFontTx/>
              <a:buChar char="-"/>
            </a:pPr>
            <a:r>
              <a:rPr lang="ar-IQ" sz="3200" b="1" u="sng" dirty="0" smtClean="0">
                <a:latin typeface="Simplified Arabic" pitchFamily="18" charset="-78"/>
                <a:cs typeface="Simplified Arabic" pitchFamily="18" charset="-78"/>
              </a:rPr>
              <a:t>مصادر اشتقاق الاهداف التعليمية:</a:t>
            </a:r>
          </a:p>
          <a:p>
            <a:pPr algn="just">
              <a:buFontTx/>
              <a:buChar char="-"/>
            </a:pPr>
            <a:r>
              <a:rPr lang="ar-IQ" sz="3200" dirty="0" smtClean="0">
                <a:latin typeface="Simplified Arabic" pitchFamily="18" charset="-78"/>
                <a:cs typeface="Simplified Arabic" pitchFamily="18" charset="-78"/>
              </a:rPr>
              <a:t>خصائص </a:t>
            </a:r>
            <a:r>
              <a:rPr lang="ar-IQ" sz="3200" dirty="0" smtClean="0">
                <a:latin typeface="Simplified Arabic" pitchFamily="18" charset="-78"/>
                <a:cs typeface="Simplified Arabic" pitchFamily="18" charset="-78"/>
              </a:rPr>
              <a:t>المتعلمين </a:t>
            </a:r>
            <a:r>
              <a:rPr lang="ar-IQ" sz="3200" dirty="0">
                <a:latin typeface="Simplified Arabic" pitchFamily="18" charset="-78"/>
                <a:cs typeface="Simplified Arabic" pitchFamily="18" charset="-78"/>
              </a:rPr>
              <a:t>،ومعرفة حاجات وميول واتجاهات واهتمامات </a:t>
            </a:r>
            <a:r>
              <a:rPr lang="ar-IQ" sz="3200" dirty="0" smtClean="0">
                <a:latin typeface="Simplified Arabic" pitchFamily="18" charset="-78"/>
                <a:cs typeface="Simplified Arabic" pitchFamily="18" charset="-78"/>
              </a:rPr>
              <a:t>التلاميذ والطلبة.</a:t>
            </a:r>
          </a:p>
          <a:p>
            <a:pPr algn="just">
              <a:buFontTx/>
              <a:buChar char="-"/>
            </a:pPr>
            <a:endParaRPr lang="ar-IQ" sz="3200" dirty="0">
              <a:latin typeface="Simplified Arabic" pitchFamily="18" charset="-78"/>
              <a:cs typeface="Simplified Arabic" pitchFamily="18" charset="-78"/>
            </a:endParaRPr>
          </a:p>
          <a:p>
            <a:pPr algn="just">
              <a:buFontTx/>
              <a:buChar char="-"/>
            </a:pPr>
            <a:endParaRPr lang="ar-IQ" sz="3200" dirty="0" smtClean="0">
              <a:latin typeface="Simplified Arabic" pitchFamily="18" charset="-78"/>
              <a:cs typeface="Simplified Arabic" pitchFamily="18" charset="-78"/>
            </a:endParaRPr>
          </a:p>
          <a:p>
            <a:pPr algn="just">
              <a:buFontTx/>
              <a:buChar char="-"/>
            </a:pPr>
            <a:endParaRPr lang="ar-IQ" sz="3200" dirty="0" smtClean="0">
              <a:latin typeface="Simplified Arabic" pitchFamily="18" charset="-78"/>
              <a:cs typeface="Simplified Arabic" pitchFamily="18" charset="-78"/>
            </a:endParaRPr>
          </a:p>
          <a:p>
            <a:pPr marL="0" indent="0" algn="just">
              <a:buNone/>
            </a:pPr>
            <a:endParaRPr lang="ar-IQ" sz="3200" dirty="0">
              <a:latin typeface="Simplified Arabic" pitchFamily="18" charset="-78"/>
              <a:cs typeface="Simplified Arabic" pitchFamily="18" charset="-78"/>
            </a:endParaRPr>
          </a:p>
          <a:p>
            <a:pPr marL="0" indent="0" algn="just">
              <a:buNone/>
            </a:pPr>
            <a:r>
              <a:rPr lang="ar-IQ" sz="3200" dirty="0" smtClean="0">
                <a:latin typeface="Simplified Arabic" pitchFamily="18" charset="-78"/>
                <a:cs typeface="Simplified Arabic" pitchFamily="18" charset="-78"/>
              </a:rPr>
              <a:t>-</a:t>
            </a:r>
            <a:r>
              <a:rPr lang="ar-IQ" sz="3200" dirty="0" smtClean="0">
                <a:latin typeface="Simplified Arabic" pitchFamily="18" charset="-78"/>
                <a:cs typeface="Simplified Arabic" pitchFamily="18" charset="-78"/>
              </a:rPr>
              <a:t>دراسة </a:t>
            </a:r>
            <a:r>
              <a:rPr lang="ar-IQ" sz="3200" dirty="0">
                <a:latin typeface="Simplified Arabic" pitchFamily="18" charset="-78"/>
                <a:cs typeface="Simplified Arabic" pitchFamily="18" charset="-78"/>
              </a:rPr>
              <a:t>اقتراحات المتخصصين فى المادة </a:t>
            </a:r>
            <a:r>
              <a:rPr lang="ar-IQ" sz="3200" dirty="0" smtClean="0">
                <a:latin typeface="Simplified Arabic" pitchFamily="18" charset="-78"/>
                <a:cs typeface="Simplified Arabic" pitchFamily="18" charset="-78"/>
              </a:rPr>
              <a:t>الدراسية من خلال تقديم اقتراحات حديثة وتتماشى من التقدم والتطور العلمي.</a:t>
            </a:r>
          </a:p>
          <a:p>
            <a:pPr marL="0" indent="0" algn="just">
              <a:buNone/>
            </a:pPr>
            <a:endParaRPr lang="ar-IQ" sz="3200" dirty="0">
              <a:latin typeface="Simplified Arabic" pitchFamily="18" charset="-78"/>
              <a:cs typeface="Simplified Arabic" pitchFamily="18" charset="-78"/>
            </a:endParaRPr>
          </a:p>
        </p:txBody>
      </p:sp>
      <p:sp>
        <p:nvSpPr>
          <p:cNvPr id="2" name="AutoShape 2" descr="علم نفس التربوي: ف- خصائص المتعلم"/>
          <p:cNvSpPr>
            <a:spLocks noChangeAspect="1" noChangeArrowheads="1"/>
          </p:cNvSpPr>
          <p:nvPr/>
        </p:nvSpPr>
        <p:spPr bwMode="auto">
          <a:xfrm>
            <a:off x="63500" y="-136525"/>
            <a:ext cx="2857500"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asus\Desktop\ص.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73200"/>
            <a:ext cx="428625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5000822"/>
            <a:ext cx="3594100" cy="1752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5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153400" cy="762000"/>
          </a:xfrm>
          <a:solidFill>
            <a:schemeClr val="bg1">
              <a:lumMod val="95000"/>
            </a:schemeClr>
          </a:solidFill>
        </p:spPr>
        <p:txBody>
          <a:bodyPr>
            <a:normAutofit/>
          </a:bodyPr>
          <a:lstStyle/>
          <a:p>
            <a:pPr lvl="0" algn="ctr"/>
            <a:r>
              <a:rPr lang="ar-IQ" dirty="0" smtClean="0">
                <a:solidFill>
                  <a:srgbClr val="0070C0"/>
                </a:solidFill>
                <a:latin typeface="Simplified Arabic" pitchFamily="18" charset="-78"/>
                <a:cs typeface="Simplified Arabic" pitchFamily="18" charset="-78"/>
              </a:rPr>
              <a:t>- ما هي الاهداف السلوكية؟</a:t>
            </a:r>
            <a:endParaRPr lang="ar-IQ" dirty="0">
              <a:solidFill>
                <a:srgbClr val="0070C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0" y="762000"/>
            <a:ext cx="8153400" cy="5943600"/>
          </a:xfrm>
          <a:gradFill flip="none" rotWithShape="1">
            <a:gsLst>
              <a:gs pos="0">
                <a:srgbClr val="FFEFD1"/>
              </a:gs>
              <a:gs pos="64999">
                <a:srgbClr val="F0EBD5"/>
              </a:gs>
              <a:gs pos="100000">
                <a:srgbClr val="D1C39F"/>
              </a:gs>
            </a:gsLst>
            <a:lin ang="5400000" scaled="0"/>
            <a:tileRect/>
          </a:gradFill>
        </p:spPr>
        <p:txBody>
          <a:bodyPr>
            <a:normAutofit/>
          </a:bodyPr>
          <a:lstStyle/>
          <a:p>
            <a:pPr marL="0" indent="0" algn="just">
              <a:buNone/>
            </a:pPr>
            <a:endParaRPr lang="ar-IQ" sz="2400" b="1" dirty="0">
              <a:latin typeface="Simplified Arabic" pitchFamily="18" charset="-78"/>
              <a:cs typeface="Simplified Arabic" pitchFamily="18" charset="-78"/>
            </a:endParaRPr>
          </a:p>
          <a:p>
            <a:pPr marL="0" indent="0" algn="just">
              <a:buNone/>
            </a:pPr>
            <a:r>
              <a:rPr lang="ar-IQ" sz="3200" b="1" dirty="0" smtClean="0">
                <a:latin typeface="Simplified Arabic" pitchFamily="18" charset="-78"/>
                <a:cs typeface="Simplified Arabic" pitchFamily="18" charset="-78"/>
              </a:rPr>
              <a:t>- هو الناتج النهائي الذي يحدد فيه المدرس السلوك المتوقع للطالب بعد تعلمه في نهاية الدرس. </a:t>
            </a:r>
          </a:p>
          <a:p>
            <a:pPr algn="just">
              <a:buFontTx/>
              <a:buChar char="-"/>
            </a:pPr>
            <a:r>
              <a:rPr lang="ar-IQ" sz="3200" b="1" dirty="0" smtClean="0">
                <a:latin typeface="Simplified Arabic" pitchFamily="18" charset="-78"/>
                <a:cs typeface="Simplified Arabic" pitchFamily="18" charset="-78"/>
              </a:rPr>
              <a:t>هي اهداف قصيرة المدى يمكن تحقيقها في زمن الدرس او عدة دروس حسب طبيعة الموضوع.</a:t>
            </a:r>
          </a:p>
          <a:p>
            <a:pPr marL="0" indent="0" algn="just">
              <a:buNone/>
            </a:pPr>
            <a:r>
              <a:rPr lang="ar-IQ" sz="3200" b="1" dirty="0" smtClean="0">
                <a:latin typeface="Simplified Arabic" pitchFamily="18" charset="-78"/>
                <a:cs typeface="Simplified Arabic" pitchFamily="18" charset="-78"/>
              </a:rPr>
              <a:t>- هو هدف خاص يضعه المدرس ويتحقق خلال درسه.</a:t>
            </a:r>
            <a:endParaRPr lang="ar-IQ" sz="3200" b="1" dirty="0">
              <a:latin typeface="Simplified Arabic" pitchFamily="18" charset="-78"/>
              <a:cs typeface="Simplified Arabic" pitchFamily="18"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1149"/>
            <a:ext cx="3200400" cy="254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6200"/>
            <a:ext cx="8991600" cy="678180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ar-IQ" dirty="0" smtClean="0">
                <a:latin typeface="Simplified Arabic" pitchFamily="18" charset="-78"/>
                <a:cs typeface="Simplified Arabic" pitchFamily="18" charset="-78"/>
              </a:rPr>
              <a:t> </a:t>
            </a:r>
            <a:endParaRPr lang="ar-IQ" dirty="0">
              <a:latin typeface="Simplified Arabic" pitchFamily="18" charset="-78"/>
              <a:cs typeface="Simplified Arabic" pitchFamily="18" charset="-78"/>
            </a:endParaRPr>
          </a:p>
          <a:p>
            <a:pPr marL="0" indent="0" algn="ctr">
              <a:buNone/>
            </a:pPr>
            <a:r>
              <a:rPr lang="ar-IQ" sz="3200" b="1" dirty="0" smtClean="0">
                <a:latin typeface="Simplified Arabic" pitchFamily="18" charset="-78"/>
                <a:cs typeface="Simplified Arabic" pitchFamily="18" charset="-78"/>
              </a:rPr>
              <a:t>- ماهي شروط صياغة وكتابة الهدف السلوكي؟</a:t>
            </a:r>
            <a:endParaRPr lang="ar-IQ" sz="3200" dirty="0" smtClean="0">
              <a:latin typeface="Simplified Arabic" pitchFamily="18" charset="-78"/>
              <a:cs typeface="Simplified Arabic" pitchFamily="18" charset="-78"/>
            </a:endParaRPr>
          </a:p>
          <a:p>
            <a:pPr marL="0" indent="0" algn="just">
              <a:buNone/>
            </a:pPr>
            <a:r>
              <a:rPr lang="ar-IQ" dirty="0" smtClean="0">
                <a:latin typeface="Simplified Arabic" pitchFamily="18" charset="-78"/>
                <a:cs typeface="Simplified Arabic" pitchFamily="18" charset="-78"/>
              </a:rPr>
              <a:t>1- ان يكون الهدف واضح و محدد و لا يحتمل اكثر من تأويل او مقدرة.</a:t>
            </a:r>
          </a:p>
          <a:p>
            <a:pPr algn="just">
              <a:buFontTx/>
              <a:buChar char="-"/>
            </a:pPr>
            <a:endParaRPr lang="ar-IQ" dirty="0">
              <a:latin typeface="Simplified Arabic" pitchFamily="18" charset="-78"/>
              <a:cs typeface="Simplified Arabic" pitchFamily="18" charset="-78"/>
            </a:endParaRPr>
          </a:p>
          <a:p>
            <a:pPr marL="0" indent="0" algn="just">
              <a:buNone/>
            </a:pPr>
            <a:r>
              <a:rPr lang="ar-IQ" dirty="0">
                <a:latin typeface="Simplified Arabic" pitchFamily="18" charset="-78"/>
                <a:cs typeface="Simplified Arabic" pitchFamily="18" charset="-78"/>
              </a:rPr>
              <a:t>2- توضيح ما سيقدر المتعلّم على القيام به خلال </a:t>
            </a:r>
            <a:r>
              <a:rPr lang="ar-IQ" dirty="0" smtClean="0">
                <a:latin typeface="Simplified Arabic" pitchFamily="18" charset="-78"/>
                <a:cs typeface="Simplified Arabic" pitchFamily="18" charset="-78"/>
              </a:rPr>
              <a:t>الدرس </a:t>
            </a:r>
            <a:r>
              <a:rPr lang="ar-IQ" dirty="0">
                <a:latin typeface="Simplified Arabic" pitchFamily="18" charset="-78"/>
                <a:cs typeface="Simplified Arabic" pitchFamily="18" charset="-78"/>
              </a:rPr>
              <a:t>أو عند الانتهاء </a:t>
            </a:r>
            <a:r>
              <a:rPr lang="ar-IQ" dirty="0" smtClean="0">
                <a:latin typeface="Simplified Arabic" pitchFamily="18" charset="-78"/>
                <a:cs typeface="Simplified Arabic" pitchFamily="18" charset="-78"/>
              </a:rPr>
              <a:t>منه.</a:t>
            </a:r>
          </a:p>
          <a:p>
            <a:pPr algn="just">
              <a:buFontTx/>
              <a:buChar char="-"/>
            </a:pPr>
            <a:endParaRPr lang="ar-IQ" dirty="0">
              <a:latin typeface="Simplified Arabic" pitchFamily="18" charset="-78"/>
              <a:cs typeface="Simplified Arabic" pitchFamily="18" charset="-78"/>
            </a:endParaRPr>
          </a:p>
          <a:p>
            <a:pPr marL="0" indent="0" algn="just">
              <a:buNone/>
            </a:pPr>
            <a:r>
              <a:rPr lang="ar-IQ" dirty="0" smtClean="0">
                <a:latin typeface="Simplified Arabic" pitchFamily="18" charset="-78"/>
                <a:cs typeface="Simplified Arabic" pitchFamily="18" charset="-78"/>
              </a:rPr>
              <a:t>3- ان يكون موجه للطالب وليس للمدرس.</a:t>
            </a:r>
          </a:p>
          <a:p>
            <a:pPr marL="0" indent="0" algn="just">
              <a:buNone/>
            </a:pPr>
            <a:endParaRPr lang="ar-IQ" dirty="0">
              <a:latin typeface="Simplified Arabic" pitchFamily="18" charset="-78"/>
              <a:cs typeface="Simplified Arabic" pitchFamily="18" charset="-78"/>
            </a:endParaRPr>
          </a:p>
          <a:p>
            <a:pPr marL="0" indent="0" algn="just">
              <a:buNone/>
            </a:pPr>
            <a:r>
              <a:rPr lang="ar-IQ" dirty="0" smtClean="0">
                <a:latin typeface="Simplified Arabic" pitchFamily="18" charset="-78"/>
                <a:cs typeface="Simplified Arabic" pitchFamily="18" charset="-78"/>
              </a:rPr>
              <a:t>4- ان يكون قابل للقياس والملاحظة.</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4144174" cy="331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5769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6200"/>
            <a:ext cx="8991600" cy="678180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buNone/>
            </a:pPr>
            <a:r>
              <a:rPr lang="ar-IQ" dirty="0" smtClean="0">
                <a:latin typeface="Simplified Arabic" pitchFamily="18" charset="-78"/>
                <a:cs typeface="Simplified Arabic" pitchFamily="18" charset="-78"/>
              </a:rPr>
              <a:t> </a:t>
            </a:r>
            <a:endParaRPr lang="ar-IQ" dirty="0">
              <a:latin typeface="Simplified Arabic" pitchFamily="18" charset="-78"/>
              <a:cs typeface="Simplified Arabic" pitchFamily="18" charset="-78"/>
            </a:endParaRPr>
          </a:p>
          <a:p>
            <a:pPr algn="ctr">
              <a:buFontTx/>
              <a:buChar char="-"/>
            </a:pPr>
            <a:r>
              <a:rPr lang="ar-IQ" sz="3200" b="1" dirty="0" smtClean="0">
                <a:latin typeface="Simplified Arabic" pitchFamily="18" charset="-78"/>
                <a:cs typeface="Simplified Arabic" pitchFamily="18" charset="-78"/>
              </a:rPr>
              <a:t>ماهي القاعدة الخاصة بكتابة الهدف السلوكي؟</a:t>
            </a:r>
          </a:p>
          <a:p>
            <a:pPr marL="0" indent="0" algn="just">
              <a:buNone/>
            </a:pPr>
            <a:endParaRPr lang="ar-IQ" sz="3200" dirty="0" smtClean="0">
              <a:latin typeface="Simplified Arabic" pitchFamily="18" charset="-78"/>
              <a:cs typeface="Simplified Arabic" pitchFamily="18" charset="-78"/>
            </a:endParaRPr>
          </a:p>
          <a:p>
            <a:pPr marL="0" indent="0" algn="just">
              <a:buNone/>
            </a:pPr>
            <a:r>
              <a:rPr lang="ar-IQ" sz="3200" b="1" dirty="0" smtClean="0">
                <a:latin typeface="Simplified Arabic" pitchFamily="18" charset="-78"/>
                <a:cs typeface="Simplified Arabic" pitchFamily="18" charset="-78"/>
              </a:rPr>
              <a:t>لاجل كتابة الهدف السلوكي في كل خطة درس يومية يجب ان نتبع القاعدة التالية:</a:t>
            </a:r>
          </a:p>
          <a:p>
            <a:pPr marL="0" indent="0" algn="just">
              <a:buNone/>
            </a:pPr>
            <a:endParaRPr lang="ar-IQ" sz="3200" b="1" dirty="0" smtClean="0">
              <a:latin typeface="Simplified Arabic" pitchFamily="18" charset="-78"/>
              <a:cs typeface="Simplified Arabic" pitchFamily="18" charset="-78"/>
            </a:endParaRPr>
          </a:p>
          <a:p>
            <a:pPr marL="0" indent="0" algn="just">
              <a:buNone/>
            </a:pPr>
            <a:r>
              <a:rPr lang="ar-IQ" sz="2800" b="1" u="sng" dirty="0" smtClean="0">
                <a:latin typeface="Simplified Arabic" pitchFamily="18" charset="-78"/>
                <a:cs typeface="Simplified Arabic" pitchFamily="18" charset="-78"/>
              </a:rPr>
              <a:t>(أن+فعل سلوكي+الطالب+المادةالتعليمية+معيار الاداءالمقبول+</a:t>
            </a:r>
            <a:r>
              <a:rPr lang="ar-IQ" sz="3200" b="1" u="sng" dirty="0">
                <a:solidFill>
                  <a:schemeClr val="accent2">
                    <a:lumMod val="75000"/>
                  </a:schemeClr>
                </a:solidFill>
                <a:latin typeface="Simplified Arabic" pitchFamily="18" charset="-78"/>
                <a:cs typeface="Simplified Arabic" pitchFamily="18" charset="-78"/>
              </a:rPr>
              <a:t>شرط الاداء </a:t>
            </a:r>
            <a:r>
              <a:rPr lang="ar-IQ" sz="2800" b="1" u="sng" dirty="0">
                <a:latin typeface="Simplified Arabic" pitchFamily="18" charset="-78"/>
                <a:cs typeface="Simplified Arabic" pitchFamily="18" charset="-78"/>
              </a:rPr>
              <a:t>)</a:t>
            </a:r>
            <a:endParaRPr lang="ar-IQ" sz="2800" b="1" u="sng" dirty="0" smtClean="0">
              <a:latin typeface="Simplified Arabic" pitchFamily="18" charset="-78"/>
              <a:cs typeface="Simplified Arabic" pitchFamily="18" charset="-78"/>
            </a:endParaRPr>
          </a:p>
          <a:p>
            <a:pPr marL="0" indent="0" algn="ctr">
              <a:buNone/>
            </a:pPr>
            <a:r>
              <a:rPr lang="ar-IQ" sz="3200" b="1" dirty="0" smtClean="0">
                <a:latin typeface="Simplified Arabic" pitchFamily="18" charset="-78"/>
                <a:cs typeface="Simplified Arabic" pitchFamily="18" charset="-78"/>
              </a:rPr>
              <a:t>(بامكاننا ان نستغني عن </a:t>
            </a:r>
            <a:r>
              <a:rPr lang="ar-IQ" sz="3200" b="1" u="sng" dirty="0" smtClean="0">
                <a:solidFill>
                  <a:schemeClr val="accent2">
                    <a:lumMod val="75000"/>
                  </a:schemeClr>
                </a:solidFill>
                <a:latin typeface="Simplified Arabic" pitchFamily="18" charset="-78"/>
                <a:cs typeface="Simplified Arabic" pitchFamily="18" charset="-78"/>
              </a:rPr>
              <a:t>شرط الاداء </a:t>
            </a:r>
            <a:r>
              <a:rPr lang="ar-IQ" sz="3200" b="1" dirty="0" smtClean="0">
                <a:latin typeface="Simplified Arabic" pitchFamily="18" charset="-78"/>
                <a:cs typeface="Simplified Arabic" pitchFamily="18" charset="-78"/>
              </a:rPr>
              <a:t>في بعض الاحيان)</a:t>
            </a:r>
            <a:endParaRPr lang="ar-IQ" sz="3200" b="1" dirty="0">
              <a:latin typeface="Simplified Arabic" pitchFamily="18" charset="-78"/>
              <a:cs typeface="Simplified Arabic" pitchFamily="18" charset="-78"/>
            </a:endParaRPr>
          </a:p>
          <a:p>
            <a:pPr marL="0" indent="0" algn="just">
              <a:buNone/>
            </a:pPr>
            <a:r>
              <a:rPr lang="ar-IQ" sz="3200" b="1" dirty="0" smtClean="0">
                <a:latin typeface="Simplified Arabic" pitchFamily="18" charset="-78"/>
                <a:cs typeface="Simplified Arabic" pitchFamily="18" charset="-78"/>
              </a:rPr>
              <a:t>مثال:</a:t>
            </a:r>
          </a:p>
          <a:p>
            <a:pPr algn="just">
              <a:buFontTx/>
              <a:buChar char="-"/>
            </a:pPr>
            <a:r>
              <a:rPr lang="ar-IQ" sz="3200" b="1" dirty="0" smtClean="0">
                <a:latin typeface="Simplified Arabic" pitchFamily="18" charset="-78"/>
                <a:cs typeface="Simplified Arabic" pitchFamily="18" charset="-78"/>
              </a:rPr>
              <a:t>ان يقطع الطالب مسافة 100 م  بـ 14 ثانية من محاولتين على الاقل.</a:t>
            </a:r>
          </a:p>
          <a:p>
            <a:pPr marL="0" indent="0" algn="just">
              <a:buNone/>
            </a:pPr>
            <a:r>
              <a:rPr lang="ar-IQ" sz="3200" b="1" dirty="0" smtClean="0">
                <a:latin typeface="Simplified Arabic" pitchFamily="18" charset="-78"/>
                <a:cs typeface="Simplified Arabic" pitchFamily="18" charset="-78"/>
              </a:rPr>
              <a:t>- ان يؤدي الطالب مهارة التمرير من الاسفل بالساعدين لـ 5 تكرارات على الحائط دون سقوط الكرة.</a:t>
            </a:r>
            <a:endParaRPr lang="ar-IQ" sz="3200" b="1" dirty="0">
              <a:latin typeface="Simplified Arabic" pitchFamily="18" charset="-78"/>
              <a:cs typeface="Simplified Arabic" pitchFamily="18" charset="-78"/>
            </a:endParaRPr>
          </a:p>
          <a:p>
            <a:pPr marL="0" indent="0" algn="just">
              <a:buNone/>
            </a:pPr>
            <a:endParaRPr lang="ar-IQ" sz="32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369897216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3292</TotalTime>
  <Words>1186</Words>
  <Application>Microsoft Office PowerPoint</Application>
  <PresentationFormat>On-screen Show (4:3)</PresentationFormat>
  <Paragraphs>202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وافر</vt:lpstr>
      <vt:lpstr>الاهداف  التربوية-التعليمية-السلوكية</vt:lpstr>
      <vt:lpstr>PowerPoint Presentation</vt:lpstr>
      <vt:lpstr>PowerPoint Presentation</vt:lpstr>
      <vt:lpstr>PowerPoint Presentation</vt:lpstr>
      <vt:lpstr>PowerPoint Presentation</vt:lpstr>
      <vt:lpstr>PowerPoint Presentation</vt:lpstr>
      <vt:lpstr>- ما هي الاهداف السلوكية؟</vt:lpstr>
      <vt:lpstr>PowerPoint Presentation</vt:lpstr>
      <vt:lpstr>PowerPoint Presentation</vt:lpstr>
      <vt:lpstr>تصنيف الاهداف السلوكية</vt:lpstr>
      <vt:lpstr>1- المجال المعرفي:</vt:lpstr>
      <vt:lpstr>PowerPoint Presentation</vt:lpstr>
      <vt:lpstr>PowerPoint Presentation</vt:lpstr>
      <vt:lpstr>2- المجال الوجداني(الانفعالي):</vt:lpstr>
      <vt:lpstr>PowerPoint Presentation</vt:lpstr>
      <vt:lpstr>PowerPoint Presentation</vt:lpstr>
      <vt:lpstr>3- المجال النفس حركي:</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أنماط التعلم</dc:title>
  <dc:creator>asus</dc:creator>
  <cp:lastModifiedBy>asus</cp:lastModifiedBy>
  <cp:revision>191</cp:revision>
  <dcterms:created xsi:type="dcterms:W3CDTF">2006-08-16T00:00:00Z</dcterms:created>
  <dcterms:modified xsi:type="dcterms:W3CDTF">2021-04-06T04:36:08Z</dcterms:modified>
</cp:coreProperties>
</file>