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FF09"/>
    <a:srgbClr val="CEFC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60"/>
  </p:normalViewPr>
  <p:slideViewPr>
    <p:cSldViewPr>
      <p:cViewPr>
        <p:scale>
          <a:sx n="60" d="100"/>
          <a:sy n="60" d="100"/>
        </p:scale>
        <p:origin x="-1554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عنوان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5" name="عنوان فرعي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1" name="عنصر نائب للتاريخ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3/1/2021</a:t>
            </a:fld>
            <a:endParaRPr lang="en-US" dirty="0"/>
          </a:p>
        </p:txBody>
      </p:sp>
      <p:sp>
        <p:nvSpPr>
          <p:cNvPr id="18" name="عنصر نائب للتذييل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3/1/2021</a:t>
            </a:fld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3/1/2021</a:t>
            </a:fld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3/1/2021</a:t>
            </a:fld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3/1/2021</a:t>
            </a:fld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3/1/2021</a:t>
            </a:fld>
            <a:endParaRPr lang="en-US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3/1/2021</a:t>
            </a:fld>
            <a:endParaRPr lang="en-US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3/1/2021</a:t>
            </a:fld>
            <a:endParaRPr lang="en-US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3/1/2021</a:t>
            </a:fld>
            <a:endParaRPr lang="en-US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3/1/2021</a:t>
            </a:fld>
            <a:endParaRPr lang="en-US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مستطيل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3/1/2021</a:t>
            </a:fld>
            <a:endParaRPr lang="en-US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عنصر نائب للصورة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عنصر نائب للعنوان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1" name="عنصر نائب للنص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7" name="عنصر نائب للتاريخ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3/1/2021</a:t>
            </a:fld>
            <a:endParaRPr lang="en-US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r" rtl="1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r" rtl="1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r" rtl="1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r" rtl="1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r" rtl="1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r" rtl="1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1"/>
            </a:gs>
            <a:gs pos="100000">
              <a:schemeClr val="bg1">
                <a:shade val="35000"/>
                <a:satMod val="155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ctrTitle"/>
          </p:nvPr>
        </p:nvSpPr>
        <p:spPr>
          <a:xfrm>
            <a:off x="3200400" y="2209800"/>
            <a:ext cx="5410200" cy="1905000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ar-IQ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الأسس والقواعد الرئيسة التي تبنى عليها طرائق التدريس </a:t>
            </a:r>
          </a:p>
        </p:txBody>
      </p:sp>
      <p:pic>
        <p:nvPicPr>
          <p:cNvPr id="8" name="Picture 16" descr="j030125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304800"/>
            <a:ext cx="1830387" cy="1565275"/>
          </a:xfrm>
          <a:prstGeom prst="rect">
            <a:avLst/>
          </a:prstGeom>
          <a:noFill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3409" y="4648200"/>
            <a:ext cx="4874575" cy="2321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7087" y="5245976"/>
            <a:ext cx="2933700" cy="156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8956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0" y="838200"/>
            <a:ext cx="9144000" cy="51054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just"/>
            <a:endParaRPr lang="ar-IQ" sz="2800" b="1" dirty="0">
              <a:latin typeface="Simplified Arabic" pitchFamily="18" charset="-78"/>
              <a:cs typeface="Simplified Arabic" pitchFamily="18" charset="-78"/>
            </a:endParaRPr>
          </a:p>
          <a:p>
            <a:pPr algn="just"/>
            <a:endParaRPr lang="ar-IQ" sz="28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/>
            <a:endParaRPr lang="ar-IQ" sz="28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algn="ctr"/>
            <a:endParaRPr lang="ar-IQ" sz="36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algn="ctr"/>
            <a:endParaRPr lang="ar-IQ" sz="3600" b="1" dirty="0">
              <a:latin typeface="Simplified Arabic" pitchFamily="18" charset="-78"/>
              <a:cs typeface="Simplified Arabic" pitchFamily="18" charset="-78"/>
            </a:endParaRPr>
          </a:p>
          <a:p>
            <a:pPr algn="ctr"/>
            <a:endParaRPr lang="ar-IQ" sz="36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algn="ctr"/>
            <a:endParaRPr lang="ar-IQ" sz="3600" b="1" dirty="0">
              <a:latin typeface="Simplified Arabic" pitchFamily="18" charset="-78"/>
              <a:cs typeface="Simplified Arabic" pitchFamily="18" charset="-78"/>
            </a:endParaRPr>
          </a:p>
          <a:p>
            <a:pPr algn="ctr"/>
            <a:endParaRPr lang="ar-IQ" sz="36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algn="ctr"/>
            <a:endParaRPr lang="ar-IQ" sz="3600" b="1" dirty="0">
              <a:latin typeface="Simplified Arabic" pitchFamily="18" charset="-78"/>
              <a:cs typeface="Simplified Arabic" pitchFamily="18" charset="-78"/>
            </a:endParaRPr>
          </a:p>
          <a:p>
            <a:pPr algn="ctr"/>
            <a:endParaRPr lang="ar-IQ" sz="36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algn="ctr"/>
            <a:endParaRPr lang="ar-IQ" sz="3600" b="1" dirty="0">
              <a:latin typeface="Simplified Arabic" pitchFamily="18" charset="-78"/>
              <a:cs typeface="Simplified Arabic" pitchFamily="18" charset="-78"/>
            </a:endParaRPr>
          </a:p>
          <a:p>
            <a:pPr algn="ctr"/>
            <a:endParaRPr lang="ar-IQ" sz="36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algn="ctr"/>
            <a:endParaRPr lang="ar-IQ" sz="3600" b="1" dirty="0">
              <a:latin typeface="Simplified Arabic" pitchFamily="18" charset="-78"/>
              <a:cs typeface="Simplified Arabic" pitchFamily="18" charset="-78"/>
            </a:endParaRPr>
          </a:p>
          <a:p>
            <a:pPr algn="ctr"/>
            <a:endParaRPr lang="ar-IQ" sz="36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algn="ctr"/>
            <a:endParaRPr lang="ar-IQ" sz="36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algn="ctr"/>
            <a:endParaRPr lang="ar-IQ" sz="3600" b="1" dirty="0">
              <a:latin typeface="Simplified Arabic" pitchFamily="18" charset="-78"/>
              <a:cs typeface="Simplified Arabic" pitchFamily="18" charset="-78"/>
            </a:endParaRPr>
          </a:p>
          <a:p>
            <a:pPr algn="ctr"/>
            <a:endParaRPr lang="ar-IQ" sz="36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algn="ctr"/>
            <a:endParaRPr lang="ar-IQ" sz="3600" b="1" dirty="0">
              <a:latin typeface="Simplified Arabic" pitchFamily="18" charset="-78"/>
              <a:cs typeface="Simplified Arabic" pitchFamily="18" charset="-78"/>
            </a:endParaRPr>
          </a:p>
          <a:p>
            <a:pPr algn="ctr"/>
            <a:endParaRPr lang="ar-IQ" sz="36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algn="ctr"/>
            <a:endParaRPr lang="ar-IQ" sz="3600" b="1" dirty="0">
              <a:latin typeface="Simplified Arabic" pitchFamily="18" charset="-78"/>
              <a:cs typeface="Simplified Arabic" pitchFamily="18" charset="-78"/>
            </a:endParaRPr>
          </a:p>
          <a:p>
            <a:pPr algn="ctr"/>
            <a:endParaRPr lang="ar-IQ" sz="3600" dirty="0" smtClean="0"/>
          </a:p>
          <a:p>
            <a:pPr algn="ctr"/>
            <a:endParaRPr lang="ar-IQ" sz="3600" dirty="0"/>
          </a:p>
          <a:p>
            <a:pPr algn="ctr"/>
            <a:endParaRPr lang="ar-IQ" sz="3600" dirty="0" smtClean="0"/>
          </a:p>
          <a:p>
            <a:pPr algn="ctr"/>
            <a:endParaRPr lang="ar-IQ" sz="3600" dirty="0"/>
          </a:p>
          <a:p>
            <a:pPr algn="ctr"/>
            <a:endParaRPr lang="ar-IQ" sz="3600" dirty="0" smtClean="0"/>
          </a:p>
          <a:p>
            <a:pPr algn="ctr"/>
            <a:endParaRPr lang="ar-IQ" sz="3600" dirty="0"/>
          </a:p>
          <a:p>
            <a:pPr algn="ctr"/>
            <a:endParaRPr lang="ar-IQ" sz="3600" b="1" dirty="0">
              <a:latin typeface="Simplified Arabic" pitchFamily="18" charset="-78"/>
              <a:cs typeface="Simplified Arabic" pitchFamily="18" charset="-78"/>
            </a:endParaRPr>
          </a:p>
          <a:p>
            <a:pPr algn="ctr"/>
            <a:endParaRPr lang="ar-IQ" sz="36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algn="ctr"/>
            <a:endParaRPr lang="ar-IQ" sz="3600" b="1" dirty="0">
              <a:latin typeface="Simplified Arabic" pitchFamily="18" charset="-78"/>
              <a:cs typeface="Simplified Arabic" pitchFamily="18" charset="-78"/>
            </a:endParaRPr>
          </a:p>
          <a:p>
            <a:pPr algn="ctr"/>
            <a:endParaRPr lang="ar-IQ" sz="28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/>
            <a:r>
              <a:rPr lang="ar-MA" sz="3200" dirty="0"/>
              <a:t>هي قواعد عامّة أثبتت التجارب صحتها ؛ </a:t>
            </a:r>
            <a:r>
              <a:rPr lang="ar-MA" sz="3200"/>
              <a:t>لأنّها </a:t>
            </a:r>
            <a:r>
              <a:rPr lang="ar-MA" sz="3200" smtClean="0"/>
              <a:t>ترسم </a:t>
            </a:r>
            <a:r>
              <a:rPr lang="ar-MA" sz="3200" dirty="0"/>
              <a:t>مدا رج العقل ، وترعى قدرات المتعلم ، وخبراته ، وإدراكه لما حوله</a:t>
            </a:r>
            <a:r>
              <a:rPr lang="ar-MA" sz="2800" dirty="0"/>
              <a:t>.</a:t>
            </a:r>
            <a:endParaRPr lang="ar-IQ" sz="2800" b="1" dirty="0">
              <a:latin typeface="Simplified Arabic" pitchFamily="18" charset="-78"/>
              <a:cs typeface="Simplified Arabic" pitchFamily="18" charset="-78"/>
            </a:endParaRPr>
          </a:p>
          <a:p>
            <a:pPr algn="just"/>
            <a:endParaRPr lang="ar-IQ" sz="28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/>
            <a:r>
              <a:rPr lang="ar-MA" sz="2800" dirty="0" smtClean="0"/>
              <a:t>هر </a:t>
            </a:r>
            <a:r>
              <a:rPr lang="ar-MA" sz="2800" dirty="0"/>
              <a:t>بارت </a:t>
            </a:r>
            <a:r>
              <a:rPr lang="ar-IQ" sz="2800" dirty="0" smtClean="0"/>
              <a:t>فريدريك </a:t>
            </a:r>
            <a:r>
              <a:rPr lang="ar-MA" sz="2800" dirty="0" smtClean="0"/>
              <a:t>الألماني وضع </a:t>
            </a:r>
            <a:r>
              <a:rPr lang="ar-MA" sz="2800" dirty="0"/>
              <a:t>هذه القواعد </a:t>
            </a:r>
            <a:endParaRPr lang="ar-IQ" sz="28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/>
            <a:endParaRPr lang="ar-IQ" sz="4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/>
            <a:endParaRPr lang="ar-IQ" sz="28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/>
            <a:endParaRPr lang="ar-IQ" sz="2800" dirty="0" smtClean="0"/>
          </a:p>
          <a:p>
            <a:pPr algn="just"/>
            <a:endParaRPr lang="ar-IQ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159" y="3045447"/>
            <a:ext cx="2777359" cy="2676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-204952" y="7883"/>
            <a:ext cx="9196552" cy="6850117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endParaRPr lang="ar-IQ" sz="2400" b="1" dirty="0" smtClean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  <a:p>
            <a:r>
              <a:rPr lang="ar-IQ" sz="24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                                </a:t>
            </a:r>
            <a:r>
              <a:rPr lang="ar-IQ" sz="2800" b="1" u="sng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ما هي هذه القواعد؟</a:t>
            </a:r>
            <a:r>
              <a:rPr lang="ar-IQ" sz="24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.</a:t>
            </a:r>
          </a:p>
          <a:p>
            <a:r>
              <a:rPr lang="ar-MA" sz="2800" b="1" u="sng" dirty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1- السير من المعلوم إلى </a:t>
            </a:r>
            <a:r>
              <a:rPr lang="ar-MA" sz="2800" b="1" u="sng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المجهول</a:t>
            </a:r>
            <a:endParaRPr lang="ar-IQ" sz="2800" b="1" u="sng" dirty="0" smtClean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  <a:p>
            <a:endParaRPr lang="ar-IQ" sz="2800" b="1" u="sng" dirty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  <a:p>
            <a:endParaRPr lang="ar-IQ" sz="2800" b="1" u="sng" dirty="0" smtClean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  <a:p>
            <a:endParaRPr lang="ar-IQ" sz="2800" b="1" u="sng" dirty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  <a:p>
            <a:r>
              <a:rPr lang="ar-IQ" sz="2800" b="1" u="sng" dirty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2-</a:t>
            </a:r>
            <a:r>
              <a:rPr lang="ar-MA" sz="2800" b="1" u="sng" dirty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السير من السهل إلى الصعب </a:t>
            </a:r>
            <a:endParaRPr lang="ar-IQ" sz="2800" b="1" u="sng" dirty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  <a:p>
            <a:r>
              <a:rPr lang="ar-IQ" sz="24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(مايراه المتعلم وليس نحن)</a:t>
            </a:r>
          </a:p>
          <a:p>
            <a:endParaRPr lang="ar-IQ" sz="2400" b="1" dirty="0" smtClean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  <a:p>
            <a:endParaRPr lang="ar-IQ" sz="2400" b="1" dirty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  <a:p>
            <a:r>
              <a:rPr lang="ar-IQ" sz="2400" b="1" dirty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3- السير من البسيط إلى المركب </a:t>
            </a:r>
            <a:endParaRPr lang="ar-IQ" sz="2400" b="1" dirty="0" smtClean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  <a:p>
            <a:endParaRPr lang="ar-IQ" sz="2400" b="1" dirty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  <a:p>
            <a:endParaRPr lang="ar-IQ" sz="2400" b="1" dirty="0" smtClean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  <a:p>
            <a:endParaRPr lang="ar-IQ" sz="2400" b="1" dirty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  <a:p>
            <a:endParaRPr lang="ar-IQ" sz="2400" b="1" dirty="0" smtClean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  <a:p>
            <a:endParaRPr lang="ar-IQ" sz="2400" b="1" dirty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  <a:p>
            <a:endParaRPr lang="ar-IQ" sz="2400" b="1" dirty="0" smtClean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  <a:p>
            <a:endParaRPr lang="ar-IQ" sz="2400" b="1" dirty="0" smtClean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ctr"/>
            <a:endParaRPr lang="ar-IQ" sz="2400" b="1" dirty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1122" y="10511"/>
            <a:ext cx="1895475" cy="2133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258534"/>
            <a:ext cx="2338881" cy="167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072547"/>
            <a:ext cx="1609725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819400"/>
            <a:ext cx="2009447" cy="1366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76200"/>
            <a:ext cx="8991600" cy="67818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endParaRPr lang="ar-IQ" dirty="0">
              <a:latin typeface="Simplified Arabic" pitchFamily="18" charset="-78"/>
              <a:cs typeface="Simplified Arabic" pitchFamily="18" charset="-78"/>
            </a:endParaRPr>
          </a:p>
          <a:p>
            <a:pPr marL="0" indent="0" algn="just">
              <a:buNone/>
            </a:pPr>
            <a:r>
              <a:rPr lang="ar-IQ" dirty="0">
                <a:latin typeface="Simplified Arabic" pitchFamily="18" charset="-78"/>
                <a:cs typeface="Simplified Arabic" pitchFamily="18" charset="-78"/>
              </a:rPr>
              <a:t>4- السير من المبهم الغامض إلى المحدود الواضح </a:t>
            </a:r>
            <a:endParaRPr lang="ar-IQ" dirty="0" smtClean="0">
              <a:latin typeface="Simplified Arabic" pitchFamily="18" charset="-78"/>
              <a:cs typeface="Simplified Arabic" pitchFamily="18" charset="-78"/>
            </a:endParaRPr>
          </a:p>
          <a:p>
            <a:pPr marL="0" indent="0" algn="just">
              <a:buNone/>
            </a:pPr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                                                </a:t>
            </a:r>
          </a:p>
          <a:p>
            <a:pPr algn="just">
              <a:buFontTx/>
              <a:buChar char="-"/>
            </a:pPr>
            <a:endParaRPr lang="ar-IQ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>
              <a:buFontTx/>
              <a:buChar char="-"/>
            </a:pPr>
            <a:endParaRPr lang="ar-IQ" dirty="0">
              <a:latin typeface="Simplified Arabic" pitchFamily="18" charset="-78"/>
              <a:cs typeface="Simplified Arabic" pitchFamily="18" charset="-78"/>
            </a:endParaRPr>
          </a:p>
          <a:p>
            <a:pPr algn="just">
              <a:buFontTx/>
              <a:buChar char="-"/>
            </a:pPr>
            <a:r>
              <a:rPr lang="ar-IQ" dirty="0">
                <a:latin typeface="Simplified Arabic" pitchFamily="18" charset="-78"/>
                <a:cs typeface="Simplified Arabic" pitchFamily="18" charset="-78"/>
              </a:rPr>
              <a:t>5- السّير من المحسوس إلى المعقول </a:t>
            </a:r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الملموس</a:t>
            </a:r>
            <a:endParaRPr lang="ar-IQ" dirty="0">
              <a:latin typeface="Simplified Arabic" pitchFamily="18" charset="-78"/>
              <a:cs typeface="Simplified Arabic" pitchFamily="18" charset="-78"/>
            </a:endParaRPr>
          </a:p>
          <a:p>
            <a:pPr algn="just">
              <a:buFontTx/>
              <a:buChar char="-"/>
            </a:pPr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(المحسوس هو </a:t>
            </a:r>
            <a:r>
              <a:rPr lang="ar-IQ" dirty="0">
                <a:latin typeface="Simplified Arabic" pitchFamily="18" charset="-78"/>
                <a:cs typeface="Simplified Arabic" pitchFamily="18" charset="-78"/>
              </a:rPr>
              <a:t>سُّلم المعقول </a:t>
            </a:r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)</a:t>
            </a:r>
          </a:p>
          <a:p>
            <a:pPr algn="just">
              <a:buFontTx/>
              <a:buChar char="-"/>
            </a:pPr>
            <a:endParaRPr lang="ar-IQ" dirty="0">
              <a:latin typeface="Simplified Arabic" pitchFamily="18" charset="-78"/>
              <a:cs typeface="Simplified Arabic" pitchFamily="18" charset="-78"/>
            </a:endParaRPr>
          </a:p>
          <a:p>
            <a:pPr algn="just">
              <a:buFontTx/>
              <a:buChar char="-"/>
            </a:pPr>
            <a:endParaRPr lang="ar-IQ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>
              <a:buFontTx/>
              <a:buChar char="-"/>
            </a:pPr>
            <a:r>
              <a:rPr lang="ar-IQ" dirty="0">
                <a:latin typeface="Simplified Arabic" pitchFamily="18" charset="-78"/>
                <a:cs typeface="Simplified Arabic" pitchFamily="18" charset="-78"/>
              </a:rPr>
              <a:t>6- السير من المجمل إلى المفصل </a:t>
            </a:r>
            <a:endParaRPr lang="ar-IQ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>
              <a:buFontTx/>
              <a:buChar char="-"/>
            </a:pPr>
            <a:endParaRPr lang="ar-IQ" dirty="0">
              <a:latin typeface="Simplified Arabic" pitchFamily="18" charset="-78"/>
              <a:cs typeface="Simplified Arabic" pitchFamily="18" charset="-78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8600"/>
            <a:ext cx="2790825" cy="163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910" y="2286000"/>
            <a:ext cx="295275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97" y="4329113"/>
            <a:ext cx="254317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وافر">
  <a:themeElements>
    <a:clrScheme name="واف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واف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واف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2120</TotalTime>
  <Words>97</Words>
  <Application>Microsoft Office PowerPoint</Application>
  <PresentationFormat>On-screen Show (4:3)</PresentationFormat>
  <Paragraphs>63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وافر</vt:lpstr>
      <vt:lpstr>الأسس والقواعد الرئيسة التي تبنى عليها طرائق التدريس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أنماط التعلم</dc:title>
  <dc:creator>asus</dc:creator>
  <cp:lastModifiedBy>asus</cp:lastModifiedBy>
  <cp:revision>179</cp:revision>
  <dcterms:created xsi:type="dcterms:W3CDTF">2006-08-16T00:00:00Z</dcterms:created>
  <dcterms:modified xsi:type="dcterms:W3CDTF">2021-03-01T09:42:39Z</dcterms:modified>
</cp:coreProperties>
</file>