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9" d="100"/>
          <a:sy n="79" d="100"/>
        </p:scale>
        <p:origin x="6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A7E6004B-77AA-41CE-8B93-004F007D6546}" type="datetimeFigureOut">
              <a:rPr lang="ar-EG" smtClean="0"/>
              <a:t>08/11/1444</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AE5BF273-FB08-4ABD-A505-E432F739D8AD}" type="slidenum">
              <a:rPr lang="ar-EG" smtClean="0"/>
              <a:t>‹#›</a:t>
            </a:fld>
            <a:endParaRPr lang="ar-EG"/>
          </a:p>
        </p:txBody>
      </p:sp>
    </p:spTree>
    <p:extLst>
      <p:ext uri="{BB962C8B-B14F-4D97-AF65-F5344CB8AC3E}">
        <p14:creationId xmlns:p14="http://schemas.microsoft.com/office/powerpoint/2010/main" val="1139181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pPr>
              <a:defRPr/>
            </a:pPr>
            <a:fld id="{A177E25B-4216-4E34-9C90-090D7BEBEDB1}" type="slidenum">
              <a:rPr lang="ar-SA" smtClean="0"/>
              <a:pPr>
                <a:defRPr/>
              </a:pPr>
              <a:t>8</a:t>
            </a:fld>
            <a:endParaRPr lang="en-US"/>
          </a:p>
        </p:txBody>
      </p:sp>
    </p:spTree>
    <p:extLst>
      <p:ext uri="{BB962C8B-B14F-4D97-AF65-F5344CB8AC3E}">
        <p14:creationId xmlns:p14="http://schemas.microsoft.com/office/powerpoint/2010/main" val="2122649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74A9DC97-0B63-4FDE-AB76-36F2F6E0A633}" type="datetimeFigureOut">
              <a:rPr lang="ar-EG" smtClean="0"/>
              <a:t>08/11/1444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404769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4A9DC97-0B63-4FDE-AB76-36F2F6E0A633}" type="datetimeFigureOut">
              <a:rPr lang="ar-EG" smtClean="0"/>
              <a:t>08/11/1444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335553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4A9DC97-0B63-4FDE-AB76-36F2F6E0A633}" type="datetimeFigureOut">
              <a:rPr lang="ar-EG" smtClean="0"/>
              <a:t>08/11/1444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142055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4A9DC97-0B63-4FDE-AB76-36F2F6E0A633}" type="datetimeFigureOut">
              <a:rPr lang="ar-EG" smtClean="0"/>
              <a:t>08/11/1444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471635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4A9DC97-0B63-4FDE-AB76-36F2F6E0A633}" type="datetimeFigureOut">
              <a:rPr lang="ar-EG" smtClean="0"/>
              <a:t>08/11/1444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136491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74A9DC97-0B63-4FDE-AB76-36F2F6E0A633}" type="datetimeFigureOut">
              <a:rPr lang="ar-EG" smtClean="0"/>
              <a:t>08/11/1444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329343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74A9DC97-0B63-4FDE-AB76-36F2F6E0A633}" type="datetimeFigureOut">
              <a:rPr lang="ar-EG" smtClean="0"/>
              <a:t>08/11/1444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86320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74A9DC97-0B63-4FDE-AB76-36F2F6E0A633}" type="datetimeFigureOut">
              <a:rPr lang="ar-EG" smtClean="0"/>
              <a:t>08/11/1444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52923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9DC97-0B63-4FDE-AB76-36F2F6E0A633}" type="datetimeFigureOut">
              <a:rPr lang="ar-EG" smtClean="0"/>
              <a:t>08/11/1444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207171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4A9DC97-0B63-4FDE-AB76-36F2F6E0A633}" type="datetimeFigureOut">
              <a:rPr lang="ar-EG" smtClean="0"/>
              <a:t>08/11/1444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143742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4A9DC97-0B63-4FDE-AB76-36F2F6E0A633}" type="datetimeFigureOut">
              <a:rPr lang="ar-EG" smtClean="0"/>
              <a:t>08/11/1444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54CE0D7-FD18-49D4-86F8-915849C8DF0D}" type="slidenum">
              <a:rPr lang="ar-EG" smtClean="0"/>
              <a:t>‹#›</a:t>
            </a:fld>
            <a:endParaRPr lang="ar-EG"/>
          </a:p>
        </p:txBody>
      </p:sp>
    </p:spTree>
    <p:extLst>
      <p:ext uri="{BB962C8B-B14F-4D97-AF65-F5344CB8AC3E}">
        <p14:creationId xmlns:p14="http://schemas.microsoft.com/office/powerpoint/2010/main" val="145161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9DC97-0B63-4FDE-AB76-36F2F6E0A633}" type="datetimeFigureOut">
              <a:rPr lang="ar-EG" smtClean="0"/>
              <a:t>08/11/1444</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CE0D7-FD18-49D4-86F8-915849C8DF0D}" type="slidenum">
              <a:rPr lang="ar-EG" smtClean="0"/>
              <a:t>‹#›</a:t>
            </a:fld>
            <a:endParaRPr lang="ar-EG"/>
          </a:p>
        </p:txBody>
      </p:sp>
    </p:spTree>
    <p:extLst>
      <p:ext uri="{BB962C8B-B14F-4D97-AF65-F5344CB8AC3E}">
        <p14:creationId xmlns:p14="http://schemas.microsoft.com/office/powerpoint/2010/main" val="717727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736150"/>
            <a:ext cx="9144000" cy="1655762"/>
          </a:xfrm>
        </p:spPr>
        <p:style>
          <a:lnRef idx="0">
            <a:schemeClr val="accent5"/>
          </a:lnRef>
          <a:fillRef idx="3">
            <a:schemeClr val="accent5"/>
          </a:fillRef>
          <a:effectRef idx="3">
            <a:schemeClr val="accent5"/>
          </a:effectRef>
          <a:fontRef idx="minor">
            <a:schemeClr val="lt1"/>
          </a:fontRef>
        </p:style>
        <p:txBody>
          <a:bodyPr>
            <a:normAutofit/>
          </a:bodyPr>
          <a:lstStyle/>
          <a:p>
            <a:pPr rtl="1"/>
            <a:r>
              <a:rPr lang="ar-KW" sz="4000" dirty="0" smtClean="0"/>
              <a:t>د.قريدون حسن عثمان</a:t>
            </a:r>
          </a:p>
          <a:p>
            <a:pPr rtl="1"/>
            <a:r>
              <a:rPr lang="ar-KW" sz="4000" dirty="0" smtClean="0"/>
              <a:t>2023</a:t>
            </a:r>
            <a:endParaRPr lang="ar-EG" sz="4000" dirty="0"/>
          </a:p>
        </p:txBody>
      </p:sp>
      <p:sp>
        <p:nvSpPr>
          <p:cNvPr id="2" name="Title 1"/>
          <p:cNvSpPr>
            <a:spLocks noGrp="1"/>
          </p:cNvSpPr>
          <p:nvPr>
            <p:ph type="ctrTitle"/>
          </p:nvPr>
        </p:nvSpPr>
        <p:spPr/>
        <p:style>
          <a:lnRef idx="1">
            <a:schemeClr val="accent6"/>
          </a:lnRef>
          <a:fillRef idx="2">
            <a:schemeClr val="accent6"/>
          </a:fillRef>
          <a:effectRef idx="1">
            <a:schemeClr val="accent6"/>
          </a:effectRef>
          <a:fontRef idx="minor">
            <a:schemeClr val="dk1"/>
          </a:fontRef>
        </p:style>
        <p:txBody>
          <a:bodyPr/>
          <a:lstStyle/>
          <a:p>
            <a:pPr rtl="1"/>
            <a:r>
              <a:rPr lang="ar-KW" dirty="0" smtClean="0"/>
              <a:t>المقذوفات </a:t>
            </a:r>
            <a:endParaRPr lang="ar-EG" dirty="0"/>
          </a:p>
        </p:txBody>
      </p:sp>
    </p:spTree>
    <p:extLst>
      <p:ext uri="{BB962C8B-B14F-4D97-AF65-F5344CB8AC3E}">
        <p14:creationId xmlns:p14="http://schemas.microsoft.com/office/powerpoint/2010/main" val="22501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3512" y="332656"/>
            <a:ext cx="8712968" cy="6264696"/>
          </a:xfrm>
          <a:solidFill>
            <a:srgbClr val="C00000"/>
          </a:solidFill>
        </p:spPr>
        <p:txBody>
          <a:bodyPr/>
          <a:lstStyle/>
          <a:p>
            <a:pPr marL="136525" indent="0" algn="just">
              <a:buNone/>
            </a:pPr>
            <a:r>
              <a:rPr lang="ar-IQ" sz="3000" dirty="0"/>
              <a:t>	وتتجلى </a:t>
            </a:r>
            <a:r>
              <a:rPr lang="ar-IQ" sz="3000" dirty="0"/>
              <a:t>اهمية دراسة المقذوفات في الحركات الرياضية فنجد ان حركة الثقل او القرص في فعاليات الرمي وكذلك الوثب العريض والعالي محكمة بقوانين ونظم ميكانيكية معينة فنجد ان العوامل الرئيسية التي تقرر المسافة هي </a:t>
            </a:r>
            <a:r>
              <a:rPr lang="ar-IQ" sz="3000" b="1" u="sng" dirty="0"/>
              <a:t>(سرعة الطيران)</a:t>
            </a:r>
            <a:r>
              <a:rPr lang="ar-IQ" sz="3000" dirty="0"/>
              <a:t> و </a:t>
            </a:r>
            <a:r>
              <a:rPr lang="ar-IQ" sz="3000" b="1" u="sng" dirty="0"/>
              <a:t>(زاوية الطيران)</a:t>
            </a:r>
            <a:r>
              <a:rPr lang="ar-IQ" sz="3000" dirty="0"/>
              <a:t> ، بشكل عام فأن سرعة الطيران للأداة المقذوفة او الجسم القافز بعد مغادرتة  الارض تتكون من مركبتين احاهما افقية بأتجاه الارض ، والأخرى عمودية ، ويشكل مع الاولى زاوية قائمة ، ونتجة لوقوع الجسم تحت تأثير الجاذبية الارضية اثناء حركته نجد ان مقدار السرعة العمودية تقل تدريجياً اثناء حركة الجسم في الهواء الى ان تصل صفراً تقريباً، اما مركبة السرعة الافقية فهي على عكس مركبة السرعة العمودية فتبقى بمقدارها نفسه من لحظة مغادرة الارض لحين الهبوط.من هذا المنطلق نجد ان زاوية طيران المقذوف تؤدي دوراً كبيراً في تحقيق المسافة ، </a:t>
            </a:r>
          </a:p>
        </p:txBody>
      </p:sp>
    </p:spTree>
    <p:extLst>
      <p:ext uri="{BB962C8B-B14F-4D97-AF65-F5344CB8AC3E}">
        <p14:creationId xmlns:p14="http://schemas.microsoft.com/office/powerpoint/2010/main" val="32439340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1504" y="189236"/>
            <a:ext cx="8712968" cy="6408117"/>
          </a:xfrm>
          <a:solidFill>
            <a:srgbClr val="C00000"/>
          </a:solidFill>
        </p:spPr>
        <p:txBody>
          <a:bodyPr/>
          <a:lstStyle/>
          <a:p>
            <a:pPr marL="136525" indent="0" algn="just">
              <a:buNone/>
            </a:pPr>
            <a:r>
              <a:rPr lang="ar-IQ" dirty="0" smtClean="0"/>
              <a:t>	ومن </a:t>
            </a:r>
            <a:r>
              <a:rPr lang="ar-IQ" dirty="0"/>
              <a:t>خلال دراستنا للميكانيك وقوانينه التي تحد حركة الاجسام فأن انسب زاوية لأنطلاق المقذوف ولتحقيق ابعد مسافة هي زاوية (45) درجة بحيث يكون مستوى الانطلاق بمستوى الهبوط ، اما اذا كان هناك تباين بين هذين المستويين فعندئذ تختلف الزاوية و يعتمد هذا الاختلاف على عوامل عدة منها الفرق بين المستويات (</a:t>
            </a:r>
            <a:r>
              <a:rPr lang="ar-IQ" b="1" u="sng" dirty="0"/>
              <a:t>الانطلاق والهبوط ، وسرعة المقذوف ،ومقاومة الهواء</a:t>
            </a:r>
            <a:r>
              <a:rPr lang="ar-IQ" dirty="0"/>
              <a:t>) وخاصة في الفعاليات التي تؤدي فيها مقاومة الهواء دوراً كبيراً كما في الرمح و القرص حيث يؤثر شكل الجسم في طبيعة طيرانه فنجد ان الزاوية التي ينطلق بها القرص عندما يرمي بأتجاه الريح تكون مختلفة عنها عندما يرمي بعكس اتجاه الريح</a:t>
            </a:r>
            <a:r>
              <a:rPr lang="ar-IQ" dirty="0" smtClean="0"/>
              <a:t>.</a:t>
            </a:r>
          </a:p>
          <a:p>
            <a:pPr marL="136525" indent="0" algn="just">
              <a:buNone/>
            </a:pPr>
            <a:endParaRPr lang="en-US" dirty="0"/>
          </a:p>
          <a:p>
            <a:pPr marL="136525" indent="0" algn="just">
              <a:buNone/>
            </a:pPr>
            <a:r>
              <a:rPr lang="ar-IQ" dirty="0" smtClean="0"/>
              <a:t>	ان </a:t>
            </a:r>
            <a:r>
              <a:rPr lang="ar-IQ" dirty="0"/>
              <a:t>تعدد العوامل المؤثرة في المقذوف اثناء انطلاقة وكذلك وجودة في الهواء لابد ان يأخذها الرياضي والمدرب بنظر الاعتبار للحد من التأثير السلبي للقوى و الاستفادة من القوى التي تؤثر بشكل ايجابي في الحركة وبالتالي تحقيق افضل مسافة.</a:t>
            </a:r>
            <a:endParaRPr lang="en-US" dirty="0"/>
          </a:p>
          <a:p>
            <a:pPr marL="136525" indent="0">
              <a:buNone/>
            </a:pPr>
            <a:r>
              <a:rPr lang="ar-IQ" dirty="0"/>
              <a:t> </a:t>
            </a:r>
            <a:endParaRPr lang="en-US" dirty="0"/>
          </a:p>
          <a:p>
            <a:pPr marL="136525" indent="0">
              <a:buNone/>
            </a:pPr>
            <a:endParaRPr lang="ar-IQ" dirty="0"/>
          </a:p>
        </p:txBody>
      </p:sp>
    </p:spTree>
    <p:extLst>
      <p:ext uri="{BB962C8B-B14F-4D97-AF65-F5344CB8AC3E}">
        <p14:creationId xmlns:p14="http://schemas.microsoft.com/office/powerpoint/2010/main" val="24235457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01" y="762001"/>
            <a:ext cx="8385175" cy="822325"/>
          </a:xfrm>
          <a:solidFill>
            <a:srgbClr val="C00000"/>
          </a:solidFill>
        </p:spPr>
        <p:txBody>
          <a:bodyPr/>
          <a:lstStyle/>
          <a:p>
            <a:pPr algn="ctr"/>
            <a:r>
              <a:rPr lang="ar-SA" sz="3600" dirty="0">
                <a:solidFill>
                  <a:srgbClr val="100D00"/>
                </a:solidFill>
              </a:rPr>
              <a:t>العوامل الرئيسية التى تتحكم فى حركة المقذوف</a:t>
            </a:r>
            <a:endParaRPr lang="en-US" sz="3600" dirty="0">
              <a:solidFill>
                <a:srgbClr val="100D00"/>
              </a:solidFill>
            </a:endParaRPr>
          </a:p>
        </p:txBody>
      </p:sp>
      <p:sp>
        <p:nvSpPr>
          <p:cNvPr id="9220" name="Oval 4"/>
          <p:cNvSpPr>
            <a:spLocks noChangeArrowheads="1"/>
          </p:cNvSpPr>
          <p:nvPr/>
        </p:nvSpPr>
        <p:spPr bwMode="auto">
          <a:xfrm>
            <a:off x="8760296" y="1676400"/>
            <a:ext cx="1391072" cy="2112640"/>
          </a:xfrm>
          <a:prstGeom prst="ellipse">
            <a:avLst/>
          </a:prstGeom>
          <a:solidFill>
            <a:srgbClr val="00B0F0"/>
          </a:solidFill>
          <a:ln w="9525">
            <a:solidFill>
              <a:schemeClr val="tx1"/>
            </a:solidFill>
            <a:round/>
            <a:headEnd/>
            <a:tailEnd/>
          </a:ln>
          <a:effectLst/>
        </p:spPr>
        <p:txBody>
          <a:bodyPr wrap="none" anchor="ctr"/>
          <a:lstStyle/>
          <a:p>
            <a:pPr algn="ctr"/>
            <a:r>
              <a:rPr lang="ar-SA" sz="2800">
                <a:cs typeface="PT Bold Heading" pitchFamily="2" charset="-78"/>
              </a:rPr>
              <a:t>زاوية الانطلاق</a:t>
            </a:r>
            <a:endParaRPr lang="en-US" sz="2800">
              <a:cs typeface="PT Bold Heading" pitchFamily="2" charset="-78"/>
            </a:endParaRPr>
          </a:p>
        </p:txBody>
      </p:sp>
      <p:sp>
        <p:nvSpPr>
          <p:cNvPr id="9221" name="Oval 5"/>
          <p:cNvSpPr>
            <a:spLocks noChangeArrowheads="1"/>
          </p:cNvSpPr>
          <p:nvPr/>
        </p:nvSpPr>
        <p:spPr bwMode="auto">
          <a:xfrm>
            <a:off x="7032104" y="2804746"/>
            <a:ext cx="1584176" cy="1817340"/>
          </a:xfrm>
          <a:prstGeom prst="ellipse">
            <a:avLst/>
          </a:prstGeom>
          <a:solidFill>
            <a:srgbClr val="C00000"/>
          </a:solidFill>
          <a:ln w="9525">
            <a:solidFill>
              <a:schemeClr val="tx1"/>
            </a:solidFill>
            <a:round/>
            <a:headEnd/>
            <a:tailEnd/>
          </a:ln>
          <a:effectLst/>
        </p:spPr>
        <p:txBody>
          <a:bodyPr wrap="none" anchor="ctr"/>
          <a:lstStyle/>
          <a:p>
            <a:pPr algn="ctr"/>
            <a:r>
              <a:rPr lang="ar-SA" sz="2000" dirty="0">
                <a:cs typeface="PT Bold Heading" pitchFamily="2" charset="-78"/>
              </a:rPr>
              <a:t>السرعة لحظة الانطلاق</a:t>
            </a:r>
            <a:endParaRPr lang="en-US" sz="2000" dirty="0">
              <a:cs typeface="PT Bold Heading" pitchFamily="2" charset="-78"/>
            </a:endParaRPr>
          </a:p>
        </p:txBody>
      </p:sp>
      <p:sp>
        <p:nvSpPr>
          <p:cNvPr id="9222" name="Oval 6"/>
          <p:cNvSpPr>
            <a:spLocks noChangeArrowheads="1"/>
          </p:cNvSpPr>
          <p:nvPr/>
        </p:nvSpPr>
        <p:spPr bwMode="auto">
          <a:xfrm>
            <a:off x="1752600" y="2362200"/>
            <a:ext cx="2209800" cy="2434952"/>
          </a:xfrm>
          <a:prstGeom prst="ellipse">
            <a:avLst/>
          </a:prstGeom>
          <a:solidFill>
            <a:schemeClr val="accent1">
              <a:lumMod val="75000"/>
            </a:schemeClr>
          </a:solidFill>
          <a:ln w="9525">
            <a:solidFill>
              <a:schemeClr val="tx1"/>
            </a:solidFill>
            <a:round/>
            <a:headEnd/>
            <a:tailEnd/>
          </a:ln>
          <a:effectLst/>
        </p:spPr>
        <p:txBody>
          <a:bodyPr wrap="none" anchor="ctr"/>
          <a:lstStyle/>
          <a:p>
            <a:pPr algn="ctr"/>
            <a:r>
              <a:rPr lang="ar-SA" sz="2800" dirty="0">
                <a:cs typeface="PT Bold Heading" pitchFamily="2" charset="-78"/>
              </a:rPr>
              <a:t>ارتفاع المقذوف </a:t>
            </a:r>
          </a:p>
          <a:p>
            <a:pPr algn="ctr"/>
            <a:r>
              <a:rPr lang="ar-SA" sz="2800" dirty="0">
                <a:cs typeface="PT Bold Heading" pitchFamily="2" charset="-78"/>
              </a:rPr>
              <a:t>عن </a:t>
            </a:r>
          </a:p>
          <a:p>
            <a:pPr algn="ctr"/>
            <a:r>
              <a:rPr lang="ar-SA" sz="2800" dirty="0">
                <a:cs typeface="PT Bold Heading" pitchFamily="2" charset="-78"/>
              </a:rPr>
              <a:t>سطح الارض </a:t>
            </a:r>
          </a:p>
          <a:p>
            <a:pPr algn="ctr"/>
            <a:r>
              <a:rPr lang="ar-SA" sz="2800" dirty="0">
                <a:cs typeface="PT Bold Heading" pitchFamily="2" charset="-78"/>
              </a:rPr>
              <a:t>لحظة انطلاق</a:t>
            </a:r>
            <a:endParaRPr lang="en-US" sz="2800" dirty="0">
              <a:cs typeface="PT Bold Heading" pitchFamily="2" charset="-78"/>
            </a:endParaRPr>
          </a:p>
        </p:txBody>
      </p:sp>
      <p:sp>
        <p:nvSpPr>
          <p:cNvPr id="9223" name="Line 7"/>
          <p:cNvSpPr>
            <a:spLocks noChangeShapeType="1"/>
          </p:cNvSpPr>
          <p:nvPr/>
        </p:nvSpPr>
        <p:spPr bwMode="auto">
          <a:xfrm>
            <a:off x="6158688" y="1828800"/>
            <a:ext cx="1969560" cy="533400"/>
          </a:xfrm>
          <a:prstGeom prst="line">
            <a:avLst/>
          </a:prstGeom>
          <a:noFill/>
          <a:ln w="9525">
            <a:solidFill>
              <a:schemeClr val="tx2">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9224" name="Line 8"/>
          <p:cNvSpPr>
            <a:spLocks noChangeShapeType="1"/>
          </p:cNvSpPr>
          <p:nvPr/>
        </p:nvSpPr>
        <p:spPr bwMode="auto">
          <a:xfrm flipH="1">
            <a:off x="6019800" y="1905000"/>
            <a:ext cx="0" cy="1295400"/>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9225" name="Line 9"/>
          <p:cNvSpPr>
            <a:spLocks noChangeShapeType="1"/>
          </p:cNvSpPr>
          <p:nvPr/>
        </p:nvSpPr>
        <p:spPr bwMode="auto">
          <a:xfrm flipH="1">
            <a:off x="3962400" y="1905000"/>
            <a:ext cx="1752600" cy="762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sz="2000"/>
          </a:p>
        </p:txBody>
      </p:sp>
      <p:cxnSp>
        <p:nvCxnSpPr>
          <p:cNvPr id="3" name="Straight Arrow Connector 2"/>
          <p:cNvCxnSpPr/>
          <p:nvPr/>
        </p:nvCxnSpPr>
        <p:spPr>
          <a:xfrm>
            <a:off x="5951984" y="1905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5"/>
          <p:cNvSpPr>
            <a:spLocks noChangeArrowheads="1"/>
          </p:cNvSpPr>
          <p:nvPr/>
        </p:nvSpPr>
        <p:spPr bwMode="auto">
          <a:xfrm>
            <a:off x="4922912" y="3356992"/>
            <a:ext cx="1584176" cy="1817340"/>
          </a:xfrm>
          <a:prstGeom prst="ellipse">
            <a:avLst/>
          </a:prstGeom>
          <a:blipFill>
            <a:blip r:embed="rId2"/>
            <a:tile tx="0" ty="0" sx="100000" sy="100000" flip="none" algn="tl"/>
          </a:blipFill>
          <a:ln>
            <a:headEnd/>
            <a:tailEnd/>
          </a:ln>
        </p:spPr>
        <p:style>
          <a:lnRef idx="3">
            <a:schemeClr val="lt1"/>
          </a:lnRef>
          <a:fillRef idx="1">
            <a:schemeClr val="accent4"/>
          </a:fillRef>
          <a:effectRef idx="1">
            <a:schemeClr val="accent4"/>
          </a:effectRef>
          <a:fontRef idx="minor">
            <a:schemeClr val="lt1"/>
          </a:fontRef>
        </p:style>
        <p:txBody>
          <a:bodyPr wrap="none" anchor="ctr"/>
          <a:lstStyle/>
          <a:p>
            <a:pPr algn="ctr"/>
            <a:r>
              <a:rPr lang="ar-IQ" sz="2800" dirty="0">
                <a:solidFill>
                  <a:srgbClr val="000000"/>
                </a:solidFill>
                <a:cs typeface="PT Bold Heading" pitchFamily="2" charset="-78"/>
              </a:rPr>
              <a:t>مقاومة الهواء</a:t>
            </a:r>
            <a:endParaRPr lang="en-US" sz="2800" dirty="0">
              <a:solidFill>
                <a:srgbClr val="000000"/>
              </a:solidFill>
              <a:cs typeface="PT Bold Heading" pitchFamily="2" charset="-78"/>
            </a:endParaRPr>
          </a:p>
        </p:txBody>
      </p:sp>
    </p:spTree>
    <p:extLst>
      <p:ext uri="{BB962C8B-B14F-4D97-AF65-F5344CB8AC3E}">
        <p14:creationId xmlns:p14="http://schemas.microsoft.com/office/powerpoint/2010/main" val="1631180098"/>
      </p:ext>
    </p:extLst>
  </p:cSld>
  <p:clrMapOvr>
    <a:masterClrMapping/>
  </p:clrMapOvr>
  <mc:AlternateContent xmlns:mc="http://schemas.openxmlformats.org/markup-compatibility/2006">
    <mc:Choice xmlns:p14="http://schemas.microsoft.com/office/powerpoint/2010/main" Requires="p14">
      <p:transition spd="slow" p14:dur="2000" advClick="0" advTm="9000"/>
    </mc:Choice>
    <mc:Fallback>
      <p:transition spd="slow" advClick="0" advTm="9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box(in)">
                                      <p:cBhvr>
                                        <p:cTn id="12" dur="500"/>
                                        <p:tgtEl>
                                          <p:spTgt spid="92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box(in)">
                                      <p:cBhvr>
                                        <p:cTn id="17" dur="500"/>
                                        <p:tgtEl>
                                          <p:spTgt spid="92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222"/>
                                        </p:tgtEl>
                                        <p:attrNameLst>
                                          <p:attrName>style.visibility</p:attrName>
                                        </p:attrNameLst>
                                      </p:cBhvr>
                                      <p:to>
                                        <p:strVal val="visible"/>
                                      </p:to>
                                    </p:set>
                                    <p:animEffect transition="in" filter="box(in)">
                                      <p:cBhvr>
                                        <p:cTn id="22" dur="500"/>
                                        <p:tgtEl>
                                          <p:spTgt spid="922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ox(in)">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20" grpId="0" animBg="1"/>
      <p:bldP spid="9221" grpId="0" animBg="1"/>
      <p:bldP spid="9222"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1703512" y="404664"/>
                <a:ext cx="8712968" cy="6192688"/>
              </a:xfrm>
              <a:solidFill>
                <a:srgbClr val="C00000"/>
              </a:solidFill>
            </p:spPr>
            <p:txBody>
              <a:bodyPr/>
              <a:lstStyle/>
              <a:p>
                <a:pPr marL="136525" indent="0">
                  <a:buNone/>
                </a:pPr>
                <a:r>
                  <a:rPr lang="ar-IQ" dirty="0" smtClean="0"/>
                  <a:t>	من </a:t>
                </a:r>
                <a:r>
                  <a:rPr lang="ar-IQ" dirty="0"/>
                  <a:t>خلال التقدم يمكن صياغة العوامل المؤثر في طول المسافة التي يقطعها المقذوف ليكن رامي الثقل مثلا بهذا القانون .</a:t>
                </a:r>
                <a:endParaRPr lang="en-US" dirty="0"/>
              </a:p>
              <a:p>
                <a:pPr marL="136525" indent="0">
                  <a:buNone/>
                </a:pPr>
                <a:r>
                  <a:rPr lang="en-US" dirty="0" smtClean="0"/>
                  <a:t/>
                </a:r>
                <a:br>
                  <a:rPr lang="en-US" dirty="0" smtClean="0"/>
                </a:b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 </m:t>
                          </m:r>
                          <m:r>
                            <a:rPr lang="ar-IQ">
                              <a:latin typeface="Cambria Math"/>
                            </a:rPr>
                            <m:t>الزاوي</m:t>
                          </m:r>
                          <m:r>
                            <a:rPr lang="ar-IQ">
                              <a:latin typeface="Cambria Math"/>
                            </a:rPr>
                            <m:t> </m:t>
                          </m:r>
                          <m:r>
                            <a:rPr lang="ar-IQ">
                              <a:latin typeface="Cambria Math"/>
                            </a:rPr>
                            <m:t>ضعف</m:t>
                          </m:r>
                          <m:r>
                            <a:rPr lang="ar-IQ">
                              <a:latin typeface="Cambria Math"/>
                            </a:rPr>
                            <m:t> </m:t>
                          </m:r>
                          <m:r>
                            <a:rPr lang="ar-IQ">
                              <a:latin typeface="Cambria Math"/>
                            </a:rPr>
                            <m:t>جا</m:t>
                          </m:r>
                          <m:r>
                            <a:rPr lang="ar-IQ">
                              <a:latin typeface="Cambria Math"/>
                            </a:rPr>
                            <m:t> ×</m:t>
                          </m:r>
                          <m:r>
                            <a:rPr lang="ar-IQ">
                              <a:latin typeface="Cambria Math"/>
                            </a:rPr>
                            <m:t>٢</m:t>
                          </m:r>
                          <m:r>
                            <a:rPr lang="en-US">
                              <a:latin typeface="Cambria Math"/>
                            </a:rPr>
                            <m:t>(</m:t>
                          </m:r>
                          <m:r>
                            <a:rPr lang="ar-IQ">
                              <a:latin typeface="Cambria Math"/>
                            </a:rPr>
                            <m:t>السرعة</m:t>
                          </m:r>
                          <m:r>
                            <a:rPr lang="en-US" i="1">
                              <a:latin typeface="Cambria Math"/>
                            </a:rPr>
                            <m:t>)</m:t>
                          </m:r>
                        </m:num>
                        <m:den>
                          <m:r>
                            <a:rPr lang="ar-IQ">
                              <a:latin typeface="Cambria Math"/>
                            </a:rPr>
                            <m:t>التعجيل</m:t>
                          </m:r>
                        </m:den>
                      </m:f>
                      <m:r>
                        <a:rPr lang="en-US">
                          <a:latin typeface="Cambria Math"/>
                        </a:rPr>
                        <m:t>=</m:t>
                      </m:r>
                      <m:r>
                        <a:rPr lang="ar-IQ">
                          <a:latin typeface="Cambria Math"/>
                        </a:rPr>
                        <m:t>المسافة</m:t>
                      </m:r>
                    </m:oMath>
                  </m:oMathPara>
                </a14:m>
                <a:endParaRPr lang="en-US" dirty="0"/>
              </a:p>
              <a:p>
                <a:pPr marL="136525" indent="0">
                  <a:buNone/>
                </a:pPr>
                <a:r>
                  <a:rPr lang="ar-IQ" dirty="0" smtClean="0"/>
                  <a:t> </a:t>
                </a:r>
                <a:endParaRPr lang="en-US" dirty="0"/>
              </a:p>
              <a:p>
                <a:pPr marL="136525" indent="0">
                  <a:buNone/>
                </a:pPr>
                <a14:m>
                  <m:oMathPara xmlns:m="http://schemas.openxmlformats.org/officeDocument/2006/math">
                    <m:oMathParaPr>
                      <m:jc m:val="center"/>
                    </m:oMathParaPr>
                    <m:oMath xmlns:m="http://schemas.openxmlformats.org/officeDocument/2006/math">
                      <m:r>
                        <a:rPr lang="en-US">
                          <a:latin typeface="Cambria Math"/>
                        </a:rPr>
                        <m:t>16</m:t>
                      </m:r>
                      <m:r>
                        <a:rPr lang="en-US">
                          <a:latin typeface="Cambria Math"/>
                        </a:rPr>
                        <m:t>……..</m:t>
                      </m:r>
                      <m:f>
                        <m:fPr>
                          <m:ctrlPr>
                            <a:rPr lang="en-US" i="1">
                              <a:latin typeface="Cambria Math" panose="02040503050406030204" pitchFamily="18" charset="0"/>
                            </a:rPr>
                          </m:ctrlPr>
                        </m:fPr>
                        <m:num>
                          <m:r>
                            <a:rPr lang="en-US" i="1">
                              <a:latin typeface="Cambria Math"/>
                            </a:rPr>
                            <m:t>  </m:t>
                          </m:r>
                          <m:r>
                            <a:rPr lang="en-US">
                              <a:latin typeface="Cambria Math"/>
                            </a:rPr>
                            <m:t>  </m:t>
                          </m:r>
                          <m:r>
                            <a:rPr lang="ar-IQ">
                              <a:latin typeface="Cambria Math"/>
                            </a:rPr>
                            <m:t>الزاوي</m:t>
                          </m:r>
                          <m:r>
                            <a:rPr lang="en-US">
                              <a:latin typeface="Cambria Math"/>
                            </a:rPr>
                            <m:t> </m:t>
                          </m:r>
                          <m:r>
                            <a:rPr lang="en-US">
                              <a:latin typeface="Cambria Math"/>
                            </a:rPr>
                            <m:t>2</m:t>
                          </m:r>
                          <m:r>
                            <a:rPr lang="ar-IQ">
                              <a:latin typeface="Cambria Math"/>
                            </a:rPr>
                            <m:t> </m:t>
                          </m:r>
                          <m:r>
                            <a:rPr lang="ar-IQ">
                              <a:latin typeface="Cambria Math"/>
                            </a:rPr>
                            <m:t>جا</m:t>
                          </m:r>
                          <m:r>
                            <a:rPr lang="ar-IQ">
                              <a:latin typeface="Cambria Math"/>
                            </a:rPr>
                            <m:t> ×</m:t>
                          </m:r>
                          <m:r>
                            <a:rPr lang="ar-IQ">
                              <a:latin typeface="Cambria Math"/>
                            </a:rPr>
                            <m:t>٢</m:t>
                          </m:r>
                          <m:r>
                            <a:rPr lang="en-US">
                              <a:latin typeface="Cambria Math"/>
                            </a:rPr>
                            <m:t>(</m:t>
                          </m:r>
                          <m:r>
                            <a:rPr lang="ar-IQ">
                              <a:latin typeface="Cambria Math"/>
                            </a:rPr>
                            <m:t>س</m:t>
                          </m:r>
                          <m:r>
                            <a:rPr lang="en-US" i="1">
                              <a:latin typeface="Cambria Math"/>
                            </a:rPr>
                            <m:t>)</m:t>
                          </m:r>
                        </m:num>
                        <m:den>
                          <m:r>
                            <a:rPr lang="ar-IQ">
                              <a:latin typeface="Cambria Math"/>
                            </a:rPr>
                            <m:t>جـ</m:t>
                          </m:r>
                        </m:den>
                      </m:f>
                      <m:r>
                        <a:rPr lang="ar-IQ">
                          <a:latin typeface="Cambria Math"/>
                        </a:rPr>
                        <m:t>=</m:t>
                      </m:r>
                      <m:r>
                        <a:rPr lang="ar-IQ">
                          <a:latin typeface="Cambria Math"/>
                        </a:rPr>
                        <m:t>م</m:t>
                      </m:r>
                    </m:oMath>
                  </m:oMathPara>
                </a14:m>
                <a:endParaRPr lang="en-US" dirty="0"/>
              </a:p>
              <a:p>
                <a:pPr marL="136525" indent="0">
                  <a:buNone/>
                </a:pPr>
                <a:r>
                  <a:rPr lang="ar-IQ" dirty="0" smtClean="0"/>
                  <a:t>	ملاحظة</a:t>
                </a:r>
                <a:r>
                  <a:rPr lang="ar-IQ" dirty="0"/>
                  <a:t>: ان تطبيق هذا القانون يمكن اعتماده فقط عندما تكون نقطة انطلاق الجسم بنفس مستوى هبوطه او عندما يشار الى مركز ثقل الجسم فالمسافة المقصودة بها هنا هي المسافة الافقية من نقطة الانطلاق لحين بلوغة مسافة افقية بنفس المستوى.</a:t>
                </a:r>
                <a:endParaRPr lang="en-US" dirty="0"/>
              </a:p>
              <a:p>
                <a:pPr marL="136525" indent="0">
                  <a:buNone/>
                </a:pPr>
                <a:endParaRPr lang="en-US"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1703512" y="404664"/>
                <a:ext cx="8712968" cy="6192688"/>
              </a:xfrm>
              <a:blipFill>
                <a:blip r:embed="rId2"/>
                <a:stretch>
                  <a:fillRect l="-1049" t="-1673" r="-559"/>
                </a:stretch>
              </a:blipFill>
            </p:spPr>
            <p:txBody>
              <a:bodyPr/>
              <a:lstStyle/>
              <a:p>
                <a:r>
                  <a:rPr lang="ar-EG">
                    <a:noFill/>
                  </a:rPr>
                  <a:t> </a:t>
                </a:r>
              </a:p>
            </p:txBody>
          </p:sp>
        </mc:Fallback>
      </mc:AlternateContent>
    </p:spTree>
    <p:extLst>
      <p:ext uri="{BB962C8B-B14F-4D97-AF65-F5344CB8AC3E}">
        <p14:creationId xmlns:p14="http://schemas.microsoft.com/office/powerpoint/2010/main" val="3166150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1981200" y="404664"/>
                <a:ext cx="8363272" cy="6120680"/>
              </a:xfrm>
              <a:solidFill>
                <a:srgbClr val="C00000"/>
              </a:solidFill>
            </p:spPr>
            <p:txBody>
              <a:bodyPr/>
              <a:lstStyle/>
              <a:p>
                <a:pPr marL="136525" indent="0">
                  <a:buNone/>
                </a:pPr>
                <a:r>
                  <a:rPr lang="ar-IQ" dirty="0" smtClean="0"/>
                  <a:t>	</a:t>
                </a:r>
                <a:r>
                  <a:rPr lang="ar-IQ" sz="3200" dirty="0"/>
                  <a:t>مثال:ينطلق </a:t>
                </a:r>
                <a:r>
                  <a:rPr lang="ar-IQ" sz="3200" dirty="0"/>
                  <a:t>ثقل بسرعة 12متر/ثانية وكانت الزاوية التي انطلق بها تساوي 41 ۫ احسب المسافة التي سيقطعها </a:t>
                </a:r>
                <a:r>
                  <a:rPr lang="ar-IQ" sz="3200" dirty="0"/>
                  <a:t>الثقل</a:t>
                </a:r>
              </a:p>
              <a:p>
                <a:endParaRPr lang="en-US" sz="3200" dirty="0"/>
              </a:p>
              <a:p>
                <a:pPr marL="136525" indent="0">
                  <a:buNone/>
                </a:pPr>
                <a:r>
                  <a:rPr lang="ar-IQ" sz="3200" dirty="0"/>
                  <a:t>                </a:t>
                </a:r>
                <a:r>
                  <a:rPr lang="ar-IQ" sz="3200" dirty="0"/>
                  <a:t>    </a:t>
                </a:r>
                <a14:m>
                  <m:oMath xmlns:m="http://schemas.openxmlformats.org/officeDocument/2006/math">
                    <m:f>
                      <m:fPr>
                        <m:ctrlPr>
                          <a:rPr lang="en-US" sz="3200" i="1">
                            <a:latin typeface="Cambria Math" panose="02040503050406030204" pitchFamily="18" charset="0"/>
                          </a:rPr>
                        </m:ctrlPr>
                      </m:fPr>
                      <m:num>
                        <m:r>
                          <a:rPr lang="en-US" sz="3200" i="1">
                            <a:latin typeface="Cambria Math"/>
                          </a:rPr>
                          <m:t>  </m:t>
                        </m:r>
                        <m:r>
                          <a:rPr lang="en-US" sz="3200">
                            <a:latin typeface="Cambria Math"/>
                          </a:rPr>
                          <m:t>  </m:t>
                        </m:r>
                        <m:r>
                          <a:rPr lang="ar-IQ" sz="3200">
                            <a:latin typeface="Cambria Math"/>
                          </a:rPr>
                          <m:t>الزاوي</m:t>
                        </m:r>
                        <m:r>
                          <a:rPr lang="en-US" sz="3200">
                            <a:latin typeface="Cambria Math"/>
                          </a:rPr>
                          <m:t> </m:t>
                        </m:r>
                        <m:r>
                          <a:rPr lang="en-US" sz="3200">
                            <a:latin typeface="Cambria Math"/>
                          </a:rPr>
                          <m:t>2</m:t>
                        </m:r>
                        <m:r>
                          <a:rPr lang="ar-IQ" sz="3200">
                            <a:latin typeface="Cambria Math"/>
                          </a:rPr>
                          <m:t> </m:t>
                        </m:r>
                        <m:r>
                          <a:rPr lang="ar-IQ" sz="3200">
                            <a:latin typeface="Cambria Math"/>
                          </a:rPr>
                          <m:t>جا</m:t>
                        </m:r>
                        <m:r>
                          <a:rPr lang="ar-IQ" sz="3200">
                            <a:latin typeface="Cambria Math"/>
                          </a:rPr>
                          <m:t> ×</m:t>
                        </m:r>
                        <m:r>
                          <a:rPr lang="ar-IQ" sz="3200">
                            <a:latin typeface="Cambria Math"/>
                          </a:rPr>
                          <m:t>٢</m:t>
                        </m:r>
                        <m:r>
                          <a:rPr lang="en-US" sz="3200">
                            <a:latin typeface="Cambria Math"/>
                          </a:rPr>
                          <m:t>(</m:t>
                        </m:r>
                        <m:r>
                          <a:rPr lang="ar-IQ" sz="3200">
                            <a:latin typeface="Cambria Math"/>
                          </a:rPr>
                          <m:t>س</m:t>
                        </m:r>
                        <m:r>
                          <a:rPr lang="en-US" sz="3200" i="1">
                            <a:latin typeface="Cambria Math"/>
                          </a:rPr>
                          <m:t>)</m:t>
                        </m:r>
                      </m:num>
                      <m:den>
                        <m:r>
                          <a:rPr lang="ar-IQ" sz="3200">
                            <a:latin typeface="Cambria Math"/>
                          </a:rPr>
                          <m:t>جـ</m:t>
                        </m:r>
                      </m:den>
                    </m:f>
                    <m:r>
                      <a:rPr lang="ar-IQ" sz="3200">
                        <a:latin typeface="Cambria Math"/>
                      </a:rPr>
                      <m:t>=</m:t>
                    </m:r>
                    <m:r>
                      <a:rPr lang="ar-IQ" sz="3200">
                        <a:latin typeface="Cambria Math"/>
                      </a:rPr>
                      <m:t>م</m:t>
                    </m:r>
                  </m:oMath>
                </a14:m>
                <a:endParaRPr lang="en-US" sz="3200" dirty="0"/>
              </a:p>
              <a:p>
                <a:pPr marL="136525" indent="0">
                  <a:buNone/>
                </a:pPr>
                <a:r>
                  <a:rPr lang="ar-IQ" sz="3200" dirty="0"/>
                  <a:t>                  </a:t>
                </a:r>
                <a14:m>
                  <m:oMath xmlns:m="http://schemas.openxmlformats.org/officeDocument/2006/math">
                    <m:f>
                      <m:fPr>
                        <m:ctrlPr>
                          <a:rPr lang="en-US" sz="3200" i="1">
                            <a:latin typeface="Cambria Math" panose="02040503050406030204" pitchFamily="18" charset="0"/>
                          </a:rPr>
                        </m:ctrlPr>
                      </m:fPr>
                      <m:num>
                        <m:r>
                          <a:rPr lang="en-US" sz="3200" i="1">
                            <a:latin typeface="Cambria Math"/>
                          </a:rPr>
                          <m:t> </m:t>
                        </m:r>
                        <m:r>
                          <a:rPr lang="en-US" sz="3200">
                            <a:latin typeface="Cambria Math"/>
                          </a:rPr>
                          <m:t>0</m:t>
                        </m:r>
                        <m:r>
                          <a:rPr lang="en-US" sz="3200">
                            <a:latin typeface="Cambria Math"/>
                          </a:rPr>
                          <m:t>.</m:t>
                        </m:r>
                        <m:r>
                          <a:rPr lang="en-US" sz="3200">
                            <a:latin typeface="Cambria Math"/>
                          </a:rPr>
                          <m:t>9902</m:t>
                        </m:r>
                        <m:r>
                          <a:rPr lang="ar-IQ" sz="3200">
                            <a:latin typeface="Cambria Math"/>
                          </a:rPr>
                          <m:t> ×</m:t>
                        </m:r>
                        <m:r>
                          <a:rPr lang="ar-IQ" sz="3200">
                            <a:latin typeface="Cambria Math"/>
                          </a:rPr>
                          <m:t>٢</m:t>
                        </m:r>
                        <m:r>
                          <a:rPr lang="en-US" sz="3200">
                            <a:latin typeface="Cambria Math"/>
                          </a:rPr>
                          <m:t>(</m:t>
                        </m:r>
                        <m:r>
                          <a:rPr lang="en-US" sz="3200">
                            <a:latin typeface="Cambria Math"/>
                          </a:rPr>
                          <m:t>12</m:t>
                        </m:r>
                        <m:r>
                          <a:rPr lang="en-US" sz="3200" i="1">
                            <a:latin typeface="Cambria Math"/>
                          </a:rPr>
                          <m:t>)</m:t>
                        </m:r>
                      </m:num>
                      <m:den>
                        <m:r>
                          <a:rPr lang="en-US" sz="3200">
                            <a:latin typeface="Cambria Math"/>
                          </a:rPr>
                          <m:t>9</m:t>
                        </m:r>
                        <m:r>
                          <a:rPr lang="en-US" sz="3200" i="1">
                            <a:latin typeface="Cambria Math"/>
                          </a:rPr>
                          <m:t>.</m:t>
                        </m:r>
                        <m:r>
                          <a:rPr lang="en-US" sz="3200" i="1">
                            <a:latin typeface="Cambria Math"/>
                          </a:rPr>
                          <m:t>8</m:t>
                        </m:r>
                      </m:den>
                    </m:f>
                    <m:r>
                      <a:rPr lang="ar-IQ" sz="3200">
                        <a:latin typeface="Cambria Math"/>
                      </a:rPr>
                      <m:t>=</m:t>
                    </m:r>
                    <m:r>
                      <a:rPr lang="ar-IQ" sz="3200">
                        <a:latin typeface="Cambria Math"/>
                      </a:rPr>
                      <m:t>م</m:t>
                    </m:r>
                  </m:oMath>
                </a14:m>
                <a:endParaRPr lang="en-US" sz="3200" dirty="0"/>
              </a:p>
              <a:p>
                <a:pPr marL="136525" indent="0">
                  <a:buNone/>
                </a:pPr>
                <a:r>
                  <a:rPr lang="ar-IQ" sz="3200" dirty="0"/>
                  <a:t> </a:t>
                </a:r>
                <a:endParaRPr lang="en-US" sz="3200" dirty="0"/>
              </a:p>
              <a:p>
                <a:pPr marL="136525" indent="0">
                  <a:buNone/>
                </a:pPr>
                <a:r>
                  <a:rPr lang="ar-IQ" sz="3200" dirty="0"/>
                  <a:t>          م= 14,55 متر المسافة الافقية التي يقطعها الثقل </a:t>
                </a:r>
                <a:endParaRPr lang="en-US" sz="3200" dirty="0"/>
              </a:p>
              <a:p>
                <a:endParaRPr lang="ar-IQ" sz="3200"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1981200" y="404664"/>
                <a:ext cx="8363272" cy="6120680"/>
              </a:xfrm>
              <a:blipFill>
                <a:blip r:embed="rId2"/>
                <a:stretch>
                  <a:fillRect l="-292" t="-2092"/>
                </a:stretch>
              </a:blipFill>
            </p:spPr>
            <p:txBody>
              <a:bodyPr/>
              <a:lstStyle/>
              <a:p>
                <a:r>
                  <a:rPr lang="ar-EG">
                    <a:noFill/>
                  </a:rPr>
                  <a:t> </a:t>
                </a:r>
              </a:p>
            </p:txBody>
          </p:sp>
        </mc:Fallback>
      </mc:AlternateContent>
    </p:spTree>
    <p:extLst>
      <p:ext uri="{BB962C8B-B14F-4D97-AF65-F5344CB8AC3E}">
        <p14:creationId xmlns:p14="http://schemas.microsoft.com/office/powerpoint/2010/main" val="789294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1981200" y="548681"/>
                <a:ext cx="8229600" cy="5760045"/>
              </a:xfrm>
              <a:solidFill>
                <a:srgbClr val="C00000"/>
              </a:solidFill>
            </p:spPr>
            <p:txBody>
              <a:bodyPr/>
              <a:lstStyle/>
              <a:p>
                <a:pPr marL="136525" indent="0">
                  <a:buNone/>
                </a:pPr>
                <a:r>
                  <a:rPr lang="ar-IQ" dirty="0" smtClean="0"/>
                  <a:t>	</a:t>
                </a:r>
                <a:r>
                  <a:rPr lang="ar-IQ" sz="3200" dirty="0"/>
                  <a:t>ان </a:t>
                </a:r>
                <a:r>
                  <a:rPr lang="ar-IQ" sz="3200" dirty="0"/>
                  <a:t>الزمن الذي يستغرق المقذوف علاقة وثيقة بالسرعة التي ينطلق بها و المسافة الافقية التي يقطعها وكذلك بالزاوية التي يشكلها مسار المقذوف مع الخط الافقي ويمكن صياغة هذه العلاقة بالشكل الاتي</a:t>
                </a:r>
                <a:r>
                  <a:rPr lang="ar-IQ" sz="3200" dirty="0"/>
                  <a:t>:-</a:t>
                </a:r>
              </a:p>
              <a:p>
                <a:pPr marL="136525" indent="0">
                  <a:buNone/>
                </a:pPr>
                <a:endParaRPr lang="en-US" sz="3200" dirty="0"/>
              </a:p>
              <a:p>
                <a:pPr marL="136525" indent="0">
                  <a:buNone/>
                </a:pPr>
                <a14:m>
                  <m:oMathPara xmlns:m="http://schemas.openxmlformats.org/officeDocument/2006/math">
                    <m:oMathParaPr>
                      <m:jc m:val="center"/>
                    </m:oMathParaPr>
                    <m:oMath xmlns:m="http://schemas.openxmlformats.org/officeDocument/2006/math">
                      <m:f>
                        <m:fPr>
                          <m:ctrlPr>
                            <a:rPr lang="en-US" sz="3200" i="1">
                              <a:latin typeface="Cambria Math" panose="02040503050406030204" pitchFamily="18" charset="0"/>
                            </a:rPr>
                          </m:ctrlPr>
                        </m:fPr>
                        <m:num>
                          <m:r>
                            <a:rPr lang="ar-IQ" sz="3200">
                              <a:latin typeface="Cambria Math"/>
                            </a:rPr>
                            <m:t> </m:t>
                          </m:r>
                          <m:r>
                            <a:rPr lang="ar-IQ" sz="3200">
                              <a:latin typeface="Cambria Math"/>
                            </a:rPr>
                            <m:t>الزاوي</m:t>
                          </m:r>
                          <m:r>
                            <a:rPr lang="ar-IQ" sz="3200">
                              <a:latin typeface="Cambria Math"/>
                            </a:rPr>
                            <m:t>  </m:t>
                          </m:r>
                          <m:r>
                            <a:rPr lang="ar-IQ" sz="3200">
                              <a:latin typeface="Cambria Math"/>
                            </a:rPr>
                            <m:t>جا</m:t>
                          </m:r>
                          <m:r>
                            <a:rPr lang="ar-IQ" sz="3200">
                              <a:latin typeface="Cambria Math"/>
                            </a:rPr>
                            <m:t> ×</m:t>
                          </m:r>
                          <m:r>
                            <a:rPr lang="ar-IQ" sz="3200">
                              <a:latin typeface="Cambria Math"/>
                            </a:rPr>
                            <m:t>السرعة</m:t>
                          </m:r>
                          <m:r>
                            <a:rPr lang="ar-IQ" sz="3200">
                              <a:latin typeface="Cambria Math"/>
                            </a:rPr>
                            <m:t> </m:t>
                          </m:r>
                          <m:r>
                            <a:rPr lang="ar-IQ" sz="3200">
                              <a:latin typeface="Cambria Math"/>
                            </a:rPr>
                            <m:t>ضعف</m:t>
                          </m:r>
                          <m:r>
                            <a:rPr lang="ar-IQ" sz="3200">
                              <a:latin typeface="Cambria Math"/>
                            </a:rPr>
                            <m:t> </m:t>
                          </m:r>
                        </m:num>
                        <m:den>
                          <m:r>
                            <a:rPr lang="ar-IQ" sz="3200">
                              <a:latin typeface="Cambria Math"/>
                            </a:rPr>
                            <m:t>التعجيل</m:t>
                          </m:r>
                        </m:den>
                      </m:f>
                      <m:r>
                        <a:rPr lang="ar-IQ" sz="3200">
                          <a:latin typeface="Cambria Math"/>
                        </a:rPr>
                        <m:t>=</m:t>
                      </m:r>
                      <m:r>
                        <a:rPr lang="ar-IQ" sz="3200">
                          <a:latin typeface="Cambria Math"/>
                        </a:rPr>
                        <m:t>الزمن</m:t>
                      </m:r>
                    </m:oMath>
                  </m:oMathPara>
                </a14:m>
                <a:endParaRPr lang="ar-IQ" sz="3200" dirty="0"/>
              </a:p>
              <a:p>
                <a:pPr marL="136525" indent="0">
                  <a:buNone/>
                </a:pPr>
                <a:endParaRPr lang="en-US" sz="3200" dirty="0"/>
              </a:p>
              <a:p>
                <a:pPr marL="136525" indent="0">
                  <a:buNone/>
                </a:pPr>
                <a:r>
                  <a:rPr lang="ar-IQ" sz="3200" dirty="0"/>
                  <a:t>                     </a:t>
                </a:r>
                <a14:m>
                  <m:oMath xmlns:m="http://schemas.openxmlformats.org/officeDocument/2006/math">
                    <m:f>
                      <m:fPr>
                        <m:ctrlPr>
                          <a:rPr lang="en-US" sz="3200" b="1" i="1">
                            <a:latin typeface="Cambria Math" panose="02040503050406030204" pitchFamily="18" charset="0"/>
                          </a:rPr>
                        </m:ctrlPr>
                      </m:fPr>
                      <m:num>
                        <m:r>
                          <a:rPr lang="en-US" sz="3200" b="1" i="1">
                            <a:latin typeface="Cambria Math"/>
                          </a:rPr>
                          <m:t>  </m:t>
                        </m:r>
                        <m:r>
                          <a:rPr lang="en-US" sz="3200" b="1">
                            <a:latin typeface="Cambria Math"/>
                          </a:rPr>
                          <m:t>  </m:t>
                        </m:r>
                        <m:r>
                          <a:rPr lang="ar-IQ" sz="3200">
                            <a:latin typeface="Cambria Math"/>
                          </a:rPr>
                          <m:t>الزاوي</m:t>
                        </m:r>
                        <m:r>
                          <a:rPr lang="ar-IQ" sz="3200" b="1">
                            <a:latin typeface="Cambria Math"/>
                          </a:rPr>
                          <m:t> </m:t>
                        </m:r>
                        <m:r>
                          <a:rPr lang="ar-IQ" sz="3200">
                            <a:latin typeface="Cambria Math"/>
                          </a:rPr>
                          <m:t>جا</m:t>
                        </m:r>
                        <m:r>
                          <a:rPr lang="ar-IQ" sz="3200">
                            <a:latin typeface="Cambria Math"/>
                          </a:rPr>
                          <m:t> ×</m:t>
                        </m:r>
                        <m:r>
                          <a:rPr lang="ar-IQ" sz="3200">
                            <a:latin typeface="Cambria Math"/>
                          </a:rPr>
                          <m:t>س</m:t>
                        </m:r>
                        <m:r>
                          <a:rPr lang="en-US" sz="3200" b="1" i="1">
                            <a:latin typeface="Cambria Math"/>
                          </a:rPr>
                          <m:t>𝟐</m:t>
                        </m:r>
                      </m:num>
                      <m:den>
                        <m:r>
                          <a:rPr lang="ar-IQ" sz="3200">
                            <a:latin typeface="Cambria Math"/>
                          </a:rPr>
                          <m:t>جـ</m:t>
                        </m:r>
                      </m:den>
                    </m:f>
                    <m:r>
                      <a:rPr lang="ar-IQ" sz="3200">
                        <a:latin typeface="Cambria Math"/>
                      </a:rPr>
                      <m:t>=</m:t>
                    </m:r>
                    <m:r>
                      <a:rPr lang="ar-IQ" sz="3200">
                        <a:latin typeface="Cambria Math"/>
                      </a:rPr>
                      <m:t>ن</m:t>
                    </m:r>
                  </m:oMath>
                </a14:m>
                <a:endParaRPr lang="en-US" sz="3200" dirty="0"/>
              </a:p>
              <a:p>
                <a:endParaRPr lang="ar-IQ" sz="3200"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1981200" y="548681"/>
                <a:ext cx="8229600" cy="5760045"/>
              </a:xfrm>
              <a:blipFill>
                <a:blip r:embed="rId2"/>
                <a:stretch>
                  <a:fillRect l="-1704" t="-2222" r="-148"/>
                </a:stretch>
              </a:blipFill>
            </p:spPr>
            <p:txBody>
              <a:bodyPr/>
              <a:lstStyle/>
              <a:p>
                <a:r>
                  <a:rPr lang="ar-EG">
                    <a:noFill/>
                  </a:rPr>
                  <a:t> </a:t>
                </a:r>
              </a:p>
            </p:txBody>
          </p:sp>
        </mc:Fallback>
      </mc:AlternateContent>
    </p:spTree>
    <p:extLst>
      <p:ext uri="{BB962C8B-B14F-4D97-AF65-F5344CB8AC3E}">
        <p14:creationId xmlns:p14="http://schemas.microsoft.com/office/powerpoint/2010/main" val="356600958"/>
      </p:ext>
    </p:extLst>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1775520" y="404664"/>
                <a:ext cx="8496944" cy="6120680"/>
              </a:xfrm>
              <a:solidFill>
                <a:srgbClr val="C00000"/>
              </a:solidFill>
              <a:ln>
                <a:solidFill>
                  <a:srgbClr val="FFFF00"/>
                </a:solidFill>
              </a:ln>
            </p:spPr>
            <p:txBody>
              <a:bodyPr/>
              <a:lstStyle/>
              <a:p>
                <a:pPr marL="136525" indent="0">
                  <a:buNone/>
                </a:pPr>
                <a:r>
                  <a:rPr lang="ar-IQ" b="1" dirty="0"/>
                  <a:t>مثال:-</a:t>
                </a:r>
                <a:endParaRPr lang="en-US" dirty="0"/>
              </a:p>
              <a:p>
                <a:pPr marL="136525" indent="0">
                  <a:buNone/>
                </a:pPr>
                <a:r>
                  <a:rPr lang="ar-IQ" b="1" dirty="0" smtClean="0"/>
                  <a:t>	يقطع </a:t>
                </a:r>
                <a:r>
                  <a:rPr lang="ar-IQ" b="1" dirty="0"/>
                  <a:t>ثقل المسافة الافقية بين نقطة انطلاقه وهبوطه بفترة زمنية قدرها (2) ثانية وكانت زاوية انطلاق مع الافقي 43 درجة احسب مقدار السرعة التي انطلق بها الثقل ؟</a:t>
                </a:r>
                <a:endParaRPr lang="en-US" dirty="0"/>
              </a:p>
              <a:p>
                <a:pPr marL="136525" indent="0">
                  <a:buNone/>
                </a:pPr>
                <a14:m>
                  <m:oMathPara xmlns:m="http://schemas.openxmlformats.org/officeDocument/2006/math">
                    <m:oMathParaPr>
                      <m:jc m:val="centerGroup"/>
                    </m:oMathParaPr>
                    <m:oMath xmlns:m="http://schemas.openxmlformats.org/officeDocument/2006/math">
                      <m:f>
                        <m:fPr>
                          <m:ctrlPr>
                            <a:rPr lang="en-US" b="1" i="1">
                              <a:latin typeface="Cambria Math" panose="02040503050406030204" pitchFamily="18" charset="0"/>
                            </a:rPr>
                          </m:ctrlPr>
                        </m:fPr>
                        <m:num>
                          <m:r>
                            <a:rPr lang="ar-IQ">
                              <a:latin typeface="Cambria Math"/>
                            </a:rPr>
                            <m:t>    </m:t>
                          </m:r>
                          <m:r>
                            <a:rPr lang="ar-IQ">
                              <a:latin typeface="Cambria Math"/>
                            </a:rPr>
                            <m:t>الزاوي</m:t>
                          </m:r>
                          <m:r>
                            <a:rPr lang="ar-IQ">
                              <a:latin typeface="Cambria Math"/>
                            </a:rPr>
                            <m:t>  </m:t>
                          </m:r>
                          <m:r>
                            <a:rPr lang="ar-IQ">
                              <a:latin typeface="Cambria Math"/>
                            </a:rPr>
                            <m:t>جا</m:t>
                          </m:r>
                          <m:r>
                            <a:rPr lang="ar-IQ">
                              <a:latin typeface="Cambria Math"/>
                            </a:rPr>
                            <m:t> ×</m:t>
                          </m:r>
                          <m:r>
                            <a:rPr lang="ar-IQ">
                              <a:latin typeface="Cambria Math"/>
                            </a:rPr>
                            <m:t>س</m:t>
                          </m:r>
                          <m:r>
                            <a:rPr lang="ar-IQ">
                              <a:latin typeface="Cambria Math"/>
                            </a:rPr>
                            <m:t>2</m:t>
                          </m:r>
                        </m:num>
                        <m:den>
                          <m:r>
                            <a:rPr lang="ar-IQ">
                              <a:latin typeface="Cambria Math"/>
                            </a:rPr>
                            <m:t>جـ</m:t>
                          </m:r>
                        </m:den>
                      </m:f>
                      <m:r>
                        <a:rPr lang="ar-IQ">
                          <a:latin typeface="Cambria Math"/>
                        </a:rPr>
                        <m:t>=</m:t>
                      </m:r>
                      <m:r>
                        <a:rPr lang="ar-IQ">
                          <a:latin typeface="Cambria Math"/>
                        </a:rPr>
                        <m:t>ن</m:t>
                      </m:r>
                    </m:oMath>
                  </m:oMathPara>
                </a14:m>
                <a:endParaRPr lang="en-US" dirty="0"/>
              </a:p>
              <a:p>
                <a:pPr marL="136525"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ar-IQ">
                              <a:latin typeface="Cambria Math"/>
                            </a:rPr>
                            <m:t>      </m:t>
                          </m:r>
                          <m:r>
                            <a:rPr lang="en-US">
                              <a:latin typeface="Cambria Math"/>
                            </a:rPr>
                            <m:t>0</m:t>
                          </m:r>
                          <m:r>
                            <a:rPr lang="en-US">
                              <a:latin typeface="Cambria Math"/>
                            </a:rPr>
                            <m:t>.</m:t>
                          </m:r>
                          <m:r>
                            <a:rPr lang="en-US">
                              <a:latin typeface="Cambria Math"/>
                            </a:rPr>
                            <m:t>682</m:t>
                          </m:r>
                          <m:r>
                            <a:rPr lang="ar-IQ">
                              <a:latin typeface="Cambria Math"/>
                            </a:rPr>
                            <m:t> ×</m:t>
                          </m:r>
                          <m:r>
                            <a:rPr lang="ar-IQ">
                              <a:latin typeface="Cambria Math"/>
                            </a:rPr>
                            <m:t>س</m:t>
                          </m:r>
                          <m:r>
                            <a:rPr lang="ar-IQ">
                              <a:latin typeface="Cambria Math"/>
                            </a:rPr>
                            <m:t>2</m:t>
                          </m:r>
                        </m:num>
                        <m:den>
                          <m:r>
                            <a:rPr lang="en-US">
                              <a:latin typeface="Cambria Math"/>
                            </a:rPr>
                            <m:t>9</m:t>
                          </m:r>
                          <m:r>
                            <a:rPr lang="en-US">
                              <a:latin typeface="Cambria Math"/>
                            </a:rPr>
                            <m:t>.</m:t>
                          </m:r>
                          <m:r>
                            <a:rPr lang="en-US">
                              <a:latin typeface="Cambria Math"/>
                            </a:rPr>
                            <m:t>8</m:t>
                          </m:r>
                        </m:den>
                      </m:f>
                      <m:r>
                        <a:rPr lang="ar-IQ">
                          <a:latin typeface="Cambria Math"/>
                        </a:rPr>
                        <m:t>=</m:t>
                      </m:r>
                      <m:r>
                        <a:rPr lang="en-US">
                          <a:latin typeface="Cambria Math"/>
                        </a:rPr>
                        <m:t>2</m:t>
                      </m:r>
                    </m:oMath>
                  </m:oMathPara>
                </a14:m>
                <a:endParaRPr lang="en-US" dirty="0"/>
              </a:p>
              <a:p>
                <a:pPr marL="136525" indent="0">
                  <a:buNone/>
                </a:pPr>
                <a:r>
                  <a:rPr lang="ar-IQ" dirty="0"/>
                  <a:t> س= 14,36 متراً /ثانية سرعة انطلاق الثقل </a:t>
                </a:r>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1775520" y="404664"/>
                <a:ext cx="8496944" cy="6120680"/>
              </a:xfrm>
              <a:blipFill>
                <a:blip r:embed="rId2"/>
                <a:stretch>
                  <a:fillRect l="-1074" t="-1789" r="-1289"/>
                </a:stretch>
              </a:blipFill>
              <a:ln>
                <a:solidFill>
                  <a:srgbClr val="FFFF00"/>
                </a:solidFill>
              </a:ln>
            </p:spPr>
            <p:txBody>
              <a:bodyPr/>
              <a:lstStyle/>
              <a:p>
                <a:r>
                  <a:rPr lang="ar-EG">
                    <a:noFill/>
                  </a:rPr>
                  <a:t> </a:t>
                </a:r>
              </a:p>
            </p:txBody>
          </p:sp>
        </mc:Fallback>
      </mc:AlternateContent>
    </p:spTree>
    <p:extLst>
      <p:ext uri="{BB962C8B-B14F-4D97-AF65-F5344CB8AC3E}">
        <p14:creationId xmlns:p14="http://schemas.microsoft.com/office/powerpoint/2010/main" val="19132983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1504" y="188640"/>
            <a:ext cx="8856984" cy="6624736"/>
          </a:xfrm>
          <a:solidFill>
            <a:srgbClr val="C00000"/>
          </a:solidFill>
        </p:spPr>
        <p:txBody>
          <a:bodyPr/>
          <a:lstStyle/>
          <a:p>
            <a:r>
              <a:rPr lang="ar-IQ" b="1" u="sng" dirty="0"/>
              <a:t>تعريف المقذوف</a:t>
            </a:r>
            <a:r>
              <a:rPr lang="ar-IQ" b="1" u="sng" dirty="0" smtClean="0"/>
              <a:t>:</a:t>
            </a:r>
          </a:p>
          <a:p>
            <a:r>
              <a:rPr lang="ar-SA" dirty="0"/>
              <a:t>أي أداة أو جسم يكسر اتصاله مع شيء أخر وبزاوية معينة يسمى أو تسمى </a:t>
            </a:r>
            <a:r>
              <a:rPr lang="ar-SA" dirty="0" smtClean="0"/>
              <a:t>مقذوف</a:t>
            </a:r>
            <a:endParaRPr lang="en-US" dirty="0"/>
          </a:p>
          <a:p>
            <a:pPr marL="136525" indent="0">
              <a:buNone/>
            </a:pPr>
            <a:r>
              <a:rPr lang="ar-IQ" dirty="0"/>
              <a:t>	</a:t>
            </a:r>
            <a:r>
              <a:rPr lang="ar-SA" dirty="0" smtClean="0"/>
              <a:t>أي </a:t>
            </a:r>
            <a:r>
              <a:rPr lang="ar-SA" dirty="0"/>
              <a:t>جسم يتحرك بسرعة معينة و يخضع لتأثير قوة الجاذبية الأرضية أي قوة وزنه وغالبا ما نهمل مقاومة الاحتكاك بالهواء أو حركة الرياح</a:t>
            </a:r>
            <a:r>
              <a:rPr lang="ar-IQ" dirty="0"/>
              <a:t>.</a:t>
            </a:r>
            <a:endParaRPr lang="en-US" dirty="0"/>
          </a:p>
          <a:p>
            <a:pPr marL="136525" indent="0" algn="ctr">
              <a:buNone/>
            </a:pPr>
            <a:r>
              <a:rPr lang="ar-SA" dirty="0"/>
              <a:t>انواع المقذوفات</a:t>
            </a:r>
            <a:endParaRPr lang="en-US" dirty="0"/>
          </a:p>
          <a:p>
            <a:pPr marL="136525" indent="0">
              <a:buNone/>
            </a:pPr>
            <a:r>
              <a:rPr lang="ar-IQ" dirty="0" smtClean="0"/>
              <a:t>     مقذوف للاعلى         مقذوف للأسفل                 مقذوف بالزاوية       </a:t>
            </a:r>
            <a:endParaRPr lang="en-US" dirty="0"/>
          </a:p>
          <a:p>
            <a:pPr marL="136525" indent="0">
              <a:buNone/>
            </a:pP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6241" y="3501008"/>
            <a:ext cx="1656183" cy="3024336"/>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5921" y="3501009"/>
            <a:ext cx="1512168" cy="324036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5561" y="3501009"/>
            <a:ext cx="1766855" cy="3240360"/>
          </a:xfrm>
          <a:prstGeom prst="rect">
            <a:avLst/>
          </a:prstGeom>
        </p:spPr>
      </p:pic>
    </p:spTree>
    <p:extLst>
      <p:ext uri="{BB962C8B-B14F-4D97-AF65-F5344CB8AC3E}">
        <p14:creationId xmlns:p14="http://schemas.microsoft.com/office/powerpoint/2010/main" val="12744305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0"/>
            <a:ext cx="8229600" cy="1143000"/>
          </a:xfrm>
          <a:solidFill>
            <a:srgbClr val="C00000"/>
          </a:solidFill>
        </p:spPr>
        <p:txBody>
          <a:bodyPr>
            <a:normAutofit fontScale="90000"/>
          </a:bodyPr>
          <a:lstStyle/>
          <a:p>
            <a:pPr algn="r"/>
            <a:r>
              <a:rPr lang="ar-SA" dirty="0" smtClean="0"/>
              <a:t>حركة المقذوف: </a:t>
            </a:r>
            <a:r>
              <a:rPr lang="en-US" dirty="0" smtClean="0"/>
              <a:t>projectile motion</a:t>
            </a:r>
            <a:br>
              <a:rPr lang="en-US" dirty="0" smtClean="0"/>
            </a:br>
            <a:endParaRPr lang="ar-IQ" dirty="0"/>
          </a:p>
        </p:txBody>
      </p:sp>
      <p:sp>
        <p:nvSpPr>
          <p:cNvPr id="3" name="Content Placeholder 2"/>
          <p:cNvSpPr>
            <a:spLocks noGrp="1"/>
          </p:cNvSpPr>
          <p:nvPr>
            <p:ph idx="1"/>
          </p:nvPr>
        </p:nvSpPr>
        <p:spPr>
          <a:xfrm>
            <a:off x="1738282" y="1052736"/>
            <a:ext cx="8715436" cy="5590974"/>
          </a:xfr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lstStyle/>
          <a:p>
            <a:pPr marL="136525" indent="0" algn="just">
              <a:buNone/>
            </a:pPr>
            <a:r>
              <a:rPr lang="ar-IQ" sz="3200" b="1" dirty="0"/>
              <a:t>	</a:t>
            </a:r>
            <a:r>
              <a:rPr lang="ar-SA" sz="3600" dirty="0"/>
              <a:t>تحتل دراسة الأجسام المقذوف سواء أكانت الأدوات التي يستعملها الرياضي في بعض الفعاليات ،او جسم الرياضي جزءا خاصاً من دراسة الحركة الجانب الميكانيكي فنجد ان اي جسم اثناء انطلاق في الهواء يكون خاضعا لقوانين ثابتة تحدد خط سيره وكذلك المسافة التي يقطعها او الزمن الذي يستغرق لقطع المسافة فعل هذا الآساس تم الاهتمام بطبيعة دراسة الأجسام المقذوف و العوامل المؤثر في الحركة الأجسام لقطع مسافة معينة او الأداء حركي معين.</a:t>
            </a:r>
            <a:endParaRPr lang="en-US" sz="3600" dirty="0"/>
          </a:p>
          <a:p>
            <a:pPr>
              <a:buNone/>
            </a:pPr>
            <a:endParaRPr lang="ar-IQ" sz="3200" dirty="0"/>
          </a:p>
        </p:txBody>
      </p:sp>
    </p:spTree>
    <p:extLst>
      <p:ext uri="{BB962C8B-B14F-4D97-AF65-F5344CB8AC3E}">
        <p14:creationId xmlns:p14="http://schemas.microsoft.com/office/powerpoint/2010/main" val="4092721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1158" y="214290"/>
            <a:ext cx="8643998" cy="6643710"/>
          </a:xfrm>
          <a:solidFill>
            <a:srgbClr val="C00000"/>
          </a:solidFill>
          <a:ln>
            <a:solidFill>
              <a:schemeClr val="accent1"/>
            </a:solidFill>
          </a:ln>
        </p:spPr>
        <p:style>
          <a:lnRef idx="3">
            <a:schemeClr val="lt1"/>
          </a:lnRef>
          <a:fillRef idx="1">
            <a:schemeClr val="accent6"/>
          </a:fillRef>
          <a:effectRef idx="1">
            <a:schemeClr val="accent6"/>
          </a:effectRef>
          <a:fontRef idx="minor">
            <a:schemeClr val="lt1"/>
          </a:fontRef>
        </p:style>
        <p:txBody>
          <a:bodyPr/>
          <a:lstStyle/>
          <a:p>
            <a:pPr algn="just">
              <a:buNone/>
            </a:pPr>
            <a:r>
              <a:rPr lang="ar-IQ" dirty="0" smtClean="0"/>
              <a:t>	</a:t>
            </a:r>
            <a:r>
              <a:rPr lang="ar-SA" dirty="0" smtClean="0"/>
              <a:t>تمت دراسة حركة الأجسام الساقطة منذ ان وضع العالم الأنجليزي اسحق نيوتن (1643-1727) المفاهيم الأساسية للحركةواكتشافه لقانون الجاذبية ،على ان الجسم الساقط يتحرك بفعل تأثير الجاذبية الأرضية بأتجاه مركز الأرضية ، ويختلف مقدار الجذب الارضي على الجسم من موقع الى آخر، بناء على ذلك تم التفريق بين الوزن و الكتلة ، ونطلق على حركة الجسم الساقط الى الاسفل او الصاعد الى الاعلى بأنها حركة تعجيل معين لان سرعته في تغير مستمر سواء أكان اثناء الصعود او النزول ،فعل سبيل المثال عندما ينطلق جسم من الاسفل بأتجاه الاعلى وبسرعة معينة فأنه يتحرك بتعجيل منتظم ولكن بشكل تناقضي اي ان سرعته تقل تدريجياً بفعل تعجيل الجاذبية الارضية البالغ (-9,8م/ثا2 )او (-32ق/ثا2)او (980سم/ثا2) الى ان يصبح سرعته النهائية في اعلى نقطة يصلها الجسم عندئذ تصبح هذه السرعة صفراً ،وما ان يبدأ الجسم بالنزول ثانية بأتجاه الارض حيث تبدأ سرعته بالازدياد تدريجياً ، حيث يكون تعجيل الجاذبية الارضية موجبا في هذه الحالة ، </a:t>
            </a:r>
            <a:endParaRPr lang="ar-IQ" dirty="0"/>
          </a:p>
        </p:txBody>
      </p:sp>
    </p:spTree>
    <p:extLst>
      <p:ext uri="{BB962C8B-B14F-4D97-AF65-F5344CB8AC3E}">
        <p14:creationId xmlns:p14="http://schemas.microsoft.com/office/powerpoint/2010/main" val="1743714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14291"/>
            <a:ext cx="9144000" cy="6308725"/>
          </a:xfrm>
          <a:solidFill>
            <a:srgbClr val="C00000"/>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a:lstStyle/>
          <a:p>
            <a:pPr algn="just">
              <a:buNone/>
            </a:pPr>
            <a:r>
              <a:rPr lang="ar-IQ" sz="3600" dirty="0"/>
              <a:t>	</a:t>
            </a:r>
            <a:r>
              <a:rPr lang="ar-SA" sz="3600" dirty="0"/>
              <a:t>فنجد ان اقصى سرعة يبلغها الجسم اثناء النزول قبل ملامسته للأرض ، لو اخذنا الزمن المستغرق لارتفاع الجسم وبلوغه اعلى نقطة نجد ان ذلك الزمن يساوي نفسه الذي يستغرق من اعلى نقطة الى الارض، وعلى ذلك فأن القانون الذي يحدد هذه الناحية يمكن التعبير عنه رياضياً بالشكل الاتي:</a:t>
            </a:r>
            <a:endParaRPr lang="en-US" sz="3600" dirty="0"/>
          </a:p>
          <a:p>
            <a:pPr>
              <a:buNone/>
            </a:pPr>
            <a:endParaRPr lang="en-US" sz="3600" dirty="0"/>
          </a:p>
        </p:txBody>
      </p:sp>
      <p:pic>
        <p:nvPicPr>
          <p:cNvPr id="4" name="Picture 3" descr="zxzxvvvv.png"/>
          <p:cNvPicPr>
            <a:picLocks noChangeAspect="1"/>
          </p:cNvPicPr>
          <p:nvPr/>
        </p:nvPicPr>
        <p:blipFill>
          <a:blip r:embed="rId2"/>
          <a:stretch>
            <a:fillRect/>
          </a:stretch>
        </p:blipFill>
        <p:spPr>
          <a:xfrm>
            <a:off x="2381224" y="3000372"/>
            <a:ext cx="5153422" cy="1500198"/>
          </a:xfrm>
          <a:prstGeom prst="rect">
            <a:avLst/>
          </a:prstGeom>
        </p:spPr>
        <p:style>
          <a:lnRef idx="2">
            <a:schemeClr val="accent6">
              <a:shade val="50000"/>
            </a:schemeClr>
          </a:lnRef>
          <a:fillRef idx="1">
            <a:schemeClr val="accent6"/>
          </a:fillRef>
          <a:effectRef idx="0">
            <a:schemeClr val="accent6"/>
          </a:effectRef>
          <a:fontRef idx="minor">
            <a:schemeClr val="lt1"/>
          </a:fontRef>
        </p:style>
      </p:pic>
      <p:pic>
        <p:nvPicPr>
          <p:cNvPr id="5" name="Picture 4" descr="مممممممممممم.png"/>
          <p:cNvPicPr>
            <a:picLocks noChangeAspect="1"/>
          </p:cNvPicPr>
          <p:nvPr/>
        </p:nvPicPr>
        <p:blipFill>
          <a:blip r:embed="rId3"/>
          <a:stretch>
            <a:fillRect/>
          </a:stretch>
        </p:blipFill>
        <p:spPr>
          <a:xfrm>
            <a:off x="4381488" y="4741206"/>
            <a:ext cx="3857652" cy="1759629"/>
          </a:xfrm>
          <a:prstGeom prst="rect">
            <a:avLst/>
          </a:prstGeom>
        </p:spPr>
      </p:pic>
    </p:spTree>
    <p:extLst>
      <p:ext uri="{BB962C8B-B14F-4D97-AF65-F5344CB8AC3E}">
        <p14:creationId xmlns:p14="http://schemas.microsoft.com/office/powerpoint/2010/main" val="21032947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1775520" y="116632"/>
                <a:ext cx="8712968" cy="6741368"/>
              </a:xfrm>
              <a:solidFill>
                <a:srgbClr val="C00000"/>
              </a:solidFill>
            </p:spPr>
            <p:txBody>
              <a:bodyPr/>
              <a:lstStyle/>
              <a:p>
                <a:pPr marL="136525" indent="0">
                  <a:buNone/>
                </a:pPr>
                <a:r>
                  <a:rPr lang="ar-IQ" dirty="0"/>
                  <a:t>فأثناء سقوط الجسم نجد ان المسافات التى يقطعها الجسم في الوحدات الزمنية نفسها تختلف على اساس التعجيل الارضي فنجد انه خلال الثانية الاولى من الحركة بأتجاه الارض يقطع الجسم (16قدماً ) بينما يقطع في ثانيتين مسافة قدرها (64قدماً) اما في الثانية الثالثة يكون الجسم قطع (144قدما) وهكذا ،نستنتج مما تقدم ان سرعة الجسم المقذوف اثناء الصعود الى الاعلى او الهبوط الى الاسفل تختلف بفعل الجذب الارضي وكذلك المسافة التي يقطعخا الجسم اثناء حركته ويمكن دراسة ذلك من خلال المعادلة الاتية :</a:t>
                </a:r>
                <a:endParaRPr lang="en-US" dirty="0"/>
              </a:p>
              <a:p>
                <a:pPr marL="136525" indent="0" algn="ctr">
                  <a:buNone/>
                </a:pPr>
                <a14:m>
                  <m:oMath xmlns:m="http://schemas.openxmlformats.org/officeDocument/2006/math">
                    <m:rad>
                      <m:radPr>
                        <m:degHide m:val="on"/>
                        <m:ctrlPr>
                          <a:rPr lang="en-US" i="1">
                            <a:latin typeface="Cambria Math" panose="02040503050406030204" pitchFamily="18" charset="0"/>
                          </a:rPr>
                        </m:ctrlPr>
                      </m:radPr>
                      <m:deg/>
                      <m:e>
                        <m:r>
                          <a:rPr lang="ar-IQ">
                            <a:latin typeface="Cambria Math"/>
                          </a:rPr>
                          <m:t>المقطوعة</m:t>
                        </m:r>
                        <m:r>
                          <a:rPr lang="ar-IQ">
                            <a:latin typeface="Cambria Math"/>
                          </a:rPr>
                          <m:t> </m:t>
                        </m:r>
                        <m:r>
                          <a:rPr lang="ar-IQ">
                            <a:latin typeface="Cambria Math"/>
                          </a:rPr>
                          <m:t>المسافة</m:t>
                        </m:r>
                        <m:r>
                          <a:rPr lang="ar-IQ">
                            <a:latin typeface="Cambria Math"/>
                          </a:rPr>
                          <m:t>×</m:t>
                        </m:r>
                        <m:r>
                          <a:rPr lang="ar-IQ">
                            <a:latin typeface="Cambria Math"/>
                          </a:rPr>
                          <m:t>التعجيل</m:t>
                        </m:r>
                        <m:r>
                          <a:rPr lang="ar-IQ">
                            <a:latin typeface="Cambria Math"/>
                          </a:rPr>
                          <m:t> </m:t>
                        </m:r>
                        <m:r>
                          <a:rPr lang="ar-IQ">
                            <a:latin typeface="Cambria Math"/>
                          </a:rPr>
                          <m:t>الارضي</m:t>
                        </m:r>
                        <m:r>
                          <a:rPr lang="ar-IQ">
                            <a:latin typeface="Cambria Math"/>
                          </a:rPr>
                          <m:t> ×</m:t>
                        </m:r>
                        <m:r>
                          <a:rPr lang="en-US">
                            <a:latin typeface="Cambria Math"/>
                          </a:rPr>
                          <m:t>2</m:t>
                        </m:r>
                        <m:r>
                          <a:rPr lang="en-US">
                            <a:latin typeface="Cambria Math"/>
                          </a:rPr>
                          <m:t> </m:t>
                        </m:r>
                      </m:e>
                    </m:rad>
                  </m:oMath>
                </a14:m>
                <a:r>
                  <a:rPr lang="ar-IQ" dirty="0"/>
                  <a:t> =السرعة</a:t>
                </a:r>
                <a:endParaRPr lang="en-US" dirty="0"/>
              </a:p>
              <a:p>
                <a:pPr marL="136525" indent="0" algn="ctr">
                  <a:buNone/>
                </a:pPr>
                <a14:m>
                  <m:oMathPara xmlns:m="http://schemas.openxmlformats.org/officeDocument/2006/math">
                    <m:oMathParaPr>
                      <m:jc m:val="centerGroup"/>
                    </m:oMathParaPr>
                    <m:oMath xmlns:m="http://schemas.openxmlformats.org/officeDocument/2006/math">
                      <m:r>
                        <m:rPr>
                          <m:nor/>
                        </m:rPr>
                        <a:rPr lang="ar-IQ" dirty="0"/>
                        <m:t>س</m:t>
                      </m:r>
                      <m:r>
                        <m:rPr>
                          <m:nor/>
                        </m:rPr>
                        <a:rPr lang="ar-IQ" dirty="0"/>
                        <m:t>=</m:t>
                      </m:r>
                      <m:rad>
                        <m:radPr>
                          <m:degHide m:val="on"/>
                          <m:ctrlPr>
                            <a:rPr lang="en-US" i="1">
                              <a:latin typeface="Cambria Math" panose="02040503050406030204" pitchFamily="18" charset="0"/>
                            </a:rPr>
                          </m:ctrlPr>
                        </m:radPr>
                        <m:deg/>
                        <m:e>
                          <m:r>
                            <a:rPr lang="ar-IQ">
                              <a:latin typeface="Cambria Math"/>
                            </a:rPr>
                            <m:t>م</m:t>
                          </m:r>
                          <m:r>
                            <a:rPr lang="ar-IQ">
                              <a:latin typeface="Cambria Math"/>
                            </a:rPr>
                            <m:t>×</m:t>
                          </m:r>
                          <m:r>
                            <a:rPr lang="ar-IQ">
                              <a:latin typeface="Cambria Math"/>
                            </a:rPr>
                            <m:t>ج</m:t>
                          </m:r>
                          <m:r>
                            <a:rPr lang="ar-IQ">
                              <a:latin typeface="Cambria Math"/>
                            </a:rPr>
                            <m:t> ×</m:t>
                          </m:r>
                          <m:r>
                            <a:rPr lang="en-US">
                              <a:latin typeface="Cambria Math"/>
                            </a:rPr>
                            <m:t>2</m:t>
                          </m:r>
                          <m:r>
                            <a:rPr lang="en-US">
                              <a:latin typeface="Cambria Math"/>
                            </a:rPr>
                            <m:t> </m:t>
                          </m:r>
                        </m:e>
                      </m:rad>
                    </m:oMath>
                  </m:oMathPara>
                </a14:m>
                <a:endParaRPr lang="en-US" dirty="0" smtClean="0"/>
              </a:p>
              <a:p>
                <a:pPr marL="136525" indent="0" algn="ctr">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ar-IQ">
                              <a:latin typeface="Cambria Math"/>
                            </a:rPr>
                            <m:t>س</m:t>
                          </m:r>
                          <m:r>
                            <a:rPr lang="ar-IQ">
                              <a:latin typeface="Cambria Math"/>
                            </a:rPr>
                            <m:t>2</m:t>
                          </m:r>
                        </m:num>
                        <m:den>
                          <m:r>
                            <a:rPr lang="ar-IQ">
                              <a:latin typeface="Cambria Math"/>
                            </a:rPr>
                            <m:t>ج</m:t>
                          </m:r>
                          <m:r>
                            <a:rPr lang="en-US">
                              <a:latin typeface="Cambria Math"/>
                            </a:rPr>
                            <m:t>×</m:t>
                          </m:r>
                          <m:r>
                            <a:rPr lang="ar-IQ">
                              <a:latin typeface="Cambria Math"/>
                            </a:rPr>
                            <m:t>2</m:t>
                          </m:r>
                        </m:den>
                      </m:f>
                      <m:r>
                        <a:rPr lang="en-US">
                          <a:latin typeface="Cambria Math"/>
                        </a:rPr>
                        <m:t>=</m:t>
                      </m:r>
                      <m:r>
                        <a:rPr lang="ar-IQ">
                          <a:latin typeface="Cambria Math"/>
                        </a:rPr>
                        <m:t>م</m:t>
                      </m:r>
                    </m:oMath>
                  </m:oMathPara>
                </a14:m>
                <a:endParaRPr lang="en-US" dirty="0"/>
              </a:p>
              <a:p>
                <a:pPr marL="136525" indent="0" algn="ctr">
                  <a:buNone/>
                </a:pPr>
                <a:endParaRPr lang="ar-IQ"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1775520" y="116632"/>
                <a:ext cx="8712968" cy="6741368"/>
              </a:xfrm>
              <a:blipFill>
                <a:blip r:embed="rId2"/>
                <a:stretch>
                  <a:fillRect l="-1189" t="-1537" r="-1189"/>
                </a:stretch>
              </a:blipFill>
            </p:spPr>
            <p:txBody>
              <a:bodyPr/>
              <a:lstStyle/>
              <a:p>
                <a:r>
                  <a:rPr lang="ar-EG">
                    <a:noFill/>
                  </a:rPr>
                  <a:t> </a:t>
                </a:r>
              </a:p>
            </p:txBody>
          </p:sp>
        </mc:Fallback>
      </mc:AlternateContent>
    </p:spTree>
    <p:extLst>
      <p:ext uri="{BB962C8B-B14F-4D97-AF65-F5344CB8AC3E}">
        <p14:creationId xmlns:p14="http://schemas.microsoft.com/office/powerpoint/2010/main" val="1966747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1775520" y="188640"/>
                <a:ext cx="8435280" cy="6408712"/>
              </a:xfrm>
              <a:solidFill>
                <a:srgbClr val="C00000"/>
              </a:solidFill>
            </p:spPr>
            <p:txBody>
              <a:bodyPr/>
              <a:lstStyle/>
              <a:p>
                <a:r>
                  <a:rPr lang="ar-IQ" sz="3200" b="1" dirty="0"/>
                  <a:t>مثال :</a:t>
                </a:r>
                <a:endParaRPr lang="en-US" sz="3200" dirty="0"/>
              </a:p>
              <a:p>
                <a:r>
                  <a:rPr lang="ar-IQ" sz="3200" b="1" dirty="0"/>
                  <a:t>	كرة تنطلق الى الأعلى بسرعة 80قدم/ثا احسب اقصى ارتفاع يصله الجسم وكذلك الزمن الذي يستغرقة</a:t>
                </a:r>
                <a:endParaRPr lang="en-US" sz="3200" dirty="0"/>
              </a:p>
              <a:p>
                <a:pPr marL="136525" indent="0">
                  <a:buNone/>
                </a:pPr>
                <a:endParaRPr lang="en-US" sz="3200" dirty="0"/>
              </a:p>
              <a:p>
                <a14:m>
                  <m:oMath xmlns:m="http://schemas.openxmlformats.org/officeDocument/2006/math">
                    <m:f>
                      <m:fPr>
                        <m:ctrlPr>
                          <a:rPr lang="en-US" sz="3200" i="1">
                            <a:latin typeface="Cambria Math" panose="02040503050406030204" pitchFamily="18" charset="0"/>
                          </a:rPr>
                        </m:ctrlPr>
                      </m:fPr>
                      <m:num>
                        <m:r>
                          <a:rPr lang="ar-IQ" sz="3200">
                            <a:latin typeface="Cambria Math"/>
                          </a:rPr>
                          <m:t>س</m:t>
                        </m:r>
                        <m:r>
                          <a:rPr lang="ar-IQ" sz="3200">
                            <a:latin typeface="Cambria Math"/>
                          </a:rPr>
                          <m:t>2</m:t>
                        </m:r>
                      </m:num>
                      <m:den>
                        <m:r>
                          <a:rPr lang="ar-IQ" sz="3200">
                            <a:latin typeface="Cambria Math"/>
                          </a:rPr>
                          <m:t>ج</m:t>
                        </m:r>
                        <m:r>
                          <a:rPr lang="en-US" sz="3200">
                            <a:latin typeface="Cambria Math"/>
                          </a:rPr>
                          <m:t>×</m:t>
                        </m:r>
                        <m:r>
                          <a:rPr lang="ar-IQ" sz="3200">
                            <a:latin typeface="Cambria Math"/>
                          </a:rPr>
                          <m:t>2</m:t>
                        </m:r>
                      </m:den>
                    </m:f>
                    <m:r>
                      <a:rPr lang="en-US" sz="3200">
                        <a:latin typeface="Cambria Math"/>
                      </a:rPr>
                      <m:t>=</m:t>
                    </m:r>
                    <m:r>
                      <a:rPr lang="ar-IQ" sz="3200">
                        <a:latin typeface="Cambria Math"/>
                      </a:rPr>
                      <m:t>م</m:t>
                    </m:r>
                  </m:oMath>
                </a14:m>
                <a:r>
                  <a:rPr lang="ar-IQ" sz="3200" dirty="0"/>
                  <a:t> </a:t>
                </a:r>
                <a:endParaRPr lang="ar-IQ" sz="3200" dirty="0"/>
              </a:p>
              <a:p>
                <a:pPr marL="136525" indent="0">
                  <a:buNone/>
                </a:pPr>
                <a:endParaRPr lang="en-US" sz="3200" dirty="0"/>
              </a:p>
              <a:p>
                <a14:m>
                  <m:oMath xmlns:m="http://schemas.openxmlformats.org/officeDocument/2006/math">
                    <m:f>
                      <m:fPr>
                        <m:ctrlPr>
                          <a:rPr lang="en-US" sz="4000" i="1">
                            <a:latin typeface="Cambria Math" panose="02040503050406030204" pitchFamily="18" charset="0"/>
                          </a:rPr>
                        </m:ctrlPr>
                      </m:fPr>
                      <m:num>
                        <m:r>
                          <a:rPr lang="en-US" sz="4000">
                            <a:latin typeface="Cambria Math"/>
                          </a:rPr>
                          <m:t>(</m:t>
                        </m:r>
                        <m:r>
                          <a:rPr lang="en-US" sz="4000">
                            <a:latin typeface="Cambria Math"/>
                          </a:rPr>
                          <m:t>80</m:t>
                        </m:r>
                        <m:r>
                          <a:rPr lang="en-US" sz="4000">
                            <a:latin typeface="Cambria Math"/>
                          </a:rPr>
                          <m:t>)</m:t>
                        </m:r>
                        <m:r>
                          <a:rPr lang="en-US" sz="4000">
                            <a:latin typeface="Cambria Math"/>
                          </a:rPr>
                          <m:t>2</m:t>
                        </m:r>
                      </m:num>
                      <m:den>
                        <m:r>
                          <a:rPr lang="en-US" sz="4000">
                            <a:latin typeface="Cambria Math"/>
                          </a:rPr>
                          <m:t>32</m:t>
                        </m:r>
                        <m:r>
                          <a:rPr lang="en-US" sz="4000">
                            <a:latin typeface="Cambria Math"/>
                          </a:rPr>
                          <m:t>×</m:t>
                        </m:r>
                        <m:r>
                          <a:rPr lang="en-US" sz="4000">
                            <a:latin typeface="Cambria Math"/>
                          </a:rPr>
                          <m:t>2</m:t>
                        </m:r>
                      </m:den>
                    </m:f>
                    <m:r>
                      <a:rPr lang="en-US" sz="4000">
                        <a:latin typeface="Cambria Math"/>
                      </a:rPr>
                      <m:t>=</m:t>
                    </m:r>
                    <m:r>
                      <a:rPr lang="ar-IQ" sz="4000">
                        <a:latin typeface="Cambria Math"/>
                      </a:rPr>
                      <m:t>م</m:t>
                    </m:r>
                  </m:oMath>
                </a14:m>
                <a:r>
                  <a:rPr lang="ar-IQ" sz="4000" dirty="0"/>
                  <a:t> </a:t>
                </a:r>
                <a:endParaRPr lang="en-US" sz="3200" dirty="0"/>
              </a:p>
              <a:p>
                <a:r>
                  <a:rPr lang="ar-IQ" sz="3200" dirty="0"/>
                  <a:t>م=</a:t>
                </a:r>
                <a:r>
                  <a:rPr lang="en-US" sz="3200" dirty="0"/>
                  <a:t>100</a:t>
                </a:r>
                <a:r>
                  <a:rPr lang="ar-IQ" sz="3200" dirty="0"/>
                  <a:t> قدم اقصى ارتفاع يبلغه الجسم </a:t>
                </a:r>
                <a:endParaRPr lang="en-US" sz="3200" dirty="0"/>
              </a:p>
              <a:p>
                <a:pPr marL="136525" indent="0">
                  <a:buNone/>
                </a:pPr>
                <a:endParaRPr lang="en-US" dirty="0"/>
              </a:p>
              <a:p>
                <a:pPr marL="136525" indent="0">
                  <a:buNone/>
                </a:pPr>
                <a:endParaRPr lang="ar-IQ"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1775520" y="188640"/>
                <a:ext cx="8435280" cy="6408712"/>
              </a:xfrm>
              <a:blipFill>
                <a:blip r:embed="rId2"/>
                <a:stretch>
                  <a:fillRect l="-1662" t="-2188"/>
                </a:stretch>
              </a:blipFill>
            </p:spPr>
            <p:txBody>
              <a:bodyPr/>
              <a:lstStyle/>
              <a:p>
                <a:r>
                  <a:rPr lang="ar-EG">
                    <a:noFill/>
                  </a:rPr>
                  <a:t> </a:t>
                </a:r>
              </a:p>
            </p:txBody>
          </p:sp>
        </mc:Fallback>
      </mc:AlternateContent>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7609" y="2492896"/>
            <a:ext cx="1656183" cy="2903448"/>
          </a:xfrm>
          <a:prstGeom prst="rect">
            <a:avLst/>
          </a:prstGeom>
        </p:spPr>
      </p:pic>
    </p:spTree>
    <p:extLst>
      <p:ext uri="{BB962C8B-B14F-4D97-AF65-F5344CB8AC3E}">
        <p14:creationId xmlns:p14="http://schemas.microsoft.com/office/powerpoint/2010/main" val="30799862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1775520" y="260648"/>
                <a:ext cx="8435280" cy="6192688"/>
              </a:xfrm>
              <a:solidFill>
                <a:srgbClr val="C00000"/>
              </a:solidFill>
            </p:spPr>
            <p:txBody>
              <a:bodyPr/>
              <a:lstStyle/>
              <a:p>
                <a:pPr marL="136525" indent="0">
                  <a:buNone/>
                </a:pPr>
                <a:r>
                  <a:rPr lang="ar-IQ" sz="3200" dirty="0"/>
                  <a:t>اما الزمن المستغرق فيمكن استخراحه على النحو الاتي بتطبيق المعادلة </a:t>
                </a:r>
                <a:endParaRPr lang="en-US" sz="3200" dirty="0"/>
              </a:p>
              <a:p>
                <a:r>
                  <a:rPr lang="ar-IQ" sz="3200" dirty="0"/>
                  <a:t>م= </a:t>
                </a:r>
                <a14:m>
                  <m:oMath xmlns:m="http://schemas.openxmlformats.org/officeDocument/2006/math">
                    <m:f>
                      <m:fPr>
                        <m:ctrlPr>
                          <a:rPr lang="en-US" sz="3200" i="1">
                            <a:latin typeface="Cambria Math" panose="02040503050406030204" pitchFamily="18" charset="0"/>
                          </a:rPr>
                        </m:ctrlPr>
                      </m:fPr>
                      <m:num>
                        <m:r>
                          <a:rPr lang="en-US" sz="3200">
                            <a:latin typeface="Cambria Math"/>
                          </a:rPr>
                          <m:t>2</m:t>
                        </m:r>
                        <m:r>
                          <a:rPr lang="ar-IQ" sz="3200">
                            <a:latin typeface="Cambria Math"/>
                          </a:rPr>
                          <m:t>ن</m:t>
                        </m:r>
                        <m:r>
                          <a:rPr lang="en-US" sz="3200">
                            <a:latin typeface="Cambria Math"/>
                          </a:rPr>
                          <m:t>×</m:t>
                        </m:r>
                        <m:r>
                          <a:rPr lang="ar-IQ" sz="3200">
                            <a:latin typeface="Cambria Math"/>
                          </a:rPr>
                          <m:t>ج</m:t>
                        </m:r>
                        <m:r>
                          <a:rPr lang="en-US" sz="3200">
                            <a:latin typeface="Cambria Math"/>
                          </a:rPr>
                          <m:t>  </m:t>
                        </m:r>
                      </m:num>
                      <m:den>
                        <m:r>
                          <a:rPr lang="en-US" sz="3200" i="1">
                            <a:latin typeface="Cambria Math"/>
                          </a:rPr>
                          <m:t>2</m:t>
                        </m:r>
                      </m:den>
                    </m:f>
                  </m:oMath>
                </a14:m>
                <a:endParaRPr lang="en-US" sz="3200" dirty="0"/>
              </a:p>
              <a:p>
                <a:r>
                  <a:rPr lang="ar-IQ" sz="3200" dirty="0"/>
                  <a:t> </a:t>
                </a:r>
                <a:endParaRPr lang="en-US" sz="3200" dirty="0"/>
              </a:p>
              <a:p>
                <a:r>
                  <a:rPr lang="en-US" sz="3200" b="1" dirty="0"/>
                  <a:t>100</a:t>
                </a:r>
                <a:r>
                  <a:rPr lang="ar-IQ" sz="3200" b="1" dirty="0"/>
                  <a:t>= </a:t>
                </a:r>
                <a14:m>
                  <m:oMath xmlns:m="http://schemas.openxmlformats.org/officeDocument/2006/math">
                    <m:f>
                      <m:fPr>
                        <m:ctrlPr>
                          <a:rPr lang="en-US" sz="3200" i="1">
                            <a:latin typeface="Cambria Math" panose="02040503050406030204" pitchFamily="18" charset="0"/>
                          </a:rPr>
                        </m:ctrlPr>
                      </m:fPr>
                      <m:num>
                        <m:r>
                          <a:rPr lang="en-US" sz="3200">
                            <a:latin typeface="Cambria Math"/>
                          </a:rPr>
                          <m:t>2</m:t>
                        </m:r>
                        <m:r>
                          <a:rPr lang="ar-IQ" sz="3200">
                            <a:latin typeface="Cambria Math"/>
                          </a:rPr>
                          <m:t>ن</m:t>
                        </m:r>
                        <m:r>
                          <a:rPr lang="en-US" sz="3200">
                            <a:latin typeface="Cambria Math"/>
                          </a:rPr>
                          <m:t>×</m:t>
                        </m:r>
                        <m:r>
                          <a:rPr lang="en-US" sz="3200">
                            <a:latin typeface="Cambria Math"/>
                          </a:rPr>
                          <m:t>32</m:t>
                        </m:r>
                        <m:r>
                          <a:rPr lang="en-US" sz="3200">
                            <a:latin typeface="Cambria Math"/>
                          </a:rPr>
                          <m:t>  </m:t>
                        </m:r>
                      </m:num>
                      <m:den>
                        <m:r>
                          <a:rPr lang="en-US" sz="3200" i="1">
                            <a:latin typeface="Cambria Math"/>
                          </a:rPr>
                          <m:t>2</m:t>
                        </m:r>
                      </m:den>
                    </m:f>
                  </m:oMath>
                </a14:m>
                <a:endParaRPr lang="en-US" sz="3200" dirty="0"/>
              </a:p>
              <a:p>
                <a14:m>
                  <m:oMath xmlns:m="http://schemas.openxmlformats.org/officeDocument/2006/math">
                    <m:r>
                      <a:rPr lang="en-US" sz="3200">
                        <a:latin typeface="Cambria Math"/>
                      </a:rPr>
                      <m:t>2</m:t>
                    </m:r>
                    <m:r>
                      <a:rPr lang="ar-IQ" sz="3200">
                        <a:latin typeface="Cambria Math"/>
                      </a:rPr>
                      <m:t>ن</m:t>
                    </m:r>
                  </m:oMath>
                </a14:m>
                <a:r>
                  <a:rPr lang="ar-IQ" sz="3200" b="1" dirty="0"/>
                  <a:t>= </a:t>
                </a:r>
                <a14:m>
                  <m:oMath xmlns:m="http://schemas.openxmlformats.org/officeDocument/2006/math">
                    <m:f>
                      <m:fPr>
                        <m:ctrlPr>
                          <a:rPr lang="en-US" sz="3200" b="1" i="1">
                            <a:latin typeface="Cambria Math" panose="02040503050406030204" pitchFamily="18" charset="0"/>
                          </a:rPr>
                        </m:ctrlPr>
                      </m:fPr>
                      <m:num>
                        <m:r>
                          <a:rPr lang="en-US" sz="3200" b="1" i="1">
                            <a:latin typeface="Cambria Math"/>
                          </a:rPr>
                          <m:t>𝟐𝟎𝟎</m:t>
                        </m:r>
                      </m:num>
                      <m:den>
                        <m:r>
                          <a:rPr lang="en-US" sz="3200" b="1" i="1">
                            <a:latin typeface="Cambria Math"/>
                          </a:rPr>
                          <m:t>𝟑𝟐</m:t>
                        </m:r>
                      </m:den>
                    </m:f>
                  </m:oMath>
                </a14:m>
                <a:endParaRPr lang="en-US" sz="3200" dirty="0"/>
              </a:p>
              <a:p>
                <a:pPr marL="136525" indent="0">
                  <a:buNone/>
                </a:pPr>
                <a:endParaRPr lang="en-US" sz="3200" dirty="0"/>
              </a:p>
              <a:p>
                <a:pPr marL="136525" indent="0">
                  <a:buNone/>
                </a:pPr>
                <a14:m>
                  <m:oMath xmlns:m="http://schemas.openxmlformats.org/officeDocument/2006/math">
                    <m:r>
                      <a:rPr lang="ar-IQ" sz="3200">
                        <a:latin typeface="Cambria Math"/>
                      </a:rPr>
                      <m:t>ن</m:t>
                    </m:r>
                  </m:oMath>
                </a14:m>
                <a:r>
                  <a:rPr lang="ar-IQ" sz="3200" b="1" dirty="0"/>
                  <a:t> = </a:t>
                </a:r>
                <a:r>
                  <a:rPr lang="en-US" sz="3200" b="1" dirty="0"/>
                  <a:t>2.5</a:t>
                </a:r>
                <a:r>
                  <a:rPr lang="ar-IQ" sz="3200" b="1" dirty="0"/>
                  <a:t>ثانية </a:t>
                </a:r>
                <a:r>
                  <a:rPr lang="ar-IQ" sz="3200" b="1" dirty="0"/>
                  <a:t>الذي يسغرقه الجسم للوصول الى اعلى نقطة.</a:t>
                </a:r>
                <a:endParaRPr lang="en-US" sz="3200" dirty="0"/>
              </a:p>
              <a:p>
                <a:pPr marL="136525" indent="0">
                  <a:buNone/>
                </a:pPr>
                <a:endParaRPr lang="ar-IQ" sz="3200"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1775520" y="260648"/>
                <a:ext cx="8435280" cy="6192688"/>
              </a:xfrm>
              <a:blipFill>
                <a:blip r:embed="rId3"/>
                <a:stretch>
                  <a:fillRect l="-1662" t="-2067"/>
                </a:stretch>
              </a:blipFill>
            </p:spPr>
            <p:txBody>
              <a:bodyPr/>
              <a:lstStyle/>
              <a:p>
                <a:r>
                  <a:rPr lang="ar-EG">
                    <a:noFill/>
                  </a:rPr>
                  <a:t> </a:t>
                </a:r>
              </a:p>
            </p:txBody>
          </p:sp>
        </mc:Fallback>
      </mc:AlternateContent>
    </p:spTree>
    <p:extLst>
      <p:ext uri="{BB962C8B-B14F-4D97-AF65-F5344CB8AC3E}">
        <p14:creationId xmlns:p14="http://schemas.microsoft.com/office/powerpoint/2010/main" val="1024653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1847528" y="332656"/>
                <a:ext cx="8363272" cy="6120680"/>
              </a:xfrm>
              <a:solidFill>
                <a:srgbClr val="C00000"/>
              </a:solidFill>
            </p:spPr>
            <p:txBody>
              <a:bodyPr/>
              <a:lstStyle/>
              <a:p>
                <a:r>
                  <a:rPr lang="ar-IQ" b="1" dirty="0" smtClean="0"/>
                  <a:t>مثال:</a:t>
                </a:r>
                <a:endParaRPr lang="en-US" dirty="0"/>
              </a:p>
              <a:p>
                <a:r>
                  <a:rPr lang="ar-IQ" b="1" dirty="0"/>
                  <a:t>قافز زانة يسقط بأتجاه البساط بعد عبور العارضة بحيث كانت المسافة العمودية بين العارضة و السطح العلوي للبساط (18قدماً) فما هي سرعة القافز عند ملامسته للبساط.</a:t>
                </a:r>
                <a:endParaRPr lang="en-US" dirty="0"/>
              </a:p>
              <a:p>
                <a:r>
                  <a:rPr lang="ar-IQ" b="1" dirty="0"/>
                  <a:t> </a:t>
                </a:r>
                <a:endParaRPr lang="en-US" dirty="0"/>
              </a:p>
              <a:p>
                <a14:m>
                  <m:oMath xmlns:m="http://schemas.openxmlformats.org/officeDocument/2006/math">
                    <m:f>
                      <m:fPr>
                        <m:ctrlPr>
                          <a:rPr lang="en-US" i="1">
                            <a:latin typeface="Cambria Math" panose="02040503050406030204" pitchFamily="18" charset="0"/>
                          </a:rPr>
                        </m:ctrlPr>
                      </m:fPr>
                      <m:num>
                        <m:r>
                          <a:rPr lang="ar-IQ">
                            <a:latin typeface="Cambria Math"/>
                          </a:rPr>
                          <m:t>2</m:t>
                        </m:r>
                        <m:r>
                          <a:rPr lang="ar-IQ" b="0" i="0" smtClean="0">
                            <a:latin typeface="Cambria Math"/>
                          </a:rPr>
                          <m:t>س</m:t>
                        </m:r>
                      </m:num>
                      <m:den>
                        <m:r>
                          <a:rPr lang="ar-IQ">
                            <a:latin typeface="Cambria Math"/>
                          </a:rPr>
                          <m:t>ج</m:t>
                        </m:r>
                        <m:r>
                          <a:rPr lang="en-US">
                            <a:latin typeface="Cambria Math"/>
                          </a:rPr>
                          <m:t>×</m:t>
                        </m:r>
                        <m:r>
                          <a:rPr lang="ar-IQ">
                            <a:latin typeface="Cambria Math"/>
                          </a:rPr>
                          <m:t>2</m:t>
                        </m:r>
                      </m:den>
                    </m:f>
                    <m:r>
                      <a:rPr lang="en-US">
                        <a:latin typeface="Cambria Math"/>
                      </a:rPr>
                      <m:t>=</m:t>
                    </m:r>
                    <m:r>
                      <a:rPr lang="ar-IQ">
                        <a:latin typeface="Cambria Math"/>
                      </a:rPr>
                      <m:t>م</m:t>
                    </m:r>
                  </m:oMath>
                </a14:m>
                <a:r>
                  <a:rPr lang="ar-IQ" dirty="0"/>
                  <a:t> </a:t>
                </a:r>
                <a:endParaRPr lang="en-US" dirty="0"/>
              </a:p>
              <a:p>
                <a14:m>
                  <m:oMath xmlns:m="http://schemas.openxmlformats.org/officeDocument/2006/math">
                    <m:f>
                      <m:fPr>
                        <m:ctrlPr>
                          <a:rPr lang="en-US" i="1">
                            <a:latin typeface="Cambria Math" panose="02040503050406030204" pitchFamily="18" charset="0"/>
                          </a:rPr>
                        </m:ctrlPr>
                      </m:fPr>
                      <m:num>
                        <m:r>
                          <a:rPr lang="ar-IQ">
                            <a:latin typeface="Cambria Math"/>
                          </a:rPr>
                          <m:t>2</m:t>
                        </m:r>
                        <m:r>
                          <a:rPr lang="ar-IQ" b="0" i="0" smtClean="0">
                            <a:latin typeface="Cambria Math"/>
                          </a:rPr>
                          <m:t>س</m:t>
                        </m:r>
                      </m:num>
                      <m:den>
                        <m:r>
                          <a:rPr lang="en-US">
                            <a:latin typeface="Cambria Math"/>
                          </a:rPr>
                          <m:t>32</m:t>
                        </m:r>
                        <m:r>
                          <a:rPr lang="en-US">
                            <a:latin typeface="Cambria Math"/>
                          </a:rPr>
                          <m:t>×</m:t>
                        </m:r>
                        <m:r>
                          <a:rPr lang="ar-IQ">
                            <a:latin typeface="Cambria Math"/>
                          </a:rPr>
                          <m:t>2</m:t>
                        </m:r>
                      </m:den>
                    </m:f>
                    <m:r>
                      <a:rPr lang="en-US">
                        <a:latin typeface="Cambria Math"/>
                      </a:rPr>
                      <m:t>=</m:t>
                    </m:r>
                    <m:r>
                      <a:rPr lang="en-US">
                        <a:latin typeface="Cambria Math"/>
                      </a:rPr>
                      <m:t>18</m:t>
                    </m:r>
                  </m:oMath>
                </a14:m>
                <a:r>
                  <a:rPr lang="ar-IQ" dirty="0"/>
                  <a:t> </a:t>
                </a:r>
                <a:endParaRPr lang="en-US" dirty="0"/>
              </a:p>
              <a:p>
                <a:r>
                  <a:rPr lang="ar-IQ" dirty="0"/>
                  <a:t>س =</a:t>
                </a:r>
                <a:r>
                  <a:rPr lang="en-US" dirty="0"/>
                  <a:t>33.9 </a:t>
                </a:r>
                <a:r>
                  <a:rPr lang="ar-IQ" dirty="0"/>
                  <a:t> قدم/ثا</a:t>
                </a:r>
                <a:endParaRPr lang="en-US" dirty="0"/>
              </a:p>
              <a:p>
                <a:r>
                  <a:rPr lang="ar-IQ" dirty="0"/>
                  <a:t> </a:t>
                </a:r>
                <a:endParaRPr lang="en-US" dirty="0"/>
              </a:p>
              <a:p>
                <a:pPr marL="136525" indent="0">
                  <a:buNone/>
                </a:pPr>
                <a:endParaRPr lang="ar-IQ"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1847528" y="332656"/>
                <a:ext cx="8363272" cy="6120680"/>
              </a:xfrm>
              <a:blipFill>
                <a:blip r:embed="rId2"/>
                <a:stretch>
                  <a:fillRect l="-1312" t="-1992" r="-1458"/>
                </a:stretch>
              </a:blipFill>
            </p:spPr>
            <p:txBody>
              <a:bodyPr/>
              <a:lstStyle/>
              <a:p>
                <a:r>
                  <a:rPr lang="ar-EG">
                    <a:noFill/>
                  </a:rPr>
                  <a:t> </a:t>
                </a:r>
              </a:p>
            </p:txBody>
          </p:sp>
        </mc:Fallback>
      </mc:AlternateContent>
    </p:spTree>
    <p:extLst>
      <p:ext uri="{BB962C8B-B14F-4D97-AF65-F5344CB8AC3E}">
        <p14:creationId xmlns:p14="http://schemas.microsoft.com/office/powerpoint/2010/main" val="22731135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184</Words>
  <Application>Microsoft Office PowerPoint</Application>
  <PresentationFormat>Widescreen</PresentationFormat>
  <Paragraphs>72</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Cambria Math</vt:lpstr>
      <vt:lpstr>PT Bold Heading</vt:lpstr>
      <vt:lpstr>Times New Roman</vt:lpstr>
      <vt:lpstr>Office Theme</vt:lpstr>
      <vt:lpstr>المقذوفات </vt:lpstr>
      <vt:lpstr>PowerPoint Presentation</vt:lpstr>
      <vt:lpstr>حركة المقذوف: projectile motion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العوامل الرئيسية التى تتحكم فى حركة المقذوف</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المقذوفات </dc:title>
  <dc:creator>Maher</dc:creator>
  <cp:lastModifiedBy>Maher</cp:lastModifiedBy>
  <cp:revision>1</cp:revision>
  <dcterms:created xsi:type="dcterms:W3CDTF">2023-05-27T08:48:35Z</dcterms:created>
  <dcterms:modified xsi:type="dcterms:W3CDTF">2023-05-27T08:48:48Z</dcterms:modified>
</cp:coreProperties>
</file>