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112" d="100"/>
          <a:sy n="112" d="100"/>
        </p:scale>
        <p:origin x="513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9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2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3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0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763000" cy="2209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686800" cy="4191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زانكۆى سەلاحەددین-كۆلێژى زمان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بەشى زمانى کوردى</a:t>
            </a:r>
            <a:r>
              <a:rPr lang="ar-IQ" sz="4200" dirty="0">
                <a:solidFill>
                  <a:schemeClr val="tx1"/>
                </a:solidFill>
              </a:rPr>
              <a:t>- </a:t>
            </a:r>
            <a:r>
              <a:rPr lang="ar-IQ" sz="4200" b="1" dirty="0">
                <a:solidFill>
                  <a:schemeClr val="tx1"/>
                </a:solidFill>
              </a:rPr>
              <a:t>قۆناغی دووەم</a:t>
            </a:r>
            <a:r>
              <a:rPr lang="ar-IQ" sz="4200" dirty="0">
                <a:solidFill>
                  <a:schemeClr val="tx1"/>
                </a:solidFill>
              </a:rPr>
              <a:t> 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بابەت: </a:t>
            </a:r>
            <a:r>
              <a:rPr lang="ar-IQ" sz="4200" b="1" dirty="0" err="1">
                <a:solidFill>
                  <a:schemeClr val="tx1"/>
                </a:solidFill>
              </a:rPr>
              <a:t>کێشناسی</a:t>
            </a:r>
            <a:r>
              <a:rPr lang="ar-IQ" sz="4200" b="1" dirty="0">
                <a:solidFill>
                  <a:schemeClr val="tx1"/>
                </a:solidFill>
              </a:rPr>
              <a:t>/</a:t>
            </a:r>
            <a:r>
              <a:rPr lang="ar-IQ" sz="4200" b="1" dirty="0" err="1">
                <a:solidFill>
                  <a:schemeClr val="tx1"/>
                </a:solidFill>
              </a:rPr>
              <a:t>کۆرسى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دووەم</a:t>
            </a:r>
            <a:r>
              <a:rPr lang="ar-IQ" sz="4200" b="1" dirty="0">
                <a:solidFill>
                  <a:schemeClr val="tx1"/>
                </a:solidFill>
              </a:rPr>
              <a:t> (</a:t>
            </a:r>
            <a:r>
              <a:rPr lang="ar-IQ" sz="4200" b="1" dirty="0" err="1">
                <a:solidFill>
                  <a:schemeClr val="tx1"/>
                </a:solidFill>
              </a:rPr>
              <a:t>وانەی</a:t>
            </a:r>
            <a:r>
              <a:rPr lang="ar-IQ" sz="4200" b="1" dirty="0">
                <a:solidFill>
                  <a:schemeClr val="tx1"/>
                </a:solidFill>
              </a:rPr>
              <a:t> ٤) </a:t>
            </a:r>
            <a:r>
              <a:rPr lang="ar-IQ" sz="4200" b="1" dirty="0" err="1">
                <a:solidFill>
                  <a:schemeClr val="tx1"/>
                </a:solidFill>
              </a:rPr>
              <a:t>مامۆستا</a:t>
            </a:r>
            <a:r>
              <a:rPr lang="ar-IQ" sz="4200" b="1" dirty="0">
                <a:solidFill>
                  <a:schemeClr val="tx1"/>
                </a:solidFill>
              </a:rPr>
              <a:t>: د. </a:t>
            </a:r>
            <a:r>
              <a:rPr lang="ar-IQ" sz="4200" b="1" dirty="0" err="1">
                <a:solidFill>
                  <a:schemeClr val="tx1"/>
                </a:solidFill>
              </a:rPr>
              <a:t>فرمێسک</a:t>
            </a:r>
            <a:r>
              <a:rPr lang="ar-IQ" sz="4200" b="1" dirty="0">
                <a:solidFill>
                  <a:schemeClr val="tx1"/>
                </a:solidFill>
              </a:rPr>
              <a:t> مصلح محمد</a:t>
            </a:r>
            <a:endParaRPr lang="en-GB" sz="4200" dirty="0">
              <a:solidFill>
                <a:schemeClr val="tx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ساڵى خوێندن:٢٠٢٣-٢٠٢٤</a:t>
            </a:r>
            <a:endParaRPr lang="en-GB" sz="4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024"/>
            <a:ext cx="2295613" cy="22029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3025"/>
            <a:ext cx="3124200" cy="220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83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/>
            <a:r>
              <a:rPr lang="en-GB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6.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ڕەمەلى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شەشى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مەقسور</a:t>
            </a:r>
            <a:endParaRPr lang="ar-IQ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/>
            <a:endParaRPr lang="ar-IQ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/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فاعلاتن             	فاعلاتن               فاعلان </a:t>
            </a:r>
            <a:r>
              <a:rPr lang="el-GR" sz="2400" dirty="0">
                <a:solidFill>
                  <a:schemeClr val="tx1"/>
                </a:solidFill>
                <a:cs typeface="Ali_K_Samik" pitchFamily="2" charset="-78"/>
              </a:rPr>
              <a:t>Χ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٢</a:t>
            </a:r>
          </a:p>
          <a:p>
            <a:pPr algn="just" rtl="1"/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-</a:t>
            </a:r>
            <a:r>
              <a:rPr lang="tr-TR" sz="2400" dirty="0">
                <a:solidFill>
                  <a:schemeClr val="tx1"/>
                </a:solidFill>
                <a:cs typeface="Ali_K_Samik" pitchFamily="2" charset="-78"/>
              </a:rPr>
              <a:t>u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--	                -</a:t>
            </a:r>
            <a:r>
              <a:rPr lang="tr-TR" sz="2400" dirty="0">
                <a:solidFill>
                  <a:schemeClr val="tx1"/>
                </a:solidFill>
                <a:cs typeface="Ali_K_Samik" pitchFamily="2" charset="-78"/>
              </a:rPr>
              <a:t>u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--  	             -</a:t>
            </a:r>
            <a:r>
              <a:rPr lang="tr-TR" sz="2400" dirty="0">
                <a:solidFill>
                  <a:schemeClr val="tx1"/>
                </a:solidFill>
                <a:cs typeface="Ali_K_Samik" pitchFamily="2" charset="-78"/>
              </a:rPr>
              <a:t>u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-.</a:t>
            </a:r>
          </a:p>
          <a:p>
            <a:pPr algn="just" rtl="1"/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4                            4	   	                3	</a:t>
            </a:r>
          </a:p>
          <a:p>
            <a:pPr algn="just" rtl="1"/>
            <a:endParaRPr lang="ar-IQ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دوو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عەرووزى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مةحزوف فاعلن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مقسور فاعلان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31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r" rtl="1"/>
            <a:r>
              <a:rPr lang="en-GB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نموونة: </a:t>
            </a: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ما    هي    بيَ     ميه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رم    لة    دةر    طا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ها       تة       ذوور 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ما    تة    م و     شي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ن و  غة     مي    كر  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دم        بة      سوور</a:t>
            </a: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ڕەمەلى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شەشى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مەقسوور</a:t>
            </a:r>
            <a:endParaRPr lang="ar-IQ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872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39"/>
            <a:ext cx="8839200" cy="6477000"/>
          </a:xfrm>
        </p:spPr>
        <p:txBody>
          <a:bodyPr>
            <a:normAutofit/>
          </a:bodyPr>
          <a:lstStyle/>
          <a:p>
            <a:pPr algn="r" rtl="1"/>
            <a:r>
              <a:rPr lang="en-GB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نموونة: </a:t>
            </a: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تا         سة     ري     زوول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في      لة       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سة 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روو 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حةل    قة     دا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من        وة       كو      ما 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ري      سة      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ر ئا       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طر    </a:t>
            </a:r>
            <a:r>
              <a:rPr lang="en-GB" dirty="0">
                <a:solidFill>
                  <a:schemeClr val="tx1"/>
                </a:solidFill>
                <a:cs typeface="Ali_K_Samik" pitchFamily="2" charset="-78"/>
              </a:rPr>
              <a:t>/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غةم    دة   خؤم</a:t>
            </a:r>
          </a:p>
          <a:p>
            <a:pPr algn="r" rtl="1"/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رِةمةلَي شةشي مةقسوور. تيَبيني عةرووزةكةي محزوفة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222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endParaRPr lang="ar-IQ" sz="3600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IQ" b="1" u="sng" dirty="0">
                <a:solidFill>
                  <a:schemeClr val="tx1"/>
                </a:solidFill>
                <a:cs typeface="Ali_K_Samik" pitchFamily="2" charset="-78"/>
              </a:rPr>
              <a:t>تيَبيني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: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ئەگەر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بڕگەیەک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درێژ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پێویست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کورت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بکرێتەوە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،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ئەوا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بڕگەى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دواى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(ئـ، ه)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دەست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پێبکات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.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دةتوانين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(ه، ئـ) لا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ببەین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بڕگەکە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کورت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دەبێتەوە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،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زەکوو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لەم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نموونەى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پێشوو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دەڵیین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(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سەرا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،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گر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)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وا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دەخوێندرێتەوە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. 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059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endParaRPr lang="ar-IQ" sz="3600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ئەركي</a:t>
            </a:r>
            <a:r>
              <a:rPr lang="ar-IQ" b="1" u="sng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ماڵەوە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: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تۆش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نموونە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ديوانى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شاعيران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بێنة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و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پێى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وانەى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ئەمڕۆمان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شيكارى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بكە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.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62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en-GB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بەهيواى</a:t>
            </a: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سوودبينينى</a:t>
            </a:r>
            <a:endParaRPr lang="ar-IQ" sz="4000" b="1" dirty="0">
              <a:solidFill>
                <a:schemeClr val="tx1"/>
              </a:solidFill>
              <a:cs typeface="Ali_K_Samik" pitchFamily="2" charset="-78"/>
            </a:endParaRPr>
          </a:p>
          <a:p>
            <a:pPr rtl="1">
              <a:lnSpc>
                <a:spcPct val="150000"/>
              </a:lnSpc>
            </a:pP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هةموو</a:t>
            </a:r>
            <a:r>
              <a:rPr lang="ar-IQ" sz="4000" b="1">
                <a:solidFill>
                  <a:schemeClr val="tx1"/>
                </a:solidFill>
                <a:cs typeface="Ali_K_Samik" pitchFamily="2" charset="-78"/>
              </a:rPr>
              <a:t> لايەكتان</a:t>
            </a:r>
            <a:endParaRPr lang="ar-IQ" sz="4000" b="1" dirty="0">
              <a:solidFill>
                <a:schemeClr val="tx1"/>
              </a:solidFill>
              <a:cs typeface="Ali_K_Samik" pitchFamily="2" charset="-78"/>
            </a:endParaRPr>
          </a:p>
        </p:txBody>
      </p:sp>
      <p:pic>
        <p:nvPicPr>
          <p:cNvPr id="4" name="Picture 2" descr="C:\Users\FELICIA\AppData\Local\Microsoft\Windows\Temporary Internet Files\Content.IE5\JXJRCKGJ\MC900416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5791200" cy="450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218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Ali_K_Samik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 Salahaddin University-College of Language, Erbil Department of English  pragmatics </dc:title>
  <dc:creator>Nabaz</dc:creator>
  <cp:lastModifiedBy>Nabaz Hamid</cp:lastModifiedBy>
  <cp:revision>910</cp:revision>
  <dcterms:created xsi:type="dcterms:W3CDTF">2006-08-16T00:00:00Z</dcterms:created>
  <dcterms:modified xsi:type="dcterms:W3CDTF">2024-05-25T20:47:01Z</dcterms:modified>
</cp:coreProperties>
</file>