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1" r:id="rId2"/>
    <p:sldMasterId id="2147483773" r:id="rId3"/>
  </p:sldMasterIdLst>
  <p:notesMasterIdLst>
    <p:notesMasterId r:id="rId22"/>
  </p:notesMasterIdLst>
  <p:handoutMasterIdLst>
    <p:handoutMasterId r:id="rId23"/>
  </p:handoutMasterIdLst>
  <p:sldIdLst>
    <p:sldId id="280" r:id="rId4"/>
    <p:sldId id="258" r:id="rId5"/>
    <p:sldId id="259" r:id="rId6"/>
    <p:sldId id="260" r:id="rId7"/>
    <p:sldId id="261" r:id="rId8"/>
    <p:sldId id="281" r:id="rId9"/>
    <p:sldId id="282" r:id="rId10"/>
    <p:sldId id="283" r:id="rId11"/>
    <p:sldId id="284" r:id="rId12"/>
    <p:sldId id="285" r:id="rId13"/>
    <p:sldId id="286" r:id="rId14"/>
    <p:sldId id="287" r:id="rId15"/>
    <p:sldId id="288" r:id="rId16"/>
    <p:sldId id="289" r:id="rId17"/>
    <p:sldId id="290" r:id="rId18"/>
    <p:sldId id="267" r:id="rId19"/>
    <p:sldId id="263" r:id="rId20"/>
    <p:sldId id="292" r:id="rId21"/>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290BFEC-9BC9-4036-9B82-90C175EC1AA6}">
          <p14:sldIdLst>
            <p14:sldId id="280"/>
            <p14:sldId id="258"/>
            <p14:sldId id="259"/>
            <p14:sldId id="260"/>
            <p14:sldId id="261"/>
            <p14:sldId id="281"/>
            <p14:sldId id="282"/>
            <p14:sldId id="283"/>
            <p14:sldId id="284"/>
            <p14:sldId id="285"/>
            <p14:sldId id="286"/>
            <p14:sldId id="287"/>
            <p14:sldId id="288"/>
            <p14:sldId id="289"/>
            <p14:sldId id="290"/>
            <p14:sldId id="267"/>
            <p14:sldId id="263"/>
            <p14:sldId id="2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29" autoAdjust="0"/>
    <p:restoredTop sz="94139" autoAdjust="0"/>
  </p:normalViewPr>
  <p:slideViewPr>
    <p:cSldViewPr snapToGrid="0">
      <p:cViewPr varScale="1">
        <p:scale>
          <a:sx n="58" d="100"/>
          <a:sy n="5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475" cy="512683"/>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sz="quarter" idx="1"/>
          </p:nvPr>
        </p:nvSpPr>
        <p:spPr>
          <a:xfrm>
            <a:off x="4023413" y="1"/>
            <a:ext cx="3077474" cy="512683"/>
          </a:xfrm>
          <a:prstGeom prst="rect">
            <a:avLst/>
          </a:prstGeom>
        </p:spPr>
        <p:txBody>
          <a:bodyPr vert="horz" lIns="91422" tIns="45711" rIns="91422" bIns="45711" rtlCol="0"/>
          <a:lstStyle>
            <a:lvl1pPr algn="r">
              <a:defRPr sz="1200"/>
            </a:lvl1pPr>
          </a:lstStyle>
          <a:p>
            <a:fld id="{DC0918BA-D5B3-453F-B8AE-470B01B16567}" type="datetimeFigureOut">
              <a:rPr lang="en-GB" smtClean="0"/>
              <a:t>23/01/2024</a:t>
            </a:fld>
            <a:endParaRPr lang="en-GB"/>
          </a:p>
        </p:txBody>
      </p:sp>
      <p:sp>
        <p:nvSpPr>
          <p:cNvPr id="4" name="Footer Placeholder 3"/>
          <p:cNvSpPr>
            <a:spLocks noGrp="1"/>
          </p:cNvSpPr>
          <p:nvPr>
            <p:ph type="ftr" sz="quarter" idx="2"/>
          </p:nvPr>
        </p:nvSpPr>
        <p:spPr>
          <a:xfrm>
            <a:off x="0" y="9720342"/>
            <a:ext cx="3077475" cy="512683"/>
          </a:xfrm>
          <a:prstGeom prst="rect">
            <a:avLst/>
          </a:prstGeom>
        </p:spPr>
        <p:txBody>
          <a:bodyPr vert="horz" lIns="91422" tIns="45711" rIns="91422"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4023413" y="9720342"/>
            <a:ext cx="3077474" cy="512683"/>
          </a:xfrm>
          <a:prstGeom prst="rect">
            <a:avLst/>
          </a:prstGeom>
        </p:spPr>
        <p:txBody>
          <a:bodyPr vert="horz" lIns="91422" tIns="45711" rIns="91422" bIns="45711" rtlCol="0" anchor="b"/>
          <a:lstStyle>
            <a:lvl1pPr algn="r">
              <a:defRPr sz="1200"/>
            </a:lvl1pPr>
          </a:lstStyle>
          <a:p>
            <a:fld id="{001DFB15-9628-43D8-9E88-8E323342FAD9}" type="slidenum">
              <a:rPr lang="en-GB" smtClean="0"/>
              <a:t>‹#›</a:t>
            </a:fld>
            <a:endParaRPr lang="en-GB"/>
          </a:p>
        </p:txBody>
      </p:sp>
    </p:spTree>
    <p:extLst>
      <p:ext uri="{BB962C8B-B14F-4D97-AF65-F5344CB8AC3E}">
        <p14:creationId xmlns:p14="http://schemas.microsoft.com/office/powerpoint/2010/main" val="3281387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475" cy="512683"/>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idx="1"/>
          </p:nvPr>
        </p:nvSpPr>
        <p:spPr>
          <a:xfrm>
            <a:off x="4023413" y="1"/>
            <a:ext cx="3077474" cy="512683"/>
          </a:xfrm>
          <a:prstGeom prst="rect">
            <a:avLst/>
          </a:prstGeom>
        </p:spPr>
        <p:txBody>
          <a:bodyPr vert="horz" lIns="91422" tIns="45711" rIns="91422" bIns="45711" rtlCol="0"/>
          <a:lstStyle>
            <a:lvl1pPr algn="r">
              <a:defRPr sz="1200"/>
            </a:lvl1pPr>
          </a:lstStyle>
          <a:p>
            <a:fld id="{118294F4-EDE2-4390-9CE9-F3C8CBF56CCC}" type="datetimeFigureOut">
              <a:rPr lang="en-GB" smtClean="0"/>
              <a:t>23/01/2024</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1422" tIns="45711" rIns="91422" bIns="45711" rtlCol="0" anchor="ctr"/>
          <a:lstStyle/>
          <a:p>
            <a:endParaRPr lang="en-GB"/>
          </a:p>
        </p:txBody>
      </p:sp>
      <p:sp>
        <p:nvSpPr>
          <p:cNvPr id="5" name="Notes Placeholder 4"/>
          <p:cNvSpPr>
            <a:spLocks noGrp="1"/>
          </p:cNvSpPr>
          <p:nvPr>
            <p:ph type="body" sz="quarter" idx="3"/>
          </p:nvPr>
        </p:nvSpPr>
        <p:spPr>
          <a:xfrm>
            <a:off x="711041" y="4925249"/>
            <a:ext cx="5681980" cy="4028450"/>
          </a:xfrm>
          <a:prstGeom prst="rect">
            <a:avLst/>
          </a:prstGeom>
        </p:spPr>
        <p:txBody>
          <a:bodyPr vert="horz" lIns="91422" tIns="45711" rIns="91422" bIns="457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342"/>
            <a:ext cx="3077475" cy="512683"/>
          </a:xfrm>
          <a:prstGeom prst="rect">
            <a:avLst/>
          </a:prstGeom>
        </p:spPr>
        <p:txBody>
          <a:bodyPr vert="horz" lIns="91422" tIns="45711" rIns="91422"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4023413" y="9720342"/>
            <a:ext cx="3077474" cy="512683"/>
          </a:xfrm>
          <a:prstGeom prst="rect">
            <a:avLst/>
          </a:prstGeom>
        </p:spPr>
        <p:txBody>
          <a:bodyPr vert="horz" lIns="91422" tIns="45711" rIns="91422" bIns="45711" rtlCol="0" anchor="b"/>
          <a:lstStyle>
            <a:lvl1pPr algn="r">
              <a:defRPr sz="1200"/>
            </a:lvl1pPr>
          </a:lstStyle>
          <a:p>
            <a:fld id="{96A0692E-501B-460B-A362-9BDBC2427C6C}" type="slidenum">
              <a:rPr lang="en-GB" smtClean="0"/>
              <a:t>‹#›</a:t>
            </a:fld>
            <a:endParaRPr lang="en-GB"/>
          </a:p>
        </p:txBody>
      </p:sp>
    </p:spTree>
    <p:extLst>
      <p:ext uri="{BB962C8B-B14F-4D97-AF65-F5344CB8AC3E}">
        <p14:creationId xmlns:p14="http://schemas.microsoft.com/office/powerpoint/2010/main" val="42473585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dirty="0" smtClean="0"/>
              <a:t>https://www.phytochemicals.info/phytochemicals.php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0692E-501B-460B-A362-9BDBC2427C6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34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新細明體" pitchFamily="18" charset="-120"/>
              </a:defRPr>
            </a:lvl1pPr>
            <a:lvl2pPr marL="785372" indent="-302066">
              <a:defRPr>
                <a:solidFill>
                  <a:schemeClr val="tx1"/>
                </a:solidFill>
                <a:latin typeface="Arial" panose="020B0604020202020204" pitchFamily="34" charset="0"/>
                <a:ea typeface="新細明體" pitchFamily="18" charset="-120"/>
              </a:defRPr>
            </a:lvl2pPr>
            <a:lvl3pPr marL="1208265" indent="-241653">
              <a:defRPr>
                <a:solidFill>
                  <a:schemeClr val="tx1"/>
                </a:solidFill>
                <a:latin typeface="Arial" panose="020B0604020202020204" pitchFamily="34" charset="0"/>
                <a:ea typeface="新細明體" pitchFamily="18" charset="-120"/>
              </a:defRPr>
            </a:lvl3pPr>
            <a:lvl4pPr marL="1691571" indent="-241653">
              <a:defRPr>
                <a:solidFill>
                  <a:schemeClr val="tx1"/>
                </a:solidFill>
                <a:latin typeface="Arial" panose="020B0604020202020204" pitchFamily="34" charset="0"/>
                <a:ea typeface="新細明體" pitchFamily="18" charset="-120"/>
              </a:defRPr>
            </a:lvl4pPr>
            <a:lvl5pPr marL="2174878" indent="-241653">
              <a:defRPr>
                <a:solidFill>
                  <a:schemeClr val="tx1"/>
                </a:solidFill>
                <a:latin typeface="Arial" panose="020B0604020202020204" pitchFamily="34" charset="0"/>
                <a:ea typeface="新細明體" pitchFamily="18" charset="-120"/>
              </a:defRPr>
            </a:lvl5pPr>
            <a:lvl6pPr marL="2658184"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3141490"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624796"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4108102"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1D09A89C-257C-4268-8239-E4AF5D75A0C7}"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新細明體" pitchFamily="18" charset="-120"/>
                <a:cs typeface="Arial" panose="020B0604020202020204" pitchFamily="34" charset="0"/>
              </a:rPr>
              <a:pPr marL="0" marR="0" lvl="0" indent="0" algn="r" defTabSz="966612"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10979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amount of solute, which can </a:t>
            </a:r>
            <a:r>
              <a:rPr lang="en-US" altLang="en-US" b="1" smtClean="0"/>
              <a:t>dissolve</a:t>
            </a:r>
            <a:r>
              <a:rPr lang="en-US" altLang="en-US" smtClean="0"/>
              <a:t> in a given amount of solvent depends on the nature of the solute and solvent. In general, "</a:t>
            </a:r>
            <a:r>
              <a:rPr lang="en-US" altLang="en-US" b="1" smtClean="0"/>
              <a:t>Like dissolves like</a:t>
            </a:r>
            <a:r>
              <a:rPr lang="en-US" altLang="en-US" smtClean="0"/>
              <a:t>", describes the general </a:t>
            </a:r>
            <a:r>
              <a:rPr lang="en-US" altLang="en-US" b="1" smtClean="0"/>
              <a:t>principle</a:t>
            </a:r>
            <a:r>
              <a:rPr lang="en-US" altLang="en-US" smtClean="0"/>
              <a:t> of solubility (i.e. polar solvents </a:t>
            </a:r>
            <a:r>
              <a:rPr lang="en-US" altLang="en-US" b="1" smtClean="0"/>
              <a:t>dissolve</a:t>
            </a:r>
            <a:r>
              <a:rPr lang="en-US" altLang="en-US" smtClean="0"/>
              <a:t> polar solutes and non-polar solvents </a:t>
            </a:r>
            <a:r>
              <a:rPr lang="en-US" altLang="en-US" b="1" smtClean="0"/>
              <a:t>dissolve</a:t>
            </a:r>
            <a:r>
              <a:rPr lang="en-US" altLang="en-US" smtClean="0"/>
              <a:t> non-polar solutes).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新細明體" pitchFamily="18" charset="-120"/>
              </a:defRPr>
            </a:lvl1pPr>
            <a:lvl2pPr marL="785372" indent="-302066">
              <a:defRPr>
                <a:solidFill>
                  <a:schemeClr val="tx1"/>
                </a:solidFill>
                <a:latin typeface="Arial" panose="020B0604020202020204" pitchFamily="34" charset="0"/>
                <a:ea typeface="新細明體" pitchFamily="18" charset="-120"/>
              </a:defRPr>
            </a:lvl2pPr>
            <a:lvl3pPr marL="1208265" indent="-241653">
              <a:defRPr>
                <a:solidFill>
                  <a:schemeClr val="tx1"/>
                </a:solidFill>
                <a:latin typeface="Arial" panose="020B0604020202020204" pitchFamily="34" charset="0"/>
                <a:ea typeface="新細明體" pitchFamily="18" charset="-120"/>
              </a:defRPr>
            </a:lvl3pPr>
            <a:lvl4pPr marL="1691571" indent="-241653">
              <a:defRPr>
                <a:solidFill>
                  <a:schemeClr val="tx1"/>
                </a:solidFill>
                <a:latin typeface="Arial" panose="020B0604020202020204" pitchFamily="34" charset="0"/>
                <a:ea typeface="新細明體" pitchFamily="18" charset="-120"/>
              </a:defRPr>
            </a:lvl4pPr>
            <a:lvl5pPr marL="2174878" indent="-241653">
              <a:defRPr>
                <a:solidFill>
                  <a:schemeClr val="tx1"/>
                </a:solidFill>
                <a:latin typeface="Arial" panose="020B0604020202020204" pitchFamily="34" charset="0"/>
                <a:ea typeface="新細明體" pitchFamily="18" charset="-120"/>
              </a:defRPr>
            </a:lvl5pPr>
            <a:lvl6pPr marL="2658184"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3141490"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624796"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4108102"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B2622B46-8BF1-4FB7-A709-7806BFA190BC}" type="slidenum">
              <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新細明體" pitchFamily="18" charset="-120"/>
                <a:cs typeface="Arial" panose="020B0604020202020204" pitchFamily="34" charset="0"/>
              </a:rPr>
              <a:pPr marL="0" marR="0" lvl="0" indent="0" algn="r" defTabSz="966612" rtl="0" eaLnBrk="1" fontAlgn="base" latinLnBrk="0" hangingPunct="1">
                <a:lnSpc>
                  <a:spcPct val="100000"/>
                </a:lnSpc>
                <a:spcBef>
                  <a:spcPct val="0"/>
                </a:spcBef>
                <a:spcAft>
                  <a:spcPct val="0"/>
                </a:spcAft>
                <a:buClrTx/>
                <a:buSzTx/>
                <a:buFontTx/>
                <a:buNone/>
                <a:tabLst/>
                <a:defRPr/>
              </a:pPr>
              <a:t>8</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51589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CA" spc="-5" dirty="0">
                <a:solidFill>
                  <a:prstClr val="black"/>
                </a:solidFill>
                <a:latin typeface="Times New Roman"/>
                <a:cs typeface="Times New Roman"/>
              </a:rPr>
              <a:t>Suppository: </a:t>
            </a:r>
            <a:r>
              <a:rPr lang="en-CA" spc="-5" dirty="0" err="1">
                <a:solidFill>
                  <a:prstClr val="black"/>
                </a:solidFill>
                <a:latin typeface="Times New Roman"/>
                <a:cs typeface="Times New Roman"/>
              </a:rPr>
              <a:t>dastwr</a:t>
            </a:r>
            <a:r>
              <a:rPr lang="en-CA" spc="-5" dirty="0">
                <a:solidFill>
                  <a:prstClr val="black"/>
                </a:solidFill>
                <a:latin typeface="Times New Roman"/>
                <a:cs typeface="Times New Roman"/>
              </a:rPr>
              <a:t> .. Ointment: </a:t>
            </a:r>
            <a:r>
              <a:rPr lang="en-CA" spc="-5" dirty="0" err="1">
                <a:solidFill>
                  <a:prstClr val="black"/>
                </a:solidFill>
                <a:latin typeface="Times New Roman"/>
                <a:cs typeface="Times New Roman"/>
              </a:rPr>
              <a:t>malham</a:t>
            </a:r>
            <a:r>
              <a:rPr lang="en-CA" spc="-5" dirty="0">
                <a:solidFill>
                  <a:prstClr val="black"/>
                </a:solidFill>
                <a:latin typeface="Times New Roman"/>
                <a:cs typeface="Times New Roman"/>
              </a:rPr>
              <a:t> is liquid </a:t>
            </a:r>
            <a:endParaRPr lang="en-CA"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新細明體" pitchFamily="18" charset="-120"/>
              </a:defRPr>
            </a:lvl1pPr>
            <a:lvl2pPr marL="785372" indent="-302066">
              <a:defRPr>
                <a:solidFill>
                  <a:schemeClr val="tx1"/>
                </a:solidFill>
                <a:latin typeface="Arial" panose="020B0604020202020204" pitchFamily="34" charset="0"/>
                <a:ea typeface="新細明體" pitchFamily="18" charset="-120"/>
              </a:defRPr>
            </a:lvl2pPr>
            <a:lvl3pPr marL="1208265" indent="-241653">
              <a:defRPr>
                <a:solidFill>
                  <a:schemeClr val="tx1"/>
                </a:solidFill>
                <a:latin typeface="Arial" panose="020B0604020202020204" pitchFamily="34" charset="0"/>
                <a:ea typeface="新細明體" pitchFamily="18" charset="-120"/>
              </a:defRPr>
            </a:lvl3pPr>
            <a:lvl4pPr marL="1691571" indent="-241653">
              <a:defRPr>
                <a:solidFill>
                  <a:schemeClr val="tx1"/>
                </a:solidFill>
                <a:latin typeface="Arial" panose="020B0604020202020204" pitchFamily="34" charset="0"/>
                <a:ea typeface="新細明體" pitchFamily="18" charset="-120"/>
              </a:defRPr>
            </a:lvl4pPr>
            <a:lvl5pPr marL="2174878" indent="-241653">
              <a:defRPr>
                <a:solidFill>
                  <a:schemeClr val="tx1"/>
                </a:solidFill>
                <a:latin typeface="Arial" panose="020B0604020202020204" pitchFamily="34" charset="0"/>
                <a:ea typeface="新細明體" pitchFamily="18" charset="-120"/>
              </a:defRPr>
            </a:lvl5pPr>
            <a:lvl6pPr marL="2658184"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3141490"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624796"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4108102"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6C2A682C-8BA4-4A4C-A4DC-B0A628E230D9}"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新細明體" pitchFamily="18" charset="-120"/>
                <a:cs typeface="Arial" panose="020B0604020202020204" pitchFamily="34" charset="0"/>
              </a:rPr>
              <a:pPr marL="0" marR="0" lvl="0" indent="0" algn="r" defTabSz="966612"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2242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dirty="0"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Steeping: </a:t>
            </a:r>
            <a:r>
              <a:rPr lang="en-US" altLang="en-US" dirty="0" err="1"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nshew</a:t>
            </a:r>
            <a:r>
              <a:rPr lang="en-US" altLang="en-US" dirty="0"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swelling): </a:t>
            </a:r>
            <a:r>
              <a:rPr lang="en-US" altLang="en-US" dirty="0" err="1"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awsaw</a:t>
            </a:r>
            <a:r>
              <a:rPr lang="en-US" altLang="en-US" dirty="0"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Dissolution: </a:t>
            </a:r>
            <a:r>
              <a:rPr lang="en-US" altLang="en-US" dirty="0" err="1"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darwxan</a:t>
            </a:r>
            <a:r>
              <a:rPr lang="en-US" altLang="en-US" dirty="0"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CA"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新細明體" pitchFamily="18" charset="-120"/>
              </a:defRPr>
            </a:lvl1pPr>
            <a:lvl2pPr marL="785372" indent="-302066">
              <a:defRPr>
                <a:solidFill>
                  <a:schemeClr val="tx1"/>
                </a:solidFill>
                <a:latin typeface="Arial" panose="020B0604020202020204" pitchFamily="34" charset="0"/>
                <a:ea typeface="新細明體" pitchFamily="18" charset="-120"/>
              </a:defRPr>
            </a:lvl2pPr>
            <a:lvl3pPr marL="1208265" indent="-241653">
              <a:defRPr>
                <a:solidFill>
                  <a:schemeClr val="tx1"/>
                </a:solidFill>
                <a:latin typeface="Arial" panose="020B0604020202020204" pitchFamily="34" charset="0"/>
                <a:ea typeface="新細明體" pitchFamily="18" charset="-120"/>
              </a:defRPr>
            </a:lvl3pPr>
            <a:lvl4pPr marL="1691571" indent="-241653">
              <a:defRPr>
                <a:solidFill>
                  <a:schemeClr val="tx1"/>
                </a:solidFill>
                <a:latin typeface="Arial" panose="020B0604020202020204" pitchFamily="34" charset="0"/>
                <a:ea typeface="新細明體" pitchFamily="18" charset="-120"/>
              </a:defRPr>
            </a:lvl4pPr>
            <a:lvl5pPr marL="2174878" indent="-241653">
              <a:defRPr>
                <a:solidFill>
                  <a:schemeClr val="tx1"/>
                </a:solidFill>
                <a:latin typeface="Arial" panose="020B0604020202020204" pitchFamily="34" charset="0"/>
                <a:ea typeface="新細明體" pitchFamily="18" charset="-120"/>
              </a:defRPr>
            </a:lvl5pPr>
            <a:lvl6pPr marL="2658184"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3141490"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624796"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4108102" indent="-241653"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A979CD42-9640-4357-A74D-AB3736290417}"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新細明體" pitchFamily="18" charset="-120"/>
                <a:cs typeface="Arial" panose="020B0604020202020204" pitchFamily="34" charset="0"/>
              </a:rPr>
              <a:pPr marL="0" marR="0" lvl="0" indent="0" algn="r" defTabSz="966612"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58726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17 and 19/10/2016</a:t>
            </a:r>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394851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17 and 19/10/2016</a:t>
            </a:r>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9974543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17 and 19/10/2016</a:t>
            </a:r>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E66B0B-C390-4A39-9AD5-57B8FB2FA541}"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101449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r>
              <a:rPr lang="en-US" smtClean="0"/>
              <a:t>17 and 19/10/2016</a:t>
            </a:r>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39090500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r>
              <a:rPr lang="en-US" smtClean="0"/>
              <a:t>17 and 19/10/2016</a:t>
            </a:r>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E66B0B-C390-4A39-9AD5-57B8FB2FA541}"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977652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r>
              <a:rPr lang="en-US" smtClean="0"/>
              <a:t>17 and 19/10/2016</a:t>
            </a:r>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2465009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 and 19/10/2016</a:t>
            </a:r>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3504946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 and 19/10/2016</a:t>
            </a:r>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568599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C4C84DD-3CE9-42BD-B9E1-6988BECE377B}" type="slidenum">
              <a:rPr lang="ar-SA"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316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D0AD1AB7-D018-4506-89AF-B896C8FCECCF}" type="slidenum">
              <a:rPr lang="ar-SA"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9842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6E526CF4-96B1-4102-AEE1-9F5C1E387B94}" type="slidenum">
              <a:rPr lang="ar-SA"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098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 and 19/10/2016</a:t>
            </a:r>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2312136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75A69060-0DD8-4992-A081-72C127BCCAA6}" type="slidenum">
              <a:rPr lang="ar-SA"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8656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79266EE3-5A24-47E6-9C79-CCE1BBB14699}" type="slidenum">
              <a:rPr lang="ar-SA"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0637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8EA46452-AE1D-4EFF-B334-3674DF03B824}" type="slidenum">
              <a:rPr lang="ar-SA"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8975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5E88C6F-3C30-44FC-85BA-AA8931C8BED6}" type="slidenum">
              <a:rPr lang="ar-SA"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9426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B0B83DCA-34D5-438F-AD7F-1050CF84A2F4}" type="slidenum">
              <a:rPr lang="ar-SA"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2447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15FAED34-E919-4F10-A652-799938F535B5}" type="slidenum">
              <a:rPr lang="ar-SA"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3051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FE340737-DF0B-411F-BFF6-F51B3442416C}" type="slidenum">
              <a:rPr lang="ar-SA"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4766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EF6DE99B-515A-4756-BDC2-47AAE638B920}" type="slidenum">
              <a:rPr lang="ar-SA"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2424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17 and 19/10/2016</a:t>
            </a: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23700E9-9A20-48AE-ABBF-3BC3034EADF7}" type="slidenum">
              <a:rPr lang="en-GB" smtClean="0"/>
              <a:pPr>
                <a:defRPr/>
              </a:pPr>
              <a:t>‹#›</a:t>
            </a:fld>
            <a:endParaRPr lang="en-GB"/>
          </a:p>
        </p:txBody>
      </p:sp>
    </p:spTree>
    <p:extLst>
      <p:ext uri="{BB962C8B-B14F-4D97-AF65-F5344CB8AC3E}">
        <p14:creationId xmlns:p14="http://schemas.microsoft.com/office/powerpoint/2010/main" val="448104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17 and 19/10/2016</a:t>
            </a: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3C65AF4-6B57-4917-8F9F-CDEAE8FAB3EB}" type="slidenum">
              <a:rPr lang="en-GB" smtClean="0"/>
              <a:pPr>
                <a:defRPr/>
              </a:pPr>
              <a:t>‹#›</a:t>
            </a:fld>
            <a:endParaRPr lang="en-GB"/>
          </a:p>
        </p:txBody>
      </p:sp>
    </p:spTree>
    <p:extLst>
      <p:ext uri="{BB962C8B-B14F-4D97-AF65-F5344CB8AC3E}">
        <p14:creationId xmlns:p14="http://schemas.microsoft.com/office/powerpoint/2010/main" val="374726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17 and 19/10/2016</a:t>
            </a:r>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17999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17 and 19/10/2016</a:t>
            </a: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96E41E7-AAA8-46C1-9218-B027784CB4A0}" type="slidenum">
              <a:rPr lang="en-GB" smtClean="0"/>
              <a:pPr>
                <a:defRPr/>
              </a:pPr>
              <a:t>‹#›</a:t>
            </a:fld>
            <a:endParaRPr lang="en-GB"/>
          </a:p>
        </p:txBody>
      </p:sp>
    </p:spTree>
    <p:extLst>
      <p:ext uri="{BB962C8B-B14F-4D97-AF65-F5344CB8AC3E}">
        <p14:creationId xmlns:p14="http://schemas.microsoft.com/office/powerpoint/2010/main" val="332624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17 and 19/10/2016</a:t>
            </a: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C011B54-3CF3-47F7-8D3B-3CCF34CC314D}" type="slidenum">
              <a:rPr lang="en-GB" smtClean="0"/>
              <a:pPr>
                <a:defRPr/>
              </a:pPr>
              <a:t>‹#›</a:t>
            </a:fld>
            <a:endParaRPr lang="en-GB"/>
          </a:p>
        </p:txBody>
      </p:sp>
    </p:spTree>
    <p:extLst>
      <p:ext uri="{BB962C8B-B14F-4D97-AF65-F5344CB8AC3E}">
        <p14:creationId xmlns:p14="http://schemas.microsoft.com/office/powerpoint/2010/main" val="2064906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17 and 19/10/2016</a:t>
            </a: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23B75ACF-5A6E-4C0D-BE8F-EBE1EF25A867}" type="slidenum">
              <a:rPr lang="en-GB" smtClean="0"/>
              <a:pPr>
                <a:defRPr/>
              </a:pPr>
              <a:t>‹#›</a:t>
            </a:fld>
            <a:endParaRPr lang="en-GB"/>
          </a:p>
        </p:txBody>
      </p:sp>
    </p:spTree>
    <p:extLst>
      <p:ext uri="{BB962C8B-B14F-4D97-AF65-F5344CB8AC3E}">
        <p14:creationId xmlns:p14="http://schemas.microsoft.com/office/powerpoint/2010/main" val="117435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smtClean="0"/>
              <a:t>17 and 19/10/2016</a:t>
            </a: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3E791B4-5962-4EC7-AC3B-5648622D91B9}" type="slidenum">
              <a:rPr lang="en-GB" smtClean="0"/>
              <a:pPr>
                <a:defRPr/>
              </a:pPr>
              <a:t>‹#›</a:t>
            </a:fld>
            <a:endParaRPr lang="en-GB"/>
          </a:p>
        </p:txBody>
      </p:sp>
    </p:spTree>
    <p:extLst>
      <p:ext uri="{BB962C8B-B14F-4D97-AF65-F5344CB8AC3E}">
        <p14:creationId xmlns:p14="http://schemas.microsoft.com/office/powerpoint/2010/main" val="4123219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17 and 19/10/2016</a:t>
            </a: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1200FBE6-115B-4C15-AA07-5D6995014B8F}" type="slidenum">
              <a:rPr lang="en-GB" smtClean="0"/>
              <a:pPr>
                <a:defRPr/>
              </a:pPr>
              <a:t>‹#›</a:t>
            </a:fld>
            <a:endParaRPr lang="en-GB"/>
          </a:p>
        </p:txBody>
      </p:sp>
    </p:spTree>
    <p:extLst>
      <p:ext uri="{BB962C8B-B14F-4D97-AF65-F5344CB8AC3E}">
        <p14:creationId xmlns:p14="http://schemas.microsoft.com/office/powerpoint/2010/main" val="2841221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r>
              <a:rPr lang="en-US" smtClean="0"/>
              <a:t>17 and 19/10/2016</a:t>
            </a: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BDEC100-B7A7-4F18-8FB8-6B5F2507AF19}" type="slidenum">
              <a:rPr lang="en-GB" smtClean="0"/>
              <a:pPr>
                <a:defRPr/>
              </a:pPr>
              <a:t>‹#›</a:t>
            </a:fld>
            <a:endParaRPr lang="en-GB"/>
          </a:p>
        </p:txBody>
      </p:sp>
    </p:spTree>
    <p:extLst>
      <p:ext uri="{BB962C8B-B14F-4D97-AF65-F5344CB8AC3E}">
        <p14:creationId xmlns:p14="http://schemas.microsoft.com/office/powerpoint/2010/main" val="277320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r>
              <a:rPr lang="en-US" smtClean="0"/>
              <a:t>17 and 19/10/2016</a:t>
            </a: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6015AC8-6E53-4DE1-8CBF-4B0ACA44A4D3}" type="slidenum">
              <a:rPr lang="en-GB" smtClean="0"/>
              <a:pPr>
                <a:defRPr/>
              </a:pPr>
              <a:t>‹#›</a:t>
            </a:fld>
            <a:endParaRPr lang="en-GB"/>
          </a:p>
        </p:txBody>
      </p:sp>
    </p:spTree>
    <p:extLst>
      <p:ext uri="{BB962C8B-B14F-4D97-AF65-F5344CB8AC3E}">
        <p14:creationId xmlns:p14="http://schemas.microsoft.com/office/powerpoint/2010/main" val="1853346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17 and 19/10/2016</a:t>
            </a: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B45C6DD-771C-48F3-8840-D46FDDD97575}" type="slidenum">
              <a:rPr lang="en-GB" smtClean="0"/>
              <a:pPr>
                <a:defRPr/>
              </a:pPr>
              <a:t>‹#›</a:t>
            </a:fld>
            <a:endParaRPr lang="en-GB"/>
          </a:p>
        </p:txBody>
      </p:sp>
    </p:spTree>
    <p:extLst>
      <p:ext uri="{BB962C8B-B14F-4D97-AF65-F5344CB8AC3E}">
        <p14:creationId xmlns:p14="http://schemas.microsoft.com/office/powerpoint/2010/main" val="180781990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17 and 19/10/2016</a:t>
            </a: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B45C6DD-771C-48F3-8840-D46FDDD97575}" type="slidenum">
              <a:rPr lang="en-GB" smtClean="0"/>
              <a:pPr>
                <a:defRPr/>
              </a:pPr>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5215091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17 and 19/10/2016</a:t>
            </a: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B45C6DD-771C-48F3-8840-D46FDDD97575}" type="slidenum">
              <a:rPr lang="en-GB" smtClean="0"/>
              <a:pPr>
                <a:defRPr/>
              </a:pPr>
              <a:t>‹#›</a:t>
            </a:fld>
            <a:endParaRPr lang="en-GB"/>
          </a:p>
        </p:txBody>
      </p:sp>
    </p:spTree>
    <p:extLst>
      <p:ext uri="{BB962C8B-B14F-4D97-AF65-F5344CB8AC3E}">
        <p14:creationId xmlns:p14="http://schemas.microsoft.com/office/powerpoint/2010/main" val="33767022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17 and 19/10/2016</a:t>
            </a:r>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2472965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17 and 19/10/2016</a:t>
            </a: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B45C6DD-771C-48F3-8840-D46FDDD97575}" type="slidenum">
              <a:rPr lang="en-GB" smtClean="0"/>
              <a:pPr>
                <a:defRPr/>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213472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17 and 19/10/2016</a:t>
            </a: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B45C6DD-771C-48F3-8840-D46FDDD97575}" type="slidenum">
              <a:rPr lang="en-GB" smtClean="0"/>
              <a:pPr>
                <a:defRPr/>
              </a:pPr>
              <a:t>‹#›</a:t>
            </a:fld>
            <a:endParaRPr lang="en-GB"/>
          </a:p>
        </p:txBody>
      </p:sp>
    </p:spTree>
    <p:extLst>
      <p:ext uri="{BB962C8B-B14F-4D97-AF65-F5344CB8AC3E}">
        <p14:creationId xmlns:p14="http://schemas.microsoft.com/office/powerpoint/2010/main" val="162726023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17 and 19/10/2016</a:t>
            </a: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57BDD82-0FF8-495C-818E-B462F4F00E43}" type="slidenum">
              <a:rPr lang="en-GB" smtClean="0"/>
              <a:pPr>
                <a:defRPr/>
              </a:pPr>
              <a:t>‹#›</a:t>
            </a:fld>
            <a:endParaRPr lang="en-GB"/>
          </a:p>
        </p:txBody>
      </p:sp>
    </p:spTree>
    <p:extLst>
      <p:ext uri="{BB962C8B-B14F-4D97-AF65-F5344CB8AC3E}">
        <p14:creationId xmlns:p14="http://schemas.microsoft.com/office/powerpoint/2010/main" val="2288538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17 and 19/10/2016</a:t>
            </a: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B2952E4-0E01-45A3-9EE8-52F38CB6B442}" type="slidenum">
              <a:rPr lang="en-GB" smtClean="0"/>
              <a:pPr>
                <a:defRPr/>
              </a:pPr>
              <a:t>‹#›</a:t>
            </a:fld>
            <a:endParaRPr lang="en-GB"/>
          </a:p>
        </p:txBody>
      </p:sp>
    </p:spTree>
    <p:extLst>
      <p:ext uri="{BB962C8B-B14F-4D97-AF65-F5344CB8AC3E}">
        <p14:creationId xmlns:p14="http://schemas.microsoft.com/office/powerpoint/2010/main" val="312580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17 and 19/10/2016</a:t>
            </a:r>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40914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17 and 19/10/2016</a:t>
            </a:r>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1375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 and 19/10/2016</a:t>
            </a:r>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401266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17 and 19/10/2016</a:t>
            </a:r>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217430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17 and 19/10/2016</a:t>
            </a:r>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E66B0B-C390-4A39-9AD5-57B8FB2FA541}" type="slidenum">
              <a:rPr lang="en-GB" smtClean="0"/>
              <a:t>‹#›</a:t>
            </a:fld>
            <a:endParaRPr lang="en-GB"/>
          </a:p>
        </p:txBody>
      </p:sp>
    </p:spTree>
    <p:extLst>
      <p:ext uri="{BB962C8B-B14F-4D97-AF65-F5344CB8AC3E}">
        <p14:creationId xmlns:p14="http://schemas.microsoft.com/office/powerpoint/2010/main" val="380674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17 and 19/10/2016</a:t>
            </a:r>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0E66B0B-C390-4A39-9AD5-57B8FB2FA541}" type="slidenum">
              <a:rPr lang="en-GB" smtClean="0"/>
              <a:t>‹#›</a:t>
            </a:fld>
            <a:endParaRPr lang="en-GB"/>
          </a:p>
        </p:txBody>
      </p:sp>
    </p:spTree>
    <p:extLst>
      <p:ext uri="{BB962C8B-B14F-4D97-AF65-F5344CB8AC3E}">
        <p14:creationId xmlns:p14="http://schemas.microsoft.com/office/powerpoint/2010/main" val="36235773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DC136DC-AE98-48F7-ACF2-BB6E0FD8D282}" type="datetime1">
              <a:rPr lang="en-US" smtClean="0"/>
              <a:pPr>
                <a:defRPr/>
              </a:pPr>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1BD3249-18B5-4C0F-A54F-1812A2AE6BAE}" type="slidenum">
              <a:rPr lang="en-US" smtClean="0"/>
              <a:pPr>
                <a:defRPr/>
              </a:pPr>
              <a:t>‹#›</a:t>
            </a:fld>
            <a:endParaRPr lang="en-US"/>
          </a:p>
        </p:txBody>
      </p:sp>
    </p:spTree>
    <p:extLst>
      <p:ext uri="{BB962C8B-B14F-4D97-AF65-F5344CB8AC3E}">
        <p14:creationId xmlns:p14="http://schemas.microsoft.com/office/powerpoint/2010/main" val="415527762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en-US" smtClean="0"/>
              <a:t>17 and 19/10/2016</a:t>
            </a:r>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0B45C6DD-771C-48F3-8840-D46FDDD97575}" type="slidenum">
              <a:rPr lang="en-GB" smtClean="0"/>
              <a:pPr>
                <a:defRPr/>
              </a:pPr>
              <a:t>‹#›</a:t>
            </a:fld>
            <a:endParaRPr lang="en-GB"/>
          </a:p>
        </p:txBody>
      </p:sp>
    </p:spTree>
    <p:extLst>
      <p:ext uri="{BB962C8B-B14F-4D97-AF65-F5344CB8AC3E}">
        <p14:creationId xmlns:p14="http://schemas.microsoft.com/office/powerpoint/2010/main" val="147236432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jpg"/><Relationship Id="rId16"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jp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8293" y="6551365"/>
            <a:ext cx="11040930" cy="964464"/>
          </a:xfrm>
        </p:spPr>
        <p:txBody>
          <a:bodyPr>
            <a:noAutofit/>
          </a:bodyPr>
          <a:lstStyle/>
          <a:p>
            <a:pPr algn="ctr"/>
            <a:r>
              <a:rPr lang="en-CA" sz="4800" b="1" dirty="0">
                <a:solidFill>
                  <a:schemeClr val="tx1"/>
                </a:solidFill>
                <a:latin typeface="Rockwell Condensed" panose="02060603050405020104" pitchFamily="18" charset="0"/>
              </a:rPr>
              <a:t>Techniques used in the field of medicinal plants to preparation of crude drugs</a:t>
            </a:r>
            <a:br>
              <a:rPr lang="en-CA" sz="4800" b="1" dirty="0">
                <a:solidFill>
                  <a:schemeClr val="tx1"/>
                </a:solidFill>
                <a:latin typeface="Rockwell Condensed" panose="02060603050405020104" pitchFamily="18" charset="0"/>
              </a:rPr>
            </a:br>
            <a:r>
              <a:rPr lang="en-CA" sz="4800" b="1" dirty="0">
                <a:solidFill>
                  <a:schemeClr val="tx1"/>
                </a:solidFill>
                <a:latin typeface="Rockwell Condensed" panose="02060603050405020104" pitchFamily="18" charset="0"/>
              </a:rPr>
              <a:t/>
            </a:r>
            <a:br>
              <a:rPr lang="en-CA" sz="4800" b="1" dirty="0">
                <a:solidFill>
                  <a:schemeClr val="tx1"/>
                </a:solidFill>
                <a:latin typeface="Rockwell Condensed" panose="02060603050405020104" pitchFamily="18" charset="0"/>
              </a:rPr>
            </a:br>
            <a:r>
              <a:rPr lang="en-US" sz="6000" dirty="0">
                <a:solidFill>
                  <a:schemeClr val="tx1"/>
                </a:solidFill>
              </a:rPr>
              <a:t/>
            </a:r>
            <a:br>
              <a:rPr lang="en-US" sz="6000" dirty="0">
                <a:solidFill>
                  <a:schemeClr val="tx1"/>
                </a:solidFill>
              </a:rPr>
            </a:br>
            <a:endParaRPr lang="en-GB" sz="4000" dirty="0">
              <a:solidFill>
                <a:schemeClr val="tx1"/>
              </a:solidFill>
            </a:endParaRPr>
          </a:p>
        </p:txBody>
      </p:sp>
      <p:sp>
        <p:nvSpPr>
          <p:cNvPr id="3" name="Subtitle 2"/>
          <p:cNvSpPr>
            <a:spLocks noGrp="1"/>
          </p:cNvSpPr>
          <p:nvPr>
            <p:ph type="subTitle" idx="1"/>
          </p:nvPr>
        </p:nvSpPr>
        <p:spPr>
          <a:xfrm>
            <a:off x="3160501" y="5834235"/>
            <a:ext cx="7090403" cy="1333914"/>
          </a:xfrm>
        </p:spPr>
        <p:txBody>
          <a:bodyPr>
            <a:normAutofit/>
          </a:bodyPr>
          <a:lstStyle/>
          <a:p>
            <a:pPr algn="ctr"/>
            <a:r>
              <a:rPr lang="en-US" sz="2800" dirty="0" smtClean="0">
                <a:solidFill>
                  <a:schemeClr val="tx1"/>
                </a:solidFill>
                <a:latin typeface="Rockwell Condensed" panose="02060603050405020104" pitchFamily="18" charset="0"/>
              </a:rPr>
              <a:t>Presented by: </a:t>
            </a:r>
            <a:endParaRPr lang="en-US" sz="2800" dirty="0">
              <a:solidFill>
                <a:schemeClr val="tx1"/>
              </a:solidFill>
              <a:latin typeface="Rockwell Condensed" panose="02060603050405020104" pitchFamily="18" charset="0"/>
            </a:endParaRPr>
          </a:p>
          <a:p>
            <a:pPr algn="ctr"/>
            <a:r>
              <a:rPr lang="en-US" sz="2400" dirty="0" smtClean="0">
                <a:solidFill>
                  <a:schemeClr val="tx1"/>
                </a:solidFill>
                <a:latin typeface="Rockwell Condensed" panose="02060603050405020104" pitchFamily="18" charset="0"/>
              </a:rPr>
              <a:t>Asst. professor. Dr. Fuad O. Abdullah </a:t>
            </a:r>
          </a:p>
          <a:p>
            <a:pPr algn="ctr"/>
            <a:endParaRPr lang="en-US" sz="2400" dirty="0">
              <a:solidFill>
                <a:schemeClr val="tx1"/>
              </a:solidFill>
            </a:endParaRPr>
          </a:p>
        </p:txBody>
      </p:sp>
      <p:sp>
        <p:nvSpPr>
          <p:cNvPr id="8" name="Slide Number Placeholder 7"/>
          <p:cNvSpPr>
            <a:spLocks noGrp="1"/>
          </p:cNvSpPr>
          <p:nvPr>
            <p:ph type="sldNum" sz="quarter" idx="12"/>
          </p:nvPr>
        </p:nvSpPr>
        <p:spPr>
          <a:xfrm>
            <a:off x="8679330" y="5834235"/>
            <a:ext cx="27432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66B0B-C390-4A39-9AD5-57B8FB2FA541}" type="slidenum">
              <a:rPr kumimoji="0" lang="en-GB" sz="1600" b="1"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600" b="1"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5" name="TextBox 4"/>
          <p:cNvSpPr txBox="1"/>
          <p:nvPr/>
        </p:nvSpPr>
        <p:spPr>
          <a:xfrm>
            <a:off x="4368317" y="150190"/>
            <a:ext cx="407713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Rockwell Condensed" panose="02060603050405020104" pitchFamily="18" charset="0"/>
                <a:ea typeface="+mn-ea"/>
                <a:cs typeface="+mn-cs"/>
              </a:rPr>
              <a:t>Salahaddin University-Erbil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Rockwell Condensed" panose="02060603050405020104" pitchFamily="18" charset="0"/>
                <a:ea typeface="+mn-ea"/>
                <a:cs typeface="+mn-cs"/>
              </a:rPr>
              <a:t> </a:t>
            </a:r>
            <a:r>
              <a:rPr kumimoji="0" lang="en-US" sz="3200" b="0" i="0" u="none" strike="noStrike" kern="1200" cap="none" spc="0" normalizeH="0" baseline="0" noProof="0" dirty="0">
                <a:ln>
                  <a:noFill/>
                </a:ln>
                <a:solidFill>
                  <a:prstClr val="black"/>
                </a:solidFill>
                <a:effectLst/>
                <a:uLnTx/>
                <a:uFillTx/>
                <a:latin typeface="Rockwell Condensed" panose="02060603050405020104" pitchFamily="18" charset="0"/>
                <a:ea typeface="+mn-ea"/>
                <a:cs typeface="+mn-cs"/>
              </a:rPr>
              <a:t>College of Science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Rockwell Condensed" panose="02060603050405020104" pitchFamily="18" charset="0"/>
                <a:ea typeface="+mn-ea"/>
                <a:cs typeface="+mn-cs"/>
              </a:rPr>
              <a:t>Chemistry</a:t>
            </a:r>
            <a:r>
              <a:rPr kumimoji="0" lang="en-US" sz="3200" b="0" i="0" u="none" strike="noStrike" kern="1200" cap="none" spc="0" normalizeH="0" baseline="0" noProof="0" dirty="0">
                <a:ln>
                  <a:noFill/>
                </a:ln>
                <a:solidFill>
                  <a:prstClr val="black"/>
                </a:solidFill>
                <a:effectLst/>
                <a:uLnTx/>
                <a:uFillTx/>
                <a:latin typeface="Rockwell Condensed" panose="02060603050405020104" pitchFamily="18" charset="0"/>
                <a:ea typeface="+mn-ea"/>
                <a:cs typeface="+mn-cs"/>
              </a:rPr>
              <a:t> </a:t>
            </a:r>
            <a:r>
              <a:rPr kumimoji="0" lang="en-US" sz="3200" b="0" i="0" u="none" strike="noStrike" kern="1200" cap="none" spc="0" normalizeH="0" baseline="0" noProof="0" dirty="0" smtClean="0">
                <a:ln>
                  <a:noFill/>
                </a:ln>
                <a:solidFill>
                  <a:prstClr val="black"/>
                </a:solidFill>
                <a:effectLst/>
                <a:uLnTx/>
                <a:uFillTx/>
                <a:latin typeface="Rockwell Condensed" panose="02060603050405020104" pitchFamily="18" charset="0"/>
                <a:ea typeface="+mn-ea"/>
                <a:cs typeface="+mn-cs"/>
              </a:rPr>
              <a:t>Department  </a:t>
            </a:r>
            <a:endParaRPr kumimoji="0" lang="en-GB" sz="3200" b="0" i="0" u="none" strike="noStrike" kern="1200" cap="none" spc="0" normalizeH="0" baseline="0" noProof="0" dirty="0">
              <a:ln>
                <a:noFill/>
              </a:ln>
              <a:solidFill>
                <a:prstClr val="black"/>
              </a:solidFill>
              <a:effectLst/>
              <a:uLnTx/>
              <a:uFillTx/>
              <a:latin typeface="Rockwell Condensed" panose="02060603050405020104" pitchFamily="18" charset="0"/>
              <a:ea typeface="+mn-ea"/>
              <a:cs typeface="+mn-cs"/>
            </a:endParaRPr>
          </a:p>
        </p:txBody>
      </p:sp>
      <p:pic>
        <p:nvPicPr>
          <p:cNvPr id="2054" name="Picture 6" descr="Image result for salahaddin university logo.pn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0930" y="-23395"/>
            <a:ext cx="1986045" cy="19669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3429" y="150190"/>
            <a:ext cx="2538250" cy="646331"/>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Lec</a:t>
            </a:r>
            <a:r>
              <a:rPr kumimoji="0" lang="en-US" sz="32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en-US" sz="32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endParaRPr kumimoji="0" lang="ar-IQ" sz="3200" b="1"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endParaRPr>
          </a:p>
        </p:txBody>
      </p:sp>
      <p:sp>
        <p:nvSpPr>
          <p:cNvPr id="7" name="Rectangle 6"/>
          <p:cNvSpPr/>
          <p:nvPr/>
        </p:nvSpPr>
        <p:spPr>
          <a:xfrm>
            <a:off x="178571" y="775411"/>
            <a:ext cx="206032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outerShdw blurRad="50000" dist="30000" dir="5400000" algn="tl" rotWithShape="0">
                    <a:srgbClr val="000000">
                      <a:alpha val="30000"/>
                    </a:srgbClr>
                  </a:outerShdw>
                </a:effectLst>
                <a:uLnTx/>
                <a:uFillTx/>
                <a:latin typeface="Century Gothic" panose="020B0502020202020204"/>
                <a:ea typeface="+mn-ea"/>
                <a:cs typeface="+mn-cs"/>
              </a:rPr>
              <a:t>Phytochemistry</a:t>
            </a:r>
            <a:endParaRPr kumimoji="0" lang="ar-IQ" sz="18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endParaRPr>
          </a:p>
        </p:txBody>
      </p:sp>
    </p:spTree>
    <p:extLst>
      <p:ext uri="{BB962C8B-B14F-4D97-AF65-F5344CB8AC3E}">
        <p14:creationId xmlns:p14="http://schemas.microsoft.com/office/powerpoint/2010/main" val="2941015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object 3"/>
          <p:cNvSpPr txBox="1">
            <a:spLocks noChangeArrowheads="1"/>
          </p:cNvSpPr>
          <p:nvPr/>
        </p:nvSpPr>
        <p:spPr bwMode="auto">
          <a:xfrm>
            <a:off x="1247631" y="525896"/>
            <a:ext cx="10456862" cy="536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92100" indent="-254000">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292100" marR="0" lvl="0" indent="-254000" algn="just" defTabSz="914400" rtl="0" eaLnBrk="1" fontAlgn="base" latinLnBrk="0" hangingPunct="1">
              <a:lnSpc>
                <a:spcPct val="100000"/>
              </a:lnSpc>
              <a:spcBef>
                <a:spcPts val="100"/>
              </a:spcBef>
              <a:spcAft>
                <a:spcPct val="0"/>
              </a:spcAft>
              <a:buClrTx/>
              <a:buSzTx/>
              <a:buFontTx/>
              <a:buNone/>
              <a:tabLst/>
              <a:defRPr/>
            </a:pPr>
            <a:r>
              <a:rPr kumimoji="0" lang="en-US" altLang="en-US" sz="3200" b="0" i="0" u="none" strike="noStrike" kern="1200" cap="none" spc="0" normalizeH="0" baseline="9000" noProof="0" dirty="0" smtClean="0">
                <a:ln>
                  <a:noFill/>
                </a:ln>
                <a:solidFill>
                  <a:srgbClr val="D24716"/>
                </a:solidFill>
                <a:effectLst/>
                <a:uLnTx/>
                <a:uFillTx/>
                <a:latin typeface="UnDotum"/>
                <a:ea typeface="UnDotum"/>
                <a:cs typeface="UnDotum"/>
              </a:rPr>
              <a:t>  </a:t>
            </a:r>
            <a:r>
              <a:rPr kumimoji="0" lang="en-US"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In the</a:t>
            </a:r>
            <a:r>
              <a:rPr kumimoji="0" lang="en-US" altLang="en-US" sz="2800" b="0" i="0" u="none" strike="noStrike" kern="1200" cap="none" spc="0" normalizeH="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extraction</a:t>
            </a:r>
            <a:r>
              <a:rPr kumimoji="0" lang="en-US"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method the wanted components are dissolved by the use of  selective solvents known as </a:t>
            </a:r>
            <a:r>
              <a:rPr kumimoji="0" lang="en-US" altLang="en-US"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新細明體" pitchFamily="18" charset="-120"/>
                <a:cs typeface="Times New Roman" panose="02020603050405020304" pitchFamily="18" charset="0"/>
              </a:rPr>
              <a:t>menstrum</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新細明體" pitchFamily="18" charset="-120"/>
                <a:cs typeface="Times New Roman" panose="02020603050405020304" pitchFamily="18" charset="0"/>
              </a:rPr>
              <a:t> </a:t>
            </a:r>
            <a:r>
              <a:rPr kumimoji="0" lang="en-US"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&amp; undissolved part is a </a:t>
            </a:r>
            <a:r>
              <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新細明體" pitchFamily="18" charset="-120"/>
                <a:cs typeface="Times New Roman" panose="02020603050405020304" pitchFamily="18" charset="0"/>
              </a:rPr>
              <a:t>marc.</a:t>
            </a:r>
          </a:p>
          <a:p>
            <a:pPr marL="292100" marR="0" lvl="0" indent="-254000" algn="just" defTabSz="914400" rtl="0" eaLnBrk="1" fontAlgn="base" latinLnBrk="0" hangingPunct="1">
              <a:lnSpc>
                <a:spcPct val="100000"/>
              </a:lnSpc>
              <a:spcBef>
                <a:spcPts val="100"/>
              </a:spcBef>
              <a:spcAft>
                <a:spcPct val="0"/>
              </a:spcAft>
              <a:buClrTx/>
              <a:buSzTx/>
              <a:buFontTx/>
              <a:buNone/>
              <a:tabLst/>
              <a:defRPr/>
            </a:pPr>
            <a:endParaRPr kumimoji="0" lang="en-US"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新細明體" pitchFamily="18" charset="-120"/>
              <a:cs typeface="Times New Roman" panose="02020603050405020304" pitchFamily="18" charset="0"/>
            </a:endParaRPr>
          </a:p>
          <a:p>
            <a:pPr marL="292100" marR="0" lvl="0" indent="-254000" algn="just" defTabSz="914400" rtl="0" eaLnBrk="1" fontAlgn="base" latinLnBrk="0" hangingPunct="1">
              <a:lnSpc>
                <a:spcPct val="100000"/>
              </a:lnSpc>
              <a:spcBef>
                <a:spcPts val="575"/>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After the extraction unwanted matter is removed.</a:t>
            </a:r>
          </a:p>
          <a:p>
            <a:pPr marL="292100" marR="0" lvl="0" indent="-254000" algn="just" defTabSz="914400" rtl="0" eaLnBrk="1" fontAlgn="base" latinLnBrk="0" hangingPunct="1">
              <a:lnSpc>
                <a:spcPct val="100000"/>
              </a:lnSpc>
              <a:spcBef>
                <a:spcPts val="575"/>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Extracts are prepared by using ethanol or other suitable solvent.</a:t>
            </a:r>
          </a:p>
          <a:p>
            <a:pPr marL="292100" marR="0" lvl="0" indent="-254000" algn="just" defTabSz="914400" rtl="0" eaLnBrk="1" fontAlgn="base" latinLnBrk="0" hangingPunct="1">
              <a:lnSpc>
                <a:spcPct val="100000"/>
              </a:lnSpc>
              <a:spcBef>
                <a:spcPts val="575"/>
              </a:spcBef>
              <a:spcAft>
                <a:spcPct val="0"/>
              </a:spcAft>
              <a:buClrTx/>
              <a:buSzTx/>
              <a:buFontTx/>
              <a:buNone/>
              <a:tabLst/>
              <a:defRPr/>
            </a:pPr>
            <a:r>
              <a:rPr kumimoji="0" lang="en-US" altLang="en-US" sz="4000" b="0" i="0" u="none" strike="noStrike" kern="1200" cap="none" spc="0" normalizeH="0" baseline="16000" noProof="0" dirty="0" smtClean="0">
                <a:ln>
                  <a:noFill/>
                </a:ln>
                <a:solidFill>
                  <a:srgbClr val="D24716"/>
                </a:solidFill>
                <a:effectLst/>
                <a:uLnTx/>
                <a:uFillTx/>
                <a:latin typeface="UnDotum"/>
                <a:ea typeface="UnDotum"/>
                <a:cs typeface="UnDotum"/>
              </a:rPr>
              <a:t> </a:t>
            </a:r>
            <a:r>
              <a:rPr kumimoji="0" lang="en-US" alt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Extract </a:t>
            </a:r>
            <a:r>
              <a:rPr kumimoji="0" lang="en-US" alt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a:t>
            </a:r>
            <a:r>
              <a:rPr kumimoji="0" lang="en-US"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Extracts can be defined as preparations of crude drugs  which contain all the constituents which are soluble in the solvent.</a:t>
            </a:r>
          </a:p>
          <a:p>
            <a:pPr marL="292100" marR="0" lvl="0" indent="-2540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endParaRPr>
          </a:p>
          <a:p>
            <a:pPr marL="292100" marR="0" lvl="0" indent="-25400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Marc: </a:t>
            </a:r>
            <a:r>
              <a:rPr kumimoji="0" lang="en-US" alt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Solid residue obtain after extraction</a:t>
            </a:r>
          </a:p>
          <a:p>
            <a:pPr marL="292100" marR="0" lvl="0" indent="-25400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Menstruum</a:t>
            </a:r>
            <a:r>
              <a:rPr kumimoji="0" lang="en-US" alt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a:t>
            </a:r>
            <a:r>
              <a:rPr kumimoji="0" lang="en-US" alt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Solvent used for extraction</a:t>
            </a:r>
          </a:p>
        </p:txBody>
      </p:sp>
      <p:sp>
        <p:nvSpPr>
          <p:cNvPr id="37892" name="TextBox 1"/>
          <p:cNvSpPr txBox="1">
            <a:spLocks noChangeArrowheads="1"/>
          </p:cNvSpPr>
          <p:nvPr/>
        </p:nvSpPr>
        <p:spPr bwMode="auto">
          <a:xfrm rot="-5400000">
            <a:off x="-2939935" y="2403648"/>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Dr. Fuad  :  </a:t>
            </a:r>
            <a:r>
              <a:rPr kumimoji="0" lang="en-CA"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pitchFamily="18" charset="-120"/>
                <a:cs typeface="+mn-cs"/>
              </a:rPr>
              <a:t>https://academics.su.edu.krd/fuad.abdullah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 </a:t>
            </a:r>
          </a:p>
        </p:txBody>
      </p:sp>
    </p:spTree>
    <p:extLst>
      <p:ext uri="{BB962C8B-B14F-4D97-AF65-F5344CB8AC3E}">
        <p14:creationId xmlns:p14="http://schemas.microsoft.com/office/powerpoint/2010/main" val="237697196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5413" y="630238"/>
            <a:ext cx="4930775" cy="566737"/>
          </a:xfrm>
          <a:solidFill>
            <a:srgbClr val="92D050"/>
          </a:solidFill>
        </p:spPr>
        <p:txBody>
          <a:bodyPr vert="horz" wrap="square" lIns="0" tIns="12700" rIns="0" bIns="0" rtlCol="0">
            <a:spAutoFit/>
          </a:bodyPr>
          <a:lstStyle/>
          <a:p>
            <a:pPr marL="25400">
              <a:spcBef>
                <a:spcPts val="100"/>
              </a:spcBef>
              <a:defRPr/>
            </a:pPr>
            <a:r>
              <a:rPr sz="4400" spc="-1117" baseline="10101" dirty="0">
                <a:solidFill>
                  <a:srgbClr val="D24716"/>
                </a:solidFill>
                <a:latin typeface="UnDotum"/>
                <a:cs typeface="UnDotum"/>
              </a:rPr>
              <a:t></a:t>
            </a:r>
            <a:r>
              <a:rPr sz="4400" spc="-187" baseline="10101" dirty="0">
                <a:solidFill>
                  <a:srgbClr val="D24716"/>
                </a:solidFill>
                <a:latin typeface="UnDotum"/>
                <a:cs typeface="UnDotum"/>
              </a:rPr>
              <a:t> </a:t>
            </a:r>
            <a:r>
              <a:rPr lang="en-CA" sz="4400" spc="-187" baseline="10101" dirty="0" smtClean="0">
                <a:solidFill>
                  <a:srgbClr val="D24716"/>
                </a:solidFill>
                <a:latin typeface="UnDotum"/>
                <a:cs typeface="UnDotum"/>
              </a:rPr>
              <a:t> </a:t>
            </a:r>
            <a:r>
              <a:rPr sz="3600" b="1" spc="-45" dirty="0" smtClean="0">
                <a:solidFill>
                  <a:srgbClr val="000000"/>
                </a:solidFill>
                <a:latin typeface="Times New Roman"/>
                <a:cs typeface="Times New Roman"/>
              </a:rPr>
              <a:t>Type </a:t>
            </a:r>
            <a:r>
              <a:rPr sz="3600" b="1" spc="30" dirty="0">
                <a:solidFill>
                  <a:srgbClr val="000000"/>
                </a:solidFill>
                <a:latin typeface="Times New Roman"/>
                <a:cs typeface="Times New Roman"/>
              </a:rPr>
              <a:t>of</a:t>
            </a:r>
            <a:r>
              <a:rPr sz="3600" b="1" spc="-105" dirty="0">
                <a:solidFill>
                  <a:srgbClr val="000000"/>
                </a:solidFill>
                <a:latin typeface="Times New Roman"/>
                <a:cs typeface="Times New Roman"/>
              </a:rPr>
              <a:t> </a:t>
            </a:r>
            <a:r>
              <a:rPr sz="3600" b="1" dirty="0" smtClean="0">
                <a:solidFill>
                  <a:srgbClr val="000000"/>
                </a:solidFill>
                <a:latin typeface="Times New Roman"/>
                <a:cs typeface="Times New Roman"/>
              </a:rPr>
              <a:t>extracts</a:t>
            </a:r>
            <a:r>
              <a:rPr lang="en-CA" sz="3600" b="1" dirty="0" smtClean="0">
                <a:solidFill>
                  <a:srgbClr val="000000"/>
                </a:solidFill>
                <a:latin typeface="Times New Roman"/>
                <a:cs typeface="Times New Roman"/>
              </a:rPr>
              <a:t>:</a:t>
            </a:r>
            <a:endParaRPr sz="3600" dirty="0">
              <a:latin typeface="Times New Roman"/>
              <a:cs typeface="Times New Roman"/>
            </a:endParaRPr>
          </a:p>
        </p:txBody>
      </p:sp>
      <p:sp>
        <p:nvSpPr>
          <p:cNvPr id="3" name="object 3"/>
          <p:cNvSpPr txBox="1"/>
          <p:nvPr/>
        </p:nvSpPr>
        <p:spPr>
          <a:xfrm>
            <a:off x="1865313" y="1763713"/>
            <a:ext cx="7923212" cy="4424362"/>
          </a:xfrm>
          <a:prstGeom prst="rect">
            <a:avLst/>
          </a:prstGeom>
        </p:spPr>
        <p:txBody>
          <a:bodyPr lIns="0" tIns="53340" rIns="0" bIns="0">
            <a:spAutoFit/>
          </a:bodyPr>
          <a:lstStyle/>
          <a:p>
            <a:pPr marL="241300" marR="0" lvl="0" indent="-228600" algn="l" defTabSz="914400" rtl="0" eaLnBrk="1" fontAlgn="auto" latinLnBrk="0" hangingPunct="1">
              <a:lnSpc>
                <a:spcPct val="100000"/>
              </a:lnSpc>
              <a:spcBef>
                <a:spcPts val="420"/>
              </a:spcBef>
              <a:spcAft>
                <a:spcPts val="0"/>
              </a:spcAft>
              <a:buClr>
                <a:srgbClr val="9A2C1E"/>
              </a:buClr>
              <a:buSzPct val="84090"/>
              <a:buFont typeface="Verdana"/>
              <a:buChar char="◦"/>
              <a:tabLst>
                <a:tab pos="240665" algn="l"/>
                <a:tab pos="241300" algn="l"/>
              </a:tabLst>
              <a:defRPr/>
            </a:pPr>
            <a:r>
              <a:rPr kumimoji="0" sz="3200" b="1"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Dry</a:t>
            </a:r>
            <a:r>
              <a:rPr kumimoji="0" sz="2800" b="1"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extract (Tab,</a:t>
            </a:r>
            <a:r>
              <a:rPr kumimoji="0" sz="2800" b="0" i="0" u="none" strike="noStrike" kern="1200" cap="none" spc="10" normalizeH="0" baseline="0" noProof="0" dirty="0">
                <a:ln>
                  <a:noFill/>
                </a:ln>
                <a:solidFill>
                  <a:prstClr val="black"/>
                </a:solidFill>
                <a:effectLst/>
                <a:uLnTx/>
                <a:uFillTx/>
                <a:latin typeface="Times New Roman"/>
                <a:ea typeface="新細明體" pitchFamily="18" charset="-120"/>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cap.)</a:t>
            </a:r>
            <a:endParaRPr kumimoji="0" sz="28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endParaRPr>
          </a:p>
          <a:p>
            <a:pPr marL="292100" marR="0" lvl="0" indent="0" algn="l" defTabSz="914400" rtl="0" eaLnBrk="1" fontAlgn="auto" latinLnBrk="0" hangingPunct="1">
              <a:lnSpc>
                <a:spcPct val="100000"/>
              </a:lnSpc>
              <a:spcBef>
                <a:spcPts val="320"/>
              </a:spcBef>
              <a:spcAft>
                <a:spcPts val="0"/>
              </a:spcAft>
              <a:buClrTx/>
              <a:buSzTx/>
              <a:buFontTx/>
              <a:buNone/>
              <a:tabLst/>
              <a:defRPr/>
            </a:pPr>
            <a:r>
              <a:rPr kumimoji="0" sz="28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E.g. </a:t>
            </a:r>
            <a:r>
              <a:rPr kumimoji="0"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belladonna</a:t>
            </a:r>
            <a:r>
              <a:rPr kumimoji="0" sz="2800" b="0" i="0" u="none" strike="noStrike" kern="1200" cap="none" spc="-20" normalizeH="0" baseline="0" noProof="0" dirty="0">
                <a:ln>
                  <a:noFill/>
                </a:ln>
                <a:solidFill>
                  <a:prstClr val="black"/>
                </a:solidFill>
                <a:effectLst/>
                <a:uLnTx/>
                <a:uFillTx/>
                <a:latin typeface="Times New Roman"/>
                <a:ea typeface="新細明體" pitchFamily="18" charset="-120"/>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extract</a:t>
            </a:r>
            <a:endParaRPr kumimoji="0" lang="en-CA"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endParaRPr>
          </a:p>
          <a:p>
            <a:pPr marL="292100" marR="0" lvl="0" indent="0" algn="l" defTabSz="914400" rtl="0" eaLnBrk="1" fontAlgn="auto" latinLnBrk="0" hangingPunct="1">
              <a:lnSpc>
                <a:spcPct val="100000"/>
              </a:lnSpc>
              <a:spcBef>
                <a:spcPts val="320"/>
              </a:spcBef>
              <a:spcAft>
                <a:spcPts val="0"/>
              </a:spcAft>
              <a:buClrTx/>
              <a:buSzTx/>
              <a:buFontTx/>
              <a:buNone/>
              <a:tabLst/>
              <a:defRPr/>
            </a:pPr>
            <a:endParaRPr kumimoji="0" lang="en-CA"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endParaRPr>
          </a:p>
          <a:p>
            <a:pPr marL="292100" marR="0" lvl="0" indent="0" algn="l" defTabSz="914400" rtl="0" eaLnBrk="1" fontAlgn="auto" latinLnBrk="0" hangingPunct="1">
              <a:lnSpc>
                <a:spcPct val="100000"/>
              </a:lnSpc>
              <a:spcBef>
                <a:spcPts val="32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endParaRPr>
          </a:p>
          <a:p>
            <a:pPr marL="241300" marR="0" lvl="0" indent="-228600" algn="l" defTabSz="914400" rtl="0" eaLnBrk="1" fontAlgn="auto" latinLnBrk="0" hangingPunct="1">
              <a:lnSpc>
                <a:spcPct val="100000"/>
              </a:lnSpc>
              <a:spcBef>
                <a:spcPts val="320"/>
              </a:spcBef>
              <a:spcAft>
                <a:spcPts val="0"/>
              </a:spcAft>
              <a:buClr>
                <a:srgbClr val="9A2C1E"/>
              </a:buClr>
              <a:buSzPct val="84090"/>
              <a:buFont typeface="Verdana"/>
              <a:buChar char="◦"/>
              <a:tabLst>
                <a:tab pos="240665" algn="l"/>
                <a:tab pos="241300" algn="l"/>
              </a:tabLst>
              <a:defRPr/>
            </a:pPr>
            <a:r>
              <a:rPr kumimoji="0" sz="3200" b="1"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Soft</a:t>
            </a:r>
            <a:r>
              <a:rPr kumimoji="0"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 (Ointment,</a:t>
            </a:r>
            <a:r>
              <a:rPr kumimoji="0" sz="2800" b="0" i="0" u="none" strike="noStrike" kern="1200" cap="none" spc="-35" normalizeH="0" baseline="0" noProof="0" dirty="0">
                <a:ln>
                  <a:noFill/>
                </a:ln>
                <a:solidFill>
                  <a:prstClr val="black"/>
                </a:solidFill>
                <a:effectLst/>
                <a:uLnTx/>
                <a:uFillTx/>
                <a:latin typeface="Times New Roman"/>
                <a:ea typeface="新細明體" pitchFamily="18" charset="-120"/>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suppository)</a:t>
            </a:r>
            <a:endParaRPr kumimoji="0" sz="28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endParaRPr>
          </a:p>
          <a:p>
            <a:pPr marL="292100" marR="0" lvl="0" indent="0" algn="l" defTabSz="914400" rtl="0" eaLnBrk="1" fontAlgn="auto" latinLnBrk="0" hangingPunct="1">
              <a:lnSpc>
                <a:spcPct val="100000"/>
              </a:lnSpc>
              <a:spcBef>
                <a:spcPts val="330"/>
              </a:spcBef>
              <a:spcAft>
                <a:spcPts val="0"/>
              </a:spcAft>
              <a:buClrTx/>
              <a:buSzTx/>
              <a:buFontTx/>
              <a:buNone/>
              <a:tabLst/>
              <a:defRPr/>
            </a:pPr>
            <a:r>
              <a:rPr kumimoji="0" sz="28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E.g. </a:t>
            </a:r>
            <a:r>
              <a:rPr kumimoji="0"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glycerrhiza</a:t>
            </a:r>
            <a:r>
              <a:rPr kumimoji="0" sz="2800" b="0" i="0" u="none" strike="noStrike" kern="1200" cap="none" spc="-10" normalizeH="0" baseline="0" noProof="0" dirty="0">
                <a:ln>
                  <a:noFill/>
                </a:ln>
                <a:solidFill>
                  <a:prstClr val="black"/>
                </a:solidFill>
                <a:effectLst/>
                <a:uLnTx/>
                <a:uFillTx/>
                <a:latin typeface="Times New Roman"/>
                <a:ea typeface="新細明體" pitchFamily="18" charset="-120"/>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extract.</a:t>
            </a:r>
            <a:endParaRPr kumimoji="0" lang="en-CA"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endParaRPr>
          </a:p>
          <a:p>
            <a:pPr marL="292100" marR="0" lvl="0" indent="0" algn="l" defTabSz="914400" rtl="0" eaLnBrk="1" fontAlgn="auto" latinLnBrk="0" hangingPunct="1">
              <a:lnSpc>
                <a:spcPct val="100000"/>
              </a:lnSpc>
              <a:spcBef>
                <a:spcPts val="330"/>
              </a:spcBef>
              <a:spcAft>
                <a:spcPts val="0"/>
              </a:spcAft>
              <a:buClrTx/>
              <a:buSzTx/>
              <a:buFontTx/>
              <a:buNone/>
              <a:tabLst/>
              <a:defRPr/>
            </a:pPr>
            <a:endParaRPr kumimoji="0" lang="en-CA"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endParaRPr>
          </a:p>
          <a:p>
            <a:pPr marL="292100" marR="0" lvl="0" indent="0" algn="l" defTabSz="914400" rtl="0" eaLnBrk="1" fontAlgn="auto" latinLnBrk="0" hangingPunct="1">
              <a:lnSpc>
                <a:spcPct val="100000"/>
              </a:lnSpc>
              <a:spcBef>
                <a:spcPts val="33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endParaRPr>
          </a:p>
          <a:p>
            <a:pPr marL="241300" marR="0" lvl="0" indent="-228600" algn="l" defTabSz="914400" rtl="0" eaLnBrk="1" fontAlgn="auto" latinLnBrk="0" hangingPunct="1">
              <a:lnSpc>
                <a:spcPct val="100000"/>
              </a:lnSpc>
              <a:spcBef>
                <a:spcPts val="320"/>
              </a:spcBef>
              <a:spcAft>
                <a:spcPts val="0"/>
              </a:spcAft>
              <a:buClr>
                <a:srgbClr val="9A2C1E"/>
              </a:buClr>
              <a:buSzPct val="84090"/>
              <a:buFont typeface="Verdana"/>
              <a:buChar char="◦"/>
              <a:tabLst>
                <a:tab pos="240665" algn="l"/>
                <a:tab pos="241300" algn="l"/>
              </a:tabLst>
              <a:defRPr/>
            </a:pPr>
            <a:r>
              <a:rPr kumimoji="0" sz="3200" b="1"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Liquid</a:t>
            </a:r>
            <a:r>
              <a:rPr kumimoji="0"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 </a:t>
            </a:r>
            <a:r>
              <a:rPr kumimoji="0" sz="28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As</a:t>
            </a:r>
            <a:r>
              <a:rPr kumimoji="0" sz="2800" b="0" i="0" u="none" strike="noStrike" kern="1200" cap="none" spc="-20" normalizeH="0" baseline="0" noProof="0" dirty="0">
                <a:ln>
                  <a:noFill/>
                </a:ln>
                <a:solidFill>
                  <a:prstClr val="black"/>
                </a:solidFill>
                <a:effectLst/>
                <a:uLnTx/>
                <a:uFillTx/>
                <a:latin typeface="Times New Roman"/>
                <a:ea typeface="新細明體" pitchFamily="18" charset="-120"/>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tincture.</a:t>
            </a:r>
            <a:endParaRPr kumimoji="0" sz="28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endParaRPr>
          </a:p>
        </p:txBody>
      </p:sp>
      <p:pic>
        <p:nvPicPr>
          <p:cNvPr id="38916" name="Picture 2" descr="Atropa Belladonna Extract - PuroNature Extracts Inc."/>
          <p:cNvPicPr>
            <a:picLocks noChangeAspect="1" noChangeArrowheads="1"/>
          </p:cNvPicPr>
          <p:nvPr/>
        </p:nvPicPr>
        <p:blipFill>
          <a:blip r:embed="rId3">
            <a:extLst>
              <a:ext uri="{28A0092B-C50C-407E-A947-70E740481C1C}">
                <a14:useLocalDpi xmlns:a14="http://schemas.microsoft.com/office/drawing/2010/main" val="0"/>
              </a:ext>
            </a:extLst>
          </a:blip>
          <a:srcRect l="7002" t="18343" r="4530" b="16621"/>
          <a:stretch>
            <a:fillRect/>
          </a:stretch>
        </p:blipFill>
        <p:spPr bwMode="auto">
          <a:xfrm>
            <a:off x="6416675" y="1000125"/>
            <a:ext cx="23272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Amazon.com: Licorice Root Cream (2 oz, ZIN: 512781): Health &amp; Personal C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0" y="3111500"/>
            <a:ext cx="17367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Amazon.com: Damiana Herb Extract | Alcohol Free | 2 fl oz | Vegetarian,  Non-GMO &amp; Gluten Free | Liquid Tincture | by Horbaach: Health &amp; Personal  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5003800"/>
            <a:ext cx="144780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1"/>
          <p:cNvSpPr txBox="1">
            <a:spLocks noChangeArrowheads="1"/>
          </p:cNvSpPr>
          <p:nvPr/>
        </p:nvSpPr>
        <p:spPr bwMode="auto">
          <a:xfrm rot="-5400000">
            <a:off x="-2590800" y="2470150"/>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0" cap="none" spc="0" normalizeH="0" baseline="0" noProof="0" dirty="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Asst. Prof. </a:t>
            </a: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Dr. Fuad  :  </a:t>
            </a:r>
            <a:r>
              <a:rPr kumimoji="0" lang="en-CA"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pitchFamily="18" charset="-120"/>
                <a:cs typeface="+mn-cs"/>
              </a:rPr>
              <a:t>https://academics.su.edu.krd/fuad.abdullah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 </a:t>
            </a:r>
          </a:p>
        </p:txBody>
      </p:sp>
    </p:spTree>
    <p:extLst>
      <p:ext uri="{BB962C8B-B14F-4D97-AF65-F5344CB8AC3E}">
        <p14:creationId xmlns:p14="http://schemas.microsoft.com/office/powerpoint/2010/main" val="90375244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3975" y="317500"/>
            <a:ext cx="5453063" cy="635000"/>
          </a:xfrm>
          <a:solidFill>
            <a:srgbClr val="92D050"/>
          </a:solidFill>
        </p:spPr>
        <p:txBody>
          <a:bodyPr vert="horz" wrap="square" lIns="0" tIns="12700" rIns="0" bIns="0" rtlCol="0">
            <a:spAutoFit/>
          </a:bodyPr>
          <a:lstStyle/>
          <a:p>
            <a:pPr marL="12700">
              <a:spcBef>
                <a:spcPts val="100"/>
              </a:spcBef>
              <a:defRPr/>
            </a:pPr>
            <a:r>
              <a:rPr sz="4000" spc="-5" dirty="0">
                <a:latin typeface="Times New Roman"/>
                <a:cs typeface="Times New Roman"/>
              </a:rPr>
              <a:t>Mechanism </a:t>
            </a:r>
            <a:r>
              <a:rPr sz="4000" dirty="0">
                <a:latin typeface="Times New Roman"/>
                <a:cs typeface="Times New Roman"/>
              </a:rPr>
              <a:t>of </a:t>
            </a:r>
            <a:r>
              <a:rPr sz="4000" spc="-5" dirty="0">
                <a:latin typeface="Times New Roman"/>
                <a:cs typeface="Times New Roman"/>
              </a:rPr>
              <a:t>Extraction</a:t>
            </a:r>
            <a:r>
              <a:rPr sz="4000" spc="-75" dirty="0">
                <a:latin typeface="Times New Roman"/>
                <a:cs typeface="Times New Roman"/>
              </a:rPr>
              <a:t> </a:t>
            </a:r>
            <a:r>
              <a:rPr sz="4000" dirty="0">
                <a:latin typeface="Times New Roman"/>
                <a:cs typeface="Times New Roman"/>
              </a:rPr>
              <a:t>:</a:t>
            </a:r>
            <a:endParaRPr sz="4000">
              <a:latin typeface="Times New Roman"/>
              <a:cs typeface="Times New Roman"/>
            </a:endParaRPr>
          </a:p>
        </p:txBody>
      </p:sp>
      <p:grpSp>
        <p:nvGrpSpPr>
          <p:cNvPr id="40963" name="object 3"/>
          <p:cNvGrpSpPr>
            <a:grpSpLocks/>
          </p:cNvGrpSpPr>
          <p:nvPr/>
        </p:nvGrpSpPr>
        <p:grpSpPr bwMode="auto">
          <a:xfrm>
            <a:off x="4724400" y="1524000"/>
            <a:ext cx="5943600" cy="4724400"/>
            <a:chOff x="3200400" y="1524000"/>
            <a:chExt cx="5943600" cy="4724400"/>
          </a:xfrm>
        </p:grpSpPr>
        <p:sp>
          <p:nvSpPr>
            <p:cNvPr id="4" name="object 4"/>
            <p:cNvSpPr/>
            <p:nvPr/>
          </p:nvSpPr>
          <p:spPr>
            <a:xfrm>
              <a:off x="3200400" y="1524000"/>
              <a:ext cx="2792413" cy="2438400"/>
            </a:xfrm>
            <a:prstGeom prst="rect">
              <a:avLst/>
            </a:prstGeom>
            <a:blipFill>
              <a:blip r:embed="rId2"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5" name="object 5"/>
            <p:cNvSpPr/>
            <p:nvPr/>
          </p:nvSpPr>
          <p:spPr>
            <a:xfrm>
              <a:off x="6046788" y="3657600"/>
              <a:ext cx="3097212" cy="2590800"/>
            </a:xfrm>
            <a:prstGeom prst="rect">
              <a:avLst/>
            </a:prstGeom>
            <a:blipFill>
              <a:blip r:embed="rId3"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grpSp>
      <p:sp>
        <p:nvSpPr>
          <p:cNvPr id="6" name="object 6"/>
          <p:cNvSpPr txBox="1"/>
          <p:nvPr/>
        </p:nvSpPr>
        <p:spPr>
          <a:xfrm>
            <a:off x="3279775" y="5443538"/>
            <a:ext cx="152400" cy="3000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Arial"/>
                <a:ea typeface="新細明體" pitchFamily="18" charset="-120"/>
                <a:cs typeface="Arial"/>
              </a:rPr>
              <a:t>1</a:t>
            </a:r>
            <a:endParaRPr kumimoji="0" sz="1800" b="0" i="0" u="none" strike="noStrike" kern="1200" cap="none" spc="0" normalizeH="0" baseline="0" noProof="0">
              <a:ln>
                <a:noFill/>
              </a:ln>
              <a:solidFill>
                <a:prstClr val="black"/>
              </a:solidFill>
              <a:effectLst/>
              <a:uLnTx/>
              <a:uFillTx/>
              <a:latin typeface="Arial"/>
              <a:ea typeface="新細明體" pitchFamily="18" charset="-120"/>
              <a:cs typeface="Arial"/>
            </a:endParaRPr>
          </a:p>
        </p:txBody>
      </p:sp>
      <p:sp>
        <p:nvSpPr>
          <p:cNvPr id="7" name="object 7"/>
          <p:cNvSpPr txBox="1"/>
          <p:nvPr/>
        </p:nvSpPr>
        <p:spPr>
          <a:xfrm>
            <a:off x="6022975" y="4071938"/>
            <a:ext cx="152400" cy="3000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Arial"/>
                <a:ea typeface="新細明體" pitchFamily="18" charset="-120"/>
                <a:cs typeface="Arial"/>
              </a:rPr>
              <a:t>2</a:t>
            </a:r>
            <a:endParaRPr kumimoji="0" sz="1800" b="0" i="0" u="none" strike="noStrike" kern="1200" cap="none" spc="0" normalizeH="0" baseline="0" noProof="0">
              <a:ln>
                <a:noFill/>
              </a:ln>
              <a:solidFill>
                <a:prstClr val="black"/>
              </a:solidFill>
              <a:effectLst/>
              <a:uLnTx/>
              <a:uFillTx/>
              <a:latin typeface="Arial"/>
              <a:ea typeface="新細明體" pitchFamily="18" charset="-120"/>
              <a:cs typeface="Arial"/>
            </a:endParaRPr>
          </a:p>
        </p:txBody>
      </p:sp>
      <p:sp>
        <p:nvSpPr>
          <p:cNvPr id="8" name="object 8"/>
          <p:cNvSpPr txBox="1"/>
          <p:nvPr/>
        </p:nvSpPr>
        <p:spPr>
          <a:xfrm>
            <a:off x="8994775" y="6357938"/>
            <a:ext cx="152400" cy="3000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Arial"/>
                <a:ea typeface="新細明體" pitchFamily="18" charset="-120"/>
                <a:cs typeface="Arial"/>
              </a:rPr>
              <a:t>3</a:t>
            </a:r>
            <a:endParaRPr kumimoji="0" sz="1800" b="0" i="0" u="none" strike="noStrike" kern="1200" cap="none" spc="0" normalizeH="0" baseline="0" noProof="0">
              <a:ln>
                <a:noFill/>
              </a:ln>
              <a:solidFill>
                <a:prstClr val="black"/>
              </a:solidFill>
              <a:effectLst/>
              <a:uLnTx/>
              <a:uFillTx/>
              <a:latin typeface="Arial"/>
              <a:ea typeface="新細明體" pitchFamily="18" charset="-120"/>
              <a:cs typeface="Arial"/>
            </a:endParaRPr>
          </a:p>
        </p:txBody>
      </p:sp>
      <p:grpSp>
        <p:nvGrpSpPr>
          <p:cNvPr id="40967" name="object 9"/>
          <p:cNvGrpSpPr>
            <a:grpSpLocks/>
          </p:cNvGrpSpPr>
          <p:nvPr/>
        </p:nvGrpSpPr>
        <p:grpSpPr bwMode="auto">
          <a:xfrm>
            <a:off x="1524000" y="1898650"/>
            <a:ext cx="8385175" cy="3551238"/>
            <a:chOff x="0" y="1898650"/>
            <a:chExt cx="8384540" cy="3550920"/>
          </a:xfrm>
        </p:grpSpPr>
        <p:sp>
          <p:nvSpPr>
            <p:cNvPr id="10" name="object 10"/>
            <p:cNvSpPr/>
            <p:nvPr/>
          </p:nvSpPr>
          <p:spPr>
            <a:xfrm>
              <a:off x="3957338" y="1917698"/>
              <a:ext cx="657175" cy="66669"/>
            </a:xfrm>
            <a:custGeom>
              <a:avLst/>
              <a:gdLst/>
              <a:ahLst/>
              <a:cxnLst/>
              <a:rect l="l" t="t" r="r" b="b"/>
              <a:pathLst>
                <a:path w="657860" h="66039">
                  <a:moveTo>
                    <a:pt x="0" y="0"/>
                  </a:moveTo>
                  <a:lnTo>
                    <a:pt x="657859" y="66039"/>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11" name="object 11"/>
            <p:cNvSpPr/>
            <p:nvPr/>
          </p:nvSpPr>
          <p:spPr>
            <a:xfrm>
              <a:off x="4603401" y="1927222"/>
              <a:ext cx="117466" cy="112703"/>
            </a:xfrm>
            <a:prstGeom prst="rect">
              <a:avLst/>
            </a:prstGeom>
            <a:blipFill>
              <a:blip r:embed="rId4"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12" name="object 12"/>
            <p:cNvSpPr/>
            <p:nvPr/>
          </p:nvSpPr>
          <p:spPr>
            <a:xfrm>
              <a:off x="3885906" y="1904999"/>
              <a:ext cx="657175" cy="66669"/>
            </a:xfrm>
            <a:custGeom>
              <a:avLst/>
              <a:gdLst/>
              <a:ahLst/>
              <a:cxnLst/>
              <a:rect l="l" t="t" r="r" b="b"/>
              <a:pathLst>
                <a:path w="656589" h="66039">
                  <a:moveTo>
                    <a:pt x="0" y="0"/>
                  </a:moveTo>
                  <a:lnTo>
                    <a:pt x="656589" y="66039"/>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13" name="object 13"/>
            <p:cNvSpPr/>
            <p:nvPr/>
          </p:nvSpPr>
          <p:spPr>
            <a:xfrm>
              <a:off x="4531970" y="1914524"/>
              <a:ext cx="115878" cy="112703"/>
            </a:xfrm>
            <a:prstGeom prst="rect">
              <a:avLst/>
            </a:prstGeom>
            <a:blipFill>
              <a:blip r:embed="rId5"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14" name="object 14"/>
            <p:cNvSpPr/>
            <p:nvPr/>
          </p:nvSpPr>
          <p:spPr>
            <a:xfrm>
              <a:off x="4976436" y="2146278"/>
              <a:ext cx="504787" cy="1588"/>
            </a:xfrm>
            <a:custGeom>
              <a:avLst/>
              <a:gdLst/>
              <a:ahLst/>
              <a:cxnLst/>
              <a:rect l="l" t="t" r="r" b="b"/>
              <a:pathLst>
                <a:path w="504189" h="1269">
                  <a:moveTo>
                    <a:pt x="504190" y="1270"/>
                  </a:moveTo>
                  <a:lnTo>
                    <a:pt x="0" y="0"/>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15" name="object 15"/>
            <p:cNvSpPr/>
            <p:nvPr/>
          </p:nvSpPr>
          <p:spPr>
            <a:xfrm>
              <a:off x="4871669" y="2089133"/>
              <a:ext cx="112703" cy="114290"/>
            </a:xfrm>
            <a:prstGeom prst="rect">
              <a:avLst/>
            </a:prstGeom>
            <a:blipFill>
              <a:blip r:embed="rId6"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16" name="object 16"/>
            <p:cNvSpPr/>
            <p:nvPr/>
          </p:nvSpPr>
          <p:spPr>
            <a:xfrm>
              <a:off x="4906591" y="2133579"/>
              <a:ext cx="503199" cy="1588"/>
            </a:xfrm>
            <a:custGeom>
              <a:avLst/>
              <a:gdLst/>
              <a:ahLst/>
              <a:cxnLst/>
              <a:rect l="l" t="t" r="r" b="b"/>
              <a:pathLst>
                <a:path w="504189" h="1269">
                  <a:moveTo>
                    <a:pt x="504189" y="1270"/>
                  </a:moveTo>
                  <a:lnTo>
                    <a:pt x="0" y="0"/>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17" name="object 17"/>
            <p:cNvSpPr/>
            <p:nvPr/>
          </p:nvSpPr>
          <p:spPr>
            <a:xfrm>
              <a:off x="4798650" y="2076434"/>
              <a:ext cx="114291" cy="114290"/>
            </a:xfrm>
            <a:prstGeom prst="rect">
              <a:avLst/>
            </a:prstGeom>
            <a:blipFill>
              <a:blip r:embed="rId7"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18" name="object 18"/>
            <p:cNvSpPr/>
            <p:nvPr/>
          </p:nvSpPr>
          <p:spPr>
            <a:xfrm>
              <a:off x="6806684" y="4660653"/>
              <a:ext cx="428593" cy="1588"/>
            </a:xfrm>
            <a:custGeom>
              <a:avLst/>
              <a:gdLst/>
              <a:ahLst/>
              <a:cxnLst/>
              <a:rect l="l" t="t" r="r" b="b"/>
              <a:pathLst>
                <a:path w="427990" h="1270">
                  <a:moveTo>
                    <a:pt x="427990" y="1269"/>
                  </a:moveTo>
                  <a:lnTo>
                    <a:pt x="0" y="0"/>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19" name="object 19"/>
            <p:cNvSpPr/>
            <p:nvPr/>
          </p:nvSpPr>
          <p:spPr>
            <a:xfrm>
              <a:off x="6700331" y="4603508"/>
              <a:ext cx="114291" cy="114290"/>
            </a:xfrm>
            <a:prstGeom prst="rect">
              <a:avLst/>
            </a:prstGeom>
            <a:blipFill>
              <a:blip r:embed="rId8"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20" name="object 20"/>
            <p:cNvSpPr/>
            <p:nvPr/>
          </p:nvSpPr>
          <p:spPr>
            <a:xfrm>
              <a:off x="6735253" y="4647954"/>
              <a:ext cx="427005" cy="1588"/>
            </a:xfrm>
            <a:custGeom>
              <a:avLst/>
              <a:gdLst/>
              <a:ahLst/>
              <a:cxnLst/>
              <a:rect l="l" t="t" r="r" b="b"/>
              <a:pathLst>
                <a:path w="427990" h="1270">
                  <a:moveTo>
                    <a:pt x="427990" y="1269"/>
                  </a:moveTo>
                  <a:lnTo>
                    <a:pt x="0" y="0"/>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21" name="object 21"/>
            <p:cNvSpPr/>
            <p:nvPr/>
          </p:nvSpPr>
          <p:spPr>
            <a:xfrm>
              <a:off x="6628898" y="4590809"/>
              <a:ext cx="114291" cy="114290"/>
            </a:xfrm>
            <a:prstGeom prst="rect">
              <a:avLst/>
            </a:prstGeom>
            <a:blipFill>
              <a:blip r:embed="rId9"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22" name="object 22"/>
            <p:cNvSpPr/>
            <p:nvPr/>
          </p:nvSpPr>
          <p:spPr>
            <a:xfrm>
              <a:off x="6959073" y="5194005"/>
              <a:ext cx="428593" cy="1588"/>
            </a:xfrm>
            <a:custGeom>
              <a:avLst/>
              <a:gdLst/>
              <a:ahLst/>
              <a:cxnLst/>
              <a:rect l="l" t="t" r="r" b="b"/>
              <a:pathLst>
                <a:path w="427990" h="1270">
                  <a:moveTo>
                    <a:pt x="427990" y="1269"/>
                  </a:moveTo>
                  <a:lnTo>
                    <a:pt x="0" y="0"/>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23" name="object 23"/>
            <p:cNvSpPr/>
            <p:nvPr/>
          </p:nvSpPr>
          <p:spPr>
            <a:xfrm>
              <a:off x="6852719" y="5136860"/>
              <a:ext cx="114291" cy="112703"/>
            </a:xfrm>
            <a:prstGeom prst="rect">
              <a:avLst/>
            </a:prstGeom>
            <a:blipFill>
              <a:blip r:embed="rId10"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24" name="object 24"/>
            <p:cNvSpPr/>
            <p:nvPr/>
          </p:nvSpPr>
          <p:spPr>
            <a:xfrm>
              <a:off x="6887641" y="5181306"/>
              <a:ext cx="427005" cy="1588"/>
            </a:xfrm>
            <a:custGeom>
              <a:avLst/>
              <a:gdLst/>
              <a:ahLst/>
              <a:cxnLst/>
              <a:rect l="l" t="t" r="r" b="b"/>
              <a:pathLst>
                <a:path w="427990" h="1270">
                  <a:moveTo>
                    <a:pt x="427990" y="1269"/>
                  </a:moveTo>
                  <a:lnTo>
                    <a:pt x="0" y="0"/>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25" name="object 25"/>
            <p:cNvSpPr/>
            <p:nvPr/>
          </p:nvSpPr>
          <p:spPr>
            <a:xfrm>
              <a:off x="6781286" y="5124161"/>
              <a:ext cx="114291" cy="112703"/>
            </a:xfrm>
            <a:prstGeom prst="rect">
              <a:avLst/>
            </a:prstGeom>
            <a:blipFill>
              <a:blip r:embed="rId11"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26" name="object 26"/>
            <p:cNvSpPr/>
            <p:nvPr/>
          </p:nvSpPr>
          <p:spPr>
            <a:xfrm>
              <a:off x="7949598" y="4813039"/>
              <a:ext cx="428593" cy="1588"/>
            </a:xfrm>
            <a:custGeom>
              <a:avLst/>
              <a:gdLst/>
              <a:ahLst/>
              <a:cxnLst/>
              <a:rect l="l" t="t" r="r" b="b"/>
              <a:pathLst>
                <a:path w="427990" h="1270">
                  <a:moveTo>
                    <a:pt x="427990" y="1269"/>
                  </a:moveTo>
                  <a:lnTo>
                    <a:pt x="0" y="0"/>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27" name="object 27"/>
            <p:cNvSpPr/>
            <p:nvPr/>
          </p:nvSpPr>
          <p:spPr>
            <a:xfrm>
              <a:off x="7843244" y="4755894"/>
              <a:ext cx="114291" cy="112703"/>
            </a:xfrm>
            <a:prstGeom prst="rect">
              <a:avLst/>
            </a:prstGeom>
            <a:blipFill>
              <a:blip r:embed="rId12"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28" name="object 28"/>
            <p:cNvSpPr/>
            <p:nvPr/>
          </p:nvSpPr>
          <p:spPr>
            <a:xfrm>
              <a:off x="7878166" y="4800340"/>
              <a:ext cx="427005" cy="1588"/>
            </a:xfrm>
            <a:custGeom>
              <a:avLst/>
              <a:gdLst/>
              <a:ahLst/>
              <a:cxnLst/>
              <a:rect l="l" t="t" r="r" b="b"/>
              <a:pathLst>
                <a:path w="427990" h="1270">
                  <a:moveTo>
                    <a:pt x="427990" y="1269"/>
                  </a:moveTo>
                  <a:lnTo>
                    <a:pt x="0" y="0"/>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29" name="object 29"/>
            <p:cNvSpPr/>
            <p:nvPr/>
          </p:nvSpPr>
          <p:spPr>
            <a:xfrm>
              <a:off x="7771811" y="4743195"/>
              <a:ext cx="114291" cy="114290"/>
            </a:xfrm>
            <a:prstGeom prst="rect">
              <a:avLst/>
            </a:prstGeom>
            <a:blipFill>
              <a:blip r:embed="rId9"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30" name="object 30"/>
            <p:cNvSpPr/>
            <p:nvPr/>
          </p:nvSpPr>
          <p:spPr>
            <a:xfrm>
              <a:off x="7614661" y="5041619"/>
              <a:ext cx="657175" cy="1588"/>
            </a:xfrm>
            <a:custGeom>
              <a:avLst/>
              <a:gdLst/>
              <a:ahLst/>
              <a:cxnLst/>
              <a:rect l="l" t="t" r="r" b="b"/>
              <a:pathLst>
                <a:path w="656590" h="1270">
                  <a:moveTo>
                    <a:pt x="0" y="0"/>
                  </a:moveTo>
                  <a:lnTo>
                    <a:pt x="656589" y="1269"/>
                  </a:lnTo>
                </a:path>
              </a:pathLst>
            </a:custGeom>
            <a:ln w="12699">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31" name="object 31"/>
            <p:cNvSpPr/>
            <p:nvPr/>
          </p:nvSpPr>
          <p:spPr>
            <a:xfrm>
              <a:off x="8263899" y="4987648"/>
              <a:ext cx="114291" cy="112703"/>
            </a:xfrm>
            <a:prstGeom prst="rect">
              <a:avLst/>
            </a:prstGeom>
            <a:blipFill>
              <a:blip r:embed="rId13"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32" name="object 32"/>
            <p:cNvSpPr/>
            <p:nvPr/>
          </p:nvSpPr>
          <p:spPr>
            <a:xfrm>
              <a:off x="7543229" y="5028920"/>
              <a:ext cx="657175" cy="1588"/>
            </a:xfrm>
            <a:custGeom>
              <a:avLst/>
              <a:gdLst/>
              <a:ahLst/>
              <a:cxnLst/>
              <a:rect l="l" t="t" r="r" b="b"/>
              <a:pathLst>
                <a:path w="656590" h="1270">
                  <a:moveTo>
                    <a:pt x="0" y="0"/>
                  </a:moveTo>
                  <a:lnTo>
                    <a:pt x="656590" y="1269"/>
                  </a:lnTo>
                </a:path>
              </a:pathLst>
            </a:custGeom>
            <a:ln w="12699">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33" name="object 33"/>
            <p:cNvSpPr/>
            <p:nvPr/>
          </p:nvSpPr>
          <p:spPr>
            <a:xfrm>
              <a:off x="8192468" y="4974950"/>
              <a:ext cx="112703" cy="112703"/>
            </a:xfrm>
            <a:prstGeom prst="rect">
              <a:avLst/>
            </a:prstGeom>
            <a:blipFill>
              <a:blip r:embed="rId14"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34" name="object 34"/>
            <p:cNvSpPr/>
            <p:nvPr/>
          </p:nvSpPr>
          <p:spPr>
            <a:xfrm>
              <a:off x="6701917" y="4889232"/>
              <a:ext cx="733369" cy="1588"/>
            </a:xfrm>
            <a:custGeom>
              <a:avLst/>
              <a:gdLst/>
              <a:ahLst/>
              <a:cxnLst/>
              <a:rect l="l" t="t" r="r" b="b"/>
              <a:pathLst>
                <a:path w="732790" h="1270">
                  <a:moveTo>
                    <a:pt x="0" y="0"/>
                  </a:moveTo>
                  <a:lnTo>
                    <a:pt x="732789" y="1269"/>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35" name="object 35"/>
            <p:cNvSpPr/>
            <p:nvPr/>
          </p:nvSpPr>
          <p:spPr>
            <a:xfrm>
              <a:off x="7427350" y="4835262"/>
              <a:ext cx="112703" cy="112703"/>
            </a:xfrm>
            <a:prstGeom prst="rect">
              <a:avLst/>
            </a:prstGeom>
            <a:blipFill>
              <a:blip r:embed="rId15"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36" name="object 36"/>
            <p:cNvSpPr/>
            <p:nvPr/>
          </p:nvSpPr>
          <p:spPr>
            <a:xfrm>
              <a:off x="6628898" y="4876533"/>
              <a:ext cx="733369" cy="1588"/>
            </a:xfrm>
            <a:custGeom>
              <a:avLst/>
              <a:gdLst/>
              <a:ahLst/>
              <a:cxnLst/>
              <a:rect l="l" t="t" r="r" b="b"/>
              <a:pathLst>
                <a:path w="732790" h="1270">
                  <a:moveTo>
                    <a:pt x="0" y="0"/>
                  </a:moveTo>
                  <a:lnTo>
                    <a:pt x="732790" y="1269"/>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37" name="object 37"/>
            <p:cNvSpPr/>
            <p:nvPr/>
          </p:nvSpPr>
          <p:spPr>
            <a:xfrm>
              <a:off x="7354331" y="4822563"/>
              <a:ext cx="112703" cy="112703"/>
            </a:xfrm>
            <a:prstGeom prst="rect">
              <a:avLst/>
            </a:prstGeom>
            <a:blipFill>
              <a:blip r:embed="rId16"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38" name="object 38"/>
            <p:cNvSpPr/>
            <p:nvPr/>
          </p:nvSpPr>
          <p:spPr>
            <a:xfrm>
              <a:off x="7614661" y="4508266"/>
              <a:ext cx="504787" cy="1588"/>
            </a:xfrm>
            <a:custGeom>
              <a:avLst/>
              <a:gdLst/>
              <a:ahLst/>
              <a:cxnLst/>
              <a:rect l="l" t="t" r="r" b="b"/>
              <a:pathLst>
                <a:path w="504190" h="1270">
                  <a:moveTo>
                    <a:pt x="0" y="0"/>
                  </a:moveTo>
                  <a:lnTo>
                    <a:pt x="504189" y="1269"/>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39" name="object 39"/>
            <p:cNvSpPr/>
            <p:nvPr/>
          </p:nvSpPr>
          <p:spPr>
            <a:xfrm>
              <a:off x="8111511" y="4452709"/>
              <a:ext cx="114291" cy="112702"/>
            </a:xfrm>
            <a:prstGeom prst="rect">
              <a:avLst/>
            </a:prstGeom>
            <a:blipFill>
              <a:blip r:embed="rId17"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40" name="object 40"/>
            <p:cNvSpPr/>
            <p:nvPr/>
          </p:nvSpPr>
          <p:spPr>
            <a:xfrm>
              <a:off x="7543229" y="4495567"/>
              <a:ext cx="504787" cy="1588"/>
            </a:xfrm>
            <a:custGeom>
              <a:avLst/>
              <a:gdLst/>
              <a:ahLst/>
              <a:cxnLst/>
              <a:rect l="l" t="t" r="r" b="b"/>
              <a:pathLst>
                <a:path w="504190" h="1270">
                  <a:moveTo>
                    <a:pt x="0" y="0"/>
                  </a:moveTo>
                  <a:lnTo>
                    <a:pt x="504190" y="1269"/>
                  </a:lnTo>
                </a:path>
              </a:pathLst>
            </a:custGeom>
            <a:ln w="12700">
              <a:solidFill>
                <a:srgbClr val="000000"/>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41" name="object 41"/>
            <p:cNvSpPr/>
            <p:nvPr/>
          </p:nvSpPr>
          <p:spPr>
            <a:xfrm>
              <a:off x="8040079" y="4440010"/>
              <a:ext cx="112703" cy="114290"/>
            </a:xfrm>
            <a:prstGeom prst="rect">
              <a:avLst/>
            </a:prstGeom>
            <a:blipFill>
              <a:blip r:embed="rId18"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42" name="object 42"/>
            <p:cNvSpPr/>
            <p:nvPr/>
          </p:nvSpPr>
          <p:spPr>
            <a:xfrm>
              <a:off x="0" y="2743124"/>
              <a:ext cx="3143012" cy="2706446"/>
            </a:xfrm>
            <a:prstGeom prst="rect">
              <a:avLst/>
            </a:prstGeom>
            <a:blipFill>
              <a:blip r:embed="rId19"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grpSp>
      <p:sp>
        <p:nvSpPr>
          <p:cNvPr id="40968" name="object 43"/>
          <p:cNvSpPr txBox="1">
            <a:spLocks noChangeArrowheads="1"/>
          </p:cNvSpPr>
          <p:nvPr/>
        </p:nvSpPr>
        <p:spPr bwMode="auto">
          <a:xfrm>
            <a:off x="2667000" y="4149725"/>
            <a:ext cx="5461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69850" indent="-57150">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69850" marR="0" lvl="0" indent="-57150" algn="l" defTabSz="914400" rtl="0" eaLnBrk="1" fontAlgn="base" latinLnBrk="0" hangingPunct="1">
              <a:lnSpc>
                <a:spcPct val="100000"/>
              </a:lnSpc>
              <a:spcBef>
                <a:spcPts val="1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Plant  cell</a:t>
            </a:r>
            <a:endPar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endParaRPr>
          </a:p>
        </p:txBody>
      </p:sp>
      <p:sp>
        <p:nvSpPr>
          <p:cNvPr id="44" name="object 44"/>
          <p:cNvSpPr txBox="1"/>
          <p:nvPr/>
        </p:nvSpPr>
        <p:spPr>
          <a:xfrm>
            <a:off x="3508375" y="3463925"/>
            <a:ext cx="711200" cy="298450"/>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686363"/>
                </a:solidFill>
                <a:effectLst/>
                <a:uLnTx/>
                <a:uFillTx/>
                <a:latin typeface="Times New Roman"/>
                <a:ea typeface="新細明體" pitchFamily="18" charset="-120"/>
                <a:cs typeface="Times New Roman"/>
              </a:rPr>
              <a:t>s</a:t>
            </a:r>
            <a:r>
              <a:rPr kumimoji="0" sz="1800" b="1" i="0" u="none" strike="noStrike" kern="1200" cap="none" spc="-15" normalizeH="0" baseline="0" noProof="0" dirty="0">
                <a:ln>
                  <a:noFill/>
                </a:ln>
                <a:solidFill>
                  <a:srgbClr val="686363"/>
                </a:solidFill>
                <a:effectLst/>
                <a:uLnTx/>
                <a:uFillTx/>
                <a:latin typeface="Times New Roman"/>
                <a:ea typeface="新細明體" pitchFamily="18" charset="-120"/>
                <a:cs typeface="Times New Roman"/>
              </a:rPr>
              <a:t>o</a:t>
            </a:r>
            <a:r>
              <a:rPr kumimoji="0" sz="1800" b="1" i="0" u="none" strike="noStrike" kern="1200" cap="none" spc="5" normalizeH="0" baseline="0" noProof="0" dirty="0">
                <a:ln>
                  <a:noFill/>
                </a:ln>
                <a:solidFill>
                  <a:srgbClr val="686363"/>
                </a:solidFill>
                <a:effectLst/>
                <a:uLnTx/>
                <a:uFillTx/>
                <a:latin typeface="Times New Roman"/>
                <a:ea typeface="新細明體" pitchFamily="18" charset="-120"/>
                <a:cs typeface="Times New Roman"/>
              </a:rPr>
              <a:t>l</a:t>
            </a:r>
            <a:r>
              <a:rPr kumimoji="0" sz="1800" b="1" i="0" u="none" strike="noStrike" kern="1200" cap="none" spc="0" normalizeH="0" baseline="0" noProof="0" dirty="0">
                <a:ln>
                  <a:noFill/>
                </a:ln>
                <a:solidFill>
                  <a:srgbClr val="686363"/>
                </a:solidFill>
                <a:effectLst/>
                <a:uLnTx/>
                <a:uFillTx/>
                <a:latin typeface="Times New Roman"/>
                <a:ea typeface="新細明體" pitchFamily="18" charset="-120"/>
                <a:cs typeface="Times New Roman"/>
              </a:rPr>
              <a:t>vent</a:t>
            </a:r>
            <a:endParaRPr kumimoji="0" sz="1800" b="0" i="0" u="none" strike="noStrike" kern="1200" cap="none" spc="0" normalizeH="0" baseline="0" noProof="0">
              <a:ln>
                <a:noFill/>
              </a:ln>
              <a:solidFill>
                <a:prstClr val="black"/>
              </a:solidFill>
              <a:effectLst/>
              <a:uLnTx/>
              <a:uFillTx/>
              <a:latin typeface="Times New Roman"/>
              <a:ea typeface="新細明體" pitchFamily="18" charset="-120"/>
              <a:cs typeface="Times New Roman"/>
            </a:endParaRPr>
          </a:p>
        </p:txBody>
      </p:sp>
      <p:sp>
        <p:nvSpPr>
          <p:cNvPr id="40970" name="TextBox 1"/>
          <p:cNvSpPr txBox="1">
            <a:spLocks noChangeArrowheads="1"/>
          </p:cNvSpPr>
          <p:nvPr/>
        </p:nvSpPr>
        <p:spPr bwMode="auto">
          <a:xfrm rot="-5400000">
            <a:off x="-2590800" y="2470150"/>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0" cap="none" spc="0" normalizeH="0" baseline="0" noProof="0" dirty="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Asst. Prof. </a:t>
            </a:r>
            <a:r>
              <a:rPr kumimoji="0" lang="en-US" altLang="en-US" sz="1400" b="0" i="1" u="none" strike="noStrike" kern="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a:t>
            </a: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Dr. Fuad  :  </a:t>
            </a:r>
            <a:r>
              <a:rPr kumimoji="0" lang="en-CA"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pitchFamily="18" charset="-120"/>
                <a:cs typeface="+mn-cs"/>
              </a:rPr>
              <a:t>https://academics.su.edu.krd/fuad.abdullah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 </a:t>
            </a:r>
          </a:p>
        </p:txBody>
      </p:sp>
    </p:spTree>
    <p:extLst>
      <p:ext uri="{BB962C8B-B14F-4D97-AF65-F5344CB8AC3E}">
        <p14:creationId xmlns:p14="http://schemas.microsoft.com/office/powerpoint/2010/main" val="302488804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25625" y="6303963"/>
            <a:ext cx="146050" cy="269875"/>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600" b="0" i="0" u="none" strike="noStrike" kern="1200" cap="none" spc="45" normalizeH="0" baseline="0" noProof="0" dirty="0">
                <a:ln>
                  <a:noFill/>
                </a:ln>
                <a:solidFill>
                  <a:srgbClr val="FFFFFF"/>
                </a:solidFill>
                <a:effectLst/>
                <a:uLnTx/>
                <a:uFillTx/>
                <a:latin typeface="Arial"/>
                <a:ea typeface="新細明體" pitchFamily="18" charset="-120"/>
                <a:cs typeface="Arial"/>
              </a:rPr>
              <a:t>4</a:t>
            </a:r>
            <a:endParaRPr kumimoji="0" sz="1600" b="0" i="0" u="none" strike="noStrike" kern="1200" cap="none" spc="0" normalizeH="0" baseline="0" noProof="0">
              <a:ln>
                <a:noFill/>
              </a:ln>
              <a:solidFill>
                <a:prstClr val="black"/>
              </a:solidFill>
              <a:effectLst/>
              <a:uLnTx/>
              <a:uFillTx/>
              <a:latin typeface="Arial"/>
              <a:ea typeface="新細明體" pitchFamily="18" charset="-120"/>
              <a:cs typeface="Arial"/>
            </a:endParaRPr>
          </a:p>
        </p:txBody>
      </p:sp>
      <p:sp>
        <p:nvSpPr>
          <p:cNvPr id="4" name="object 4"/>
          <p:cNvSpPr txBox="1">
            <a:spLocks noGrp="1"/>
          </p:cNvSpPr>
          <p:nvPr>
            <p:ph type="title"/>
          </p:nvPr>
        </p:nvSpPr>
        <p:spPr>
          <a:xfrm>
            <a:off x="1479550" y="338138"/>
            <a:ext cx="10325100" cy="1336675"/>
          </a:xfrm>
        </p:spPr>
        <p:txBody>
          <a:bodyPr vert="horz" wrap="square" lIns="0" tIns="27939" rIns="0" bIns="0" numCol="1" anchorCtr="0" compatLnSpc="1">
            <a:prstTxWarp prst="textNoShape">
              <a:avLst/>
            </a:prstTxWarp>
            <a:spAutoFit/>
          </a:bodyPr>
          <a:lstStyle/>
          <a:p>
            <a:pPr marL="25400">
              <a:lnSpc>
                <a:spcPts val="3363"/>
              </a:lnSpc>
              <a:defRPr/>
            </a:pPr>
            <a:r>
              <a:rPr lang="en-US" altLang="en-US" sz="4200" baseline="6000" dirty="0" smtClean="0">
                <a:solidFill>
                  <a:srgbClr val="000000"/>
                </a:solidFill>
                <a:effectLst>
                  <a:outerShdw blurRad="38100" dist="38100" dir="2700000" algn="tl">
                    <a:srgbClr val="C0C0C0"/>
                  </a:outerShdw>
                </a:effectLst>
                <a:latin typeface="UnDotum"/>
                <a:ea typeface="UnDotum"/>
                <a:cs typeface="UnDotum"/>
              </a:rPr>
              <a:t> </a:t>
            </a:r>
            <a:r>
              <a:rPr lang="en-US" altLang="en-US" sz="2800" dirty="0"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Dissolution of extractive substances out of  disintegrated cells.</a:t>
            </a:r>
            <a:r>
              <a:rPr lang="en-US" altLang="en-US" sz="2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n-US" altLang="en-US" sz="2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altLang="en-US" sz="4200" baseline="6000" dirty="0" smtClean="0">
                <a:solidFill>
                  <a:srgbClr val="000000"/>
                </a:solidFill>
                <a:effectLst>
                  <a:outerShdw blurRad="38100" dist="38100" dir="2700000" algn="tl">
                    <a:srgbClr val="C0C0C0"/>
                  </a:outerShdw>
                </a:effectLst>
                <a:latin typeface="UnDotum"/>
                <a:ea typeface="UnDotum"/>
                <a:cs typeface="UnDotum"/>
              </a:rPr>
              <a:t> </a:t>
            </a:r>
            <a:r>
              <a:rPr lang="en-US" altLang="en-US" sz="2800" dirty="0"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Dissolution of extractive substances out of intact  plant cell by diffusion (requires steeping and  swelling)</a:t>
            </a:r>
            <a:endParaRPr lang="en-US" altLang="en-US" sz="2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1988" name="object 5"/>
          <p:cNvSpPr txBox="1">
            <a:spLocks noChangeArrowheads="1"/>
          </p:cNvSpPr>
          <p:nvPr/>
        </p:nvSpPr>
        <p:spPr bwMode="auto">
          <a:xfrm>
            <a:off x="7099300" y="3127375"/>
            <a:ext cx="484981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68300" indent="-342900">
              <a:tabLst>
                <a:tab pos="368300" algn="l"/>
              </a:tabLst>
              <a:defRPr>
                <a:solidFill>
                  <a:schemeClr val="tx1"/>
                </a:solidFill>
                <a:latin typeface="Arial" panose="020B0604020202020204" pitchFamily="34" charset="0"/>
                <a:ea typeface="新細明體" pitchFamily="18" charset="-120"/>
              </a:defRPr>
            </a:lvl1pPr>
            <a:lvl2pPr marL="742950" indent="-285750">
              <a:tabLst>
                <a:tab pos="368300" algn="l"/>
              </a:tabLst>
              <a:defRPr>
                <a:solidFill>
                  <a:schemeClr val="tx1"/>
                </a:solidFill>
                <a:latin typeface="Arial" panose="020B0604020202020204" pitchFamily="34" charset="0"/>
                <a:ea typeface="新細明體" pitchFamily="18" charset="-120"/>
              </a:defRPr>
            </a:lvl2pPr>
            <a:lvl3pPr marL="1143000" indent="-228600">
              <a:tabLst>
                <a:tab pos="368300" algn="l"/>
              </a:tabLst>
              <a:defRPr>
                <a:solidFill>
                  <a:schemeClr val="tx1"/>
                </a:solidFill>
                <a:latin typeface="Arial" panose="020B0604020202020204" pitchFamily="34" charset="0"/>
                <a:ea typeface="新細明體" pitchFamily="18" charset="-120"/>
              </a:defRPr>
            </a:lvl3pPr>
            <a:lvl4pPr marL="1600200" indent="-228600">
              <a:tabLst>
                <a:tab pos="368300" algn="l"/>
              </a:tabLst>
              <a:defRPr>
                <a:solidFill>
                  <a:schemeClr val="tx1"/>
                </a:solidFill>
                <a:latin typeface="Arial" panose="020B0604020202020204" pitchFamily="34" charset="0"/>
                <a:ea typeface="新細明體" pitchFamily="18" charset="-120"/>
              </a:defRPr>
            </a:lvl4pPr>
            <a:lvl5pPr marL="2057400" indent="-228600">
              <a:tabLst>
                <a:tab pos="368300" algn="l"/>
              </a:tabLst>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tabLst>
                <a:tab pos="368300" algn="l"/>
              </a:tabLs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tabLst>
                <a:tab pos="368300" algn="l"/>
              </a:tabLs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tabLst>
                <a:tab pos="368300" algn="l"/>
              </a:tabLs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tabLst>
                <a:tab pos="368300" algn="l"/>
              </a:tabLst>
              <a:defRPr>
                <a:solidFill>
                  <a:schemeClr val="tx1"/>
                </a:solidFill>
                <a:latin typeface="Arial" panose="020B0604020202020204" pitchFamily="34" charset="0"/>
                <a:ea typeface="新細明體" pitchFamily="18" charset="-120"/>
              </a:defRPr>
            </a:lvl9pPr>
          </a:lstStyle>
          <a:p>
            <a:pPr marL="368300" marR="0" lvl="0" indent="-342900" algn="just" defTabSz="914400" rtl="0" eaLnBrk="1" fontAlgn="base" latinLnBrk="0" hangingPunct="1">
              <a:lnSpc>
                <a:spcPct val="100000"/>
              </a:lnSpc>
              <a:spcBef>
                <a:spcPts val="100"/>
              </a:spcBef>
              <a:spcAft>
                <a:spcPct val="0"/>
              </a:spcAft>
              <a:buClrTx/>
              <a:buSzTx/>
              <a:buFont typeface="UnDotum"/>
              <a:buChar char=""/>
              <a:tabLst>
                <a:tab pos="368300" algn="l"/>
              </a:tabLst>
              <a:defRPr/>
            </a:pPr>
            <a:r>
              <a:rPr kumimoji="0" lang="en-US" alt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Penetration of the solvent into  the plant cells and swelling of  the cells.</a:t>
            </a:r>
          </a:p>
          <a:p>
            <a:pPr marL="368300" marR="0" lvl="0" indent="-342900" algn="l" defTabSz="914400" rtl="0" eaLnBrk="1" fontAlgn="base" latinLnBrk="0" hangingPunct="1">
              <a:lnSpc>
                <a:spcPts val="3363"/>
              </a:lnSpc>
              <a:spcBef>
                <a:spcPts val="100"/>
              </a:spcBef>
              <a:spcAft>
                <a:spcPct val="0"/>
              </a:spcAft>
              <a:buClrTx/>
              <a:buSzTx/>
              <a:buFont typeface="UnDotum"/>
              <a:buChar char=""/>
              <a:tabLst>
                <a:tab pos="368300" algn="l"/>
              </a:tabLst>
              <a:defRPr/>
            </a:pPr>
            <a:r>
              <a:rPr kumimoji="0" lang="en-US" alt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Diffusion of the dissolved  extractive substances out of the  cell.</a:t>
            </a:r>
          </a:p>
        </p:txBody>
      </p:sp>
      <p:sp>
        <p:nvSpPr>
          <p:cNvPr id="6" name="object 6"/>
          <p:cNvSpPr/>
          <p:nvPr/>
        </p:nvSpPr>
        <p:spPr>
          <a:xfrm>
            <a:off x="1479550" y="1674813"/>
            <a:ext cx="5378450" cy="5183187"/>
          </a:xfrm>
          <a:prstGeom prst="rect">
            <a:avLst/>
          </a:prstGeom>
          <a:blipFill>
            <a:blip r:embed="rId3" cstate="print"/>
            <a:stretch>
              <a:fillRect/>
            </a:stretch>
          </a:blip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sp>
        <p:nvSpPr>
          <p:cNvPr id="41990" name="TextBox 1"/>
          <p:cNvSpPr txBox="1">
            <a:spLocks noChangeArrowheads="1"/>
          </p:cNvSpPr>
          <p:nvPr/>
        </p:nvSpPr>
        <p:spPr bwMode="auto">
          <a:xfrm rot="-5400000">
            <a:off x="-2590800" y="2470150"/>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0" cap="none" spc="0" normalizeH="0" baseline="0" noProof="0" dirty="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Asst. Prof. </a:t>
            </a:r>
            <a:r>
              <a:rPr kumimoji="0" lang="en-US" altLang="en-US" sz="1400" b="0" i="1" u="none" strike="noStrike" kern="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a:t>
            </a: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Dr. Fuad  :  </a:t>
            </a:r>
            <a:r>
              <a:rPr kumimoji="0" lang="en-CA"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pitchFamily="18" charset="-120"/>
                <a:cs typeface="+mn-cs"/>
              </a:rPr>
              <a:t>https://academics.su.edu.krd/fuad.abdullah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 </a:t>
            </a:r>
          </a:p>
        </p:txBody>
      </p:sp>
    </p:spTree>
    <p:extLst>
      <p:ext uri="{BB962C8B-B14F-4D97-AF65-F5344CB8AC3E}">
        <p14:creationId xmlns:p14="http://schemas.microsoft.com/office/powerpoint/2010/main" val="350390793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33563" y="6319838"/>
            <a:ext cx="130175" cy="228600"/>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40" normalizeH="0" baseline="0" noProof="0" dirty="0">
                <a:ln>
                  <a:noFill/>
                </a:ln>
                <a:solidFill>
                  <a:srgbClr val="FFFFFF"/>
                </a:solidFill>
                <a:effectLst/>
                <a:uLnTx/>
                <a:uFillTx/>
                <a:latin typeface="Arial"/>
                <a:ea typeface="新細明體" pitchFamily="18" charset="-120"/>
                <a:cs typeface="Arial"/>
              </a:rPr>
              <a:t>5</a:t>
            </a:r>
            <a:endParaRPr kumimoji="0" sz="1400" b="0" i="0" u="none" strike="noStrike" kern="1200" cap="none" spc="0" normalizeH="0" baseline="0" noProof="0">
              <a:ln>
                <a:noFill/>
              </a:ln>
              <a:solidFill>
                <a:prstClr val="black"/>
              </a:solidFill>
              <a:effectLst/>
              <a:uLnTx/>
              <a:uFillTx/>
              <a:latin typeface="Arial"/>
              <a:ea typeface="新細明體" pitchFamily="18" charset="-120"/>
              <a:cs typeface="Arial"/>
            </a:endParaRPr>
          </a:p>
        </p:txBody>
      </p:sp>
      <p:sp>
        <p:nvSpPr>
          <p:cNvPr id="4" name="object 4"/>
          <p:cNvSpPr txBox="1">
            <a:spLocks noGrp="1"/>
          </p:cNvSpPr>
          <p:nvPr>
            <p:ph type="title"/>
          </p:nvPr>
        </p:nvSpPr>
        <p:spPr>
          <a:xfrm>
            <a:off x="1646238" y="1246188"/>
            <a:ext cx="9742487" cy="2797175"/>
          </a:xfrm>
        </p:spPr>
        <p:txBody>
          <a:bodyPr vert="horz" wrap="square" lIns="0" tIns="13335" rIns="0" bIns="0" numCol="1" anchorCtr="0" compatLnSpc="1">
            <a:prstTxWarp prst="textNoShape">
              <a:avLst/>
            </a:prstTxWarp>
            <a:spAutoFit/>
          </a:bodyPr>
          <a:lstStyle/>
          <a:p>
            <a:pPr marL="482600" indent="-457200" algn="just">
              <a:lnSpc>
                <a:spcPct val="130000"/>
              </a:lnSpc>
              <a:spcBef>
                <a:spcPts val="100"/>
              </a:spcBef>
              <a:buFont typeface="Wingdings" panose="05000000000000000000" pitchFamily="2" charset="2"/>
              <a:buChar char="Ø"/>
              <a:defRPr/>
            </a:pPr>
            <a:r>
              <a:rPr lang="en-US" altLang="en-US" sz="2800" dirty="0"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Plant constituents are usually contained inside the  cells. Therefore, The solvent used for extraction must  diffuse into the cell to dissolve the desired compounds  whereupon the solution must pass the cell wall in the  opposite direction and mix with the surrounding liquid</a:t>
            </a:r>
            <a:endParaRPr lang="en-US" altLang="en-US" sz="2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646238" y="4651375"/>
            <a:ext cx="10731500" cy="1570038"/>
          </a:xfrm>
          <a:prstGeom prst="rect">
            <a:avLst/>
          </a:prstGeom>
        </p:spPr>
        <p:txBody>
          <a:bodyPr>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15" normalizeH="0" baseline="0" noProof="0" dirty="0">
                <a:ln>
                  <a:noFill/>
                </a:ln>
                <a:solidFill>
                  <a:prstClr val="black"/>
                </a:solidFill>
                <a:effectLst/>
                <a:uLnTx/>
                <a:uFillTx/>
                <a:latin typeface="Times New Roman"/>
                <a:ea typeface="新細明體" pitchFamily="18" charset="-120"/>
                <a:cs typeface="Times New Roman"/>
              </a:rPr>
              <a:t>A</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n </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eq</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u</a:t>
            </a:r>
            <a:r>
              <a:rPr kumimoji="0" lang="en-CA" sz="3200" b="0" i="0" u="none" strike="noStrike" kern="1200" cap="none" spc="-10" normalizeH="0" baseline="0" noProof="0" dirty="0">
                <a:ln>
                  <a:noFill/>
                </a:ln>
                <a:solidFill>
                  <a:prstClr val="black"/>
                </a:solidFill>
                <a:effectLst/>
                <a:uLnTx/>
                <a:uFillTx/>
                <a:latin typeface="Times New Roman"/>
                <a:ea typeface="新細明體" pitchFamily="18" charset="-120"/>
                <a:cs typeface="Times New Roman"/>
              </a:rPr>
              <a:t>i</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li</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br</a:t>
            </a:r>
            <a:r>
              <a:rPr kumimoji="0" lang="en-CA" sz="3200" b="0" i="0" u="none" strike="noStrike" kern="1200" cap="none" spc="-10" normalizeH="0" baseline="0" noProof="0" dirty="0">
                <a:ln>
                  <a:noFill/>
                </a:ln>
                <a:solidFill>
                  <a:prstClr val="black"/>
                </a:solidFill>
                <a:effectLst/>
                <a:uLnTx/>
                <a:uFillTx/>
                <a:latin typeface="Times New Roman"/>
                <a:ea typeface="新細明體" pitchFamily="18" charset="-120"/>
                <a:cs typeface="Times New Roman"/>
              </a:rPr>
              <a:t>i</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u</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m is </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es</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t</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ab</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li</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she</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d  b</a:t>
            </a:r>
            <a:r>
              <a:rPr kumimoji="0" lang="en-CA" sz="3200" b="0" i="0" u="none" strike="noStrike" kern="1200" cap="none" spc="-15" normalizeH="0" baseline="0" noProof="0" dirty="0">
                <a:ln>
                  <a:noFill/>
                </a:ln>
                <a:solidFill>
                  <a:prstClr val="black"/>
                </a:solidFill>
                <a:effectLst/>
                <a:uLnTx/>
                <a:uFillTx/>
                <a:latin typeface="Times New Roman"/>
                <a:ea typeface="新細明體" pitchFamily="18" charset="-120"/>
                <a:cs typeface="Times New Roman"/>
              </a:rPr>
              <a:t>e</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t</a:t>
            </a:r>
            <a:r>
              <a:rPr kumimoji="0" lang="en-CA" sz="3200" b="0" i="0" u="none" strike="noStrike" kern="1200" cap="none" spc="-15" normalizeH="0" baseline="0" noProof="0" dirty="0">
                <a:ln>
                  <a:noFill/>
                </a:ln>
                <a:solidFill>
                  <a:prstClr val="black"/>
                </a:solidFill>
                <a:effectLst/>
                <a:uLnTx/>
                <a:uFillTx/>
                <a:latin typeface="Times New Roman"/>
                <a:ea typeface="新細明體" pitchFamily="18" charset="-120"/>
                <a:cs typeface="Times New Roman"/>
              </a:rPr>
              <a:t>w</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e</a:t>
            </a:r>
            <a:r>
              <a:rPr kumimoji="0" lang="en-CA" sz="3200" b="0" i="0" u="none" strike="noStrike" kern="1200" cap="none" spc="-15" normalizeH="0" baseline="0" noProof="0" dirty="0">
                <a:ln>
                  <a:noFill/>
                </a:ln>
                <a:solidFill>
                  <a:prstClr val="black"/>
                </a:solidFill>
                <a:effectLst/>
                <a:uLnTx/>
                <a:uFillTx/>
                <a:latin typeface="Times New Roman"/>
                <a:ea typeface="新細明體" pitchFamily="18" charset="-120"/>
                <a:cs typeface="Times New Roman"/>
              </a:rPr>
              <a:t>e</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n  the </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so</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l</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u</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te  inside the </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cells  an</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d the </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s</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o</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lvent </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s</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u</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r</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r</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o</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u</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ndi</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n</a:t>
            </a:r>
            <a:r>
              <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g	 the </a:t>
            </a:r>
            <a:r>
              <a:rPr kumimoji="0" lang="en-CA" sz="3200" b="0" i="0" u="none" strike="noStrike" kern="1200" cap="none" spc="-10" normalizeH="0" baseline="0" noProof="0" dirty="0">
                <a:ln>
                  <a:noFill/>
                </a:ln>
                <a:solidFill>
                  <a:prstClr val="black"/>
                </a:solidFill>
                <a:effectLst/>
                <a:uLnTx/>
                <a:uFillTx/>
                <a:latin typeface="Times New Roman"/>
                <a:ea typeface="新細明體" pitchFamily="18" charset="-120"/>
                <a:cs typeface="Times New Roman"/>
              </a:rPr>
              <a:t>fragmented </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plant</a:t>
            </a:r>
            <a:r>
              <a:rPr kumimoji="0" lang="en-CA" sz="3200" b="0" i="0" u="none" strike="noStrike" kern="1200" cap="none" spc="-35" normalizeH="0" baseline="0" noProof="0" dirty="0">
                <a:ln>
                  <a:noFill/>
                </a:ln>
                <a:solidFill>
                  <a:prstClr val="black"/>
                </a:solidFill>
                <a:effectLst/>
                <a:uLnTx/>
                <a:uFillTx/>
                <a:latin typeface="Times New Roman"/>
                <a:ea typeface="新細明體" pitchFamily="18" charset="-120"/>
                <a:cs typeface="Times New Roman"/>
              </a:rPr>
              <a:t> </a:t>
            </a:r>
            <a:r>
              <a:rPr kumimoji="0" lang="en-CA" sz="32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tissues</a:t>
            </a:r>
            <a:endParaRPr kumimoji="0" lang="en-CA" sz="32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endParaRPr>
          </a:p>
        </p:txBody>
      </p:sp>
      <p:sp>
        <p:nvSpPr>
          <p:cNvPr id="44037" name="TextBox 1"/>
          <p:cNvSpPr txBox="1">
            <a:spLocks noChangeArrowheads="1"/>
          </p:cNvSpPr>
          <p:nvPr/>
        </p:nvSpPr>
        <p:spPr bwMode="auto">
          <a:xfrm rot="-5400000">
            <a:off x="-2590800" y="2470150"/>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0" cap="none" spc="0" normalizeH="0" baseline="0" noProof="0" dirty="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Asst. Prof. </a:t>
            </a:r>
            <a:r>
              <a:rPr kumimoji="0" lang="en-US" altLang="en-US" sz="1400" b="0" i="1" u="none" strike="noStrike" kern="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a:t>
            </a: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Dr. Fuad  :  </a:t>
            </a:r>
            <a:r>
              <a:rPr kumimoji="0" lang="en-CA"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pitchFamily="18" charset="-120"/>
                <a:cs typeface="+mn-cs"/>
              </a:rPr>
              <a:t>https://academics.su.edu.krd/fuad.abdullah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 </a:t>
            </a:r>
          </a:p>
        </p:txBody>
      </p:sp>
    </p:spTree>
    <p:extLst>
      <p:ext uri="{BB962C8B-B14F-4D97-AF65-F5344CB8AC3E}">
        <p14:creationId xmlns:p14="http://schemas.microsoft.com/office/powerpoint/2010/main" val="71165749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4450" y="885825"/>
            <a:ext cx="8723313" cy="674688"/>
          </a:xfrm>
          <a:solidFill>
            <a:srgbClr val="92D050"/>
          </a:solidFill>
        </p:spPr>
        <p:txBody>
          <a:bodyPr vert="horz" wrap="square" lIns="0" tIns="12700" rIns="0" bIns="0" rtlCol="0">
            <a:spAutoFit/>
          </a:bodyPr>
          <a:lstStyle/>
          <a:p>
            <a:pPr marL="12700">
              <a:spcBef>
                <a:spcPts val="100"/>
              </a:spcBef>
              <a:defRPr/>
            </a:pPr>
            <a:r>
              <a:rPr spc="-10" dirty="0">
                <a:latin typeface="Times New Roman"/>
                <a:cs typeface="Times New Roman"/>
              </a:rPr>
              <a:t>Factors affecting extraction </a:t>
            </a:r>
            <a:r>
              <a:rPr spc="-5" dirty="0">
                <a:latin typeface="Times New Roman"/>
                <a:cs typeface="Times New Roman"/>
              </a:rPr>
              <a:t>process</a:t>
            </a:r>
            <a:r>
              <a:rPr spc="40" dirty="0">
                <a:latin typeface="Times New Roman"/>
                <a:cs typeface="Times New Roman"/>
              </a:rPr>
              <a:t> </a:t>
            </a:r>
            <a:r>
              <a:rPr dirty="0">
                <a:latin typeface="Times New Roman"/>
                <a:cs typeface="Times New Roman"/>
              </a:rPr>
              <a:t>:</a:t>
            </a:r>
          </a:p>
        </p:txBody>
      </p:sp>
      <p:sp>
        <p:nvSpPr>
          <p:cNvPr id="3" name="object 3"/>
          <p:cNvSpPr txBox="1"/>
          <p:nvPr/>
        </p:nvSpPr>
        <p:spPr>
          <a:xfrm>
            <a:off x="2768600" y="2284413"/>
            <a:ext cx="6227763" cy="3651250"/>
          </a:xfrm>
          <a:prstGeom prst="rect">
            <a:avLst/>
          </a:prstGeom>
        </p:spPr>
        <p:txBody>
          <a:bodyPr lIns="0" tIns="59690" rIns="0" bIns="0">
            <a:spAutoFit/>
          </a:bodyPr>
          <a:lstStyle/>
          <a:p>
            <a:pPr marL="482600" marR="0" lvl="1" indent="0" algn="l" defTabSz="914400" rtl="0" eaLnBrk="1" fontAlgn="auto" latinLnBrk="0" hangingPunct="1">
              <a:lnSpc>
                <a:spcPct val="100000"/>
              </a:lnSpc>
              <a:spcBef>
                <a:spcPts val="470"/>
              </a:spcBef>
              <a:spcAft>
                <a:spcPts val="0"/>
              </a:spcAft>
              <a:buClrTx/>
              <a:buSzTx/>
              <a:buFontTx/>
              <a:buNone/>
              <a:tabLst/>
              <a:defRPr/>
            </a:pPr>
            <a:r>
              <a:rPr kumimoji="0" lang="en-CA" sz="4400" b="0" i="0" u="none" strike="noStrike" kern="1200" cap="none" spc="0" normalizeH="0" baseline="9456" noProof="0" dirty="0">
                <a:ln>
                  <a:noFill/>
                </a:ln>
                <a:solidFill>
                  <a:srgbClr val="9A2C1E"/>
                </a:solidFill>
                <a:effectLst/>
                <a:uLnTx/>
                <a:uFillTx/>
                <a:latin typeface="UnDotum"/>
                <a:ea typeface="新細明體" pitchFamily="18" charset="-120"/>
                <a:cs typeface="Times New Roman"/>
              </a:rPr>
              <a:t>1.</a:t>
            </a:r>
            <a:r>
              <a:rPr kumimoji="0" lang="en-CA" sz="4400" b="0" i="0" u="none" strike="noStrike" kern="1200" cap="none" spc="0" normalizeH="0" baseline="0" noProof="0" dirty="0">
                <a:ln>
                  <a:noFill/>
                </a:ln>
                <a:solidFill>
                  <a:srgbClr val="9A2C1E"/>
                </a:solidFill>
                <a:effectLst/>
                <a:uLnTx/>
                <a:uFillTx/>
                <a:latin typeface="UnDotum"/>
                <a:ea typeface="新細明體" pitchFamily="18" charset="-120"/>
                <a:cs typeface="Times New Roman"/>
              </a:rPr>
              <a:t> </a:t>
            </a:r>
            <a:r>
              <a:rPr kumimoji="0" sz="40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Nature of</a:t>
            </a:r>
            <a:r>
              <a:rPr kumimoji="0" sz="4000" b="0" i="0" u="none" strike="noStrike" kern="1200" cap="none" spc="-110" normalizeH="0" baseline="0" noProof="0" dirty="0">
                <a:ln>
                  <a:noFill/>
                </a:ln>
                <a:solidFill>
                  <a:prstClr val="black"/>
                </a:solidFill>
                <a:effectLst/>
                <a:uLnTx/>
                <a:uFillTx/>
                <a:latin typeface="Times New Roman"/>
                <a:ea typeface="新細明體" pitchFamily="18" charset="-120"/>
                <a:cs typeface="Times New Roman"/>
              </a:rPr>
              <a:t> </a:t>
            </a:r>
            <a:r>
              <a:rPr kumimoji="0" sz="40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drug</a:t>
            </a:r>
          </a:p>
          <a:p>
            <a:pPr marL="482600" marR="0" lvl="1" indent="0" algn="l" defTabSz="914400" rtl="0" eaLnBrk="1" fontAlgn="auto" latinLnBrk="0" hangingPunct="1">
              <a:lnSpc>
                <a:spcPct val="100000"/>
              </a:lnSpc>
              <a:spcBef>
                <a:spcPts val="370"/>
              </a:spcBef>
              <a:spcAft>
                <a:spcPts val="0"/>
              </a:spcAft>
              <a:buClrTx/>
              <a:buSzTx/>
              <a:buFontTx/>
              <a:buNone/>
              <a:tabLst/>
              <a:defRPr/>
            </a:pPr>
            <a:r>
              <a:rPr kumimoji="0" lang="en-CA" sz="4400" b="0" i="0" u="none" strike="noStrike" kern="1200" cap="none" spc="0" normalizeH="0" baseline="9456" noProof="0" dirty="0">
                <a:ln>
                  <a:noFill/>
                </a:ln>
                <a:solidFill>
                  <a:srgbClr val="9A2C1E"/>
                </a:solidFill>
                <a:effectLst/>
                <a:uLnTx/>
                <a:uFillTx/>
                <a:latin typeface="UnDotum"/>
                <a:ea typeface="新細明體" pitchFamily="18" charset="-120"/>
                <a:cs typeface="Times New Roman"/>
              </a:rPr>
              <a:t>2.</a:t>
            </a:r>
            <a:r>
              <a:rPr kumimoji="0" lang="en-CA" sz="4400" b="0" i="0" u="none" strike="noStrike" kern="1200" cap="none" spc="0" normalizeH="0" baseline="0" noProof="0" dirty="0">
                <a:ln>
                  <a:noFill/>
                </a:ln>
                <a:solidFill>
                  <a:srgbClr val="9A2C1E"/>
                </a:solidFill>
                <a:effectLst/>
                <a:uLnTx/>
                <a:uFillTx/>
                <a:latin typeface="UnDotum"/>
                <a:ea typeface="新細明體" pitchFamily="18" charset="-120"/>
                <a:cs typeface="Times New Roman"/>
              </a:rPr>
              <a:t> </a:t>
            </a:r>
            <a:r>
              <a:rPr kumimoji="0" sz="40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Solvent</a:t>
            </a:r>
          </a:p>
          <a:p>
            <a:pPr marL="482600" marR="0" lvl="1" indent="0" algn="l" defTabSz="914400" rtl="0" eaLnBrk="1" fontAlgn="auto" latinLnBrk="0" hangingPunct="1">
              <a:lnSpc>
                <a:spcPct val="100000"/>
              </a:lnSpc>
              <a:spcBef>
                <a:spcPts val="370"/>
              </a:spcBef>
              <a:spcAft>
                <a:spcPts val="0"/>
              </a:spcAft>
              <a:buClrTx/>
              <a:buSzTx/>
              <a:buFontTx/>
              <a:buNone/>
              <a:tabLst/>
              <a:defRPr/>
            </a:pPr>
            <a:r>
              <a:rPr kumimoji="0" lang="en-CA" sz="4400" b="0" i="0" u="none" strike="noStrike" kern="1200" cap="none" spc="-7" normalizeH="0" baseline="9456" noProof="0" dirty="0">
                <a:ln>
                  <a:noFill/>
                </a:ln>
                <a:solidFill>
                  <a:srgbClr val="9A2C1E"/>
                </a:solidFill>
                <a:effectLst/>
                <a:uLnTx/>
                <a:uFillTx/>
                <a:latin typeface="UnDotum"/>
                <a:ea typeface="新細明體" pitchFamily="18" charset="-120"/>
                <a:cs typeface="Times New Roman"/>
              </a:rPr>
              <a:t>3.</a:t>
            </a:r>
            <a:r>
              <a:rPr kumimoji="0" lang="en-CA" sz="4400" b="0" i="0" u="none" strike="noStrike" kern="1200" cap="none" spc="-7" normalizeH="0" baseline="0" noProof="0" dirty="0">
                <a:ln>
                  <a:noFill/>
                </a:ln>
                <a:solidFill>
                  <a:srgbClr val="9A2C1E"/>
                </a:solidFill>
                <a:effectLst/>
                <a:uLnTx/>
                <a:uFillTx/>
                <a:latin typeface="UnDotum"/>
                <a:ea typeface="新細明體" pitchFamily="18" charset="-120"/>
                <a:cs typeface="Times New Roman"/>
              </a:rPr>
              <a:t> </a:t>
            </a:r>
            <a:r>
              <a:rPr kumimoji="0" sz="40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Temperature</a:t>
            </a:r>
            <a:endParaRPr kumimoji="0" sz="40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endParaRPr>
          </a:p>
          <a:p>
            <a:pPr marL="482600" marR="0" lvl="1" indent="0" algn="l" defTabSz="914400" rtl="0" eaLnBrk="1" fontAlgn="auto" latinLnBrk="0" hangingPunct="1">
              <a:lnSpc>
                <a:spcPct val="100000"/>
              </a:lnSpc>
              <a:spcBef>
                <a:spcPts val="380"/>
              </a:spcBef>
              <a:spcAft>
                <a:spcPts val="0"/>
              </a:spcAft>
              <a:buClrTx/>
              <a:buSzTx/>
              <a:buFontTx/>
              <a:buNone/>
              <a:tabLst/>
              <a:defRPr/>
            </a:pPr>
            <a:r>
              <a:rPr kumimoji="0" lang="en-CA" sz="4400" b="0" i="0" u="none" strike="noStrike" kern="1200" cap="none" spc="7" normalizeH="0" baseline="9456" noProof="0" dirty="0">
                <a:ln>
                  <a:noFill/>
                </a:ln>
                <a:solidFill>
                  <a:srgbClr val="9A2C1E"/>
                </a:solidFill>
                <a:effectLst/>
                <a:uLnTx/>
                <a:uFillTx/>
                <a:latin typeface="UnDotum"/>
                <a:ea typeface="新細明體" pitchFamily="18" charset="-120"/>
                <a:cs typeface="Times New Roman"/>
              </a:rPr>
              <a:t>4.</a:t>
            </a:r>
            <a:r>
              <a:rPr kumimoji="0" lang="en-CA" sz="4400" b="0" i="0" u="none" strike="noStrike" kern="1200" cap="none" spc="7" normalizeH="0" baseline="0" noProof="0" dirty="0">
                <a:ln>
                  <a:noFill/>
                </a:ln>
                <a:solidFill>
                  <a:srgbClr val="9A2C1E"/>
                </a:solidFill>
                <a:effectLst/>
                <a:uLnTx/>
                <a:uFillTx/>
                <a:latin typeface="UnDotum"/>
                <a:ea typeface="新細明體" pitchFamily="18" charset="-120"/>
                <a:cs typeface="Times New Roman"/>
              </a:rPr>
              <a:t> </a:t>
            </a:r>
            <a:r>
              <a:rPr kumimoji="0" sz="40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pH</a:t>
            </a:r>
            <a:endParaRPr kumimoji="0" sz="40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endParaRPr>
          </a:p>
          <a:p>
            <a:pPr marL="482600" marR="0" lvl="1" indent="0" algn="l" defTabSz="914400" rtl="0" eaLnBrk="1" fontAlgn="auto" latinLnBrk="0" hangingPunct="1">
              <a:lnSpc>
                <a:spcPct val="100000"/>
              </a:lnSpc>
              <a:spcBef>
                <a:spcPts val="370"/>
              </a:spcBef>
              <a:spcAft>
                <a:spcPts val="0"/>
              </a:spcAft>
              <a:buClrTx/>
              <a:buSzTx/>
              <a:buFontTx/>
              <a:buNone/>
              <a:tabLst/>
              <a:defRPr/>
            </a:pPr>
            <a:r>
              <a:rPr kumimoji="0" lang="en-CA" sz="4400" b="0" i="0" u="none" strike="noStrike" kern="1200" cap="none" spc="0" normalizeH="0" baseline="9456" noProof="0" dirty="0">
                <a:ln>
                  <a:noFill/>
                </a:ln>
                <a:solidFill>
                  <a:srgbClr val="9A2C1E"/>
                </a:solidFill>
                <a:effectLst/>
                <a:uLnTx/>
                <a:uFillTx/>
                <a:latin typeface="UnDotum"/>
                <a:ea typeface="新細明體" pitchFamily="18" charset="-120"/>
                <a:cs typeface="Times New Roman"/>
              </a:rPr>
              <a:t>5.</a:t>
            </a:r>
            <a:r>
              <a:rPr kumimoji="0" lang="en-CA" sz="4400" b="0" i="0" u="none" strike="noStrike" kern="1200" cap="none" spc="0" normalizeH="0" baseline="0" noProof="0" dirty="0">
                <a:ln>
                  <a:noFill/>
                </a:ln>
                <a:solidFill>
                  <a:srgbClr val="9A2C1E"/>
                </a:solidFill>
                <a:effectLst/>
                <a:uLnTx/>
                <a:uFillTx/>
                <a:latin typeface="UnDotum"/>
                <a:ea typeface="新細明體" pitchFamily="18" charset="-120"/>
                <a:cs typeface="Times New Roman"/>
              </a:rPr>
              <a:t> </a:t>
            </a:r>
            <a:r>
              <a:rPr kumimoji="0" sz="40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rPr>
              <a:t>Particle</a:t>
            </a:r>
            <a:r>
              <a:rPr kumimoji="0" sz="4000" b="0" i="0" u="none" strike="noStrike" kern="1200" cap="none" spc="-40" normalizeH="0" baseline="0" noProof="0" dirty="0">
                <a:ln>
                  <a:noFill/>
                </a:ln>
                <a:solidFill>
                  <a:prstClr val="black"/>
                </a:solidFill>
                <a:effectLst/>
                <a:uLnTx/>
                <a:uFillTx/>
                <a:latin typeface="Times New Roman"/>
                <a:ea typeface="新細明體" pitchFamily="18" charset="-120"/>
                <a:cs typeface="Times New Roman"/>
              </a:rPr>
              <a:t> </a:t>
            </a:r>
            <a:r>
              <a:rPr kumimoji="0" sz="4000" b="0" i="0" u="none" strike="noStrike" kern="1200" cap="none" spc="-5" normalizeH="0" baseline="0" noProof="0" dirty="0">
                <a:ln>
                  <a:noFill/>
                </a:ln>
                <a:solidFill>
                  <a:prstClr val="black"/>
                </a:solidFill>
                <a:effectLst/>
                <a:uLnTx/>
                <a:uFillTx/>
                <a:latin typeface="Times New Roman"/>
                <a:ea typeface="新細明體" pitchFamily="18" charset="-120"/>
                <a:cs typeface="Times New Roman"/>
              </a:rPr>
              <a:t>size</a:t>
            </a:r>
            <a:endParaRPr kumimoji="0" sz="4000" b="0" i="0" u="none" strike="noStrike" kern="1200" cap="none" spc="0" normalizeH="0" baseline="0" noProof="0" dirty="0">
              <a:ln>
                <a:noFill/>
              </a:ln>
              <a:solidFill>
                <a:prstClr val="black"/>
              </a:solidFill>
              <a:effectLst/>
              <a:uLnTx/>
              <a:uFillTx/>
              <a:latin typeface="Times New Roman"/>
              <a:ea typeface="新細明體" pitchFamily="18" charset="-120"/>
              <a:cs typeface="Times New Roman"/>
            </a:endParaRPr>
          </a:p>
        </p:txBody>
      </p:sp>
      <p:sp>
        <p:nvSpPr>
          <p:cNvPr id="4" name="object 4"/>
          <p:cNvSpPr txBox="1"/>
          <p:nvPr/>
        </p:nvSpPr>
        <p:spPr>
          <a:xfrm>
            <a:off x="10037763" y="6283325"/>
            <a:ext cx="96837" cy="166688"/>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新細明體" pitchFamily="18" charset="-120"/>
                <a:cs typeface="Arial"/>
              </a:rPr>
              <a:t>8</a:t>
            </a:r>
            <a:endParaRPr kumimoji="0" sz="1000" b="0" i="0" u="none" strike="noStrike" kern="1200" cap="none" spc="0" normalizeH="0" baseline="0" noProof="0">
              <a:ln>
                <a:noFill/>
              </a:ln>
              <a:solidFill>
                <a:prstClr val="black"/>
              </a:solidFill>
              <a:effectLst/>
              <a:uLnTx/>
              <a:uFillTx/>
              <a:latin typeface="Arial"/>
              <a:ea typeface="新細明體" pitchFamily="18" charset="-120"/>
              <a:cs typeface="Arial"/>
            </a:endParaRPr>
          </a:p>
        </p:txBody>
      </p:sp>
      <p:sp>
        <p:nvSpPr>
          <p:cNvPr id="46085" name="TextBox 1"/>
          <p:cNvSpPr txBox="1">
            <a:spLocks noChangeArrowheads="1"/>
          </p:cNvSpPr>
          <p:nvPr/>
        </p:nvSpPr>
        <p:spPr bwMode="auto">
          <a:xfrm rot="-5400000">
            <a:off x="-2590800" y="2470150"/>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0" cap="none" spc="0" normalizeH="0" baseline="0" noProof="0" dirty="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Asst. Prof. </a:t>
            </a:r>
            <a:r>
              <a:rPr kumimoji="0" lang="en-US" altLang="en-US" sz="1400" b="0" i="1" u="none" strike="noStrike" kern="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a:t>
            </a: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Dr. Fuad  :  </a:t>
            </a:r>
            <a:r>
              <a:rPr kumimoji="0" lang="en-CA"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pitchFamily="18" charset="-120"/>
                <a:cs typeface="+mn-cs"/>
              </a:rPr>
              <a:t>https://academics.su.edu.krd/fuad.abdullah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 </a:t>
            </a:r>
          </a:p>
        </p:txBody>
      </p:sp>
    </p:spTree>
    <p:extLst>
      <p:ext uri="{BB962C8B-B14F-4D97-AF65-F5344CB8AC3E}">
        <p14:creationId xmlns:p14="http://schemas.microsoft.com/office/powerpoint/2010/main" val="189334269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567" y="1338470"/>
            <a:ext cx="9508436" cy="4093428"/>
          </a:xfrm>
          <a:prstGeom prst="rect">
            <a:avLst/>
          </a:prstGeom>
          <a:noFill/>
        </p:spPr>
        <p:txBody>
          <a:bodyPr wrap="square" rtlCol="0">
            <a:spAutoFit/>
          </a:bodyPr>
          <a:lstStyle/>
          <a:p>
            <a:r>
              <a:rPr lang="en-US" sz="3200" b="1" dirty="0">
                <a:solidFill>
                  <a:srgbClr val="C00000"/>
                </a:solidFill>
              </a:rPr>
              <a:t>Desirable properties of </a:t>
            </a:r>
            <a:r>
              <a:rPr lang="en-US" sz="3200" b="1" dirty="0" smtClean="0">
                <a:solidFill>
                  <a:srgbClr val="C00000"/>
                </a:solidFill>
              </a:rPr>
              <a:t>extraction solvent</a:t>
            </a:r>
            <a:endParaRPr lang="en-US" sz="3200" b="1" dirty="0">
              <a:solidFill>
                <a:srgbClr val="C00000"/>
              </a:solidFill>
            </a:endParaRPr>
          </a:p>
          <a:p>
            <a:endParaRPr lang="en-US" sz="3200" dirty="0"/>
          </a:p>
          <a:p>
            <a:pPr marL="285750" indent="-285750">
              <a:buFont typeface="Arial" panose="020B0604020202020204" pitchFamily="34" charset="0"/>
              <a:buChar char="•"/>
            </a:pPr>
            <a:r>
              <a:rPr lang="en-US" sz="2800" dirty="0"/>
              <a:t>Efficiency </a:t>
            </a:r>
          </a:p>
          <a:p>
            <a:pPr marL="285750" indent="-285750">
              <a:buFont typeface="Arial" panose="020B0604020202020204" pitchFamily="34" charset="0"/>
              <a:buChar char="•"/>
            </a:pPr>
            <a:r>
              <a:rPr lang="en-US" sz="2800" dirty="0"/>
              <a:t>Low toxicity</a:t>
            </a:r>
          </a:p>
          <a:p>
            <a:pPr marL="285750" indent="-285750">
              <a:buFont typeface="Arial" panose="020B0604020202020204" pitchFamily="34" charset="0"/>
              <a:buChar char="•"/>
            </a:pPr>
            <a:r>
              <a:rPr lang="en-US" sz="2800" dirty="0"/>
              <a:t>Ease of removal</a:t>
            </a:r>
          </a:p>
          <a:p>
            <a:pPr marL="285750" indent="-285750">
              <a:buFont typeface="Arial" panose="020B0604020202020204" pitchFamily="34" charset="0"/>
              <a:buChar char="•"/>
            </a:pPr>
            <a:r>
              <a:rPr lang="en-US" sz="2800" dirty="0"/>
              <a:t>Low reactivity (not causing side reactions, complexation or dissociation of the extract components)</a:t>
            </a:r>
          </a:p>
          <a:p>
            <a:pPr marL="285750" indent="-285750">
              <a:buFont typeface="Arial" panose="020B0604020202020204" pitchFamily="34" charset="0"/>
              <a:buChar char="•"/>
            </a:pPr>
            <a:r>
              <a:rPr lang="en-US" sz="2800" dirty="0"/>
              <a:t>Availability and cost effectiveness</a:t>
            </a:r>
          </a:p>
          <a:p>
            <a:pPr marL="285750" indent="-285750">
              <a:buFont typeface="Arial" panose="020B0604020202020204" pitchFamily="34" charset="0"/>
              <a:buChar char="•"/>
            </a:pPr>
            <a:endParaRPr lang="en-GB" sz="2800" dirty="0"/>
          </a:p>
        </p:txBody>
      </p:sp>
      <p:sp>
        <p:nvSpPr>
          <p:cNvPr id="5" name="Slide Number Placeholder 4"/>
          <p:cNvSpPr>
            <a:spLocks noGrp="1"/>
          </p:cNvSpPr>
          <p:nvPr>
            <p:ph type="sldNum" sz="quarter" idx="12"/>
          </p:nvPr>
        </p:nvSpPr>
        <p:spPr/>
        <p:txBody>
          <a:bodyPr/>
          <a:lstStyle/>
          <a:p>
            <a:fld id="{F0E66B0B-C390-4A39-9AD5-57B8FB2FA541}" type="slidenum">
              <a:rPr lang="en-GB" sz="1600" b="1" smtClean="0"/>
              <a:t>16</a:t>
            </a:fld>
            <a:endParaRPr lang="en-GB" sz="1600" b="1"/>
          </a:p>
        </p:txBody>
      </p:sp>
    </p:spTree>
    <p:extLst>
      <p:ext uri="{BB962C8B-B14F-4D97-AF65-F5344CB8AC3E}">
        <p14:creationId xmlns:p14="http://schemas.microsoft.com/office/powerpoint/2010/main" val="2515210745"/>
      </p:ext>
    </p:extLst>
  </p:cSld>
  <p:clrMapOvr>
    <a:masterClrMapping/>
  </p:clrMapOvr>
  <mc:AlternateContent xmlns:mc="http://schemas.openxmlformats.org/markup-compatibility/2006" xmlns:p14="http://schemas.microsoft.com/office/powerpoint/2010/main">
    <mc:Choice Requires="p14">
      <p:transition spd="slow" p14:dur="2000" advTm="40060"/>
    </mc:Choice>
    <mc:Fallback xmlns="">
      <p:transition spd="slow" advTm="4006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5034" y="683169"/>
            <a:ext cx="8862391" cy="5463071"/>
          </a:xfrm>
        </p:spPr>
        <p:txBody>
          <a:bodyPr>
            <a:normAutofit/>
          </a:bodyPr>
          <a:lstStyle/>
          <a:p>
            <a:pPr marL="0" indent="0">
              <a:buNone/>
            </a:pPr>
            <a:r>
              <a:rPr lang="en-US" sz="2400" b="1" dirty="0" smtClean="0">
                <a:solidFill>
                  <a:srgbClr val="C00000"/>
                </a:solidFill>
              </a:rPr>
              <a:t>  Extraction </a:t>
            </a:r>
            <a:r>
              <a:rPr lang="en-US" sz="2400" b="1" dirty="0">
                <a:solidFill>
                  <a:srgbClr val="C00000"/>
                </a:solidFill>
              </a:rPr>
              <a:t>Techniques </a:t>
            </a:r>
            <a:endParaRPr lang="en-US" sz="2400" b="1" dirty="0" smtClean="0">
              <a:solidFill>
                <a:srgbClr val="C00000"/>
              </a:solidFill>
            </a:endParaRPr>
          </a:p>
          <a:p>
            <a:pPr marL="0" indent="0">
              <a:buNone/>
            </a:pPr>
            <a:endParaRPr lang="en-US" sz="2400" b="1" dirty="0">
              <a:solidFill>
                <a:srgbClr val="C00000"/>
              </a:solidFill>
            </a:endParaRPr>
          </a:p>
          <a:p>
            <a:pPr lvl="0"/>
            <a:r>
              <a:rPr lang="en-US" sz="2400" b="1" dirty="0"/>
              <a:t>Maceration (soaking): </a:t>
            </a:r>
            <a:r>
              <a:rPr lang="en-US" sz="2400" dirty="0"/>
              <a:t>involves mixing the biomass with a suitable solvent in a closed container. The mixture is left overnight (with occasional stirring) and the extract is then strained and the processes is repeated. This approach is time consuming.</a:t>
            </a:r>
            <a:endParaRPr lang="en-GB" sz="2400" dirty="0"/>
          </a:p>
          <a:p>
            <a:pPr lvl="0"/>
            <a:r>
              <a:rPr lang="en-US" sz="2400" dirty="0"/>
              <a:t>M</a:t>
            </a:r>
            <a:r>
              <a:rPr lang="en-US" sz="2400" dirty="0" smtClean="0"/>
              <a:t>aceration </a:t>
            </a:r>
            <a:r>
              <a:rPr lang="en-US" sz="2400" dirty="0"/>
              <a:t>(continuous stirring)</a:t>
            </a:r>
            <a:endParaRPr lang="en-GB" sz="2400" dirty="0"/>
          </a:p>
          <a:p>
            <a:pPr lvl="0"/>
            <a:r>
              <a:rPr lang="en-US" sz="2400" b="1" dirty="0"/>
              <a:t>Steam distillation</a:t>
            </a:r>
            <a:endParaRPr lang="en-GB" sz="2400" b="1" dirty="0"/>
          </a:p>
          <a:p>
            <a:pPr lvl="0"/>
            <a:r>
              <a:rPr lang="en-US" sz="2400" b="1" dirty="0"/>
              <a:t>Soxhlet extraction: </a:t>
            </a:r>
            <a:endParaRPr lang="en-GB" sz="2400" b="1" dirty="0"/>
          </a:p>
          <a:p>
            <a:pPr lvl="0"/>
            <a:r>
              <a:rPr lang="en-US" sz="2400" b="1" dirty="0"/>
              <a:t>Ultrasound-assisted extraction (Sonication) </a:t>
            </a:r>
            <a:endParaRPr lang="en-GB" sz="2400" b="1" dirty="0"/>
          </a:p>
          <a:p>
            <a:r>
              <a:rPr lang="en-US" sz="2400" b="1" dirty="0"/>
              <a:t>Microwave-assisted extraction</a:t>
            </a:r>
            <a:endParaRPr lang="en-GB" sz="2400" b="1" dirty="0"/>
          </a:p>
          <a:p>
            <a:pPr marL="0" indent="0">
              <a:buNone/>
            </a:pPr>
            <a:endParaRPr lang="en-GB" sz="2400" dirty="0"/>
          </a:p>
        </p:txBody>
      </p:sp>
      <p:sp>
        <p:nvSpPr>
          <p:cNvPr id="18" name="Slide Number Placeholder 17"/>
          <p:cNvSpPr>
            <a:spLocks noGrp="1"/>
          </p:cNvSpPr>
          <p:nvPr>
            <p:ph type="sldNum" sz="quarter" idx="12"/>
          </p:nvPr>
        </p:nvSpPr>
        <p:spPr>
          <a:xfrm>
            <a:off x="7378148" y="6404507"/>
            <a:ext cx="2743200" cy="365125"/>
          </a:xfrm>
        </p:spPr>
        <p:txBody>
          <a:bodyPr>
            <a:normAutofit/>
          </a:bodyPr>
          <a:lstStyle/>
          <a:p>
            <a:fld id="{F0E66B0B-C390-4A39-9AD5-57B8FB2FA541}" type="slidenum">
              <a:rPr lang="en-GB" sz="1600" b="1" smtClean="0"/>
              <a:t>17</a:t>
            </a:fld>
            <a:endParaRPr lang="en-GB" sz="1600" b="1" dirty="0"/>
          </a:p>
        </p:txBody>
      </p:sp>
      <p:sp>
        <p:nvSpPr>
          <p:cNvPr id="7" name="TextBox 6"/>
          <p:cNvSpPr txBox="1"/>
          <p:nvPr/>
        </p:nvSpPr>
        <p:spPr>
          <a:xfrm>
            <a:off x="10707756" y="6308035"/>
            <a:ext cx="1089144" cy="400110"/>
          </a:xfrm>
          <a:prstGeom prst="rect">
            <a:avLst/>
          </a:prstGeom>
          <a:noFill/>
        </p:spPr>
        <p:txBody>
          <a:bodyPr wrap="none" rtlCol="0">
            <a:spAutoFit/>
          </a:bodyPr>
          <a:lstStyle/>
          <a:p>
            <a:r>
              <a:rPr lang="en-US" sz="2000" b="1" dirty="0">
                <a:solidFill>
                  <a:srgbClr val="0070C0"/>
                </a:solidFill>
              </a:rPr>
              <a:t>Soxhlet</a:t>
            </a:r>
            <a:endParaRPr lang="en-GB" sz="2000" b="1" dirty="0">
              <a:solidFill>
                <a:srgbClr val="0070C0"/>
              </a:solidFill>
            </a:endParaRPr>
          </a:p>
        </p:txBody>
      </p:sp>
      <p:sp>
        <p:nvSpPr>
          <p:cNvPr id="8" name="TextBox 7"/>
          <p:cNvSpPr txBox="1"/>
          <p:nvPr/>
        </p:nvSpPr>
        <p:spPr>
          <a:xfrm>
            <a:off x="8847745" y="4144965"/>
            <a:ext cx="1564539" cy="584775"/>
          </a:xfrm>
          <a:prstGeom prst="rect">
            <a:avLst/>
          </a:prstGeom>
          <a:noFill/>
        </p:spPr>
        <p:txBody>
          <a:bodyPr wrap="square" rtlCol="0">
            <a:spAutoFit/>
          </a:bodyPr>
          <a:lstStyle/>
          <a:p>
            <a:pPr algn="ctr"/>
            <a:r>
              <a:rPr lang="en-US" sz="1600" dirty="0"/>
              <a:t>Sample held in thimble</a:t>
            </a:r>
            <a:endParaRPr lang="en-GB" sz="1600" dirty="0"/>
          </a:p>
        </p:txBody>
      </p:sp>
      <p:sp>
        <p:nvSpPr>
          <p:cNvPr id="9" name="TextBox 8"/>
          <p:cNvSpPr txBox="1"/>
          <p:nvPr/>
        </p:nvSpPr>
        <p:spPr>
          <a:xfrm>
            <a:off x="8632885" y="5288393"/>
            <a:ext cx="1564539" cy="584775"/>
          </a:xfrm>
          <a:prstGeom prst="rect">
            <a:avLst/>
          </a:prstGeom>
          <a:noFill/>
        </p:spPr>
        <p:txBody>
          <a:bodyPr wrap="square" rtlCol="0">
            <a:spAutoFit/>
          </a:bodyPr>
          <a:lstStyle/>
          <a:p>
            <a:pPr algn="ctr"/>
            <a:r>
              <a:rPr lang="en-US" sz="1600" dirty="0"/>
              <a:t>Extraction solvent</a:t>
            </a:r>
            <a:endParaRPr lang="en-GB" sz="1600"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2283" y="1881368"/>
            <a:ext cx="1522708" cy="426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a:off x="9988417" y="5471079"/>
            <a:ext cx="95945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10041245" y="2988801"/>
            <a:ext cx="95945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10110897" y="4437347"/>
            <a:ext cx="95945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9469165" y="3107446"/>
            <a:ext cx="1564539" cy="338554"/>
          </a:xfrm>
          <a:prstGeom prst="rect">
            <a:avLst/>
          </a:prstGeom>
          <a:noFill/>
        </p:spPr>
        <p:txBody>
          <a:bodyPr wrap="square" rtlCol="0">
            <a:spAutoFit/>
          </a:bodyPr>
          <a:lstStyle/>
          <a:p>
            <a:pPr algn="ctr"/>
            <a:r>
              <a:rPr lang="en-US" sz="1600" dirty="0"/>
              <a:t>Condenser</a:t>
            </a:r>
            <a:endParaRPr lang="en-GB" sz="1600" dirty="0"/>
          </a:p>
        </p:txBody>
      </p:sp>
    </p:spTree>
    <p:extLst>
      <p:ext uri="{BB962C8B-B14F-4D97-AF65-F5344CB8AC3E}">
        <p14:creationId xmlns:p14="http://schemas.microsoft.com/office/powerpoint/2010/main" val="365382759"/>
      </p:ext>
    </p:extLst>
  </p:cSld>
  <p:clrMapOvr>
    <a:masterClrMapping/>
  </p:clrMapOvr>
  <mc:AlternateContent xmlns:mc="http://schemas.openxmlformats.org/markup-compatibility/2006" xmlns:p14="http://schemas.microsoft.com/office/powerpoint/2010/main">
    <mc:Choice Requires="p14">
      <p:transition spd="slow" p14:dur="2000" advTm="153706"/>
    </mc:Choice>
    <mc:Fallback xmlns="">
      <p:transition spd="slow" advTm="15370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88C6F-3C30-44FC-85BA-AA8931C8BED6}" type="slidenum">
              <a:rPr kumimoji="0" lang="ar-SA" sz="1200" b="0" i="0" u="none" strike="noStrike" kern="1200" cap="none" spc="0" normalizeH="0" baseline="0" noProof="0" smtClean="0">
                <a:ln>
                  <a:noFill/>
                </a:ln>
                <a:solidFill>
                  <a:srgbClr val="000000"/>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1219200" y="249592"/>
            <a:ext cx="9982200" cy="6106758"/>
          </a:xfrm>
          <a:prstGeom prst="rect">
            <a:avLst/>
          </a:prstGeom>
        </p:spPr>
      </p:pic>
    </p:spTree>
    <p:extLst>
      <p:ext uri="{BB962C8B-B14F-4D97-AF65-F5344CB8AC3E}">
        <p14:creationId xmlns:p14="http://schemas.microsoft.com/office/powerpoint/2010/main" val="346121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7" y="483327"/>
            <a:ext cx="11403875" cy="1325563"/>
          </a:xfrm>
        </p:spPr>
        <p:txBody>
          <a:bodyPr>
            <a:noAutofit/>
          </a:bodyPr>
          <a:lstStyle/>
          <a:p>
            <a:r>
              <a:rPr lang="en-US" sz="2800" b="1" dirty="0">
                <a:solidFill>
                  <a:srgbClr val="C00000"/>
                </a:solidFill>
              </a:rPr>
              <a:t/>
            </a:r>
            <a:br>
              <a:rPr lang="en-US" sz="2800" b="1" dirty="0">
                <a:solidFill>
                  <a:srgbClr val="C00000"/>
                </a:solidFill>
              </a:rPr>
            </a:br>
            <a:r>
              <a:rPr lang="en-US" sz="2800" b="1" dirty="0">
                <a:solidFill>
                  <a:srgbClr val="C00000"/>
                </a:solidFill>
              </a:rPr>
              <a:t>Techniques commonly used in the field </a:t>
            </a:r>
            <a:r>
              <a:rPr lang="en-US" sz="2800" b="1" dirty="0" smtClean="0">
                <a:solidFill>
                  <a:srgbClr val="C00000"/>
                </a:solidFill>
              </a:rPr>
              <a:t>of medicinal plant:</a:t>
            </a:r>
            <a:br>
              <a:rPr lang="en-US" sz="2800" b="1" dirty="0" smtClean="0">
                <a:solidFill>
                  <a:srgbClr val="C00000"/>
                </a:solidFill>
              </a:rPr>
            </a:br>
            <a:endParaRPr lang="en-GB" sz="2800" b="1" dirty="0">
              <a:solidFill>
                <a:srgbClr val="C00000"/>
              </a:solidFill>
            </a:endParaRPr>
          </a:p>
        </p:txBody>
      </p:sp>
      <p:sp>
        <p:nvSpPr>
          <p:cNvPr id="3" name="Content Placeholder 2"/>
          <p:cNvSpPr>
            <a:spLocks noGrp="1"/>
          </p:cNvSpPr>
          <p:nvPr>
            <p:ph idx="1"/>
          </p:nvPr>
        </p:nvSpPr>
        <p:spPr>
          <a:xfrm>
            <a:off x="1676401" y="1930126"/>
            <a:ext cx="10515600" cy="4351338"/>
          </a:xfrm>
        </p:spPr>
        <p:txBody>
          <a:bodyPr>
            <a:normAutofit/>
          </a:bodyPr>
          <a:lstStyle/>
          <a:p>
            <a:pPr marL="0" indent="0">
              <a:buNone/>
            </a:pPr>
            <a:r>
              <a:rPr lang="en-US" sz="3200" b="1" dirty="0"/>
              <a:t>The main steps involved are:</a:t>
            </a:r>
            <a:endParaRPr lang="en-GB" sz="3200" b="1" dirty="0"/>
          </a:p>
          <a:p>
            <a:pPr marL="514350" lvl="0" indent="-514350">
              <a:buFont typeface="+mj-lt"/>
              <a:buAutoNum type="alphaUcPeriod"/>
            </a:pPr>
            <a:r>
              <a:rPr lang="en-US" sz="3200" b="1" dirty="0" smtClean="0"/>
              <a:t>Selection, plant </a:t>
            </a:r>
            <a:r>
              <a:rPr lang="en-US" sz="3200" b="1" dirty="0"/>
              <a:t>collection and </a:t>
            </a:r>
            <a:r>
              <a:rPr lang="en-US" sz="3200" b="1" dirty="0" smtClean="0"/>
              <a:t>preparation</a:t>
            </a:r>
          </a:p>
          <a:p>
            <a:pPr marL="514350" indent="-514350">
              <a:buFont typeface="+mj-lt"/>
              <a:buAutoNum type="alphaUcPeriod"/>
            </a:pPr>
            <a:r>
              <a:rPr lang="en-US" sz="3200" b="1" dirty="0" smtClean="0"/>
              <a:t>Extraction</a:t>
            </a:r>
          </a:p>
          <a:p>
            <a:pPr marL="514350" lvl="0" indent="-514350">
              <a:buFont typeface="+mj-lt"/>
              <a:buAutoNum type="alphaUcPeriod"/>
            </a:pPr>
            <a:r>
              <a:rPr lang="en-US" sz="3200" b="1" dirty="0" smtClean="0"/>
              <a:t>Fractionation and isolation</a:t>
            </a:r>
          </a:p>
          <a:p>
            <a:pPr marL="514350" indent="-514350">
              <a:buFont typeface="+mj-lt"/>
              <a:buAutoNum type="alphaUcPeriod"/>
            </a:pPr>
            <a:r>
              <a:rPr lang="en-US" sz="3200" b="1" dirty="0" smtClean="0"/>
              <a:t>Identification</a:t>
            </a:r>
          </a:p>
          <a:p>
            <a:pPr marL="514350" indent="-514350">
              <a:buFont typeface="+mj-lt"/>
              <a:buAutoNum type="alphaUcPeriod"/>
            </a:pPr>
            <a:r>
              <a:rPr lang="en-US" sz="3200" b="1" dirty="0"/>
              <a:t>Classification</a:t>
            </a:r>
          </a:p>
          <a:p>
            <a:pPr marL="514350" indent="-514350">
              <a:buFont typeface="+mj-lt"/>
              <a:buAutoNum type="alphaUcPeriod"/>
            </a:pPr>
            <a:r>
              <a:rPr lang="en-US" sz="3200" b="1" dirty="0"/>
              <a:t>Total synthesis </a:t>
            </a:r>
            <a:r>
              <a:rPr lang="en-US" sz="3200" b="1" dirty="0" smtClean="0"/>
              <a:t> </a:t>
            </a:r>
            <a:endParaRPr lang="en-US" sz="3200" b="1" dirty="0"/>
          </a:p>
          <a:p>
            <a:pPr marL="514350" lvl="0" indent="-514350">
              <a:buFont typeface="+mj-lt"/>
              <a:buAutoNum type="alphaUcPeriod"/>
            </a:pPr>
            <a:endParaRPr lang="en-US" sz="3200" b="1" dirty="0" smtClean="0"/>
          </a:p>
        </p:txBody>
      </p:sp>
      <p:sp>
        <p:nvSpPr>
          <p:cNvPr id="7" name="Slide Number Placeholder 6"/>
          <p:cNvSpPr>
            <a:spLocks noGrp="1"/>
          </p:cNvSpPr>
          <p:nvPr>
            <p:ph type="sldNum" sz="quarter" idx="12"/>
          </p:nvPr>
        </p:nvSpPr>
        <p:spPr/>
        <p:txBody>
          <a:bodyPr/>
          <a:lstStyle/>
          <a:p>
            <a:fld id="{F0E66B0B-C390-4A39-9AD5-57B8FB2FA541}" type="slidenum">
              <a:rPr lang="en-GB" sz="1600" b="1" smtClean="0"/>
              <a:t>2</a:t>
            </a:fld>
            <a:endParaRPr lang="en-GB" sz="1600" b="1"/>
          </a:p>
        </p:txBody>
      </p:sp>
    </p:spTree>
    <p:extLst>
      <p:ext uri="{BB962C8B-B14F-4D97-AF65-F5344CB8AC3E}">
        <p14:creationId xmlns:p14="http://schemas.microsoft.com/office/powerpoint/2010/main" val="521539920"/>
      </p:ext>
    </p:extLst>
  </p:cSld>
  <p:clrMapOvr>
    <a:masterClrMapping/>
  </p:clrMapOvr>
  <mc:AlternateContent xmlns:mc="http://schemas.openxmlformats.org/markup-compatibility/2006" xmlns:p14="http://schemas.microsoft.com/office/powerpoint/2010/main">
    <mc:Choice Requires="p14">
      <p:transition spd="slow" p14:dur="2000" advTm="4499"/>
    </mc:Choice>
    <mc:Fallback xmlns="">
      <p:transition spd="slow" advTm="449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C00000"/>
                </a:solidFill>
              </a:rPr>
              <a:t>A. Selection and plant </a:t>
            </a:r>
            <a:r>
              <a:rPr lang="en-US" sz="2800" b="1" dirty="0">
                <a:solidFill>
                  <a:srgbClr val="C00000"/>
                </a:solidFill>
              </a:rPr>
              <a:t>collection and preparation</a:t>
            </a:r>
            <a:endParaRPr lang="en-GB" sz="2800" dirty="0">
              <a:solidFill>
                <a:srgbClr val="C00000"/>
              </a:solidFill>
            </a:endParaRPr>
          </a:p>
        </p:txBody>
      </p:sp>
      <p:sp>
        <p:nvSpPr>
          <p:cNvPr id="3" name="Content Placeholder 2"/>
          <p:cNvSpPr>
            <a:spLocks noGrp="1"/>
          </p:cNvSpPr>
          <p:nvPr>
            <p:ph idx="1"/>
          </p:nvPr>
        </p:nvSpPr>
        <p:spPr>
          <a:xfrm>
            <a:off x="1465227" y="1552062"/>
            <a:ext cx="10515600" cy="4351338"/>
          </a:xfrm>
        </p:spPr>
        <p:txBody>
          <a:bodyPr>
            <a:noAutofit/>
          </a:bodyPr>
          <a:lstStyle/>
          <a:p>
            <a:pPr marL="514350" lvl="0" indent="-514350">
              <a:buFont typeface="+mj-lt"/>
              <a:buAutoNum type="arabicPeriod"/>
            </a:pPr>
            <a:r>
              <a:rPr lang="en-US" sz="2400" dirty="0"/>
              <a:t>Plant identification and collection (location, season, plant part, age, </a:t>
            </a:r>
            <a:r>
              <a:rPr lang="en-US" sz="2400" dirty="0" smtClean="0"/>
              <a:t>……etc</a:t>
            </a:r>
            <a:r>
              <a:rPr lang="en-US" sz="2400" dirty="0"/>
              <a:t>)</a:t>
            </a:r>
          </a:p>
          <a:p>
            <a:pPr marL="514350" lvl="0" indent="-514350">
              <a:buFont typeface="+mj-lt"/>
              <a:buAutoNum type="arabicPeriod"/>
            </a:pPr>
            <a:r>
              <a:rPr lang="en-US" sz="2400" dirty="0"/>
              <a:t>Cleaning </a:t>
            </a:r>
          </a:p>
          <a:p>
            <a:pPr marL="514350" lvl="0" indent="-514350">
              <a:buFont typeface="+mj-lt"/>
              <a:buAutoNum type="arabicPeriod"/>
            </a:pPr>
            <a:r>
              <a:rPr lang="en-US" sz="2400" dirty="0"/>
              <a:t>Drying </a:t>
            </a:r>
            <a:endParaRPr lang="en-GB" sz="2400" dirty="0"/>
          </a:p>
          <a:p>
            <a:pPr lvl="1"/>
            <a:r>
              <a:rPr lang="en-US" sz="3200" dirty="0"/>
              <a:t>Spreading or hanging the material in shade </a:t>
            </a:r>
            <a:r>
              <a:rPr lang="en-US" sz="3200" dirty="0" smtClean="0"/>
              <a:t>(must </a:t>
            </a:r>
            <a:r>
              <a:rPr lang="en-US" sz="3200" dirty="0"/>
              <a:t>be in the shade to avoid the effect of UV light on light sensitive compounds)</a:t>
            </a:r>
            <a:endParaRPr lang="en-GB" sz="3200" dirty="0"/>
          </a:p>
          <a:p>
            <a:pPr lvl="1"/>
            <a:r>
              <a:rPr lang="en-US" sz="3200" dirty="0"/>
              <a:t>Oven drying</a:t>
            </a:r>
            <a:endParaRPr lang="en-GB" sz="3200" dirty="0"/>
          </a:p>
          <a:p>
            <a:pPr lvl="1"/>
            <a:r>
              <a:rPr lang="en-US" sz="3200" dirty="0"/>
              <a:t>Freeze-drying</a:t>
            </a:r>
            <a:endParaRPr lang="en-GB" sz="3200" dirty="0"/>
          </a:p>
          <a:p>
            <a:endParaRPr lang="en-GB" sz="2000" dirty="0"/>
          </a:p>
        </p:txBody>
      </p:sp>
      <p:sp>
        <p:nvSpPr>
          <p:cNvPr id="5" name="Slide Number Placeholder 4"/>
          <p:cNvSpPr>
            <a:spLocks noGrp="1"/>
          </p:cNvSpPr>
          <p:nvPr>
            <p:ph type="sldNum" sz="quarter" idx="12"/>
          </p:nvPr>
        </p:nvSpPr>
        <p:spPr/>
        <p:txBody>
          <a:bodyPr/>
          <a:lstStyle/>
          <a:p>
            <a:fld id="{F0E66B0B-C390-4A39-9AD5-57B8FB2FA541}" type="slidenum">
              <a:rPr lang="en-GB" sz="1600" b="1" smtClean="0"/>
              <a:t>3</a:t>
            </a:fld>
            <a:endParaRPr lang="en-GB" sz="1600" b="1"/>
          </a:p>
        </p:txBody>
      </p:sp>
    </p:spTree>
    <p:extLst>
      <p:ext uri="{BB962C8B-B14F-4D97-AF65-F5344CB8AC3E}">
        <p14:creationId xmlns:p14="http://schemas.microsoft.com/office/powerpoint/2010/main" val="4225728805"/>
      </p:ext>
    </p:extLst>
  </p:cSld>
  <p:clrMapOvr>
    <a:masterClrMapping/>
  </p:clrMapOvr>
  <mc:AlternateContent xmlns:mc="http://schemas.openxmlformats.org/markup-compatibility/2006" xmlns:p14="http://schemas.microsoft.com/office/powerpoint/2010/main">
    <mc:Choice Requires="p14">
      <p:transition spd="slow" p14:dur="2000" advTm="256356"/>
    </mc:Choice>
    <mc:Fallback xmlns="">
      <p:transition spd="slow" advTm="25635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3540" y="1064179"/>
            <a:ext cx="10515600" cy="4351338"/>
          </a:xfrm>
        </p:spPr>
        <p:txBody>
          <a:bodyPr/>
          <a:lstStyle/>
          <a:p>
            <a:pPr marL="0" lvl="0" indent="0">
              <a:buNone/>
            </a:pPr>
            <a:r>
              <a:rPr lang="en-US" sz="3600" b="1" dirty="0"/>
              <a:t>4. Grinding</a:t>
            </a:r>
            <a:endParaRPr lang="en-GB" sz="3600" b="1" dirty="0"/>
          </a:p>
          <a:p>
            <a:pPr lvl="1"/>
            <a:r>
              <a:rPr lang="en-US" sz="2800" dirty="0"/>
              <a:t>Mortar and pestle </a:t>
            </a:r>
            <a:endParaRPr lang="en-GB" sz="2800" dirty="0"/>
          </a:p>
          <a:p>
            <a:pPr lvl="1"/>
            <a:r>
              <a:rPr lang="en-US" sz="2800" dirty="0"/>
              <a:t>Mills </a:t>
            </a:r>
            <a:endParaRPr lang="en-GB" sz="2800" dirty="0"/>
          </a:p>
          <a:p>
            <a:pPr lvl="1"/>
            <a:r>
              <a:rPr lang="en-US" sz="2800" dirty="0"/>
              <a:t>Grinders</a:t>
            </a:r>
            <a:endParaRPr lang="en-GB" sz="2800" dirty="0"/>
          </a:p>
          <a:p>
            <a:pPr lvl="1"/>
            <a:r>
              <a:rPr lang="en-US" sz="2800" dirty="0"/>
              <a:t>Blenders</a:t>
            </a:r>
            <a:endParaRPr lang="en-GB" sz="2800" dirty="0"/>
          </a:p>
          <a:p>
            <a:pPr marL="0" indent="0">
              <a:buNone/>
            </a:pPr>
            <a:endParaRPr lang="en-GB" dirty="0"/>
          </a:p>
        </p:txBody>
      </p:sp>
      <p:sp>
        <p:nvSpPr>
          <p:cNvPr id="11" name="Slide Number Placeholder 10"/>
          <p:cNvSpPr>
            <a:spLocks noGrp="1"/>
          </p:cNvSpPr>
          <p:nvPr>
            <p:ph type="sldNum" sz="quarter" idx="12"/>
          </p:nvPr>
        </p:nvSpPr>
        <p:spPr/>
        <p:txBody>
          <a:bodyPr/>
          <a:lstStyle/>
          <a:p>
            <a:fld id="{F0E66B0B-C390-4A39-9AD5-57B8FB2FA541}" type="slidenum">
              <a:rPr lang="en-GB" sz="1600" smtClean="0"/>
              <a:t>4</a:t>
            </a:fld>
            <a:endParaRPr lang="en-GB" sz="1600"/>
          </a:p>
        </p:txBody>
      </p:sp>
      <p:pic>
        <p:nvPicPr>
          <p:cNvPr id="4" name="Picture 3"/>
          <p:cNvPicPr>
            <a:picLocks noChangeAspect="1"/>
          </p:cNvPicPr>
          <p:nvPr/>
        </p:nvPicPr>
        <p:blipFill>
          <a:blip r:embed="rId2"/>
          <a:stretch>
            <a:fillRect/>
          </a:stretch>
        </p:blipFill>
        <p:spPr>
          <a:xfrm>
            <a:off x="3576908" y="3966307"/>
            <a:ext cx="1743267" cy="1743266"/>
          </a:xfrm>
          <a:prstGeom prst="rect">
            <a:avLst/>
          </a:prstGeom>
        </p:spPr>
      </p:pic>
      <p:pic>
        <p:nvPicPr>
          <p:cNvPr id="5" name="Picture 4"/>
          <p:cNvPicPr>
            <a:picLocks noChangeAspect="1"/>
          </p:cNvPicPr>
          <p:nvPr/>
        </p:nvPicPr>
        <p:blipFill>
          <a:blip r:embed="rId3"/>
          <a:stretch>
            <a:fillRect/>
          </a:stretch>
        </p:blipFill>
        <p:spPr>
          <a:xfrm>
            <a:off x="6599370" y="3526643"/>
            <a:ext cx="1745172" cy="2004459"/>
          </a:xfrm>
          <a:prstGeom prst="rect">
            <a:avLst/>
          </a:prstGeom>
        </p:spPr>
      </p:pic>
      <p:sp>
        <p:nvSpPr>
          <p:cNvPr id="6" name="TextBox 5"/>
          <p:cNvSpPr txBox="1"/>
          <p:nvPr/>
        </p:nvSpPr>
        <p:spPr>
          <a:xfrm>
            <a:off x="3576908" y="5631503"/>
            <a:ext cx="2270389" cy="646331"/>
          </a:xfrm>
          <a:prstGeom prst="rect">
            <a:avLst/>
          </a:prstGeom>
          <a:noFill/>
        </p:spPr>
        <p:txBody>
          <a:bodyPr wrap="square" rtlCol="0">
            <a:spAutoFit/>
          </a:bodyPr>
          <a:lstStyle/>
          <a:p>
            <a:r>
              <a:rPr lang="en-US" b="1" dirty="0">
                <a:solidFill>
                  <a:srgbClr val="0070C0"/>
                </a:solidFill>
              </a:rPr>
              <a:t>Mortar and pestle </a:t>
            </a:r>
            <a:endParaRPr lang="en-GB" b="1" dirty="0">
              <a:solidFill>
                <a:srgbClr val="0070C0"/>
              </a:solidFill>
            </a:endParaRPr>
          </a:p>
          <a:p>
            <a:endParaRPr lang="en-GB" b="1" dirty="0">
              <a:solidFill>
                <a:srgbClr val="0070C0"/>
              </a:solidFill>
            </a:endParaRPr>
          </a:p>
        </p:txBody>
      </p:sp>
      <p:sp>
        <p:nvSpPr>
          <p:cNvPr id="7" name="TextBox 6"/>
          <p:cNvSpPr txBox="1"/>
          <p:nvPr/>
        </p:nvSpPr>
        <p:spPr>
          <a:xfrm>
            <a:off x="6939248" y="5654063"/>
            <a:ext cx="2270389" cy="646331"/>
          </a:xfrm>
          <a:prstGeom prst="rect">
            <a:avLst/>
          </a:prstGeom>
          <a:noFill/>
        </p:spPr>
        <p:txBody>
          <a:bodyPr wrap="square" rtlCol="0">
            <a:spAutoFit/>
          </a:bodyPr>
          <a:lstStyle/>
          <a:p>
            <a:r>
              <a:rPr lang="en-US" b="1" dirty="0">
                <a:solidFill>
                  <a:srgbClr val="0070C0"/>
                </a:solidFill>
              </a:rPr>
              <a:t>Cyclone mill</a:t>
            </a:r>
            <a:endParaRPr lang="en-GB" b="1" dirty="0">
              <a:solidFill>
                <a:srgbClr val="0070C0"/>
              </a:solidFill>
            </a:endParaRPr>
          </a:p>
          <a:p>
            <a:endParaRPr lang="en-GB" b="1" dirty="0">
              <a:solidFill>
                <a:srgbClr val="0070C0"/>
              </a:solidFill>
            </a:endParaRPr>
          </a:p>
        </p:txBody>
      </p:sp>
      <p:pic>
        <p:nvPicPr>
          <p:cNvPr id="8" name="Picture 7"/>
          <p:cNvPicPr>
            <a:picLocks noChangeAspect="1"/>
          </p:cNvPicPr>
          <p:nvPr/>
        </p:nvPicPr>
        <p:blipFill>
          <a:blip r:embed="rId4"/>
          <a:stretch>
            <a:fillRect/>
          </a:stretch>
        </p:blipFill>
        <p:spPr>
          <a:xfrm>
            <a:off x="9418321" y="3321899"/>
            <a:ext cx="1528483" cy="1169186"/>
          </a:xfrm>
          <a:prstGeom prst="rect">
            <a:avLst/>
          </a:prstGeom>
        </p:spPr>
      </p:pic>
      <p:sp>
        <p:nvSpPr>
          <p:cNvPr id="9" name="TextBox 8"/>
          <p:cNvSpPr txBox="1"/>
          <p:nvPr/>
        </p:nvSpPr>
        <p:spPr>
          <a:xfrm>
            <a:off x="9940579" y="4306419"/>
            <a:ext cx="1754164" cy="369332"/>
          </a:xfrm>
          <a:prstGeom prst="rect">
            <a:avLst/>
          </a:prstGeom>
          <a:noFill/>
        </p:spPr>
        <p:txBody>
          <a:bodyPr wrap="square" rtlCol="0">
            <a:spAutoFit/>
          </a:bodyPr>
          <a:lstStyle>
            <a:defPPr>
              <a:defRPr lang="en-US"/>
            </a:defPPr>
            <a:lvl1pPr>
              <a:defRPr b="1">
                <a:solidFill>
                  <a:srgbClr val="0070C0"/>
                </a:solidFill>
              </a:defRPr>
            </a:lvl1pPr>
          </a:lstStyle>
          <a:p>
            <a:r>
              <a:rPr lang="en-US" dirty="0"/>
              <a:t>Sieves</a:t>
            </a:r>
            <a:endParaRPr lang="en-GB" dirty="0"/>
          </a:p>
        </p:txBody>
      </p:sp>
      <p:pic>
        <p:nvPicPr>
          <p:cNvPr id="1026" name="Picture 2" descr="C:\Users\Google\Desktop\Lec. phytochemistry 2017-2018\mi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9910" y="352698"/>
            <a:ext cx="3909065" cy="296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554938"/>
      </p:ext>
    </p:extLst>
  </p:cSld>
  <p:clrMapOvr>
    <a:masterClrMapping/>
  </p:clrMapOvr>
  <mc:AlternateContent xmlns:mc="http://schemas.openxmlformats.org/markup-compatibility/2006" xmlns:p14="http://schemas.microsoft.com/office/powerpoint/2010/main">
    <mc:Choice Requires="p14">
      <p:transition spd="slow" p14:dur="2000" advTm="41859"/>
    </mc:Choice>
    <mc:Fallback xmlns="">
      <p:transition spd="slow" advTm="4185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7053" y="1152907"/>
            <a:ext cx="10024947" cy="4758315"/>
          </a:xfrm>
        </p:spPr>
        <p:txBody>
          <a:bodyPr/>
          <a:lstStyle/>
          <a:p>
            <a:pPr marL="0" lvl="0" indent="0">
              <a:buNone/>
            </a:pPr>
            <a:r>
              <a:rPr lang="en-US" sz="2800" b="1" dirty="0"/>
              <a:t>5. </a:t>
            </a:r>
            <a:r>
              <a:rPr lang="en-US" sz="2400" b="1" dirty="0"/>
              <a:t>Sample storage</a:t>
            </a:r>
            <a:endParaRPr lang="en-GB" sz="2400" b="1" dirty="0"/>
          </a:p>
          <a:p>
            <a:pPr marL="0" indent="0">
              <a:buNone/>
            </a:pPr>
            <a:r>
              <a:rPr lang="en-US" sz="2400" b="1" dirty="0"/>
              <a:t>Depending on the compounds targeted in the analysis, plant samples are either</a:t>
            </a:r>
            <a:endParaRPr lang="en-GB" sz="2400" b="1" dirty="0"/>
          </a:p>
          <a:p>
            <a:pPr lvl="1"/>
            <a:r>
              <a:rPr lang="en-US" sz="2800" dirty="0"/>
              <a:t>Used directly</a:t>
            </a:r>
            <a:endParaRPr lang="en-GB" sz="2800" dirty="0"/>
          </a:p>
          <a:p>
            <a:pPr lvl="1"/>
            <a:r>
              <a:rPr lang="en-US" sz="2800" dirty="0"/>
              <a:t>Stored dried or frozen (usually -20</a:t>
            </a:r>
            <a:r>
              <a:rPr lang="en-US" sz="2800" baseline="30000" dirty="0"/>
              <a:t>o</a:t>
            </a:r>
            <a:r>
              <a:rPr lang="en-US" sz="2800" dirty="0"/>
              <a:t>C or other temperature below 0</a:t>
            </a:r>
            <a:r>
              <a:rPr lang="en-US" sz="2800" baseline="30000" dirty="0"/>
              <a:t>o</a:t>
            </a:r>
            <a:r>
              <a:rPr lang="en-US" sz="2800" dirty="0"/>
              <a:t>C)</a:t>
            </a:r>
            <a:endParaRPr lang="en-GB" sz="2800" dirty="0"/>
          </a:p>
          <a:p>
            <a:pPr marL="457200" lvl="1" indent="0">
              <a:buNone/>
            </a:pPr>
            <a:r>
              <a:rPr lang="en-US" sz="2800" dirty="0"/>
              <a:t>With extra attention to volatile compounds.</a:t>
            </a:r>
            <a:endParaRPr lang="en-GB" sz="2800" dirty="0"/>
          </a:p>
          <a:p>
            <a:pPr marL="0" indent="0">
              <a:buNone/>
            </a:pPr>
            <a:endParaRPr lang="en-GB" dirty="0"/>
          </a:p>
        </p:txBody>
      </p:sp>
      <p:sp>
        <p:nvSpPr>
          <p:cNvPr id="5" name="Slide Number Placeholder 4"/>
          <p:cNvSpPr>
            <a:spLocks noGrp="1"/>
          </p:cNvSpPr>
          <p:nvPr>
            <p:ph type="sldNum" sz="quarter" idx="12"/>
          </p:nvPr>
        </p:nvSpPr>
        <p:spPr/>
        <p:txBody>
          <a:bodyPr/>
          <a:lstStyle/>
          <a:p>
            <a:fld id="{F0E66B0B-C390-4A39-9AD5-57B8FB2FA541}" type="slidenum">
              <a:rPr lang="en-GB" sz="1600" b="1" smtClean="0"/>
              <a:t>5</a:t>
            </a:fld>
            <a:endParaRPr lang="en-GB" sz="1600" b="1" dirty="0"/>
          </a:p>
        </p:txBody>
      </p:sp>
    </p:spTree>
    <p:extLst>
      <p:ext uri="{BB962C8B-B14F-4D97-AF65-F5344CB8AC3E}">
        <p14:creationId xmlns:p14="http://schemas.microsoft.com/office/powerpoint/2010/main" val="3496238204"/>
      </p:ext>
    </p:extLst>
  </p:cSld>
  <p:clrMapOvr>
    <a:masterClrMapping/>
  </p:clrMapOvr>
  <mc:AlternateContent xmlns:mc="http://schemas.openxmlformats.org/markup-compatibility/2006" xmlns:p14="http://schemas.microsoft.com/office/powerpoint/2010/main">
    <mc:Choice Requires="p14">
      <p:transition spd="slow" p14:dur="2000" advTm="33227"/>
    </mc:Choice>
    <mc:Fallback xmlns="">
      <p:transition spd="slow" advTm="3322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AA2E4AE5-F4EC-4029-99BE-452B8003A107}"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新細明體" pitchFamily="18" charset="-120"/>
              <a:cs typeface="+mn-cs"/>
            </a:endParaRPr>
          </a:p>
        </p:txBody>
      </p:sp>
      <p:sp>
        <p:nvSpPr>
          <p:cNvPr id="31747" name="Rectangle 1"/>
          <p:cNvSpPr>
            <a:spLocks noChangeArrowheads="1"/>
          </p:cNvSpPr>
          <p:nvPr/>
        </p:nvSpPr>
        <p:spPr bwMode="auto">
          <a:xfrm>
            <a:off x="1312863" y="384175"/>
            <a:ext cx="2287806" cy="64633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Extraction</a:t>
            </a:r>
            <a:endParaRPr kumimoji="0" lang="en-CA" altLang="en-US" sz="4400" b="0" i="0" u="none" strike="noStrike" kern="1200" cap="none" spc="0" normalizeH="0" baseline="0" noProof="0" dirty="0" smtClean="0">
              <a:ln>
                <a:noFill/>
              </a:ln>
              <a:solidFill>
                <a:prstClr val="black"/>
              </a:solidFill>
              <a:effectLst/>
              <a:uLnTx/>
              <a:uFillTx/>
              <a:latin typeface="Arial" panose="020B0604020202020204" pitchFamily="34" charset="0"/>
              <a:ea typeface="新細明體" pitchFamily="18" charset="-120"/>
              <a:cs typeface="+mn-cs"/>
            </a:endParaRPr>
          </a:p>
        </p:txBody>
      </p:sp>
      <p:sp>
        <p:nvSpPr>
          <p:cNvPr id="31748" name="Rectangle 2"/>
          <p:cNvSpPr>
            <a:spLocks noChangeArrowheads="1"/>
          </p:cNvSpPr>
          <p:nvPr/>
        </p:nvSpPr>
        <p:spPr bwMode="auto">
          <a:xfrm>
            <a:off x="1312863" y="749599"/>
            <a:ext cx="10479088"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CA"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CA" altLang="en-US" sz="28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新細明體" pitchFamily="18" charset="-120"/>
                <a:cs typeface="Times New Roman" panose="02020603050405020304" pitchFamily="18" charset="0"/>
              </a:rPr>
              <a:t>Extraction</a:t>
            </a:r>
            <a:r>
              <a:rPr kumimoji="0" lang="en-CA"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rPr>
              <a:t>: is the first step for isolation of the bioactive compounds from natural sources.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en-CA" altLang="en-US" sz="2800" dirty="0">
              <a:solidFill>
                <a:prstClr val="black"/>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defRPr/>
            </a:pPr>
            <a:r>
              <a:rPr lang="en-US" sz="2800" b="1" dirty="0"/>
              <a:t>Extraction:   :</a:t>
            </a:r>
            <a:r>
              <a:rPr lang="en-US" sz="2800" dirty="0"/>
              <a:t>Is the first  and fundamental operation in natural product science, its aim is to separate the metabolites from the biological matrix which they are enclosed 	         inside</a:t>
            </a:r>
            <a:endParaRPr kumimoji="0" lang="en-CA"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CA"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rPr>
              <a:t>So the question; </a:t>
            </a:r>
            <a:r>
              <a:rPr kumimoji="0" lang="en-CA"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rPr>
              <a:t>what is an ideal extraction</a:t>
            </a:r>
            <a:r>
              <a:rPr kumimoji="0" lang="en-CA"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CA"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rPr>
              <a:t>It depends on what compound(s) you are going to obtain. Are you isolating a </a:t>
            </a:r>
            <a:r>
              <a:rPr kumimoji="0" lang="en-CA" altLang="en-US" sz="2800" b="1" i="0" u="sng" strike="noStrike" kern="1200" cap="none" spc="0" normalizeH="0" baseline="0" noProof="0" dirty="0" smtClean="0">
                <a:ln>
                  <a:noFill/>
                </a:ln>
                <a:solidFill>
                  <a:srgbClr val="FF0000"/>
                </a:solidFill>
                <a:effectLst/>
                <a:uLnTx/>
                <a:uFillTx/>
                <a:latin typeface="Times New Roman" panose="02020603050405020304" pitchFamily="18" charset="0"/>
                <a:ea typeface="新細明體" pitchFamily="18" charset="-120"/>
                <a:cs typeface="Times New Roman" panose="02020603050405020304" pitchFamily="18" charset="0"/>
              </a:rPr>
              <a:t>special compound </a:t>
            </a:r>
            <a:r>
              <a:rPr kumimoji="0" lang="en-CA"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rPr>
              <a:t>or </a:t>
            </a:r>
            <a:r>
              <a:rPr kumimoji="0" lang="en-CA" altLang="en-US" sz="2800" b="1" i="0" u="sng" strike="noStrike" kern="1200" cap="none" spc="0" normalizeH="0" baseline="0" noProof="0" dirty="0" smtClean="0">
                <a:ln>
                  <a:noFill/>
                </a:ln>
                <a:solidFill>
                  <a:srgbClr val="FF0000"/>
                </a:solidFill>
                <a:effectLst/>
                <a:uLnTx/>
                <a:uFillTx/>
                <a:latin typeface="Times New Roman" panose="02020603050405020304" pitchFamily="18" charset="0"/>
                <a:ea typeface="新細明體" pitchFamily="18" charset="-120"/>
                <a:cs typeface="Times New Roman" panose="02020603050405020304" pitchFamily="18" charset="0"/>
              </a:rPr>
              <a:t>special class of compound</a:t>
            </a:r>
            <a:r>
              <a:rPr kumimoji="0" lang="en-CA"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rPr>
              <a:t>, or </a:t>
            </a:r>
            <a:r>
              <a:rPr kumimoji="0" lang="en-CA" altLang="en-US" sz="2800" b="0" i="0" u="sng"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rPr>
              <a:t>are you </a:t>
            </a:r>
            <a:r>
              <a:rPr kumimoji="0" lang="en-CA" altLang="en-US" sz="2800" b="1" i="0" u="sng" strike="noStrike" kern="1200" cap="none" spc="0" normalizeH="0" baseline="0" noProof="0" dirty="0" smtClean="0">
                <a:ln>
                  <a:noFill/>
                </a:ln>
                <a:solidFill>
                  <a:srgbClr val="FF0000"/>
                </a:solidFill>
                <a:effectLst/>
                <a:uLnTx/>
                <a:uFillTx/>
                <a:latin typeface="Times New Roman" panose="02020603050405020304" pitchFamily="18" charset="0"/>
                <a:ea typeface="新細明體" pitchFamily="18" charset="-120"/>
                <a:cs typeface="Times New Roman" panose="02020603050405020304" pitchFamily="18" charset="0"/>
              </a:rPr>
              <a:t>isolating all compounds</a:t>
            </a:r>
            <a:r>
              <a:rPr kumimoji="0" lang="en-CA"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新細明體" pitchFamily="18" charset="-120"/>
                <a:cs typeface="Times New Roman" panose="02020603050405020304" pitchFamily="18" charset="0"/>
              </a:rPr>
              <a:t> </a:t>
            </a:r>
            <a:r>
              <a:rPr kumimoji="0" lang="en-CA"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itchFamily="18" charset="-120"/>
                <a:cs typeface="Times New Roman" panose="02020603050405020304" pitchFamily="18" charset="0"/>
              </a:rPr>
              <a:t>in the material? Method and procedure are different in these cases.</a:t>
            </a:r>
          </a:p>
        </p:txBody>
      </p:sp>
      <p:sp>
        <p:nvSpPr>
          <p:cNvPr id="5" name="TextBox 1"/>
          <p:cNvSpPr txBox="1">
            <a:spLocks noChangeArrowheads="1"/>
          </p:cNvSpPr>
          <p:nvPr/>
        </p:nvSpPr>
        <p:spPr bwMode="auto">
          <a:xfrm rot="16200000">
            <a:off x="-2590800" y="2470150"/>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1" u="none" strike="noStrike" kern="0" cap="none" spc="0" normalizeH="0" baseline="0" noProof="0" dirty="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Asst. Prof. </a:t>
            </a:r>
            <a:r>
              <a:rPr kumimoji="0" lang="en-US" altLang="en-US" sz="1400" b="0" i="1" u="none" strike="noStrike" kern="0" cap="none" spc="0" normalizeH="0" baseline="0" noProof="0" dirty="0" err="1">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Dr</a:t>
            </a:r>
            <a:r>
              <a:rPr kumimoji="0" lang="en-US" altLang="en-US" sz="1400" b="0" i="1" u="none" strike="noStrike" kern="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Fuad  :  </a:t>
            </a:r>
            <a:r>
              <a:rPr kumimoji="0" lang="en-CA" altLang="en-US" sz="1400" b="0" i="0" u="none" strike="noStrike" kern="0" cap="none" spc="0" normalizeH="0" baseline="0" noProof="0" dirty="0" smtClean="0">
                <a:ln>
                  <a:noFill/>
                </a:ln>
                <a:solidFill>
                  <a:srgbClr val="000000"/>
                </a:solidFill>
                <a:effectLst/>
                <a:uLnTx/>
                <a:uFillTx/>
                <a:latin typeface="Arial" panose="020B0604020202020204" pitchFamily="34" charset="0"/>
                <a:ea typeface="新細明體" pitchFamily="18" charset="-120"/>
                <a:cs typeface="+mn-cs"/>
              </a:rPr>
              <a:t>https://academics.su.edu.krd/fuad.abdullah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1" u="none" strike="noStrike" kern="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 </a:t>
            </a:r>
          </a:p>
        </p:txBody>
      </p:sp>
    </p:spTree>
    <p:extLst>
      <p:ext uri="{BB962C8B-B14F-4D97-AF65-F5344CB8AC3E}">
        <p14:creationId xmlns:p14="http://schemas.microsoft.com/office/powerpoint/2010/main" val="291418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F9474EB-D01F-4F5D-A442-FE7FC1A9C315}"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新細明體" pitchFamily="18" charset="-120"/>
              <a:cs typeface="+mn-cs"/>
            </a:endParaRPr>
          </a:p>
        </p:txBody>
      </p:sp>
      <p:sp>
        <p:nvSpPr>
          <p:cNvPr id="32771" name="Rectangle 1"/>
          <p:cNvSpPr>
            <a:spLocks noChangeArrowheads="1"/>
          </p:cNvSpPr>
          <p:nvPr/>
        </p:nvSpPr>
        <p:spPr bwMode="auto">
          <a:xfrm>
            <a:off x="1404335" y="815182"/>
            <a:ext cx="948690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You can use any kind of solvent. However, it has to be selected by consideration of the </a:t>
            </a:r>
            <a:r>
              <a:rPr kumimoji="0" lang="en-CA" altLang="en-US"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新細明體" pitchFamily="18" charset="-120"/>
                <a:cs typeface="+mn-cs"/>
              </a:rPr>
              <a:t>following two factors:</a:t>
            </a:r>
            <a:r>
              <a:rPr kumimoji="0" lang="en-CA"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a:t>
            </a:r>
          </a:p>
        </p:txBody>
      </p:sp>
      <p:sp>
        <p:nvSpPr>
          <p:cNvPr id="32772" name="Rectangle 2"/>
          <p:cNvSpPr>
            <a:spLocks noChangeArrowheads="1"/>
          </p:cNvSpPr>
          <p:nvPr/>
        </p:nvSpPr>
        <p:spPr bwMode="auto">
          <a:xfrm>
            <a:off x="1397000" y="2323307"/>
            <a:ext cx="103933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新細明體" pitchFamily="18" charset="-120"/>
                <a:cs typeface="+mn-cs"/>
              </a:rPr>
              <a:t>1)</a:t>
            </a:r>
            <a:r>
              <a:rPr kumimoji="0" lang="en-CA" altLang="en-US" sz="3200" b="1" i="0" u="none" strike="noStrike" kern="1200" cap="none" spc="0" normalizeH="0" baseline="0" noProof="0" dirty="0" smtClean="0">
                <a:ln>
                  <a:noFill/>
                </a:ln>
                <a:solidFill>
                  <a:srgbClr val="0070C0"/>
                </a:solidFill>
                <a:effectLst/>
                <a:uLnTx/>
                <a:uFillTx/>
                <a:latin typeface="Arial" panose="020B0604020202020204" pitchFamily="34" charset="0"/>
                <a:ea typeface="新細明體" pitchFamily="18" charset="-120"/>
                <a:cs typeface="+mn-cs"/>
              </a:rPr>
              <a:t> </a:t>
            </a:r>
            <a:r>
              <a:rPr kumimoji="0" lang="en-CA" alt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新細明體" pitchFamily="18" charset="-120"/>
                <a:cs typeface="+mn-cs"/>
              </a:rPr>
              <a:t>Polarity: </a:t>
            </a:r>
            <a:r>
              <a:rPr kumimoji="0" lang="en-CA"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There is a rule in solubility “similar polarity between solvents and compounds </a:t>
            </a:r>
            <a:r>
              <a:rPr kumimoji="0" lang="en-CA"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produces the best fit”. </a:t>
            </a:r>
          </a:p>
        </p:txBody>
      </p:sp>
      <p:sp>
        <p:nvSpPr>
          <p:cNvPr id="32773" name="Rectangle 3"/>
          <p:cNvSpPr>
            <a:spLocks noChangeArrowheads="1"/>
          </p:cNvSpPr>
          <p:nvPr/>
        </p:nvSpPr>
        <p:spPr bwMode="auto">
          <a:xfrm>
            <a:off x="1393825" y="354013"/>
            <a:ext cx="4554538" cy="64611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3600" b="1" i="0" u="none" strike="noStrike" kern="1200" cap="none" spc="0" normalizeH="0" baseline="0" noProof="0" smtClean="0">
                <a:ln>
                  <a:noFill/>
                </a:ln>
                <a:solidFill>
                  <a:srgbClr val="000000"/>
                </a:solidFill>
                <a:effectLst/>
                <a:uLnTx/>
                <a:uFillTx/>
                <a:latin typeface="Times New Roman" panose="02020603050405020304" pitchFamily="18" charset="0"/>
                <a:ea typeface="新細明體" pitchFamily="18" charset="-120"/>
                <a:cs typeface="+mn-cs"/>
              </a:rPr>
              <a:t>     Choice of Solvent </a:t>
            </a:r>
          </a:p>
        </p:txBody>
      </p:sp>
      <p:sp>
        <p:nvSpPr>
          <p:cNvPr id="32774" name="Rectangle 5"/>
          <p:cNvSpPr>
            <a:spLocks noChangeArrowheads="1"/>
          </p:cNvSpPr>
          <p:nvPr/>
        </p:nvSpPr>
        <p:spPr bwMode="auto">
          <a:xfrm>
            <a:off x="1397000" y="4535488"/>
            <a:ext cx="10626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The amount of solute, which can </a:t>
            </a:r>
            <a:r>
              <a:rPr kumimoji="0" lang="en-US" altLang="en-US" sz="2800" b="1" i="0" u="none"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dissolve</a:t>
            </a: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 in a given amount of solvent depends on the nature of the solute and solvent. In general, "</a:t>
            </a:r>
            <a:r>
              <a:rPr kumimoji="0" lang="en-US" altLang="en-US" sz="2800" b="1" i="0" u="none"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Like dissolves like</a:t>
            </a: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 describes the general </a:t>
            </a:r>
            <a:r>
              <a:rPr kumimoji="0" lang="en-US" altLang="en-US" sz="2800" b="1" i="0" u="none"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principle</a:t>
            </a: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 of solubility (i.e. </a:t>
            </a:r>
            <a:r>
              <a:rPr kumimoji="0" lang="en-US" altLang="en-US" sz="2800" b="0" i="0" u="sng"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polar solvents </a:t>
            </a:r>
            <a:r>
              <a:rPr kumimoji="0" lang="en-US" altLang="en-US" sz="2800" b="1" i="0" u="sng"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dissolve</a:t>
            </a:r>
            <a:r>
              <a:rPr kumimoji="0" lang="en-US" altLang="en-US" sz="2800" b="0" i="0" u="sng"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 polar solutes and non-polar solvents </a:t>
            </a:r>
            <a:r>
              <a:rPr kumimoji="0" lang="en-US" altLang="en-US" sz="2800" b="1" i="0" u="sng"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dissolve</a:t>
            </a:r>
            <a:r>
              <a:rPr kumimoji="0" lang="en-US" altLang="en-US" sz="2800" b="0" i="0" u="sng" strike="noStrike" kern="1200" cap="none" spc="0" normalizeH="0" baseline="0" noProof="0" smtClean="0">
                <a:ln>
                  <a:noFill/>
                </a:ln>
                <a:solidFill>
                  <a:srgbClr val="000000"/>
                </a:solidFill>
                <a:effectLst/>
                <a:uLnTx/>
                <a:uFillTx/>
                <a:latin typeface="Calibri" panose="020F0502020204030204" pitchFamily="34" charset="0"/>
                <a:ea typeface="新細明體" pitchFamily="18" charset="-120"/>
                <a:cs typeface="+mn-cs"/>
              </a:rPr>
              <a:t> non-polar solutes).</a:t>
            </a:r>
          </a:p>
        </p:txBody>
      </p:sp>
      <p:sp>
        <p:nvSpPr>
          <p:cNvPr id="6" name="Rectangle 5"/>
          <p:cNvSpPr/>
          <p:nvPr/>
        </p:nvSpPr>
        <p:spPr>
          <a:xfrm>
            <a:off x="1393825" y="3641725"/>
            <a:ext cx="4746625" cy="769938"/>
          </a:xfrm>
          <a:prstGeom prst="rect">
            <a:avLst/>
          </a:prstGeom>
          <a:solidFill>
            <a:schemeClr val="bg2">
              <a:lumMod val="9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572314"/>
                </a:solidFill>
                <a:effectLst>
                  <a:outerShdw blurRad="38100" dist="38100" dir="2700000" algn="tl">
                    <a:srgbClr val="000000">
                      <a:alpha val="43137"/>
                    </a:srgbClr>
                  </a:outerShdw>
                </a:effectLst>
                <a:uLnTx/>
                <a:uFillTx/>
                <a:latin typeface="Gill Sans MT"/>
                <a:ea typeface="新細明體" pitchFamily="18" charset="-120"/>
                <a:cs typeface="+mn-cs"/>
              </a:rPr>
              <a:t>Like dissolve like:</a:t>
            </a:r>
            <a:endParaRPr kumimoji="0" lang="en-CA" sz="1200" b="0" i="0" u="none" strike="noStrike" kern="0" cap="none" spc="0" normalizeH="0" baseline="0" noProof="0" dirty="0">
              <a:ln>
                <a:noFill/>
              </a:ln>
              <a:solidFill>
                <a:sysClr val="windowText" lastClr="000000"/>
              </a:solidFill>
              <a:effectLst/>
              <a:uLnTx/>
              <a:uFillTx/>
              <a:latin typeface="Arial" panose="020B0604020202020204" pitchFamily="34" charset="0"/>
              <a:ea typeface="新細明體" pitchFamily="18" charset="-120"/>
              <a:cs typeface="+mn-cs"/>
            </a:endParaRPr>
          </a:p>
        </p:txBody>
      </p:sp>
      <p:sp>
        <p:nvSpPr>
          <p:cNvPr id="8" name="TextBox 1"/>
          <p:cNvSpPr txBox="1">
            <a:spLocks noChangeArrowheads="1"/>
          </p:cNvSpPr>
          <p:nvPr/>
        </p:nvSpPr>
        <p:spPr bwMode="auto">
          <a:xfrm rot="16200000">
            <a:off x="-2590800" y="2470150"/>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1" u="none" strike="noStrike" kern="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Asst. Prof. Dr. Fuad  :  </a:t>
            </a:r>
            <a:r>
              <a:rPr kumimoji="0" lang="en-CA" altLang="en-US" sz="1400" b="0" i="0" u="none" strike="noStrike" kern="0" cap="none" spc="0" normalizeH="0" baseline="0" noProof="0" dirty="0" smtClean="0">
                <a:ln>
                  <a:noFill/>
                </a:ln>
                <a:solidFill>
                  <a:srgbClr val="000000"/>
                </a:solidFill>
                <a:effectLst/>
                <a:uLnTx/>
                <a:uFillTx/>
                <a:latin typeface="Arial" panose="020B0604020202020204" pitchFamily="34" charset="0"/>
                <a:ea typeface="新細明體" pitchFamily="18" charset="-120"/>
                <a:cs typeface="+mn-cs"/>
              </a:rPr>
              <a:t>https://academics.su.edu.krd/fuad.abdullah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1" u="none" strike="noStrike" kern="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 </a:t>
            </a:r>
          </a:p>
        </p:txBody>
      </p:sp>
    </p:spTree>
    <p:extLst>
      <p:ext uri="{BB962C8B-B14F-4D97-AF65-F5344CB8AC3E}">
        <p14:creationId xmlns:p14="http://schemas.microsoft.com/office/powerpoint/2010/main" val="257941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144713" y="571500"/>
            <a:ext cx="23653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n</a:t>
            </a: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-Hexane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Petroleum ether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Ethyl ether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Dichloromethane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Chloroform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Ethyl acetate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Acetone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Acetonitrile</a:t>
            </a:r>
            <a:endParaRPr kumimoji="0" lang="en-GB"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Isopropanol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Ethanol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Methanol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rPr>
              <a:t>Water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25000" noProof="0" smtClean="0">
              <a:ln>
                <a:noFill/>
              </a:ln>
              <a:solidFill>
                <a:srgbClr val="000000"/>
              </a:solidFill>
              <a:effectLst/>
              <a:uLnTx/>
              <a:uFillTx/>
              <a:latin typeface="Gill Sans MT" panose="020B0502020104020203"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itchFamily="18" charset="-120"/>
              <a:cs typeface="+mn-cs"/>
            </a:endParaRPr>
          </a:p>
        </p:txBody>
      </p:sp>
      <p:grpSp>
        <p:nvGrpSpPr>
          <p:cNvPr id="34819" name="Group 3"/>
          <p:cNvGrpSpPr>
            <a:grpSpLocks/>
          </p:cNvGrpSpPr>
          <p:nvPr/>
        </p:nvGrpSpPr>
        <p:grpSpPr bwMode="auto">
          <a:xfrm>
            <a:off x="1208088" y="773113"/>
            <a:ext cx="936625" cy="4265612"/>
            <a:chOff x="302019" y="1265175"/>
            <a:chExt cx="677175" cy="3888065"/>
          </a:xfrm>
        </p:grpSpPr>
        <p:cxnSp>
          <p:nvCxnSpPr>
            <p:cNvPr id="5" name="Straight Arrow Connector 4"/>
            <p:cNvCxnSpPr/>
            <p:nvPr/>
          </p:nvCxnSpPr>
          <p:spPr>
            <a:xfrm flipH="1">
              <a:off x="901147" y="1265175"/>
              <a:ext cx="12625" cy="38880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2019" y="2333159"/>
              <a:ext cx="677175" cy="1435236"/>
            </a:xfrm>
            <a:prstGeom prst="rect">
              <a:avLst/>
            </a:prstGeom>
            <a:noFill/>
          </p:spPr>
          <p:txBody>
            <a:bodyPr vert="vert270"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ysClr val="windowText" lastClr="000000"/>
                    </a:solidFill>
                  </a:ln>
                  <a:solidFill>
                    <a:srgbClr val="C00000"/>
                  </a:solidFill>
                  <a:effectLst/>
                  <a:uLnTx/>
                  <a:uFillTx/>
                  <a:latin typeface="Gill Sans MT"/>
                  <a:ea typeface="新細明體" pitchFamily="18" charset="-120"/>
                  <a:cs typeface="+mn-cs"/>
                </a:rPr>
                <a:t>Polarity</a:t>
              </a:r>
              <a:endParaRPr kumimoji="0" lang="en-GB" sz="3200" b="1" i="0" u="none" strike="noStrike" kern="1200" cap="none" spc="0" normalizeH="0" baseline="0" noProof="0" dirty="0">
                <a:ln>
                  <a:solidFill>
                    <a:sysClr val="windowText" lastClr="000000"/>
                  </a:solidFill>
                </a:ln>
                <a:solidFill>
                  <a:srgbClr val="C00000"/>
                </a:solidFill>
                <a:effectLst/>
                <a:uLnTx/>
                <a:uFillTx/>
                <a:latin typeface="Gill Sans MT"/>
                <a:ea typeface="新細明體" pitchFamily="18" charset="-120"/>
                <a:cs typeface="+mn-cs"/>
              </a:endParaRPr>
            </a:p>
          </p:txBody>
        </p:sp>
      </p:grpSp>
      <p:sp>
        <p:nvSpPr>
          <p:cNvPr id="7" name="Rectangle 6"/>
          <p:cNvSpPr/>
          <p:nvPr/>
        </p:nvSpPr>
        <p:spPr>
          <a:xfrm>
            <a:off x="7775575" y="849313"/>
            <a:ext cx="4319588" cy="708025"/>
          </a:xfrm>
          <a:prstGeom prst="rect">
            <a:avLst/>
          </a:prstGeom>
          <a:solidFill>
            <a:schemeClr val="bg2">
              <a:lumMod val="90000"/>
            </a:scheme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a:ea typeface="新細明體" pitchFamily="18" charset="-120"/>
                <a:cs typeface="+mn-cs"/>
              </a:rPr>
              <a:t>Fats, hydrocarbons, Steroids, carotenoids,……………….... </a:t>
            </a:r>
            <a:r>
              <a:rPr kumimoji="0" lang="en-US" sz="2000" b="0" i="0" u="none" strike="noStrike" kern="1200" cap="none" spc="0" normalizeH="0" baseline="0" noProof="0" dirty="0" err="1">
                <a:ln>
                  <a:noFill/>
                </a:ln>
                <a:solidFill>
                  <a:prstClr val="black"/>
                </a:solidFill>
                <a:effectLst/>
                <a:uLnTx/>
                <a:uFillTx/>
                <a:latin typeface="Gill Sans MT"/>
                <a:ea typeface="新細明體" pitchFamily="18" charset="-120"/>
                <a:cs typeface="+mn-cs"/>
              </a:rPr>
              <a:t>etc</a:t>
            </a:r>
            <a:endParaRPr kumimoji="0" lang="en-GB" sz="2000" b="0" i="0" u="none" strike="noStrike" kern="1200" cap="none" spc="0" normalizeH="0" baseline="0" noProof="0" dirty="0">
              <a:ln>
                <a:noFill/>
              </a:ln>
              <a:solidFill>
                <a:prstClr val="black"/>
              </a:solidFill>
              <a:effectLst/>
              <a:uLnTx/>
              <a:uFillTx/>
              <a:latin typeface="Gill Sans MT"/>
              <a:ea typeface="新細明體" pitchFamily="18" charset="-120"/>
              <a:cs typeface="+mn-cs"/>
            </a:endParaRPr>
          </a:p>
        </p:txBody>
      </p:sp>
      <p:sp>
        <p:nvSpPr>
          <p:cNvPr id="8" name="Rectangle 7"/>
          <p:cNvSpPr/>
          <p:nvPr/>
        </p:nvSpPr>
        <p:spPr>
          <a:xfrm>
            <a:off x="7775575" y="3968750"/>
            <a:ext cx="4319588" cy="706438"/>
          </a:xfrm>
          <a:prstGeom prst="rect">
            <a:avLst/>
          </a:prstGeom>
          <a:solidFill>
            <a:schemeClr val="bg2">
              <a:lumMod val="90000"/>
            </a:scheme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a:ea typeface="新細明體" pitchFamily="18" charset="-120"/>
                <a:cs typeface="+mn-cs"/>
              </a:rPr>
              <a:t>Glycosylated compounds, Saponins, anthocyanins,  terpenoids..................etc</a:t>
            </a:r>
            <a:endParaRPr kumimoji="0" lang="en-GB" sz="2000" b="0" i="0" u="none" strike="noStrike" kern="1200" cap="none" spc="0" normalizeH="0" baseline="0" noProof="0" dirty="0">
              <a:ln>
                <a:noFill/>
              </a:ln>
              <a:solidFill>
                <a:prstClr val="black"/>
              </a:solidFill>
              <a:effectLst/>
              <a:uLnTx/>
              <a:uFillTx/>
              <a:latin typeface="Gill Sans MT"/>
              <a:ea typeface="新細明體" pitchFamily="18" charset="-120"/>
              <a:cs typeface="+mn-cs"/>
            </a:endParaRPr>
          </a:p>
        </p:txBody>
      </p:sp>
      <p:sp>
        <p:nvSpPr>
          <p:cNvPr id="34822"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84255B9-AFDB-4D18-94FC-57BCB5A42D57}" type="slidenum">
              <a:rPr kumimoji="0" lang="en-GB" altLang="en-US" sz="1600" b="1" i="0" u="none" strike="noStrike" kern="1200" cap="none" spc="0" normalizeH="0" baseline="0" noProof="0" smtClean="0">
                <a:ln>
                  <a:noFill/>
                </a:ln>
                <a:solidFill>
                  <a:srgbClr val="B5A788"/>
                </a:solidFill>
                <a:effectLst/>
                <a:uLnTx/>
                <a:uFillTx/>
                <a:latin typeface="Gill Sans MT" panose="020B0502020104020203" pitchFamily="34"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GB" altLang="en-US" sz="1600" b="1" i="0" u="none" strike="noStrike" kern="1200" cap="none" spc="0" normalizeH="0" baseline="0" noProof="0" smtClean="0">
              <a:ln>
                <a:noFill/>
              </a:ln>
              <a:solidFill>
                <a:srgbClr val="B5A788"/>
              </a:solidFill>
              <a:effectLst/>
              <a:uLnTx/>
              <a:uFillTx/>
              <a:latin typeface="Gill Sans MT" panose="020B0502020104020203" pitchFamily="34" charset="0"/>
              <a:ea typeface="新細明體" pitchFamily="18" charset="-120"/>
              <a:cs typeface="+mn-cs"/>
            </a:endParaRPr>
          </a:p>
        </p:txBody>
      </p:sp>
      <p:sp>
        <p:nvSpPr>
          <p:cNvPr id="34823" name="TextBox 1"/>
          <p:cNvSpPr txBox="1">
            <a:spLocks noChangeArrowheads="1"/>
          </p:cNvSpPr>
          <p:nvPr/>
        </p:nvSpPr>
        <p:spPr bwMode="auto">
          <a:xfrm rot="-5400000">
            <a:off x="-2590800" y="2470150"/>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0" cap="none" spc="0" normalizeH="0" baseline="0" noProof="0" dirty="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Asst. Prof. </a:t>
            </a: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Dr. Fuad  :  </a:t>
            </a:r>
            <a:r>
              <a:rPr kumimoji="0" lang="en-CA"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pitchFamily="18" charset="-120"/>
                <a:cs typeface="+mn-cs"/>
              </a:rPr>
              <a:t>https://academics.su.edu.krd/fuad.abdullah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 </a:t>
            </a:r>
          </a:p>
        </p:txBody>
      </p:sp>
      <p:sp>
        <p:nvSpPr>
          <p:cNvPr id="34824" name="Rectangle 1"/>
          <p:cNvSpPr>
            <a:spLocks noChangeArrowheads="1"/>
          </p:cNvSpPr>
          <p:nvPr/>
        </p:nvSpPr>
        <p:spPr bwMode="auto">
          <a:xfrm>
            <a:off x="4918075" y="773113"/>
            <a:ext cx="2449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1" i="0" u="none" strike="noStrike" kern="1200" cap="none" spc="0" normalizeH="0" baseline="0" noProof="0" smtClean="0">
                <a:ln>
                  <a:noFill/>
                </a:ln>
                <a:solidFill>
                  <a:srgbClr val="000000"/>
                </a:solidFill>
                <a:effectLst/>
                <a:uLnTx/>
                <a:uFillTx/>
                <a:latin typeface="Times New Roman" panose="02020603050405020304" pitchFamily="18" charset="0"/>
                <a:ea typeface="新細明體" pitchFamily="18" charset="-120"/>
                <a:cs typeface="+mn-cs"/>
              </a:rPr>
              <a:t>lowest polarity</a:t>
            </a:r>
            <a:endParaRPr kumimoji="0" lang="en-CA" altLang="en-US" sz="4000" b="1"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mn-cs"/>
            </a:endParaRPr>
          </a:p>
        </p:txBody>
      </p:sp>
      <p:sp>
        <p:nvSpPr>
          <p:cNvPr id="34825" name="Rectangle 3"/>
          <p:cNvSpPr>
            <a:spLocks noChangeArrowheads="1"/>
          </p:cNvSpPr>
          <p:nvPr/>
        </p:nvSpPr>
        <p:spPr bwMode="auto">
          <a:xfrm>
            <a:off x="5029200" y="2270125"/>
            <a:ext cx="4467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1" i="0" u="none" strike="noStrike" kern="1200" cap="none" spc="0" normalizeH="0" baseline="0" noProof="0" smtClean="0">
                <a:ln>
                  <a:noFill/>
                </a:ln>
                <a:solidFill>
                  <a:srgbClr val="000000"/>
                </a:solidFill>
                <a:effectLst/>
                <a:uLnTx/>
                <a:uFillTx/>
                <a:latin typeface="Times New Roman" panose="02020603050405020304" pitchFamily="18" charset="0"/>
                <a:ea typeface="新細明體" pitchFamily="18" charset="-120"/>
                <a:cs typeface="+mn-cs"/>
              </a:rPr>
              <a:t>Modest polar                         </a:t>
            </a:r>
            <a:endParaRPr kumimoji="0" lang="en-CA" alt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itchFamily="18" charset="-120"/>
              <a:cs typeface="+mn-cs"/>
            </a:endParaRPr>
          </a:p>
        </p:txBody>
      </p:sp>
      <p:sp>
        <p:nvSpPr>
          <p:cNvPr id="9" name="Rectangle 8"/>
          <p:cNvSpPr/>
          <p:nvPr/>
        </p:nvSpPr>
        <p:spPr>
          <a:xfrm>
            <a:off x="7932738" y="2314575"/>
            <a:ext cx="1835150" cy="461963"/>
          </a:xfrm>
          <a:prstGeom prst="rect">
            <a:avLst/>
          </a:prstGeom>
          <a:solidFill>
            <a:schemeClr val="bg2">
              <a:lumMod val="90000"/>
            </a:schemeClr>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pitchFamily="18" charset="-120"/>
                <a:cs typeface="+mn-cs"/>
              </a:rPr>
              <a:t>Many classes</a:t>
            </a:r>
          </a:p>
        </p:txBody>
      </p:sp>
      <p:sp>
        <p:nvSpPr>
          <p:cNvPr id="34827" name="Rectangle 11"/>
          <p:cNvSpPr>
            <a:spLocks noChangeArrowheads="1"/>
          </p:cNvSpPr>
          <p:nvPr/>
        </p:nvSpPr>
        <p:spPr bwMode="auto">
          <a:xfrm>
            <a:off x="5029200" y="4322763"/>
            <a:ext cx="2589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1" i="0" u="none" strike="noStrike" kern="1200" cap="none" spc="0" normalizeH="0" baseline="0" noProof="0" smtClean="0">
                <a:ln>
                  <a:noFill/>
                </a:ln>
                <a:solidFill>
                  <a:srgbClr val="000000"/>
                </a:solidFill>
                <a:effectLst/>
                <a:uLnTx/>
                <a:uFillTx/>
                <a:latin typeface="Times New Roman" panose="02020603050405020304" pitchFamily="18" charset="0"/>
                <a:ea typeface="新細明體" pitchFamily="18" charset="-120"/>
                <a:cs typeface="+mn-cs"/>
              </a:rPr>
              <a:t>highest polarity</a:t>
            </a:r>
            <a:endParaRPr kumimoji="0" lang="en-CA" altLang="en-US" sz="4000" b="1"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mn-cs"/>
            </a:endParaRPr>
          </a:p>
        </p:txBody>
      </p:sp>
      <p:sp>
        <p:nvSpPr>
          <p:cNvPr id="34828" name="Rectangle 12"/>
          <p:cNvSpPr>
            <a:spLocks noChangeArrowheads="1"/>
          </p:cNvSpPr>
          <p:nvPr/>
        </p:nvSpPr>
        <p:spPr bwMode="auto">
          <a:xfrm>
            <a:off x="2192338" y="5400675"/>
            <a:ext cx="5492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itchFamily="18" charset="-120"/>
                <a:cs typeface="+mn-cs"/>
              </a:rPr>
              <a:t>Acidic water                  </a:t>
            </a:r>
            <a:r>
              <a:rPr kumimoji="0" lang="en-CA" altLang="en-US" sz="2800" b="1" i="0" u="none" strike="noStrike" kern="1200" cap="none" spc="0" normalizeH="0" baseline="0" noProof="0" smtClean="0">
                <a:ln>
                  <a:noFill/>
                </a:ln>
                <a:solidFill>
                  <a:srgbClr val="000000"/>
                </a:solidFill>
                <a:effectLst/>
                <a:uLnTx/>
                <a:uFillTx/>
                <a:latin typeface="Times New Roman" panose="02020603050405020304" pitchFamily="18" charset="0"/>
                <a:ea typeface="新細明體" pitchFamily="18" charset="-120"/>
                <a:cs typeface="+mn-cs"/>
              </a:rPr>
              <a:t>salt formation  </a:t>
            </a:r>
            <a:endParaRPr kumimoji="0" lang="en-CA" altLang="en-US" sz="3600" b="1"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mn-cs"/>
            </a:endParaRPr>
          </a:p>
        </p:txBody>
      </p:sp>
      <p:sp>
        <p:nvSpPr>
          <p:cNvPr id="14" name="Rectangle 13"/>
          <p:cNvSpPr/>
          <p:nvPr/>
        </p:nvSpPr>
        <p:spPr>
          <a:xfrm>
            <a:off x="7932738" y="5430838"/>
            <a:ext cx="1173162" cy="400050"/>
          </a:xfrm>
          <a:prstGeom prst="rect">
            <a:avLst/>
          </a:prstGeom>
          <a:solidFill>
            <a:schemeClr val="bg2">
              <a:lumMod val="90000"/>
            </a:schemeClr>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pitchFamily="18" charset="-120"/>
                <a:cs typeface="+mn-cs"/>
              </a:rPr>
              <a:t>alkaloids </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新細明體" pitchFamily="18" charset="-120"/>
              <a:cs typeface="+mn-cs"/>
            </a:endParaRPr>
          </a:p>
        </p:txBody>
      </p:sp>
    </p:spTree>
    <p:extLst>
      <p:ext uri="{BB962C8B-B14F-4D97-AF65-F5344CB8AC3E}">
        <p14:creationId xmlns:p14="http://schemas.microsoft.com/office/powerpoint/2010/main" val="87021694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C29390A-EE3E-476A-8FC3-4B5179769BE5}"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新細明體" pitchFamily="18" charset="-120"/>
              <a:cs typeface="+mn-cs"/>
            </a:endParaRPr>
          </a:p>
        </p:txBody>
      </p:sp>
      <p:sp>
        <p:nvSpPr>
          <p:cNvPr id="36868" name="Rectangle 2"/>
          <p:cNvSpPr>
            <a:spLocks noChangeArrowheads="1"/>
          </p:cNvSpPr>
          <p:nvPr/>
        </p:nvSpPr>
        <p:spPr bwMode="auto">
          <a:xfrm>
            <a:off x="1188654" y="854075"/>
            <a:ext cx="10580688"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新細明體" pitchFamily="18" charset="-120"/>
                <a:cs typeface="+mn-cs"/>
              </a:rPr>
              <a:t>2) Boiling point: </a:t>
            </a:r>
            <a:r>
              <a:rPr kumimoji="0" lang="en-CA"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Solvents can be removed by evaporation under reduced pressure. It is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recommendable to use the solvents of </a:t>
            </a:r>
            <a:r>
              <a:rPr kumimoji="0" lang="en-CA" altLang="en-US" sz="2800" b="1" i="0" u="none" strike="noStrike" kern="1200" cap="none" spc="0" normalizeH="0" baseline="0" noProof="0" dirty="0" smtClean="0">
                <a:ln>
                  <a:noFill/>
                </a:ln>
                <a:solidFill>
                  <a:srgbClr val="00B050"/>
                </a:solidFill>
                <a:effectLst/>
                <a:uLnTx/>
                <a:uFillTx/>
                <a:latin typeface="Times New Roman" panose="02020603050405020304" pitchFamily="18" charset="0"/>
                <a:ea typeface="新細明體" pitchFamily="18" charset="-120"/>
                <a:cs typeface="+mn-cs"/>
              </a:rPr>
              <a:t>moderate</a:t>
            </a:r>
            <a:r>
              <a:rPr kumimoji="0" lang="en-CA"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 </a:t>
            </a:r>
            <a:r>
              <a:rPr kumimoji="0" lang="en-CA" altLang="en-US" sz="2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新細明體" pitchFamily="18" charset="-120"/>
                <a:cs typeface="+mn-cs"/>
              </a:rPr>
              <a:t>bp</a:t>
            </a:r>
            <a:r>
              <a:rPr kumimoji="0" lang="en-CA"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 60-100˚C (in small scale) or 70-120˚C </a:t>
            </a:r>
            <a:endParaRPr kumimoji="0" lang="en-CA" altLang="en-US" sz="4000" b="0" i="0" u="none" strike="noStrike" kern="1200" cap="none" spc="0" normalizeH="0" baseline="0" noProof="0" dirty="0" smtClean="0">
              <a:ln>
                <a:noFill/>
              </a:ln>
              <a:solidFill>
                <a:prstClr val="black"/>
              </a:solidFill>
              <a:effectLst/>
              <a:uLnTx/>
              <a:uFillTx/>
              <a:latin typeface="Arial" panose="020B0604020202020204" pitchFamily="34" charset="0"/>
              <a:ea typeface="新細明體" pitchFamily="18" charset="-120"/>
              <a:cs typeface="+mn-cs"/>
            </a:endParaRPr>
          </a:p>
        </p:txBody>
      </p:sp>
      <p:sp>
        <p:nvSpPr>
          <p:cNvPr id="36869" name="Rectangle 4"/>
          <p:cNvSpPr>
            <a:spLocks noChangeArrowheads="1"/>
          </p:cNvSpPr>
          <p:nvPr/>
        </p:nvSpPr>
        <p:spPr bwMode="auto">
          <a:xfrm>
            <a:off x="1303776" y="3276600"/>
            <a:ext cx="10499725" cy="195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CA"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(in large scale), for concentration purpose. </a:t>
            </a:r>
            <a:r>
              <a:rPr kumimoji="0" lang="en-CA" alt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新細明體" pitchFamily="18" charset="-120"/>
                <a:cs typeface="+mn-cs"/>
              </a:rPr>
              <a:t>Water is not recommendable </a:t>
            </a:r>
            <a:r>
              <a:rPr kumimoji="0" lang="en-CA"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because of its low vapor pressure</a:t>
            </a:r>
            <a:r>
              <a:rPr kumimoji="0" lang="en-CA" alt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mn-cs"/>
              </a:rPr>
              <a:t>. Notice! Ether is very volatile, usually too volatile to use as a solvent of large scale extraction.</a:t>
            </a:r>
            <a:endParaRPr kumimoji="0" lang="en-CA" altLang="en-US" sz="4000" b="0" i="0" u="none" strike="noStrike" kern="1200" cap="none" spc="0" normalizeH="0" baseline="0" noProof="0" dirty="0" smtClean="0">
              <a:ln>
                <a:noFill/>
              </a:ln>
              <a:solidFill>
                <a:prstClr val="black"/>
              </a:solidFill>
              <a:effectLst/>
              <a:uLnTx/>
              <a:uFillTx/>
              <a:latin typeface="Arial" panose="020B0604020202020204" pitchFamily="34" charset="0"/>
              <a:ea typeface="新細明體" pitchFamily="18" charset="-120"/>
              <a:cs typeface="+mn-cs"/>
            </a:endParaRPr>
          </a:p>
        </p:txBody>
      </p:sp>
      <p:sp>
        <p:nvSpPr>
          <p:cNvPr id="36870" name="TextBox 1"/>
          <p:cNvSpPr txBox="1">
            <a:spLocks noChangeArrowheads="1"/>
          </p:cNvSpPr>
          <p:nvPr/>
        </p:nvSpPr>
        <p:spPr bwMode="auto">
          <a:xfrm rot="-5400000">
            <a:off x="-2590800" y="2470150"/>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itchFamily="18" charset="-120"/>
              </a:defRPr>
            </a:lvl1pPr>
            <a:lvl2pPr marL="742950" indent="-285750">
              <a:defRPr>
                <a:solidFill>
                  <a:schemeClr val="tx1"/>
                </a:solidFill>
                <a:latin typeface="Arial" panose="020B0604020202020204" pitchFamily="34" charset="0"/>
                <a:ea typeface="新細明體" pitchFamily="18" charset="-120"/>
              </a:defRPr>
            </a:lvl2pPr>
            <a:lvl3pPr marL="1143000" indent="-228600">
              <a:defRPr>
                <a:solidFill>
                  <a:schemeClr val="tx1"/>
                </a:solidFill>
                <a:latin typeface="Arial" panose="020B0604020202020204" pitchFamily="34" charset="0"/>
                <a:ea typeface="新細明體" pitchFamily="18" charset="-120"/>
              </a:defRPr>
            </a:lvl3pPr>
            <a:lvl4pPr marL="1600200" indent="-228600">
              <a:defRPr>
                <a:solidFill>
                  <a:schemeClr val="tx1"/>
                </a:solidFill>
                <a:latin typeface="Arial" panose="020B0604020202020204" pitchFamily="34" charset="0"/>
                <a:ea typeface="新細明體" pitchFamily="18" charset="-120"/>
              </a:defRPr>
            </a:lvl4pPr>
            <a:lvl5pPr marL="2057400" indent="-228600">
              <a:defRPr>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0" cap="none" spc="0" normalizeH="0" baseline="0" noProof="0" dirty="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Asst. Prof. </a:t>
            </a: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Dr. Fuad  :  </a:t>
            </a:r>
            <a:r>
              <a:rPr kumimoji="0" lang="en-CA"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pitchFamily="18" charset="-120"/>
                <a:cs typeface="+mn-cs"/>
              </a:rPr>
              <a:t>https://academics.su.edu.krd/fuad.abdullah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itchFamily="18" charset="-120"/>
                <a:cs typeface="Times New Roman" panose="02020603050405020304" pitchFamily="18" charset="0"/>
              </a:rPr>
              <a:t> , </a:t>
            </a:r>
          </a:p>
        </p:txBody>
      </p:sp>
    </p:spTree>
    <p:extLst>
      <p:ext uri="{BB962C8B-B14F-4D97-AF65-F5344CB8AC3E}">
        <p14:creationId xmlns:p14="http://schemas.microsoft.com/office/powerpoint/2010/main" val="37083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12201</TotalTime>
  <Words>916</Words>
  <Application>Microsoft Office PowerPoint</Application>
  <PresentationFormat>Widescreen</PresentationFormat>
  <Paragraphs>175</Paragraphs>
  <Slides>18</Slides>
  <Notes>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18</vt:i4>
      </vt:variant>
    </vt:vector>
  </HeadingPairs>
  <TitlesOfParts>
    <vt:vector size="35" baseType="lpstr">
      <vt:lpstr>Arial</vt:lpstr>
      <vt:lpstr>Calibri</vt:lpstr>
      <vt:lpstr>Calibri Light</vt:lpstr>
      <vt:lpstr>Century Gothic</vt:lpstr>
      <vt:lpstr>Gill Sans MT</vt:lpstr>
      <vt:lpstr>新細明體</vt:lpstr>
      <vt:lpstr>Rockwell Condensed</vt:lpstr>
      <vt:lpstr>Tahoma</vt:lpstr>
      <vt:lpstr>Times New Roman</vt:lpstr>
      <vt:lpstr>Trebuchet MS</vt:lpstr>
      <vt:lpstr>UnDotum</vt:lpstr>
      <vt:lpstr>Verdana</vt:lpstr>
      <vt:lpstr>Wingdings</vt:lpstr>
      <vt:lpstr>Wingdings 3</vt:lpstr>
      <vt:lpstr>Wisp</vt:lpstr>
      <vt:lpstr>Office Theme</vt:lpstr>
      <vt:lpstr>Facet</vt:lpstr>
      <vt:lpstr>Techniques used in the field of medicinal plants to preparation of crude drugs   </vt:lpstr>
      <vt:lpstr> Techniques commonly used in the field of medicinal plant: </vt:lpstr>
      <vt:lpstr>A. Selection and plant collection and preparation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Type of extracts:</vt:lpstr>
      <vt:lpstr>Mechanism of Extraction :</vt:lpstr>
      <vt:lpstr> Dissolution of extractive substances out of  disintegrated cells.  Dissolution of extractive substances out of intact  plant cell by diffusion (requires steeping and  swelling)</vt:lpstr>
      <vt:lpstr>Plant constituents are usually contained inside the  cells. Therefore, The solvent used for extraction must  diffuse into the cell to dissolve the desired compounds  whereupon the solution must pass the cell wall in the  opposite direction and mix with the surrounding liquid</vt:lpstr>
      <vt:lpstr>Factors affecting extraction process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Dotsha J. Raheem</dc:creator>
  <cp:lastModifiedBy>Asst. Prof. Dr. Fuad O. Abdullah</cp:lastModifiedBy>
  <cp:revision>110</cp:revision>
  <cp:lastPrinted>2024-01-23T19:13:43Z</cp:lastPrinted>
  <dcterms:created xsi:type="dcterms:W3CDTF">2016-10-11T07:24:15Z</dcterms:created>
  <dcterms:modified xsi:type="dcterms:W3CDTF">2024-01-23T19:17:44Z</dcterms:modified>
</cp:coreProperties>
</file>