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3" r:id="rId5"/>
    <p:sldId id="264" r:id="rId6"/>
    <p:sldId id="267" r:id="rId7"/>
    <p:sldId id="268" r:id="rId8"/>
    <p:sldId id="270" r:id="rId9"/>
    <p:sldId id="269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8" autoAdjust="0"/>
    <p:restoredTop sz="95679"/>
  </p:normalViewPr>
  <p:slideViewPr>
    <p:cSldViewPr snapToGrid="0">
      <p:cViewPr varScale="1">
        <p:scale>
          <a:sx n="109" d="100"/>
          <a:sy n="109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tan Mohammed Rahman" userId="802686b2-215e-4f5d-b3a8-cc37a524e761" providerId="ADAL" clId="{5E491913-9A04-40A8-B284-8F64C982D067}"/>
    <pc:docChg chg="modSld">
      <pc:chgData name="Bootan Mohammed Rahman" userId="802686b2-215e-4f5d-b3a8-cc37a524e761" providerId="ADAL" clId="{5E491913-9A04-40A8-B284-8F64C982D067}" dt="2022-10-18T17:31:20.327" v="9" actId="20577"/>
      <pc:docMkLst>
        <pc:docMk/>
      </pc:docMkLst>
      <pc:sldChg chg="modSp mod">
        <pc:chgData name="Bootan Mohammed Rahman" userId="802686b2-215e-4f5d-b3a8-cc37a524e761" providerId="ADAL" clId="{5E491913-9A04-40A8-B284-8F64C982D067}" dt="2022-10-18T17:31:20.327" v="9" actId="20577"/>
        <pc:sldMkLst>
          <pc:docMk/>
          <pc:sldMk cId="0" sldId="256"/>
        </pc:sldMkLst>
        <pc:spChg chg="mod">
          <ac:chgData name="Bootan Mohammed Rahman" userId="802686b2-215e-4f5d-b3a8-cc37a524e761" providerId="ADAL" clId="{5E491913-9A04-40A8-B284-8F64C982D067}" dt="2022-10-18T17:31:20.327" v="9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Bootan Mohammed Rahman" userId="802686b2-215e-4f5d-b3a8-cc37a524e761" providerId="ADAL" clId="{5E491913-9A04-40A8-B284-8F64C982D067}" dt="2022-10-18T17:31:09.066" v="0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  <pc:docChgLst>
    <pc:chgData name="Bootan Mohammed Rahman" userId="802686b2-215e-4f5d-b3a8-cc37a524e761" providerId="ADAL" clId="{9C9B9D8A-3665-A246-8967-2D784576DEBF}"/>
    <pc:docChg chg="undo custSel addSld delSld modSld">
      <pc:chgData name="Bootan Mohammed Rahman" userId="802686b2-215e-4f5d-b3a8-cc37a524e761" providerId="ADAL" clId="{9C9B9D8A-3665-A246-8967-2D784576DEBF}" dt="2023-10-15T17:40:28.839" v="27" actId="680"/>
      <pc:docMkLst>
        <pc:docMk/>
      </pc:docMkLst>
      <pc:sldChg chg="modSp mod">
        <pc:chgData name="Bootan Mohammed Rahman" userId="802686b2-215e-4f5d-b3a8-cc37a524e761" providerId="ADAL" clId="{9C9B9D8A-3665-A246-8967-2D784576DEBF}" dt="2023-10-14T07:15:57.594" v="25" actId="1076"/>
        <pc:sldMkLst>
          <pc:docMk/>
          <pc:sldMk cId="0" sldId="256"/>
        </pc:sldMkLst>
        <pc:spChg chg="mod">
          <ac:chgData name="Bootan Mohammed Rahman" userId="802686b2-215e-4f5d-b3a8-cc37a524e761" providerId="ADAL" clId="{9C9B9D8A-3665-A246-8967-2D784576DEBF}" dt="2023-10-14T07:14:50.248" v="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Bootan Mohammed Rahman" userId="802686b2-215e-4f5d-b3a8-cc37a524e761" providerId="ADAL" clId="{9C9B9D8A-3665-A246-8967-2D784576DEBF}" dt="2023-10-14T07:15:51.990" v="2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Bootan Mohammed Rahman" userId="802686b2-215e-4f5d-b3a8-cc37a524e761" providerId="ADAL" clId="{9C9B9D8A-3665-A246-8967-2D784576DEBF}" dt="2023-10-14T07:15:57.594" v="25" actId="1076"/>
          <ac:spMkLst>
            <pc:docMk/>
            <pc:sldMk cId="0" sldId="256"/>
            <ac:spMk id="5" creationId="{00000000-0000-0000-0000-000000000000}"/>
          </ac:spMkLst>
        </pc:spChg>
      </pc:sldChg>
      <pc:sldChg chg="new del">
        <pc:chgData name="Bootan Mohammed Rahman" userId="802686b2-215e-4f5d-b3a8-cc37a524e761" providerId="ADAL" clId="{9C9B9D8A-3665-A246-8967-2D784576DEBF}" dt="2023-10-15T17:40:28.839" v="27" actId="680"/>
        <pc:sldMkLst>
          <pc:docMk/>
          <pc:sldMk cId="121411289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98B62-E312-4055-AE44-A11C11FE4EBA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F51C-0768-4693-9BEF-DADF69A5D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6334313"/>
            <a:ext cx="12191996" cy="66486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344068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0097C-3E7A-47C3-AC6D-586219DBB8F7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EEA77B-E199-43DD-949D-532059685BC6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598005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B3AC8-8814-4EC7-820A-4460D8EC7DC9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8D4CE3-434C-4690-BBAC-BAD7534DF2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412302"/>
            <a:ext cx="2628899" cy="57598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412302"/>
            <a:ext cx="7734296" cy="5759897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7469B-74C9-47F2-B287-33AF48F8AED9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DC5C50-F037-4C52-911D-8BE3D28646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7A1160-4D4C-4D8D-80CE-6A89AEEE7DEA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1A852-1FFF-428D-A529-6368F53063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372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344068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FD895-98AB-4A25-8A3E-EFBEA24A1653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670CE3-A696-4F1A-811E-51842ADED81F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3410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00C90-66FC-46EA-967C-266DE0EF3DB8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A0D17E-B154-4094-A03B-FF5DC11CA7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34406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97280" y="2582338"/>
            <a:ext cx="4937760" cy="32867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34406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2867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5458A-528B-4E94-9D3C-DCF2D8303CE0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0D74B-FBCA-4DF2-AD33-98BBA2EA59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B4174-D725-4D31-B631-160B67B58FBD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FBB39-2EB8-4865-AE8E-0BC1226B77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7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C4F67-7343-412D-B8AC-C715677DB430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3E3FBE-C3FE-4769-BA5E-40476BA9CE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325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8" y="0"/>
            <a:ext cx="4050792" cy="68580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FC16B50-8CA4-4A76-BAEF-DA0A5D825297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344068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pPr lvl="0"/>
            <a:fld id="{E441A00D-5DF5-4629-B9E5-B29A00902D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8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solidFill>
            <a:srgbClr val="BECAD4"/>
          </a:solidFill>
        </p:spPr>
        <p:txBody>
          <a:bodyPr lIns="457200" tIns="457200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D40E1-D559-443A-A64A-62AA6E96DCA8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D550E-B3AE-48C2-8D53-8090841192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83C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A96377E9-1858-4D5F-A49B-77B31F812777}" type="datetime1">
              <a:rPr lang="en-US"/>
              <a:pPr lvl="0"/>
              <a:t>6/4/2024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8EDAE449-4BC6-4EA8-B76B-2F4AA68CA68D}" type="slidenum">
              <a:t>‹#›</a:t>
            </a:fld>
            <a:endParaRPr lang="en-US"/>
          </a:p>
        </p:txBody>
      </p:sp>
      <p:cxnSp>
        <p:nvCxnSpPr>
          <p:cNvPr id="9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1CADE4"/>
        </a:buClr>
        <a:buSzPct val="100000"/>
        <a:buFont typeface="Calibri" pitchFamily="34"/>
        <a:buChar char=" "/>
        <a:tabLst/>
        <a:defRPr lang="en-US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pPr lvl="0"/>
            <a:r>
              <a:rPr lang="en-US" b="1" dirty="0"/>
              <a:t>Multivariable</a:t>
            </a:r>
            <a:r>
              <a:rPr lang="en-GB" dirty="0" smtClean="0"/>
              <a:t> </a:t>
            </a:r>
            <a:r>
              <a:rPr lang="en-GB" b="1" dirty="0"/>
              <a:t>Calculus I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for </a:t>
            </a:r>
            <a:r>
              <a:rPr lang="en-GB" sz="4000" dirty="0" smtClean="0"/>
              <a:t>Mathematics Department</a:t>
            </a:r>
            <a:endParaRPr lang="en-GB" sz="4000" dirty="0"/>
          </a:p>
        </p:txBody>
      </p:sp>
      <p:sp>
        <p:nvSpPr>
          <p:cNvPr id="9" name="Subtitle 2"/>
          <p:cNvSpPr txBox="1">
            <a:spLocks noGrp="1"/>
          </p:cNvSpPr>
          <p:nvPr>
            <p:ph type="subTitle" idx="1"/>
          </p:nvPr>
        </p:nvSpPr>
        <p:spPr>
          <a:xfrm>
            <a:off x="837221" y="4867241"/>
            <a:ext cx="10058400" cy="804004"/>
          </a:xfrm>
        </p:spPr>
        <p:txBody>
          <a:bodyPr anchorCtr="1"/>
          <a:lstStyle/>
          <a:p>
            <a:pPr lvl="0" algn="ctr">
              <a:lnSpc>
                <a:spcPct val="70000"/>
              </a:lnSpc>
            </a:pPr>
            <a:r>
              <a:rPr lang="en-GB" sz="2200" dirty="0"/>
              <a:t>  semester </a:t>
            </a:r>
            <a:r>
              <a:rPr lang="en-GB" sz="2200" dirty="0" smtClean="0"/>
              <a:t>I                                   </a:t>
            </a:r>
            <a:endParaRPr lang="en-GB" sz="2200" dirty="0"/>
          </a:p>
          <a:p>
            <a:pPr lvl="0" algn="ctr">
              <a:lnSpc>
                <a:spcPct val="70000"/>
              </a:lnSpc>
            </a:pPr>
            <a:r>
              <a:rPr lang="en-GB" sz="2200" dirty="0" smtClean="0"/>
              <a:t>  2023-2024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099760" y="4365345"/>
            <a:ext cx="2434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Fuad Wahid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712" y="583622"/>
            <a:ext cx="1751081" cy="1751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9940" y="678934"/>
                <a:ext cx="9817111" cy="5385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the expression for the double integral looks simpler: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x, y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≥ 0, then the volume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solid that lies above the rectangle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below </a:t>
                </a:r>
                <a:b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surface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is:</a:t>
                </a:r>
                <a:endParaRPr lang="en-US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𝑑𝐴</m:t>
                              </m:r>
                            </m:e>
                          </m:nary>
                        </m:e>
                      </m:nary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limLow>
                        <m:limLowPr>
                          <m:ctrlPr>
                            <a:rPr lang="en-US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→∞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 altLang="en-US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nary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Estimate the volume of the solid that lies above the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square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0, 2</m:t>
                        </m:r>
                      </m:e>
                    </m:d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 [0, 2]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below the elliptic paraboloid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16 – </m:t>
                    </m:r>
                    <m:sSup>
                      <m:sSup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2</m:t>
                    </m:r>
                    <m:sSup>
                      <m:sSup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40" y="678934"/>
                <a:ext cx="9817111" cy="5385833"/>
              </a:xfrm>
              <a:prstGeom prst="rect">
                <a:avLst/>
              </a:prstGeom>
              <a:blipFill>
                <a:blip r:embed="rId2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1551317"/>
            <a:ext cx="4076700" cy="283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2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0" y="3116263"/>
            <a:ext cx="3721100" cy="31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" y="57530"/>
                <a:ext cx="11849100" cy="415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Divide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four equal squares and choose the sample point to be the upper right corner of each square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Sketch the solid and the approximating rectangular boxes. The area of each</a:t>
                </a:r>
                <a:b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square is 1. Approximating the volume by the Riemann sum with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 =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 =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2, we have: </a:t>
                </a:r>
                <a:endParaRPr lang="en-US" alt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2000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nary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ΔA</m:t>
                      </m:r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ΔA</m:t>
                      </m:r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ΔA</m:t>
                      </m:r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ΔA</m:t>
                      </m:r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</m:oMath>
                  </m:oMathPara>
                </a14:m>
                <a:endParaRPr lang="en-US" altLang="en-US" sz="2000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=13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+7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+10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=34</m:t>
                      </m:r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57530"/>
                <a:ext cx="11849100" cy="4157228"/>
              </a:xfrm>
              <a:prstGeom prst="rect">
                <a:avLst/>
              </a:prstGeom>
              <a:blipFill>
                <a:blip r:embed="rId3"/>
                <a:stretch>
                  <a:fillRect l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 descr="1501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8700" y="1604699"/>
            <a:ext cx="3416300" cy="470808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465435"/>
            <a:ext cx="1139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5563">
              <a:lnSpc>
                <a:spcPct val="15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get better approximations for the volume in above Example, if we increase the number of squares. Below figure shows how, when we use 16, 64, and 256 squares,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columns start to look more like the actual solid.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corresponding approximations get more accurate.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1501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0" y="2400299"/>
            <a:ext cx="7937500" cy="360601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8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4534" y="196334"/>
                <a:ext cx="10924966" cy="6058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Expressing double integrals as iterated integrals, we can then evaluate it by calculating two single integrals.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that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function of two variables that is integrable on the rectangle </a:t>
                </a:r>
                <a:b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First, we use the notation to mean: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  <m:e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</m:nary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held fixed and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integrated with respect to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from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procedure is called partial integration with respect to y (Notice its similarity to partial differentiation).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Now, </a:t>
                </a:r>
                <a14:m>
                  <m:oMath xmlns:m="http://schemas.openxmlformats.org/officeDocument/2006/math">
                    <m:r>
                      <a:rPr lang="en-US" alt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  <m:e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</m:nary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number that depends on the value of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now integrate the function A with respect to x from x = a to x = b, we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sup>
                                <m:e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y</m:t>
                                  </m:r>
                                </m:e>
                              </m:nary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34" y="196334"/>
                <a:ext cx="10924966" cy="6058646"/>
              </a:xfrm>
              <a:prstGeom prst="rect">
                <a:avLst/>
              </a:prstGeom>
              <a:blipFill>
                <a:blip r:embed="rId2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8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Double Integrals over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General Regions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1800" y="1722118"/>
                <a:ext cx="8674100" cy="611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single integrals, the region over which we integrate is always an interval. For double integrals, we want to be able to integrate a function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not just over rectangles but also over regions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more general shape. We suppose that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bounded region. This means that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enclosed in a rectangular region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shown. Then, we define a new function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b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by: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integrable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we define </a:t>
                </a:r>
                <a:b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double integral of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𝑑𝐴</m:t>
                            </m:r>
                          </m:e>
                        </m:nary>
                      </m:e>
                    </m:nary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𝑑𝐴</m:t>
                            </m:r>
                          </m:e>
                        </m:nary>
                      </m:e>
                    </m:nary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sz="2400" b="0" dirty="0"/>
              </a:p>
              <a:p>
                <a:endParaRPr lang="en-US" altLang="en-US" sz="2400" dirty="0"/>
              </a:p>
              <a:p>
                <a:endParaRPr lang="en-US" altLang="en-US" sz="2200" dirty="0"/>
              </a:p>
              <a:p>
                <a:endParaRPr lang="en-US" altLang="en-US" sz="2000" dirty="0"/>
              </a:p>
              <a:p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722118"/>
                <a:ext cx="8674100" cy="6115520"/>
              </a:xfrm>
              <a:prstGeom prst="rect">
                <a:avLst/>
              </a:prstGeom>
              <a:blipFill>
                <a:blip r:embed="rId2"/>
                <a:stretch>
                  <a:fillRect l="-773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1503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9200" y="0"/>
            <a:ext cx="3340100" cy="266357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503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6500" y="3594795"/>
            <a:ext cx="3365500" cy="268383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9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8300" y="378936"/>
                <a:ext cx="10401300" cy="5159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case where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 ≥ 0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still interpret           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𝑑𝐴</m:t>
                            </m:r>
                          </m:e>
                        </m:nary>
                      </m:e>
                    </m:nary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 the volume of the solid that lies above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under the surface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(graph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see that this is reasonable by: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Comparing the graphs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here.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Remembering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𝑑𝐴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is the volume under the graph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two types of general regions.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78936"/>
                <a:ext cx="10401300" cy="5159489"/>
              </a:xfrm>
              <a:prstGeom prst="rect">
                <a:avLst/>
              </a:prstGeom>
              <a:blipFill>
                <a:blip r:embed="rId2"/>
                <a:stretch>
                  <a:fillRect l="-586" t="-826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1503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7601" y="3632491"/>
            <a:ext cx="3517900" cy="268734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1503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0750" y="3439319"/>
            <a:ext cx="3651250" cy="278923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75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8300" y="378936"/>
                <a:ext cx="8258175" cy="771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 I region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plane region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said to be of type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it lies between the graphs of two continuous functions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{(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|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)},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continuous 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Then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𝑑𝐴</m:t>
                              </m:r>
                            </m:e>
                          </m:nary>
                        </m:e>
                      </m:nary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nary>
                            <m:nary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nary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 II region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also consider plane regions of type II, which can be expressed as: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{(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|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)},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continuous.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𝑑𝐴</m:t>
                              </m:r>
                            </m:e>
                          </m:nary>
                        </m:e>
                      </m:nary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78936"/>
                <a:ext cx="8258175" cy="7714035"/>
              </a:xfrm>
              <a:prstGeom prst="rect">
                <a:avLst/>
              </a:prstGeom>
              <a:blipFill>
                <a:blip r:embed="rId2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6475" y="378937"/>
            <a:ext cx="3553617" cy="263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15030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9223" y="3365500"/>
            <a:ext cx="3562777" cy="30353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2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Double Integrals in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Polar Coordinates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" y="1837035"/>
                <a:ext cx="11176000" cy="4134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5563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that we want to evaluate a double integral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 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𝑑𝐴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one of the regions shown here. In either case, the description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terms of rectangular coordinates is rather complicated but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easily described by polar coordinates.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 from this figure that the polar coordinates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a point are related to the rectangular coordinates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the equations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sz="20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0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0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altLang="en-US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		</m:t>
                      </m:r>
                    </m:oMath>
                  </m:oMathPara>
                </a14:m>
                <a:endParaRPr lang="en-US" altLang="en-US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5563"/>
                <a:endParaRPr lang="en-US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837035"/>
                <a:ext cx="11176000" cy="4134017"/>
              </a:xfrm>
              <a:prstGeom prst="rect">
                <a:avLst/>
              </a:prstGeom>
              <a:blipFill>
                <a:blip r:embed="rId2"/>
                <a:stretch>
                  <a:fillRect l="-545" t="-1207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1504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0900" y="4404186"/>
            <a:ext cx="6261100" cy="245381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020" y="4386493"/>
            <a:ext cx="348488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76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0" y="222737"/>
            <a:ext cx="2844800" cy="30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7500" y="274945"/>
                <a:ext cx="5676900" cy="596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continuous on a polar rectangle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by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= {(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| 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 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 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𝑑𝐴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sup>
                                <m:e>
                                  <m:nary>
                                    <m:nary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en-US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0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altLang="en-US" sz="20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0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  <m:r>
                                        <a:rPr lang="en-US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nary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continuous on a polar general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by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{(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|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𝑑𝐴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sup>
                                <m:e>
                                  <m:nary>
                                    <m:nary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en-US" sz="2000" i="1" baseline="-25000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en-US" sz="2000" b="0" i="1" baseline="-2500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altLang="en-US" sz="200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  <m:e>
                                      <m:r>
                                        <a:rPr lang="en-US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00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en-US" altLang="en-US" sz="200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00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  <m:r>
                                        <a:rPr lang="en-US" altLang="en-US" sz="20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nary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274945"/>
                <a:ext cx="5676900" cy="5966633"/>
              </a:xfrm>
              <a:prstGeom prst="rect">
                <a:avLst/>
              </a:prstGeom>
              <a:blipFill>
                <a:blip r:embed="rId3"/>
                <a:stretch>
                  <a:fillRect l="-1074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3117309"/>
            <a:ext cx="3656013" cy="317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46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4000" y="290036"/>
                <a:ext cx="11696700" cy="4226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Examples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Evaluate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(3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𝑑𝐴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region in the upper half-plane bounded by the circles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Find the volume of the solid bounded by the plane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 paraboloid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1 – </m:t>
                    </m:r>
                    <m:sSup>
                      <m:sSup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Use a double integral to find the area enclosed by one loop of the four-leaved rose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altLang="en-US" sz="2000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⁡2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d) Find the volume of the solid that lies, under the paraboloid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baseline="30000" dirty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above the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-plane, and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inside the cylinder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en-US" dirty="0"/>
              </a:p>
              <a:p>
                <a:pPr marL="457200" indent="-457200">
                  <a:buAutoNum type="alphaLcParenR"/>
                </a:pPr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90036"/>
                <a:ext cx="11696700" cy="4226670"/>
              </a:xfrm>
              <a:prstGeom prst="rect">
                <a:avLst/>
              </a:prstGeom>
              <a:blipFill>
                <a:blip r:embed="rId2"/>
                <a:stretch>
                  <a:fillRect l="-574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358933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212" y="3681002"/>
            <a:ext cx="3414713" cy="31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3800" y="3548062"/>
            <a:ext cx="33909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13799" y="3829050"/>
            <a:ext cx="59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7900" y="3870841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399569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11611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02" y="2369926"/>
            <a:ext cx="10058400" cy="1450759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1- </a:t>
            </a:r>
            <a:r>
              <a:rPr lang="en-US" b="1" dirty="0" smtClean="0"/>
              <a:t>Multi-Variables Functions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Calibri"/>
              </a:rPr>
            </a:br>
            <a:r>
              <a:rPr lang="en-US" sz="4400" dirty="0" smtClean="0">
                <a:solidFill>
                  <a:srgbClr val="C00000"/>
                </a:solidFill>
                <a:latin typeface="Calibri"/>
              </a:rPr>
              <a:t>Lecturer-1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libri"/>
              </a:rPr>
            </a:br>
            <a:r>
              <a:rPr lang="en-US" dirty="0" smtClean="0">
                <a:solidFill>
                  <a:srgbClr val="C00000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libri"/>
              </a:rPr>
            </a:br>
            <a:r>
              <a:rPr lang="en-US" dirty="0" smtClean="0"/>
              <a:t>Limits and Continuity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2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038F-F057-4A16-B721-85E7AABA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 for functions of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9744" y="1955800"/>
                <a:ext cx="11467476" cy="393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/>
                  <a:t>In this section we discuss the fundamental concepts of limits and continuity for functions </a:t>
                </a:r>
                <a:r>
                  <a:rPr lang="en-US" sz="2800" dirty="0"/>
                  <a:t>of two and three variables</a:t>
                </a:r>
                <a:r>
                  <a:rPr lang="en-US" sz="2800" dirty="0" smtClean="0"/>
                  <a:t>.</a:t>
                </a:r>
              </a:p>
              <a:p>
                <a:pPr algn="just"/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be a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/>
                  <a:t> What do we mean by the equation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dirty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say that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approaches the limit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write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if, for every number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dirty="0"/>
                  <a:t> there exists a corresponding number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i="0" dirty="0">
                    <a:latin typeface="+mj-lt"/>
                  </a:rPr>
                  <a:t> in the domain of </a:t>
                </a:r>
                <a:r>
                  <a:rPr lang="en-US" dirty="0"/>
                  <a:t>f,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whenever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1955800"/>
                <a:ext cx="11467476" cy="3933834"/>
              </a:xfrm>
              <a:prstGeom prst="rect">
                <a:avLst/>
              </a:prstGeom>
              <a:blipFill>
                <a:blip r:embed="rId2"/>
                <a:stretch>
                  <a:fillRect l="-1116" t="-1550" r="-1063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17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3DF3-7ECD-4457-B8F3-F47785A4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3800" y="1737359"/>
                <a:ext cx="8572500" cy="454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continuous at the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defined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b="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)→(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)→(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function is continuous at every point of its domain.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3)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𝑥𝑦𝑧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1737359"/>
                <a:ext cx="8572500" cy="4546566"/>
              </a:xfrm>
              <a:prstGeom prst="rect">
                <a:avLst/>
              </a:prstGeom>
              <a:blipFill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C3ED-F4C5-4EFE-8BF8-C2505B77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1828800"/>
                <a:ext cx="10193020" cy="3809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 that given a function of one variable,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derivative,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represents the rate of change of the function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changes.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function of more than one variable, if we keep one of the variables constant, say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then we get a function of one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we can calculate the derivative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derivative is called partial derivative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respect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Similarly keep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constant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28800"/>
                <a:ext cx="10193020" cy="3809826"/>
              </a:xfrm>
              <a:prstGeom prst="rect">
                <a:avLst/>
              </a:prstGeom>
              <a:blipFill>
                <a:blip r:embed="rId2"/>
                <a:stretch>
                  <a:fillRect l="-598" r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45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integrals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280" y="1737359"/>
            <a:ext cx="10218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section, we extend the idea of a definite integral to double and triple integrals of functions of two or three variables.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ideas are then used to compute volumes, masses, and centroids of more general regions than we were able to consider in single integrals.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68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9900" y="159435"/>
                <a:ext cx="11607800" cy="5428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Single integral - Review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First, let’s recall the basic facts concerning definite integrals of functions of a single variable.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defined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start by dividing the interval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subintervals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𝑥𝑖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–1,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equal width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)/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choose sample points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en-US" sz="2000" b="1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these subintervals.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we form the Riemann sum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nary>
                      <m:naryPr>
                        <m:chr m:val="∑"/>
                        <m:ctrlP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we take the limit of such sums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 ∞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obtain the definite integral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  <m:sup>
                        <m:r>
                          <a:rPr lang="en-US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  <m:e>
                        <m:r>
                          <a:rPr lang="en-US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e>
                    </m:nary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Δ</m:t>
                            </m:r>
                            <m:r>
                              <a:rPr lang="en-US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nary>
                      </m:e>
                    </m:func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  <m:sup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  <m:e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represents the area under the curve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59435"/>
                <a:ext cx="11607800" cy="5428730"/>
              </a:xfrm>
              <a:prstGeom prst="rect">
                <a:avLst/>
              </a:prstGeom>
              <a:blipFill>
                <a:blip r:embed="rId2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1" descr="1501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0200" y="3543300"/>
            <a:ext cx="5397500" cy="27922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2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9900" y="159435"/>
                <a:ext cx="11607800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Volumes- Multiple integrals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 similar manner, we consider a function f of two variables defined on a closed rectangle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 = {</m:t>
                      </m:r>
                      <m:d>
                        <m:d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Euclid Math Two" pitchFamily="18" charset="2"/>
                        </a:rPr>
                        <m:t>∈</m:t>
                      </m:r>
                      <m:sSup>
                        <m:sSup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Euclid Math Two" pitchFamily="18" charset="2"/>
                            </a:rPr>
                          </m:ctrlPr>
                        </m:sSup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Euclid Math Two" pitchFamily="18" charset="2"/>
                            </a:rPr>
                            <m:t>𝑅</m:t>
                          </m:r>
                        </m:e>
                        <m:sup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|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≤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≤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≤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≤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we first suppose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≥ 0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surface with equation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5563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S be the solid that lies above R and  under the graph of f, that is,</a:t>
                </a:r>
              </a:p>
              <a:p>
                <a:pPr indent="55563" algn="ctr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begChr m:val="{"/>
                        <m:endChr m:val="|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en-US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Euclid Math Two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5563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goal is to find the volume of S.</a:t>
                </a:r>
              </a:p>
              <a:p>
                <a:pPr indent="55563" algn="ctr"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59435"/>
                <a:ext cx="11607800" cy="5078313"/>
              </a:xfrm>
              <a:prstGeom prst="rect">
                <a:avLst/>
              </a:prstGeom>
              <a:blipFill>
                <a:blip r:embed="rId2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1501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9000" y="3425825"/>
            <a:ext cx="3683000" cy="286368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3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52098"/>
                <a:ext cx="12446000" cy="6136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step is to divide the rectangle </a:t>
                </a:r>
                <a:r>
                  <a:rPr lang="en-US" alt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sub rectangles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divide the interval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subintervals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equal width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)/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endParaRPr lang="en-US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we</a:t>
                </a:r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subintervals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equal width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)/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Next, we draw lines parallel to the coordinate axes through the endpoints of these subintervals</a:t>
                </a:r>
                <a:r>
                  <a:rPr lang="en-US" altLang="en-US" sz="20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Thus, we form the sub rectangles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0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en-US" sz="20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 </m:t>
                          </m:r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≤ </m:t>
                          </m:r>
                          <m:sSub>
                            <m:sSub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 </m:t>
                          </m:r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altLang="en-US" sz="2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≤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0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with area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∆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we can approximate the part of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lies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above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a thin rectangular box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(or “column”) with: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Height 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098"/>
                <a:ext cx="12446000" cy="6136488"/>
              </a:xfrm>
              <a:prstGeom prst="rect">
                <a:avLst/>
              </a:prstGeom>
              <a:blipFill>
                <a:blip r:embed="rId2"/>
                <a:stretch>
                  <a:fillRect l="-735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 descr="1501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3000" y="2705100"/>
            <a:ext cx="5715000" cy="35433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732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21411</TotalTime>
  <Words>609</Words>
  <Application>Microsoft Office PowerPoint</Application>
  <PresentationFormat>Widescreen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Euclid Math Two</vt:lpstr>
      <vt:lpstr>Retrospect</vt:lpstr>
      <vt:lpstr>Multivariable Calculus I for Mathematics Department</vt:lpstr>
      <vt:lpstr>1- Multi-Variables Functions   Lecturer-1   Limits and Continuity</vt:lpstr>
      <vt:lpstr>Limits for functions of two variables</vt:lpstr>
      <vt:lpstr>Continuity </vt:lpstr>
      <vt:lpstr>Partial Derivatives</vt:lpstr>
      <vt:lpstr>Double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 Integrals over  General Regions</vt:lpstr>
      <vt:lpstr>PowerPoint Presentation</vt:lpstr>
      <vt:lpstr>PowerPoint Presentation</vt:lpstr>
      <vt:lpstr>Double Integrals in  Polar Coordinates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Algebra  for Computer Science &amp; Engineering</dc:title>
  <dc:creator>bootan</dc:creator>
  <cp:lastModifiedBy>khdhrfuad@gmail.com</cp:lastModifiedBy>
  <cp:revision>445</cp:revision>
  <dcterms:created xsi:type="dcterms:W3CDTF">2018-11-09T20:44:03Z</dcterms:created>
  <dcterms:modified xsi:type="dcterms:W3CDTF">2024-06-04T12:47:58Z</dcterms:modified>
</cp:coreProperties>
</file>