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304" r:id="rId4"/>
    <p:sldId id="305" r:id="rId5"/>
    <p:sldId id="306" r:id="rId6"/>
    <p:sldId id="307" r:id="rId7"/>
    <p:sldId id="308" r:id="rId8"/>
    <p:sldId id="309" r:id="rId9"/>
    <p:sldId id="311" r:id="rId10"/>
    <p:sldId id="310" r:id="rId11"/>
    <p:sldId id="312" r:id="rId12"/>
    <p:sldId id="313" r:id="rId13"/>
    <p:sldId id="31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8" autoAdjust="0"/>
    <p:restoredTop sz="95679"/>
  </p:normalViewPr>
  <p:slideViewPr>
    <p:cSldViewPr snapToGrid="0">
      <p:cViewPr varScale="1">
        <p:scale>
          <a:sx n="109" d="100"/>
          <a:sy n="109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tan Mohammed Rahman" userId="802686b2-215e-4f5d-b3a8-cc37a524e761" providerId="ADAL" clId="{5E491913-9A04-40A8-B284-8F64C982D067}"/>
    <pc:docChg chg="modSld">
      <pc:chgData name="Bootan Mohammed Rahman" userId="802686b2-215e-4f5d-b3a8-cc37a524e761" providerId="ADAL" clId="{5E491913-9A04-40A8-B284-8F64C982D067}" dt="2022-10-18T17:31:20.327" v="9" actId="20577"/>
      <pc:docMkLst>
        <pc:docMk/>
      </pc:docMkLst>
      <pc:sldChg chg="modSp mod">
        <pc:chgData name="Bootan Mohammed Rahman" userId="802686b2-215e-4f5d-b3a8-cc37a524e761" providerId="ADAL" clId="{5E491913-9A04-40A8-B284-8F64C982D067}" dt="2022-10-18T17:31:20.327" v="9" actId="20577"/>
        <pc:sldMkLst>
          <pc:docMk/>
          <pc:sldMk cId="0" sldId="256"/>
        </pc:sldMkLst>
        <pc:spChg chg="mod">
          <ac:chgData name="Bootan Mohammed Rahman" userId="802686b2-215e-4f5d-b3a8-cc37a524e761" providerId="ADAL" clId="{5E491913-9A04-40A8-B284-8F64C982D067}" dt="2022-10-18T17:31:20.327" v="9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Bootan Mohammed Rahman" userId="802686b2-215e-4f5d-b3a8-cc37a524e761" providerId="ADAL" clId="{5E491913-9A04-40A8-B284-8F64C982D067}" dt="2022-10-18T17:31:09.066" v="0" actId="20577"/>
          <ac:spMkLst>
            <pc:docMk/>
            <pc:sldMk cId="0" sldId="256"/>
            <ac:spMk id="5" creationId="{00000000-0000-0000-0000-000000000000}"/>
          </ac:spMkLst>
        </pc:spChg>
      </pc:sldChg>
    </pc:docChg>
  </pc:docChgLst>
  <pc:docChgLst>
    <pc:chgData name="Bootan Mohammed Rahman" userId="802686b2-215e-4f5d-b3a8-cc37a524e761" providerId="ADAL" clId="{9C9B9D8A-3665-A246-8967-2D784576DEBF}"/>
    <pc:docChg chg="undo custSel addSld delSld modSld">
      <pc:chgData name="Bootan Mohammed Rahman" userId="802686b2-215e-4f5d-b3a8-cc37a524e761" providerId="ADAL" clId="{9C9B9D8A-3665-A246-8967-2D784576DEBF}" dt="2023-10-15T17:40:28.839" v="27" actId="680"/>
      <pc:docMkLst>
        <pc:docMk/>
      </pc:docMkLst>
      <pc:sldChg chg="modSp mod">
        <pc:chgData name="Bootan Mohammed Rahman" userId="802686b2-215e-4f5d-b3a8-cc37a524e761" providerId="ADAL" clId="{9C9B9D8A-3665-A246-8967-2D784576DEBF}" dt="2023-10-14T07:15:57.594" v="25" actId="1076"/>
        <pc:sldMkLst>
          <pc:docMk/>
          <pc:sldMk cId="0" sldId="256"/>
        </pc:sldMkLst>
        <pc:spChg chg="mod">
          <ac:chgData name="Bootan Mohammed Rahman" userId="802686b2-215e-4f5d-b3a8-cc37a524e761" providerId="ADAL" clId="{9C9B9D8A-3665-A246-8967-2D784576DEBF}" dt="2023-10-14T07:14:50.248" v="5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Bootan Mohammed Rahman" userId="802686b2-215e-4f5d-b3a8-cc37a524e761" providerId="ADAL" clId="{9C9B9D8A-3665-A246-8967-2D784576DEBF}" dt="2023-10-14T07:15:51.990" v="2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Bootan Mohammed Rahman" userId="802686b2-215e-4f5d-b3a8-cc37a524e761" providerId="ADAL" clId="{9C9B9D8A-3665-A246-8967-2D784576DEBF}" dt="2023-10-14T07:15:57.594" v="25" actId="1076"/>
          <ac:spMkLst>
            <pc:docMk/>
            <pc:sldMk cId="0" sldId="256"/>
            <ac:spMk id="5" creationId="{00000000-0000-0000-0000-000000000000}"/>
          </ac:spMkLst>
        </pc:spChg>
      </pc:sldChg>
      <pc:sldChg chg="new del">
        <pc:chgData name="Bootan Mohammed Rahman" userId="802686b2-215e-4f5d-b3a8-cc37a524e761" providerId="ADAL" clId="{9C9B9D8A-3665-A246-8967-2D784576DEBF}" dt="2023-10-15T17:40:28.839" v="27" actId="680"/>
        <pc:sldMkLst>
          <pc:docMk/>
          <pc:sldMk cId="1214112895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98B62-E312-4055-AE44-A11C11FE4EBA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6F51C-0768-4693-9BEF-DADF69A5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6334313"/>
            <a:ext cx="12191996" cy="66486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1100050" y="4455624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344068"/>
                </a:solidFill>
                <a:latin typeface="Calibri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0097C-3E7A-47C3-AC6D-586219DBB8F7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EEA77B-E199-43DD-949D-532059685BC6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598005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EB3AC8-8814-4EC7-820A-4460D8EC7DC9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8D4CE3-434C-4690-BBAC-BAD7534DF2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412302"/>
            <a:ext cx="2628899" cy="57598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412302"/>
            <a:ext cx="7734296" cy="5759897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7469B-74C9-47F2-B287-33AF48F8AED9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DC5C50-F037-4C52-911D-8BE3D28646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7A1160-4D4C-4D8D-80CE-6A89AEEE7DEA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1A852-1FFF-428D-A529-6368F53063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372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344068"/>
                </a:solidFill>
                <a:latin typeface="Calibri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8FD895-98AB-4A25-8A3E-EFBEA24A1653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670CE3-A696-4F1A-811E-51842ADED81F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63410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1792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00C90-66FC-46EA-967C-266DE0EF3DB8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A0D17E-B154-4094-A03B-FF5DC11CA7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344068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97280" y="2582338"/>
            <a:ext cx="4937760" cy="32867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1792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344068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17920" y="2582329"/>
            <a:ext cx="4937760" cy="32867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5458A-528B-4E94-9D3C-DCF2D8303CE0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0D74B-FBCA-4DF2-AD33-98BBA2EA59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AB4174-D725-4D31-B631-160B67B58FBD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FFBB39-2EB8-4865-AE8E-0BC1226B77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7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C4F67-7343-412D-B8AC-C715677DB430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3E3FBE-C3FE-4769-BA5E-40476BA9CE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325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8" y="0"/>
            <a:ext cx="4050792" cy="68580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4040075" y="0"/>
            <a:ext cx="64008" cy="6858000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19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465511" y="6459787"/>
            <a:ext cx="261851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FC16B50-8CA4-4A76-BAEF-DA0A5D825297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4800600" y="6459787"/>
            <a:ext cx="4648196" cy="365129"/>
          </a:xfrm>
        </p:spPr>
        <p:txBody>
          <a:bodyPr anchorCtr="0"/>
          <a:lstStyle>
            <a:lvl1pPr algn="l">
              <a:defRPr>
                <a:solidFill>
                  <a:srgbClr val="344068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344068"/>
                </a:solidFill>
              </a:defRPr>
            </a:lvl1pPr>
          </a:lstStyle>
          <a:p>
            <a:pPr lvl="0"/>
            <a:fld id="{E441A00D-5DF5-4629-B9E5-B29A00902D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7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4953003"/>
            <a:ext cx="12188823" cy="1904996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18" y="4915073"/>
            <a:ext cx="12188823" cy="64008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8" cy="822960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915073"/>
          </a:xfrm>
          <a:solidFill>
            <a:srgbClr val="BECAD4"/>
          </a:solidFill>
        </p:spPr>
        <p:txBody>
          <a:bodyPr lIns="457200" tIns="457200"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D40E1-D559-443A-A64A-62AA6E96DCA8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5D550E-B3AE-48C2-8D53-8090841192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97280" y="6459787"/>
            <a:ext cx="247227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A96377E9-1858-4D5F-A49B-77B31F812777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86184" y="6459787"/>
            <a:ext cx="482280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900455" y="6459787"/>
            <a:ext cx="13120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8EDAE449-4BC6-4EA8-B76B-2F4AA68CA68D}" type="slidenum">
              <a:t>‹#›</a:t>
            </a:fld>
            <a:endParaRPr lang="en-US"/>
          </a:p>
        </p:txBody>
      </p:sp>
      <p:cxnSp>
        <p:nvCxnSpPr>
          <p:cNvPr id="9" name="Straight Connector 9"/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-50" baseline="0">
          <a:solidFill>
            <a:srgbClr val="404040"/>
          </a:solidFill>
          <a:uFillTx/>
          <a:latin typeface="Calibri Light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1CADE4"/>
        </a:buClr>
        <a:buSzPct val="100000"/>
        <a:buFont typeface="Calibri" pitchFamily="34"/>
        <a:buChar char=" "/>
        <a:tabLst/>
        <a:defRPr lang="en-US" sz="20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384048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Calibri" pitchFamily="34"/>
        <a:buChar char="◦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566928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749808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932688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pPr lvl="0"/>
            <a:r>
              <a:rPr lang="en-US" b="1" dirty="0" smtClean="0"/>
              <a:t>Vector</a:t>
            </a:r>
            <a:r>
              <a:rPr lang="en-GB" dirty="0" smtClean="0"/>
              <a:t> </a:t>
            </a:r>
            <a:r>
              <a:rPr lang="en-GB" b="1" dirty="0"/>
              <a:t>Calculus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000" dirty="0" smtClean="0"/>
              <a:t>for Mathematics Department</a:t>
            </a:r>
            <a:endParaRPr lang="en-GB" sz="4000" dirty="0"/>
          </a:p>
        </p:txBody>
      </p:sp>
      <p:sp>
        <p:nvSpPr>
          <p:cNvPr id="9" name="Subtitle 2"/>
          <p:cNvSpPr txBox="1">
            <a:spLocks noGrp="1"/>
          </p:cNvSpPr>
          <p:nvPr>
            <p:ph type="subTitle" idx="1"/>
          </p:nvPr>
        </p:nvSpPr>
        <p:spPr>
          <a:xfrm>
            <a:off x="837221" y="4867241"/>
            <a:ext cx="10058400" cy="804004"/>
          </a:xfrm>
        </p:spPr>
        <p:txBody>
          <a:bodyPr anchorCtr="1"/>
          <a:lstStyle/>
          <a:p>
            <a:pPr lvl="0" algn="ctr">
              <a:lnSpc>
                <a:spcPct val="70000"/>
              </a:lnSpc>
            </a:pPr>
            <a:r>
              <a:rPr lang="en-GB" sz="2200" dirty="0"/>
              <a:t>  semester </a:t>
            </a:r>
            <a:r>
              <a:rPr lang="en-GB" sz="2200" dirty="0" smtClean="0"/>
              <a:t>II                                   </a:t>
            </a:r>
            <a:endParaRPr lang="en-GB" sz="2200" dirty="0"/>
          </a:p>
          <a:p>
            <a:pPr lvl="0" algn="ctr">
              <a:lnSpc>
                <a:spcPct val="70000"/>
              </a:lnSpc>
            </a:pPr>
            <a:r>
              <a:rPr lang="en-GB" sz="2200" dirty="0" smtClean="0"/>
              <a:t>  2023-2024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099760" y="4365345"/>
            <a:ext cx="2434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Fuad Wahid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12" y="583622"/>
            <a:ext cx="1751081" cy="1751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4226" y="240087"/>
                <a:ext cx="1156354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The two types of regions in which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we will be most </a:t>
                </a:r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interested are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illustrated </a:t>
                </a:r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in below figures,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the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are continuous on the intervals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respectively, </a:t>
                </a:r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,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.</a:t>
                </a:r>
                <a:endParaRPr lang="en-US" sz="2800" dirty="0">
                  <a:solidFill>
                    <a:srgbClr val="0C1112"/>
                  </a:solidFill>
                  <a:latin typeface="Fd2702605-Identity-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26" y="240087"/>
                <a:ext cx="11563548" cy="1815882"/>
              </a:xfrm>
              <a:prstGeom prst="rect">
                <a:avLst/>
              </a:prstGeom>
              <a:blipFill>
                <a:blip r:embed="rId2"/>
                <a:stretch>
                  <a:fillRect l="-1108" t="-3356" r="-1108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96" y="2574443"/>
            <a:ext cx="8787047" cy="30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9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2678" y="225799"/>
                <a:ext cx="1149755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An iterated double integral may be defined over a nonrectangular region. In particular, 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is continuous on a region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of Type I or </a:t>
                </a:r>
                <a:r>
                  <a:rPr lang="en-US" sz="2800" dirty="0" smtClean="0"/>
                  <a:t>II.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 define iterated integrals off over the regions illustrated in </a:t>
                </a:r>
                <a:r>
                  <a:rPr lang="en-US" sz="2800" dirty="0" smtClean="0"/>
                  <a:t>(I) </a:t>
                </a:r>
                <a:r>
                  <a:rPr lang="en-US" sz="2800" dirty="0"/>
                  <a:t>and </a:t>
                </a:r>
                <a:r>
                  <a:rPr lang="en-US" sz="2800" dirty="0" smtClean="0"/>
                  <a:t>(II) </a:t>
                </a:r>
                <a:r>
                  <a:rPr lang="en-US" sz="2800" dirty="0"/>
                  <a:t>of the figure as follows.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78" y="225799"/>
                <a:ext cx="11497559" cy="2246769"/>
              </a:xfrm>
              <a:prstGeom prst="rect">
                <a:avLst/>
              </a:prstGeom>
              <a:blipFill>
                <a:blip r:embed="rId2"/>
                <a:stretch>
                  <a:fillRect l="-1060" t="-2439" r="-901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2678" y="2595147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BE4B41"/>
                </a:solidFill>
                <a:latin typeface="Fd3810270-Identity-H"/>
              </a:rPr>
              <a:t>Definition </a:t>
            </a:r>
            <a:r>
              <a:rPr lang="en-US" sz="2000" u="sng" dirty="0" smtClean="0">
                <a:solidFill>
                  <a:srgbClr val="BE4B41"/>
                </a:solidFill>
                <a:latin typeface="Fd2712191-Identity-H"/>
              </a:rPr>
              <a:t>4 </a:t>
            </a:r>
          </a:p>
          <a:p>
            <a:r>
              <a:rPr lang="en-US" sz="2800" dirty="0" smtClean="0"/>
              <a:t>Iterated Integrals: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18" y="3671833"/>
            <a:ext cx="7351855" cy="16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1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2678" y="225799"/>
                <a:ext cx="11497559" cy="96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Example 5: </a:t>
                </a:r>
                <a:r>
                  <a:rPr lang="en-US" sz="2800" dirty="0">
                    <a:solidFill>
                      <a:srgbClr val="0D1112"/>
                    </a:solidFill>
                    <a:latin typeface="Fd2952301-Identity-H"/>
                  </a:rPr>
                  <a:t>Find the volume of the solid under the surface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</a:t>
                </a:r>
                <a:r>
                  <a:rPr lang="en-US" sz="2800" dirty="0">
                    <a:solidFill>
                      <a:srgbClr val="0D1112"/>
                    </a:solidFill>
                    <a:latin typeface="Fd2952301-Identity-H"/>
                  </a:rPr>
                  <a:t>and lying above the region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:0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 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78" y="225799"/>
                <a:ext cx="11497559" cy="968663"/>
              </a:xfrm>
              <a:prstGeom prst="rect">
                <a:avLst/>
              </a:prstGeom>
              <a:blipFill>
                <a:blip r:embed="rId2"/>
                <a:stretch>
                  <a:fillRect l="-1060" t="-5660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2677" y="1360007"/>
                <a:ext cx="11497559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Example 5: </a:t>
                </a:r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. </a:t>
                </a:r>
                <a:r>
                  <a:rPr lang="en-US" sz="2800" dirty="0">
                    <a:solidFill>
                      <a:srgbClr val="0D1112"/>
                    </a:solidFill>
                    <a:latin typeface="Fd2952301-Identity-H"/>
                  </a:rPr>
                  <a:t>Calculate the integral </a:t>
                </a:r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 </a:t>
                </a:r>
                <a:r>
                  <a:rPr lang="en-US" sz="2800" dirty="0">
                    <a:solidFill>
                      <a:srgbClr val="0D1112"/>
                    </a:solidFill>
                    <a:latin typeface="Fd2952301-Identity-H"/>
                  </a:rPr>
                  <a:t>over the region bounded by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-</a:t>
                </a:r>
                <a:r>
                  <a:rPr lang="en-US" sz="2800" dirty="0">
                    <a:solidFill>
                      <a:srgbClr val="0D1112"/>
                    </a:solidFill>
                    <a:latin typeface="Fd2952301-Identity-H"/>
                  </a:rPr>
                  <a:t>axis </a:t>
                </a:r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and the </a:t>
                </a:r>
                <a:r>
                  <a:rPr lang="en-US" sz="2800" dirty="0">
                    <a:solidFill>
                      <a:srgbClr val="0D1112"/>
                    </a:solidFill>
                    <a:latin typeface="Fd2952301-Identity-H"/>
                  </a:rPr>
                  <a:t>semicircle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>
                            <a:solidFill>
                              <a:srgbClr val="0D11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</a:t>
                </a:r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77" y="1360007"/>
                <a:ext cx="11497559" cy="963854"/>
              </a:xfrm>
              <a:prstGeom prst="rect">
                <a:avLst/>
              </a:prstGeom>
              <a:blipFill>
                <a:blip r:embed="rId3"/>
                <a:stretch>
                  <a:fillRect l="-1060" t="-6329" r="-1644" b="-15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0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067" y="263742"/>
            <a:ext cx="5527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*Minion Pro-Italic-5898-Identity-H"/>
              </a:rPr>
              <a:t>REVERSING THE ORDER OF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9067" y="744545"/>
                <a:ext cx="11497559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Gener­ally, the choice of the order of integration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𝑑𝑦𝑑𝑥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𝑑𝑥𝑑𝑦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often depends on the form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:r>
                  <a:rPr lang="en-US" sz="2800" dirty="0"/>
                  <a:t>the region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/>
                  <a:t>Sometimes it is extremely dif­ficult, or even impossible, to evaluate a given iterated double integral.</a:t>
                </a:r>
              </a:p>
              <a:p>
                <a:pPr algn="just"/>
                <a:r>
                  <a:rPr lang="en-US" sz="2800" dirty="0"/>
                  <a:t>However, by reversing the order of integration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𝑑𝑦𝑑𝑥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𝑑𝑥𝑑𝑦</m:t>
                    </m:r>
                  </m:oMath>
                </a14:m>
                <a:r>
                  <a:rPr lang="en-US" sz="2800" dirty="0"/>
                  <a:t>, or vice versa, it may be possible to find an equivalent iterated double in­tegral that can be easily evaluated.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7" y="744545"/>
                <a:ext cx="11497559" cy="2677656"/>
              </a:xfrm>
              <a:prstGeom prst="rect">
                <a:avLst/>
              </a:prstGeom>
              <a:blipFill>
                <a:blip r:embed="rId2"/>
                <a:stretch>
                  <a:fillRect l="-1113" t="-2050" r="-1060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066" y="3422201"/>
                <a:ext cx="11497559" cy="818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Example 6: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Evaluate</a:t>
                </a:r>
                <a:r>
                  <a:rPr lang="en-US" sz="2800" dirty="0" smtClean="0">
                    <a:latin typeface="Fd3810270-Identity-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𝑑𝑦𝑑𝑥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800" dirty="0" smtClean="0">
                    <a:latin typeface="Fd3810270-Identity-H"/>
                  </a:rPr>
                  <a:t> </a:t>
                </a:r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6" y="3422201"/>
                <a:ext cx="11497559" cy="818173"/>
              </a:xfrm>
              <a:prstGeom prst="rect">
                <a:avLst/>
              </a:prstGeom>
              <a:blipFill>
                <a:blip r:embed="rId3"/>
                <a:stretch>
                  <a:fillRect l="-1113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066" y="4251160"/>
                <a:ext cx="11497559" cy="725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Example 7: </a:t>
                </a:r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Compute</a:t>
                </a:r>
                <a:r>
                  <a:rPr lang="en-US" sz="2800" dirty="0" smtClean="0">
                    <a:latin typeface="Fd3810270-Identity-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sup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𝑑𝑥𝑑𝑦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800" dirty="0" smtClean="0">
                    <a:latin typeface="Fd3810270-Identity-H"/>
                  </a:rPr>
                  <a:t> </a:t>
                </a:r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6" y="4251160"/>
                <a:ext cx="11497559" cy="725199"/>
              </a:xfrm>
              <a:prstGeom prst="rect">
                <a:avLst/>
              </a:prstGeom>
              <a:blipFill>
                <a:blip r:embed="rId4"/>
                <a:stretch>
                  <a:fillRect l="-1113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9066" y="4987145"/>
                <a:ext cx="11497559" cy="1174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Example 8: </a:t>
                </a:r>
                <a:r>
                  <a:rPr lang="en-US" sz="2800" dirty="0"/>
                  <a:t>Reverse the order of integration in the iterated </a:t>
                </a:r>
                <a:r>
                  <a:rPr lang="en-US" sz="2800" dirty="0" smtClean="0"/>
                  <a:t>integral  		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ad>
                              <m:radPr>
                                <m:degHide m:val="on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rad>
                          </m:sub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sup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𝑑𝑥𝑑𝑦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800" dirty="0" smtClean="0">
                    <a:latin typeface="Fd3810270-Identity-H"/>
                  </a:rPr>
                  <a:t> </a:t>
                </a:r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6" y="4987145"/>
                <a:ext cx="11497559" cy="1174681"/>
              </a:xfrm>
              <a:prstGeom prst="rect">
                <a:avLst/>
              </a:prstGeom>
              <a:blipFill>
                <a:blip r:embed="rId5"/>
                <a:stretch>
                  <a:fillRect l="-1113" t="-6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87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3896" y="195337"/>
                <a:ext cx="11497559" cy="1057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Example 9: </a:t>
                </a:r>
                <a:r>
                  <a:rPr lang="en-US" sz="2800" dirty="0" smtClean="0"/>
                  <a:t>Evaluate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nary>
                  </m:oMath>
                </a14:m>
                <a:r>
                  <a:rPr lang="en-US" sz="2800" dirty="0" smtClean="0"/>
                  <a:t>	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/>
                  <a:t> is the region enclosed by the curve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.			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96" y="195337"/>
                <a:ext cx="11497559" cy="1057469"/>
              </a:xfrm>
              <a:prstGeom prst="rect">
                <a:avLst/>
              </a:prstGeom>
              <a:blipFill>
                <a:blip r:embed="rId2"/>
                <a:stretch>
                  <a:fillRect l="-1113" t="-5747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70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63" y="2473621"/>
            <a:ext cx="10058400" cy="410981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/>
              </a:rPr>
            </a:br>
            <a:r>
              <a:rPr lang="en-US" sz="4400" dirty="0" smtClean="0">
                <a:solidFill>
                  <a:srgbClr val="C00000"/>
                </a:solidFill>
                <a:latin typeface="Calibri"/>
              </a:rPr>
              <a:t>Lecturer-1 </a:t>
            </a:r>
            <a:r>
              <a:rPr lang="en-US" sz="4400" dirty="0" smtClean="0">
                <a:solidFill>
                  <a:srgbClr val="C00000"/>
                </a:solidFill>
                <a:latin typeface="Calibri"/>
              </a:rPr>
              <a:t>(Multiple Integral)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 </a:t>
            </a:r>
            <a:br>
              <a:rPr lang="en-US" dirty="0" smtClean="0">
                <a:solidFill>
                  <a:srgbClr val="C00000"/>
                </a:solidFill>
                <a:latin typeface="Calibri"/>
              </a:rPr>
            </a:br>
            <a:r>
              <a:rPr lang="en-US" dirty="0" smtClean="0">
                <a:solidFill>
                  <a:srgbClr val="C00000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alibri"/>
              </a:rPr>
            </a:br>
            <a:endParaRPr lang="en-US" sz="5300" dirty="0"/>
          </a:p>
        </p:txBody>
      </p:sp>
      <p:sp>
        <p:nvSpPr>
          <p:cNvPr id="3" name="Rectangle 2"/>
          <p:cNvSpPr/>
          <p:nvPr/>
        </p:nvSpPr>
        <p:spPr>
          <a:xfrm>
            <a:off x="1077798" y="1896934"/>
            <a:ext cx="9074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spc="-50" dirty="0" smtClean="0">
                <a:solidFill>
                  <a:srgbClr val="404040"/>
                </a:solidFill>
                <a:latin typeface="Calibri Light"/>
              </a:rPr>
              <a:t>Double Integral</a:t>
            </a:r>
          </a:p>
        </p:txBody>
      </p:sp>
    </p:spTree>
    <p:extLst>
      <p:ext uri="{BB962C8B-B14F-4D97-AF65-F5344CB8AC3E}">
        <p14:creationId xmlns:p14="http://schemas.microsoft.com/office/powerpoint/2010/main" val="1348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059" y="2796876"/>
            <a:ext cx="3719478" cy="3531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1C3ED-F4C5-4EFE-8BF8-C2505B779D27}"/>
              </a:ext>
            </a:extLst>
          </p:cNvPr>
          <p:cNvSpPr txBox="1">
            <a:spLocks/>
          </p:cNvSpPr>
          <p:nvPr/>
        </p:nvSpPr>
        <p:spPr>
          <a:xfrm>
            <a:off x="465992" y="286601"/>
            <a:ext cx="10689688" cy="7240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800" b="0" i="0" u="none" strike="noStrike" kern="1200" cap="none" spc="-50" baseline="0">
                <a:solidFill>
                  <a:srgbClr val="404040"/>
                </a:solidFill>
                <a:uFillTx/>
                <a:latin typeface="Calibri Light"/>
              </a:defRPr>
            </a:lvl1pPr>
          </a:lstStyle>
          <a:p>
            <a:r>
              <a:rPr lang="en-US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5992" y="968932"/>
                <a:ext cx="11218985" cy="2431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Let consider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of two variables such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exists throughout a closed region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in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-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plane. Our objective</a:t>
                </a:r>
                <a:r>
                  <a:rPr lang="en-US" sz="2600" dirty="0" smtClean="0">
                    <a:solidFill>
                      <a:srgbClr val="090E0F"/>
                    </a:solidFill>
                    <a:latin typeface="Fd3517738-Identity-H"/>
                  </a:rPr>
                  <a:t>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is to define the double integral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600" i="1" smtClean="0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600" b="0" i="1" smtClean="0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600" b="0" i="1" smtClean="0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.</a:t>
                </a:r>
              </a:p>
              <a:p>
                <a:pPr algn="just"/>
                <a:endParaRPr lang="en-US" sz="1200" dirty="0" smtClean="0">
                  <a:solidFill>
                    <a:srgbClr val="090E0F"/>
                  </a:solidFill>
                  <a:latin typeface="Fd2122206-Identity-H"/>
                </a:endParaRPr>
              </a:p>
              <a:p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 denote the rectangle </a:t>
                </a:r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given </a:t>
                </a:r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600" dirty="0">
                  <a:solidFill>
                    <a:srgbClr val="090E0F"/>
                  </a:solidFill>
                  <a:latin typeface="Fd2122206-Identity-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2" y="968932"/>
                <a:ext cx="11218985" cy="2431691"/>
              </a:xfrm>
              <a:prstGeom prst="rect">
                <a:avLst/>
              </a:prstGeom>
              <a:blipFill>
                <a:blip r:embed="rId3"/>
                <a:stretch>
                  <a:fillRect l="-978" t="-2256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652954" y="3485082"/>
            <a:ext cx="0" cy="22914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380394" y="5372352"/>
            <a:ext cx="31828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5465" y="3115750"/>
            <a:ext cx="25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3209" y="5187686"/>
            <a:ext cx="25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90346" y="3743030"/>
            <a:ext cx="2250831" cy="1444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90346" y="5187686"/>
            <a:ext cx="0" cy="496677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41177" y="5187686"/>
            <a:ext cx="0" cy="496677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72379" y="3743030"/>
            <a:ext cx="745807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00467" y="3743030"/>
            <a:ext cx="745807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44312" y="4362358"/>
                <a:ext cx="2549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312" y="4362358"/>
                <a:ext cx="254977" cy="400110"/>
              </a:xfrm>
              <a:prstGeom prst="rect">
                <a:avLst/>
              </a:prstGeom>
              <a:blipFill>
                <a:blip r:embed="rId4"/>
                <a:stretch>
                  <a:fillRect r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73370" y="5591880"/>
                <a:ext cx="8916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70" y="5591880"/>
                <a:ext cx="89164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95353" y="5695129"/>
                <a:ext cx="8916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353" y="5695129"/>
                <a:ext cx="89164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52727" y="3542975"/>
                <a:ext cx="8916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727" y="3542975"/>
                <a:ext cx="891647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4151961" y="5187686"/>
            <a:ext cx="745807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80049" y="5187686"/>
            <a:ext cx="745807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82941" y="4972242"/>
                <a:ext cx="8916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41" y="4972242"/>
                <a:ext cx="891647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64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0980" y="1500615"/>
                <a:ext cx="5656998" cy="57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980" y="1500615"/>
                <a:ext cx="5656998" cy="57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4738" y="428623"/>
                <a:ext cx="11045072" cy="1358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Estimate the volume under the surface and over each </a:t>
                </a:r>
                <a:r>
                  <a:rPr lang="en-US" sz="2600" dirty="0" err="1" smtClean="0">
                    <a:solidFill>
                      <a:srgbClr val="090E0F"/>
                    </a:solidFill>
                    <a:latin typeface="Fd2122206-Identity-H"/>
                  </a:rPr>
                  <a:t>subrectangle</a:t>
                </a:r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. Then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the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 under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the surface </a:t>
                </a:r>
                <a:r>
                  <a:rPr lang="en-US" sz="2600" dirty="0" err="1" smtClean="0">
                    <a:solidFill>
                      <a:srgbClr val="090E0F"/>
                    </a:solidFill>
                    <a:latin typeface="Fd2122206-Identity-H"/>
                  </a:rPr>
                  <a:t>andover</a:t>
                </a:r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 is approximated by</a:t>
                </a:r>
              </a:p>
              <a:p>
                <a:endParaRPr lang="en-US" sz="2600" dirty="0">
                  <a:solidFill>
                    <a:srgbClr val="090E0F"/>
                  </a:solidFill>
                  <a:latin typeface="Fd2122206-Identity-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8" y="428623"/>
                <a:ext cx="11045072" cy="1358129"/>
              </a:xfrm>
              <a:prstGeom prst="rect">
                <a:avLst/>
              </a:prstGeom>
              <a:blipFill>
                <a:blip r:embed="rId3"/>
                <a:stretch>
                  <a:fillRect l="-993" t="-4036" r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4738" y="2179679"/>
                <a:ext cx="11045072" cy="4494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is the area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. </a:t>
                </a:r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Since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we are summing over two variables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90E0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, </a:t>
                </a:r>
                <a:r>
                  <a:rPr lang="en-US" sz="2600" dirty="0">
                    <a:solidFill>
                      <a:srgbClr val="090E0F"/>
                    </a:solidFill>
                    <a:latin typeface="Fd2122206-Identity-H"/>
                  </a:rPr>
                  <a:t>we need two such signs</a:t>
                </a:r>
                <a:r>
                  <a:rPr lang="en-US" sz="2600" dirty="0" smtClean="0">
                    <a:solidFill>
                      <a:srgbClr val="090E0F"/>
                    </a:solidFill>
                    <a:latin typeface="Fd2122206-Identity-H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600" b="0" i="1" smtClean="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600" b="0" i="1" smtClean="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b="0" i="1" smtClean="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600" b="0" i="1" smtClean="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3200" i="1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600" b="0" dirty="0" smtClean="0">
                  <a:solidFill>
                    <a:srgbClr val="090E0F"/>
                  </a:solidFill>
                  <a:latin typeface="Fd2122206-Identity-H"/>
                </a:endParaRPr>
              </a:p>
              <a:p>
                <a:r>
                  <a:rPr lang="en-US" sz="2600" dirty="0" smtClean="0">
                    <a:solidFill>
                      <a:srgbClr val="090E0F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600" dirty="0" smtClean="0">
                  <a:solidFill>
                    <a:srgbClr val="090E0F"/>
                  </a:solidFill>
                  <a:latin typeface="Fd2122206-Identity-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3200" i="1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smtClean="0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 smtClean="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0" i="1" smtClean="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600" dirty="0">
                  <a:solidFill>
                    <a:srgbClr val="090E0F"/>
                  </a:solidFill>
                  <a:latin typeface="Fd2122206-Identity-H"/>
                </a:endParaRPr>
              </a:p>
              <a:p>
                <a:endParaRPr lang="en-US" sz="2600" dirty="0">
                  <a:solidFill>
                    <a:srgbClr val="090E0F"/>
                  </a:solidFill>
                  <a:latin typeface="Fd2122206-Identity-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8" y="2179679"/>
                <a:ext cx="11045072" cy="4494500"/>
              </a:xfrm>
              <a:prstGeom prst="rect">
                <a:avLst/>
              </a:prstGeom>
              <a:blipFill>
                <a:blip r:embed="rId4"/>
                <a:stretch>
                  <a:fillRect l="-993" t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61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2506" y="138575"/>
                <a:ext cx="11497559" cy="623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Definition </a:t>
                </a:r>
                <a:r>
                  <a:rPr lang="en-US" sz="2000" u="sng" dirty="0">
                    <a:solidFill>
                      <a:srgbClr val="BE4B41"/>
                    </a:solidFill>
                    <a:latin typeface="Fd2712191-Identity-H"/>
                  </a:rPr>
                  <a:t>1</a:t>
                </a:r>
                <a:r>
                  <a:rPr lang="en-US" sz="2000" dirty="0">
                    <a:solidFill>
                      <a:srgbClr val="BE4B41"/>
                    </a:solidFill>
                    <a:latin typeface="Fd2712191-Identity-H"/>
                  </a:rPr>
                  <a:t> </a:t>
                </a:r>
                <a:r>
                  <a:rPr lang="en-US" sz="2400" b="1" dirty="0">
                    <a:solidFill>
                      <a:srgbClr val="0C1112"/>
                    </a:solidFill>
                    <a:latin typeface="Fd2702605-Identity-H"/>
                  </a:rPr>
                  <a:t>THE DOUBLE INTEGRAL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3361318-Identity-H"/>
                  </a:rPr>
                  <a:t>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and let the rectangle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3361318-Identity-H"/>
                  </a:rPr>
                  <a:t> </a:t>
                </a:r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be given.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3361318-Identity-H"/>
                  </a:rPr>
                  <a:t>.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Suppose </a:t>
                </a:r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exists and is independent of the way in which the points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 are chosen. </a:t>
                </a:r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Then the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double integral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, written </a:t>
                </a:r>
                <a:r>
                  <a:rPr lang="en-US" sz="2800" dirty="0" err="1">
                    <a:solidFill>
                      <a:srgbClr val="0C1112"/>
                    </a:solidFill>
                    <a:latin typeface="Fd2702605-Identity-H"/>
                  </a:rPr>
                  <a:t>ff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80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)∆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nary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,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is defined </a:t>
                </a:r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ctrlPr>
                            <a:rPr lang="en-US" sz="2800" i="1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0C111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90E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90E0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0C1112"/>
                  </a:solidFill>
                  <a:latin typeface="Fd2702605-Identity-H"/>
                </a:endParaRPr>
              </a:p>
              <a:p>
                <a:endParaRPr lang="en-US" sz="2800" dirty="0" smtClean="0">
                  <a:solidFill>
                    <a:srgbClr val="0C1112"/>
                  </a:solidFill>
                  <a:latin typeface="Fd2702605-Identity-H"/>
                </a:endParaRPr>
              </a:p>
              <a:p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90E0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800" i="1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90E0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exists, then the function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 is said to be </a:t>
                </a:r>
                <a:r>
                  <a:rPr lang="en-US" sz="2800" dirty="0" err="1">
                    <a:solidFill>
                      <a:srgbClr val="0C1112"/>
                    </a:solidFill>
                    <a:latin typeface="Fd2702605-Identity-H"/>
                  </a:rPr>
                  <a:t>integrable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6" y="138575"/>
                <a:ext cx="11497559" cy="6235425"/>
              </a:xfrm>
              <a:prstGeom prst="rect">
                <a:avLst/>
              </a:prstGeom>
              <a:blipFill>
                <a:blip r:embed="rId2"/>
                <a:stretch>
                  <a:fillRect l="-1060" t="-1075" r="-689" b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15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2506" y="138575"/>
                <a:ext cx="11497559" cy="2515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Definition </a:t>
                </a:r>
                <a:r>
                  <a:rPr lang="en-US" sz="2000" u="sng" dirty="0" smtClean="0">
                    <a:solidFill>
                      <a:srgbClr val="BE4B41"/>
                    </a:solidFill>
                    <a:latin typeface="Fd2712191-Identity-H"/>
                  </a:rPr>
                  <a:t>2</a:t>
                </a:r>
                <a:r>
                  <a:rPr lang="en-US" sz="2000" dirty="0" smtClean="0">
                    <a:solidFill>
                      <a:srgbClr val="BE4B41"/>
                    </a:solidFill>
                    <a:latin typeface="Fd2712191-Identity-H"/>
                  </a:rPr>
                  <a:t>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 be a continuous function of two variables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in a region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.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The volume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 of the solid that lies under the graph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and over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rgbClr val="090E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800" i="1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6" y="138575"/>
                <a:ext cx="11497559" cy="2515047"/>
              </a:xfrm>
              <a:prstGeom prst="rect">
                <a:avLst/>
              </a:prstGeom>
              <a:blipFill>
                <a:blip r:embed="rId2"/>
                <a:stretch>
                  <a:fillRect l="-1060" t="-2670" r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42505" y="2967335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C1112"/>
                </a:solidFill>
                <a:latin typeface="Fd2702605-Identity-H"/>
              </a:rPr>
              <a:t>Some properties of double integrals that correspond to those given for definite integrals are listed, without proof, in the next theorem.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2505" y="4023990"/>
                <a:ext cx="11497559" cy="2446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Theorem </a:t>
                </a:r>
                <a:r>
                  <a:rPr lang="en-US" sz="2000" u="sng" dirty="0" smtClean="0">
                    <a:solidFill>
                      <a:srgbClr val="BE4B41"/>
                    </a:solidFill>
                    <a:latin typeface="Fd2712191-Identity-H"/>
                  </a:rPr>
                  <a:t>1</a:t>
                </a:r>
                <a:r>
                  <a:rPr lang="en-US" sz="2000" dirty="0" smtClean="0">
                    <a:solidFill>
                      <a:srgbClr val="BE4B41"/>
                    </a:solidFill>
                    <a:latin typeface="Fd2712191-Identity-H"/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Fd2712191-Identity-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nary>
                      <m:naryPr>
                        <m:chr m:val="∬"/>
                        <m:limLoc m:val="undOvr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nary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Fd2702605-Identity-H"/>
                  </a:rPr>
                  <a:t>for every real number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Fd2702605-Identity-H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nary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∬"/>
                            <m:limLoc m:val="undOvr"/>
                            <m:ctrlPr>
                              <a:rPr lang="en-US" sz="280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0C1112"/>
                  </a:solidFill>
                  <a:latin typeface="Fd2702605-Identity-H"/>
                </a:endParaRPr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5" y="4023990"/>
                <a:ext cx="11497559" cy="2446311"/>
              </a:xfrm>
              <a:prstGeom prst="rect">
                <a:avLst/>
              </a:prstGeom>
              <a:blipFill>
                <a:blip r:embed="rId3"/>
                <a:stretch>
                  <a:fillRect l="-1060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2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7346" y="149573"/>
                <a:ext cx="11497559" cy="5468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3. If </a:t>
                </a:r>
                <a14:m>
                  <m:oMath xmlns:m="http://schemas.openxmlformats.org/officeDocument/2006/math">
                    <m:r>
                      <m:rPr>
                        <m:brk m:alnAt="24"/>
                      </m:rP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is the union of two </a:t>
                </a:r>
                <a:r>
                  <a:rPr lang="en-US" sz="2800" dirty="0" err="1"/>
                  <a:t>nonoverlapping</a:t>
                </a:r>
                <a:r>
                  <a:rPr lang="en-US" sz="2800" dirty="0"/>
                  <a:t> regions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0C1112"/>
                  </a:solidFill>
                  <a:latin typeface="Fd2702605-Identity-H"/>
                </a:endParaRPr>
              </a:p>
              <a:p>
                <a:endParaRPr lang="en-US" sz="2800" dirty="0">
                  <a:solidFill>
                    <a:srgbClr val="0C1112"/>
                  </a:solidFill>
                  <a:latin typeface="Fd2702605-Identity-H"/>
                </a:endParaRPr>
              </a:p>
              <a:p>
                <a:endParaRPr lang="en-US" sz="2800" dirty="0" smtClean="0">
                  <a:solidFill>
                    <a:srgbClr val="0C1112"/>
                  </a:solidFill>
                  <a:latin typeface="Fd2702605-Identity-H"/>
                </a:endParaRPr>
              </a:p>
              <a:p>
                <a:endParaRPr lang="en-US" sz="2800" dirty="0">
                  <a:solidFill>
                    <a:srgbClr val="0C1112"/>
                  </a:solidFill>
                  <a:latin typeface="Fd2702605-Identity-H"/>
                </a:endParaRPr>
              </a:p>
              <a:p>
                <a:endParaRPr lang="en-US" sz="2800" dirty="0" smtClean="0">
                  <a:solidFill>
                    <a:srgbClr val="0C1112"/>
                  </a:solidFill>
                  <a:latin typeface="Fd2702605-Identity-H"/>
                </a:endParaRPr>
              </a:p>
              <a:p>
                <a:endParaRPr lang="en-US" sz="2800" dirty="0">
                  <a:solidFill>
                    <a:srgbClr val="0C1112"/>
                  </a:solidFill>
                  <a:latin typeface="Fd2702605-Identity-H"/>
                </a:endParaRPr>
              </a:p>
              <a:p>
                <a:endParaRPr lang="en-US" sz="2800" dirty="0" smtClean="0">
                  <a:solidFill>
                    <a:srgbClr val="0C1112"/>
                  </a:solidFill>
                  <a:latin typeface="Fd2702605-Identity-H"/>
                </a:endParaRPr>
              </a:p>
              <a:p>
                <a:endParaRPr lang="en-US" sz="2800" dirty="0" smtClean="0">
                  <a:solidFill>
                    <a:srgbClr val="0C1112"/>
                  </a:solidFill>
                  <a:latin typeface="Fd2702605-Identity-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4.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 throughout </a:t>
                </a:r>
                <a14:m>
                  <m:oMath xmlns:m="http://schemas.openxmlformats.org/officeDocument/2006/math">
                    <m:r>
                      <m:rPr>
                        <m:brk m:alnAt="24"/>
                      </m:rP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, </a:t>
                </a:r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endParaRPr lang="en-US" sz="2800" dirty="0">
                  <a:solidFill>
                    <a:srgbClr val="0C1112"/>
                  </a:solidFill>
                  <a:latin typeface="Fd2702605-Identity-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46" y="149573"/>
                <a:ext cx="11497559" cy="5468998"/>
              </a:xfrm>
              <a:prstGeom prst="rect">
                <a:avLst/>
              </a:prstGeom>
              <a:blipFill>
                <a:blip r:embed="rId2"/>
                <a:stretch>
                  <a:fillRect l="-1060" t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217" y="1970763"/>
            <a:ext cx="3247716" cy="24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940" y="359732"/>
            <a:ext cx="5357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*Minion Pro-Italic-5898-Identity-H"/>
              </a:rPr>
              <a:t>Evaluation of Double Integrals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80939" y="933400"/>
            <a:ext cx="11497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BE4B41"/>
                </a:solidFill>
                <a:latin typeface="Fd3810270-Identity-H"/>
              </a:rPr>
              <a:t>Definition </a:t>
            </a:r>
            <a:r>
              <a:rPr lang="en-US" sz="2000" u="sng" dirty="0" smtClean="0">
                <a:solidFill>
                  <a:srgbClr val="BE4B41"/>
                </a:solidFill>
                <a:latin typeface="Fd2712191-Identity-H"/>
              </a:rPr>
              <a:t>3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07" y="933400"/>
            <a:ext cx="5530612" cy="1988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0939" y="3148275"/>
                <a:ext cx="11497559" cy="770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Example 1: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Evaluate</a:t>
                </a:r>
                <a:r>
                  <a:rPr lang="en-US" sz="2800" dirty="0" smtClean="0">
                    <a:latin typeface="Fd3810270-Identity-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nary>
                          <m:naryPr>
                            <m:limLoc m:val="undOv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func>
                          </m:e>
                        </m:nary>
                      </m:e>
                    </m:nary>
                  </m:oMath>
                </a14:m>
                <a:r>
                  <a:rPr lang="en-US" sz="2800" dirty="0" smtClean="0">
                    <a:latin typeface="Fd3810270-Identity-H"/>
                  </a:rPr>
                  <a:t> </a:t>
                </a:r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39" y="3148275"/>
                <a:ext cx="11497559" cy="770724"/>
              </a:xfrm>
              <a:prstGeom prst="rect">
                <a:avLst/>
              </a:prstGeom>
              <a:blipFill>
                <a:blip r:embed="rId3"/>
                <a:stretch>
                  <a:fillRect l="-1060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0939" y="4072285"/>
                <a:ext cx="11497559" cy="695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Example 2: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Evaluate</a:t>
                </a:r>
                <a:r>
                  <a:rPr lang="en-US" sz="2800" dirty="0" smtClean="0">
                    <a:latin typeface="Fd3810270-Identity-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𝑑𝑦𝑑𝑥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800" dirty="0" smtClean="0">
                    <a:latin typeface="Fd3810270-Identity-H"/>
                  </a:rPr>
                  <a:t> </a:t>
                </a:r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39" y="4072285"/>
                <a:ext cx="11497559" cy="695319"/>
              </a:xfrm>
              <a:prstGeom prst="rect">
                <a:avLst/>
              </a:prstGeom>
              <a:blipFill>
                <a:blip r:embed="rId4"/>
                <a:stretch>
                  <a:fillRect l="-1060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0939" y="4920891"/>
                <a:ext cx="1149755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Example 3: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Find the volume of the solid bounded above by the plane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=4−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and </a:t>
                </a:r>
                <a:r>
                  <a:rPr lang="en-US" sz="2800" dirty="0">
                    <a:solidFill>
                      <a:srgbClr val="0C1112"/>
                    </a:solidFill>
                    <a:latin typeface="Fd2702605-Identity-H"/>
                  </a:rPr>
                  <a:t>below by the rectangle </a:t>
                </a:r>
                <a:endParaRPr lang="en-US" sz="2800" b="0" i="1" dirty="0" smtClean="0">
                  <a:solidFill>
                    <a:srgbClr val="0C1112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C111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0C111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C111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</a:rPr>
                            <m:t>:0</m:t>
                          </m:r>
                          <m: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 </m:t>
                          </m:r>
                          <m: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0≤</m:t>
                          </m:r>
                          <m: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0C11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C111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39" y="4920891"/>
                <a:ext cx="11497559" cy="1384995"/>
              </a:xfrm>
              <a:prstGeom prst="rect">
                <a:avLst/>
              </a:prstGeom>
              <a:blipFill>
                <a:blip r:embed="rId5"/>
                <a:stretch>
                  <a:fillRect l="-1060" t="-4405" r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26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2678" y="225799"/>
                <a:ext cx="1149755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Example 4: </a:t>
                </a:r>
                <a:r>
                  <a:rPr lang="en-US" sz="2800" dirty="0">
                    <a:solidFill>
                      <a:srgbClr val="0D1112"/>
                    </a:solidFill>
                    <a:latin typeface="Fd2952301-Identity-H"/>
                  </a:rPr>
                  <a:t>Calculate the volume of the region beneath the surface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C1112"/>
                    </a:solidFill>
                    <a:latin typeface="Fd2702605-Identity-H"/>
                  </a:rPr>
                  <a:t> </a:t>
                </a:r>
                <a:r>
                  <a:rPr lang="en-US" sz="2800" dirty="0">
                    <a:solidFill>
                      <a:srgbClr val="0D1112"/>
                    </a:solidFill>
                    <a:latin typeface="Fd2952301-Identity-H"/>
                  </a:rPr>
                  <a:t>and over </a:t>
                </a:r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the rectangle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:0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 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1≤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US" sz="2800" b="0" i="1" smtClean="0">
                        <a:solidFill>
                          <a:srgbClr val="0C11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78" y="225799"/>
                <a:ext cx="11497559" cy="954107"/>
              </a:xfrm>
              <a:prstGeom prst="rect">
                <a:avLst/>
              </a:prstGeom>
              <a:blipFill>
                <a:blip r:embed="rId2"/>
                <a:stretch>
                  <a:fillRect l="-1060" t="-6369" b="-1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2678" y="1712754"/>
                <a:ext cx="11497559" cy="4906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BE4B41"/>
                    </a:solidFill>
                    <a:latin typeface="Fd3810270-Identity-H"/>
                  </a:rPr>
                  <a:t>H.W: </a:t>
                </a:r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Evaluate the following integrals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40−2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𝑑𝑦𝑑𝑥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 smtClean="0">
                  <a:solidFill>
                    <a:srgbClr val="0D1112"/>
                  </a:solidFill>
                  <a:latin typeface="Fd2952301-Identity-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1+8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𝑑𝑥𝑑𝑦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 smtClean="0">
                  <a:solidFill>
                    <a:srgbClr val="0D1112"/>
                  </a:solidFill>
                  <a:latin typeface="Fd2952301-Identity-H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D111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 denote the rectangle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 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−2≤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D1112"/>
                    </a:solidFill>
                    <a:latin typeface="Fd2952301-Identity-H"/>
                  </a:rPr>
                  <a:t>. </a:t>
                </a:r>
                <a:r>
                  <a:rPr lang="en-US" sz="2800" dirty="0" smtClean="0"/>
                  <a:t>Calculate </a:t>
                </a:r>
                <a:r>
                  <a:rPr lang="en-US" sz="2800" dirty="0"/>
                  <a:t>the double </a:t>
                </a:r>
                <a:r>
                  <a:rPr lang="en-US" sz="2800" dirty="0" smtClean="0"/>
                  <a:t>integrals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C111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rgbClr val="0C1112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>
                  <a:solidFill>
                    <a:srgbClr val="0D1112"/>
                  </a:solidFill>
                  <a:latin typeface="Fd2952301-Identity-H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78" y="1712754"/>
                <a:ext cx="11497559" cy="4906856"/>
              </a:xfrm>
              <a:prstGeom prst="rect">
                <a:avLst/>
              </a:prstGeom>
              <a:blipFill>
                <a:blip r:embed="rId3"/>
                <a:stretch>
                  <a:fillRect l="-1060" t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3558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22188</TotalTime>
  <Words>494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*Minion Pro-Italic-5898-Identity-H</vt:lpstr>
      <vt:lpstr>Arial</vt:lpstr>
      <vt:lpstr>Calibri</vt:lpstr>
      <vt:lpstr>Calibri Light</vt:lpstr>
      <vt:lpstr>Cambria Math</vt:lpstr>
      <vt:lpstr>Fd2122206-Identity-H</vt:lpstr>
      <vt:lpstr>Fd2702605-Identity-H</vt:lpstr>
      <vt:lpstr>Fd2712191-Identity-H</vt:lpstr>
      <vt:lpstr>Fd2952301-Identity-H</vt:lpstr>
      <vt:lpstr>Fd3361318-Identity-H</vt:lpstr>
      <vt:lpstr>Fd3517738-Identity-H</vt:lpstr>
      <vt:lpstr>Fd3810270-Identity-H</vt:lpstr>
      <vt:lpstr>Retrospect</vt:lpstr>
      <vt:lpstr>Vector Calculus  for Mathematics Department</vt:lpstr>
      <vt:lpstr>  Lecturer-1 (Multiple Integral)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Algebra  for Computer Science &amp; Engineering</dc:title>
  <dc:creator>bootan</dc:creator>
  <cp:lastModifiedBy>khdhrfuad@gmail.com</cp:lastModifiedBy>
  <cp:revision>511</cp:revision>
  <dcterms:created xsi:type="dcterms:W3CDTF">2018-11-09T20:44:03Z</dcterms:created>
  <dcterms:modified xsi:type="dcterms:W3CDTF">2024-06-04T12:48:45Z</dcterms:modified>
</cp:coreProperties>
</file>