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89" r:id="rId2"/>
    <p:sldId id="257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04FA-994A-49A3-88EE-00B8026357DC}" type="datetimeFigureOut">
              <a:rPr lang="en-US" smtClean="0"/>
              <a:pPr/>
              <a:t>11-May-23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38B40-1506-464B-8C4C-F6C92D167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2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A42435-4DCE-40F9-980F-725584ED814B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94C2-A2F1-41B7-AECD-FF44BF857B75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93EE67-9302-4E4F-B20E-044CC712F33F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1533-6796-49D2-93CE-B636BD667573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BC7D-5D41-476C-A7DD-7016A1D98802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0149C1-CC22-4222-B08A-47E0A4B4C310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D3CF86-FF79-4567-9921-3C759EEB762A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5EFE-8BDF-4C37-A113-DFA2BEAD9342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FAD9-C75B-4D7A-B2AA-1E0D941ABA9A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B78D-FFEC-4D17-8582-A4FECE8F1D7E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A9621B-4049-4A6E-9B3E-DFD614CE1BDC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04D958-3E00-4F51-8404-1EC477E19353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   </a:t>
            </a:r>
            <a:r>
              <a:rPr lang="en-US" sz="4800" dirty="0">
                <a:solidFill>
                  <a:schemeClr val="tx1"/>
                </a:solidFill>
              </a:rPr>
              <a:t>Abrasive Water </a:t>
            </a:r>
            <a:r>
              <a:rPr lang="en-US" sz="4800" dirty="0" smtClean="0">
                <a:solidFill>
                  <a:schemeClr val="tx1"/>
                </a:solidFill>
              </a:rPr>
              <a:t>Jet process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267200"/>
            <a:ext cx="88392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Prepared by:			             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Dr</a:t>
            </a:r>
            <a:r>
              <a:rPr lang="en-US" b="1" dirty="0" smtClean="0">
                <a:latin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</a:rPr>
              <a:t>Gawhar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Ibraheem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Khidhir</a:t>
            </a:r>
            <a:endParaRPr lang="en-US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2-May-2023</a:t>
            </a:r>
            <a:r>
              <a:rPr lang="en-US" b="1" dirty="0" smtClean="0">
                <a:latin typeface="Times New Roman" pitchFamily="18" charset="0"/>
              </a:rPr>
              <a:t>	</a:t>
            </a:r>
            <a:endParaRPr lang="en-US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Introduction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Working Principle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AWJ </a:t>
            </a:r>
            <a:r>
              <a:rPr lang="en-US" dirty="0"/>
              <a:t>system </a:t>
            </a:r>
            <a:r>
              <a:rPr lang="en-US" dirty="0" smtClean="0"/>
              <a:t>components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Process parameters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Applications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Advantages &amp; </a:t>
            </a:r>
            <a:r>
              <a:rPr lang="en-US" dirty="0" smtClean="0"/>
              <a:t>disadvantages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References  </a:t>
            </a:r>
            <a:endParaRPr lang="en-US" dirty="0"/>
          </a:p>
          <a:p>
            <a:endParaRPr lang="en-US" dirty="0"/>
          </a:p>
        </p:txBody>
      </p:sp>
      <p:sp>
        <p:nvSpPr>
          <p:cNvPr id="4" name="AutoShape 2" descr="Water Jet Machining - Working Principle, Advantages and Disadvantages with  Application - Mechanical Boos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Introduction</a:t>
            </a:r>
            <a:r>
              <a:rPr lang="en-US" dirty="0"/>
              <a:t/>
            </a:r>
            <a:br>
              <a:rPr lang="en-US" dirty="0"/>
            </a:br>
            <a:r>
              <a:rPr lang="en-IN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Abrasive </a:t>
            </a:r>
            <a:r>
              <a:rPr lang="en-IN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Water Jet  machining is a non traditional machining </a:t>
            </a:r>
            <a:r>
              <a:rPr lang="en-IN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en-IN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abrasive particles must usually be added to the jet stream to facilitate cutting </a:t>
            </a:r>
            <a:r>
              <a:rPr lang="en-IN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 is based on the principle of water erosion. </a:t>
            </a:r>
            <a:b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9" t="56296" r="36167" b="9185"/>
          <a:stretch/>
        </p:blipFill>
        <p:spPr bwMode="auto">
          <a:xfrm>
            <a:off x="5791200" y="1524000"/>
            <a:ext cx="3352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200" y="1600201"/>
            <a:ext cx="5410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FF0000"/>
                </a:solidFill>
              </a:rPr>
              <a:t>uses a fine, high-pressure, high-velocity stream of water directed at the work surface </a:t>
            </a:r>
            <a:r>
              <a:rPr lang="en-US" sz="1600" dirty="0"/>
              <a:t>to cause cutting of the work, as illustrated in </a:t>
            </a:r>
            <a:r>
              <a:rPr lang="en-US" sz="1600" dirty="0" smtClean="0"/>
              <a:t>Fig.1. </a:t>
            </a:r>
            <a:r>
              <a:rPr lang="en-US" sz="1600" dirty="0"/>
              <a:t>To obtain the fine stream of water a </a:t>
            </a:r>
            <a:r>
              <a:rPr lang="en-US" sz="1600" dirty="0">
                <a:solidFill>
                  <a:srgbClr val="FF0000"/>
                </a:solidFill>
              </a:rPr>
              <a:t>small nozzle opening of diameter 0.1 to 0.4 mm</a:t>
            </a:r>
            <a:r>
              <a:rPr lang="en-US" sz="1600" dirty="0"/>
              <a:t> is used. To provide the stream with sufficient energy for cutting, pressures up to </a:t>
            </a:r>
            <a:r>
              <a:rPr lang="en-US" sz="1600" dirty="0">
                <a:solidFill>
                  <a:srgbClr val="FF0000"/>
                </a:solidFill>
              </a:rPr>
              <a:t>400MPa</a:t>
            </a:r>
            <a:r>
              <a:rPr lang="en-US" sz="1600" dirty="0"/>
              <a:t>  are used, and the jet reaches </a:t>
            </a:r>
            <a:r>
              <a:rPr lang="en-US" sz="1600" dirty="0">
                <a:solidFill>
                  <a:srgbClr val="FF0000"/>
                </a:solidFill>
              </a:rPr>
              <a:t>velocities up to 900 </a:t>
            </a:r>
            <a:r>
              <a:rPr lang="en-US" sz="1600" dirty="0"/>
              <a:t>m/s . The fluid is pressurized to the desired level by a hydraulic pump. The nozzle unit consists of a holder made of stainless steel, and a </a:t>
            </a:r>
            <a:r>
              <a:rPr lang="en-US" sz="1600" dirty="0">
                <a:solidFill>
                  <a:srgbClr val="FF0000"/>
                </a:solidFill>
              </a:rPr>
              <a:t>jewel nozzle made of sapphire, ruby, or diamond. Diamond lasts the longest but costs the most</a:t>
            </a:r>
            <a:r>
              <a:rPr lang="en-US" sz="1600" dirty="0" smtClean="0"/>
              <a:t>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smtClean="0"/>
              <a:t>Important </a:t>
            </a:r>
            <a:r>
              <a:rPr lang="en-US" sz="1600" dirty="0"/>
              <a:t>process parameters include </a:t>
            </a:r>
            <a:r>
              <a:rPr lang="en-US" sz="1600" dirty="0">
                <a:solidFill>
                  <a:srgbClr val="FF0000"/>
                </a:solidFill>
              </a:rPr>
              <a:t>standoff distance, nozzle opening diameter, water pressure, and cutting feed rate.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</a:rPr>
              <a:t>Size of the nozzle </a:t>
            </a:r>
            <a:r>
              <a:rPr lang="en-US" sz="1600" dirty="0"/>
              <a:t>orifice affects the precision of the cut; </a:t>
            </a:r>
            <a:r>
              <a:rPr lang="en-US" sz="1600" dirty="0">
                <a:solidFill>
                  <a:srgbClr val="FF0000"/>
                </a:solidFill>
              </a:rPr>
              <a:t>smaller</a:t>
            </a:r>
            <a:r>
              <a:rPr lang="en-US" sz="1600" dirty="0"/>
              <a:t> openings are used for </a:t>
            </a:r>
            <a:r>
              <a:rPr lang="en-US" sz="1600" dirty="0">
                <a:solidFill>
                  <a:srgbClr val="FF0000"/>
                </a:solidFill>
              </a:rPr>
              <a:t>finer cuts </a:t>
            </a:r>
            <a:r>
              <a:rPr lang="en-US" sz="1600" dirty="0"/>
              <a:t>on thinner materials. To cut </a:t>
            </a:r>
            <a:r>
              <a:rPr lang="en-US" sz="1600" dirty="0">
                <a:solidFill>
                  <a:srgbClr val="FF0000"/>
                </a:solidFill>
              </a:rPr>
              <a:t>thicker stock, thicker jet</a:t>
            </a:r>
            <a:r>
              <a:rPr lang="en-US" sz="1600" dirty="0"/>
              <a:t> streams and higher pressures are required. </a:t>
            </a:r>
          </a:p>
          <a:p>
            <a:pPr algn="just"/>
            <a:r>
              <a:rPr lang="en-US" sz="1600" dirty="0"/>
              <a:t>The </a:t>
            </a:r>
            <a:r>
              <a:rPr lang="en-US" sz="1600" dirty="0">
                <a:solidFill>
                  <a:srgbClr val="FF0000"/>
                </a:solidFill>
              </a:rPr>
              <a:t>cutting feed rate </a:t>
            </a:r>
            <a:r>
              <a:rPr lang="en-US" sz="1600" dirty="0"/>
              <a:t>refers to the </a:t>
            </a:r>
            <a:r>
              <a:rPr lang="en-US" sz="1600" dirty="0">
                <a:solidFill>
                  <a:srgbClr val="FF0000"/>
                </a:solidFill>
              </a:rPr>
              <a:t>velocity</a:t>
            </a:r>
            <a:r>
              <a:rPr lang="en-US" sz="1600" dirty="0"/>
              <a:t> at which the WJC nozzle is traversed along the cutting path. Typical feed rates range from 5 mm/s  to more than 500 mm/s, </a:t>
            </a:r>
            <a:r>
              <a:rPr lang="en-US" sz="1600" dirty="0">
                <a:solidFill>
                  <a:srgbClr val="FF0000"/>
                </a:solidFill>
              </a:rPr>
              <a:t>depending on work material and its thickness</a:t>
            </a:r>
            <a:r>
              <a:rPr lang="en-US" sz="1600" dirty="0"/>
              <a:t>. </a:t>
            </a:r>
          </a:p>
          <a:p>
            <a:pPr algn="just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91200" y="5791200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Fig.1 Water jet cutting.</a:t>
            </a:r>
          </a:p>
        </p:txBody>
      </p:sp>
    </p:spTree>
    <p:extLst>
      <p:ext uri="{BB962C8B-B14F-4D97-AF65-F5344CB8AC3E}">
        <p14:creationId xmlns:p14="http://schemas.microsoft.com/office/powerpoint/2010/main" val="369361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855</TotalTime>
  <Words>246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PowerPoint Presentation</vt:lpstr>
      <vt:lpstr>Content</vt:lpstr>
      <vt:lpstr>  Introduction Abrasive Water Jet  machining is a non traditional machining process. abrasive particles must usually be added to the jet stream to facilitate cutting . It is based on the principle of water erosion. 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Ultrasonic Machining</dc:title>
  <dc:creator>MOHIT</dc:creator>
  <cp:lastModifiedBy>user</cp:lastModifiedBy>
  <cp:revision>140</cp:revision>
  <dcterms:created xsi:type="dcterms:W3CDTF">2006-08-16T00:00:00Z</dcterms:created>
  <dcterms:modified xsi:type="dcterms:W3CDTF">2023-05-11T19:53:38Z</dcterms:modified>
</cp:coreProperties>
</file>