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
  </p:notesMasterIdLst>
  <p:sldIdLst>
    <p:sldId id="266" r:id="rId2"/>
    <p:sldId id="256" r:id="rId3"/>
    <p:sldId id="257" r:id="rId4"/>
  </p:sldIdLst>
  <p:sldSz cx="14630400" cy="8229600"/>
  <p:notesSz cx="8229600" cy="14630400"/>
  <p:embeddedFontLst>
    <p:embeddedFont>
      <p:font typeface="Calibri" panose="020F0502020204030204" pitchFamily="34" charset="0"/>
      <p:regular r:id="rId6"/>
      <p:bold r:id="rId7"/>
      <p:italic r:id="rId8"/>
      <p:boldItalic r:id="rId9"/>
    </p:embeddedFont>
    <p:embeddedFont>
      <p:font typeface="IBM Plex Sans Medium" panose="020B0604020202020204" charset="0"/>
      <p:regular r:id="rId10"/>
    </p:embeddedFont>
    <p:embeddedFont>
      <p:font typeface="Roboto" panose="020B0604020202020204" charset="0"/>
      <p:regular r:id="rId11"/>
      <p:bold r:id="rId12"/>
    </p:embeddedFont>
    <p:embeddedFont>
      <p:font typeface="Roboto Bold" panose="020B0604020202020204" charset="0"/>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83" d="100"/>
          <a:sy n="83" d="100"/>
        </p:scale>
        <p:origin x="-144"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75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2650314-40F2-66C1-77E8-78EE8E5D0876}"/>
              </a:ext>
            </a:extLst>
          </p:cNvPr>
          <p:cNvSpPr txBox="1"/>
          <p:nvPr/>
        </p:nvSpPr>
        <p:spPr>
          <a:xfrm>
            <a:off x="1819275" y="344954"/>
            <a:ext cx="10763250" cy="1938992"/>
          </a:xfrm>
          <a:prstGeom prst="rect">
            <a:avLst/>
          </a:prstGeom>
          <a:noFill/>
        </p:spPr>
        <p:txBody>
          <a:bodyPr wrap="square" rtlCol="0">
            <a:spAutoFit/>
          </a:bodyPr>
          <a:lstStyle/>
          <a:p>
            <a:pPr algn="ctr"/>
            <a:r>
              <a:rPr lang="en-US" sz="4000" dirty="0">
                <a:solidFill>
                  <a:schemeClr val="bg1"/>
                </a:solidFill>
              </a:rPr>
              <a:t>Salahaddin University – Erbil</a:t>
            </a:r>
          </a:p>
          <a:p>
            <a:pPr algn="ctr"/>
            <a:r>
              <a:rPr lang="en-US" sz="4000" dirty="0">
                <a:solidFill>
                  <a:schemeClr val="bg1"/>
                </a:solidFill>
              </a:rPr>
              <a:t>College of engineering / Mechanic &amp; Mechatronic department </a:t>
            </a:r>
          </a:p>
        </p:txBody>
      </p:sp>
      <p:sp>
        <p:nvSpPr>
          <p:cNvPr id="3" name="TextBox 2">
            <a:extLst>
              <a:ext uri="{FF2B5EF4-FFF2-40B4-BE49-F238E27FC236}">
                <a16:creationId xmlns="" xmlns:a16="http://schemas.microsoft.com/office/drawing/2014/main" id="{11E4852E-B164-E1F0-08A5-DD7E417BCF88}"/>
              </a:ext>
            </a:extLst>
          </p:cNvPr>
          <p:cNvSpPr txBox="1"/>
          <p:nvPr/>
        </p:nvSpPr>
        <p:spPr>
          <a:xfrm>
            <a:off x="4648200" y="3501450"/>
            <a:ext cx="5600700" cy="646331"/>
          </a:xfrm>
          <a:prstGeom prst="rect">
            <a:avLst/>
          </a:prstGeom>
          <a:noFill/>
        </p:spPr>
        <p:txBody>
          <a:bodyPr wrap="square" rtlCol="0">
            <a:spAutoFit/>
          </a:bodyPr>
          <a:lstStyle/>
          <a:p>
            <a:r>
              <a:rPr lang="en-US" sz="3600" dirty="0">
                <a:solidFill>
                  <a:schemeClr val="bg1"/>
                </a:solidFill>
              </a:rPr>
              <a:t>Electrochemical Machining </a:t>
            </a:r>
          </a:p>
        </p:txBody>
      </p:sp>
      <p:sp>
        <p:nvSpPr>
          <p:cNvPr id="4" name="TextBox 3">
            <a:extLst>
              <a:ext uri="{FF2B5EF4-FFF2-40B4-BE49-F238E27FC236}">
                <a16:creationId xmlns="" xmlns:a16="http://schemas.microsoft.com/office/drawing/2014/main" id="{947A689A-5C71-6F83-56F3-D382A3F669B3}"/>
              </a:ext>
            </a:extLst>
          </p:cNvPr>
          <p:cNvSpPr txBox="1"/>
          <p:nvPr/>
        </p:nvSpPr>
        <p:spPr>
          <a:xfrm>
            <a:off x="4995862" y="5476874"/>
            <a:ext cx="5542598" cy="830997"/>
          </a:xfrm>
          <a:prstGeom prst="rect">
            <a:avLst/>
          </a:prstGeom>
          <a:noFill/>
        </p:spPr>
        <p:txBody>
          <a:bodyPr wrap="square" rtlCol="0">
            <a:spAutoFit/>
          </a:bodyPr>
          <a:lstStyle/>
          <a:p>
            <a:r>
              <a:rPr lang="en-US" sz="2400" dirty="0">
                <a:solidFill>
                  <a:schemeClr val="bg1"/>
                </a:solidFill>
              </a:rPr>
              <a:t>Prepared By </a:t>
            </a:r>
            <a:r>
              <a:rPr lang="en-US" sz="2400" dirty="0" smtClean="0">
                <a:solidFill>
                  <a:schemeClr val="bg1"/>
                </a:solidFill>
              </a:rPr>
              <a:t>:  </a:t>
            </a:r>
            <a:r>
              <a:rPr lang="en-US" sz="2400" dirty="0">
                <a:solidFill>
                  <a:schemeClr val="bg1"/>
                </a:solidFill>
              </a:rPr>
              <a:t>Dr. </a:t>
            </a:r>
            <a:r>
              <a:rPr lang="en-US" sz="2400" dirty="0" err="1">
                <a:solidFill>
                  <a:schemeClr val="bg1"/>
                </a:solidFill>
              </a:rPr>
              <a:t>Gawhar</a:t>
            </a:r>
            <a:r>
              <a:rPr lang="en-US" sz="2400" dirty="0">
                <a:solidFill>
                  <a:schemeClr val="bg1"/>
                </a:solidFill>
              </a:rPr>
              <a:t> </a:t>
            </a:r>
            <a:r>
              <a:rPr lang="en-US" sz="2400" dirty="0" err="1">
                <a:solidFill>
                  <a:schemeClr val="bg1"/>
                </a:solidFill>
              </a:rPr>
              <a:t>Ibraheem</a:t>
            </a:r>
            <a:r>
              <a:rPr lang="en-US" sz="2400" dirty="0">
                <a:solidFill>
                  <a:schemeClr val="bg1"/>
                </a:solidFill>
              </a:rPr>
              <a:t> </a:t>
            </a:r>
            <a:r>
              <a:rPr lang="en-US" sz="2400" dirty="0" err="1" smtClean="0">
                <a:solidFill>
                  <a:schemeClr val="bg1"/>
                </a:solidFill>
              </a:rPr>
              <a:t>Khidhir</a:t>
            </a:r>
            <a:r>
              <a:rPr lang="en-US"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329602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6993" y="799505"/>
            <a:ext cx="7730014" cy="3484245"/>
          </a:xfrm>
          <a:prstGeom prst="rect">
            <a:avLst/>
          </a:prstGeom>
          <a:noFill/>
          <a:ln/>
        </p:spPr>
        <p:txBody>
          <a:bodyPr wrap="square" lIns="0" tIns="0" rIns="0" bIns="0" rtlCol="0" anchor="t"/>
          <a:lstStyle/>
          <a:p>
            <a:pPr marL="0" indent="0">
              <a:lnSpc>
                <a:spcPts val="6850"/>
              </a:lnSpc>
              <a:buNone/>
            </a:pPr>
            <a:r>
              <a:rPr lang="en-US" sz="5450" dirty="0">
                <a:solidFill>
                  <a:srgbClr val="F3F3F2"/>
                </a:solidFill>
                <a:latin typeface="IBM Plex Sans Medium" pitchFamily="34" charset="0"/>
                <a:ea typeface="IBM Plex Sans Medium" pitchFamily="34" charset="-122"/>
                <a:cs typeface="IBM Plex Sans Medium" pitchFamily="34" charset="-120"/>
              </a:rPr>
              <a:t>Electrochemical Machining: Precision Manufacturing at the Atomic Level</a:t>
            </a:r>
            <a:endParaRPr lang="en-US" sz="5450" dirty="0"/>
          </a:p>
        </p:txBody>
      </p:sp>
      <p:sp>
        <p:nvSpPr>
          <p:cNvPr id="4" name="Text 1"/>
          <p:cNvSpPr/>
          <p:nvPr/>
        </p:nvSpPr>
        <p:spPr>
          <a:xfrm>
            <a:off x="706993" y="4586645"/>
            <a:ext cx="7730014" cy="2262783"/>
          </a:xfrm>
          <a:prstGeom prst="rect">
            <a:avLst/>
          </a:prstGeom>
          <a:noFill/>
          <a:ln/>
        </p:spPr>
        <p:txBody>
          <a:bodyPr wrap="square" lIns="0" tIns="0" rIns="0" bIns="0" rtlCol="0" anchor="t"/>
          <a:lstStyle/>
          <a:p>
            <a:pPr marL="0" indent="0">
              <a:lnSpc>
                <a:spcPts val="2500"/>
              </a:lnSpc>
              <a:buNone/>
            </a:pPr>
            <a:r>
              <a:rPr lang="en-US" sz="1550" dirty="0">
                <a:solidFill>
                  <a:srgbClr val="D4D4D1"/>
                </a:solidFill>
                <a:latin typeface="Roboto" pitchFamily="34" charset="0"/>
                <a:ea typeface="Roboto" pitchFamily="34" charset="-122"/>
                <a:cs typeface="Roboto" pitchFamily="34" charset="-120"/>
              </a:rPr>
              <a:t>Electrochemical machining (ECM) is a cutting-edge manufacturing process that harnesses the power of electrochemistry to shape and finish metals with unprecedented precision. This non-traditional machining method offers unique advantages in producing complex geometries, working with hard-to-machine materials, and achieving superior surface finishes. As we delve into the world of ECM, we'll explore its principles, applications, and the transformative impact it's having on industries ranging from aerospace to medical device manufacturing.</a:t>
            </a:r>
            <a:endParaRPr lang="en-US" sz="1550" dirty="0"/>
          </a:p>
        </p:txBody>
      </p:sp>
      <p:sp>
        <p:nvSpPr>
          <p:cNvPr id="7" name="Text 4"/>
          <p:cNvSpPr/>
          <p:nvPr/>
        </p:nvSpPr>
        <p:spPr>
          <a:xfrm>
            <a:off x="1131094" y="7076599"/>
            <a:ext cx="2014180" cy="353497"/>
          </a:xfrm>
          <a:prstGeom prst="rect">
            <a:avLst/>
          </a:prstGeom>
          <a:noFill/>
          <a:ln/>
        </p:spPr>
        <p:txBody>
          <a:bodyPr wrap="none" lIns="0" tIns="0" rIns="0" bIns="0" rtlCol="0" anchor="t"/>
          <a:lstStyle/>
          <a:p>
            <a:pPr marL="0" indent="0" algn="l">
              <a:lnSpc>
                <a:spcPts val="2750"/>
              </a:lnSpc>
              <a:buNone/>
            </a:pPr>
            <a:r>
              <a:rPr lang="en-US" sz="1950" b="1" dirty="0">
                <a:solidFill>
                  <a:srgbClr val="D4D4D1"/>
                </a:solidFill>
                <a:latin typeface="Roboto Bold" pitchFamily="34" charset="0"/>
                <a:ea typeface="Roboto Bold" pitchFamily="34" charset="-122"/>
                <a:cs typeface="Roboto Bold" pitchFamily="34" charset="-120"/>
              </a:rPr>
              <a:t>by Ramadhan  Salih</a:t>
            </a:r>
            <a:endParaRPr lang="en-US" sz="19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68536" y="525899"/>
            <a:ext cx="11706939" cy="596860"/>
          </a:xfrm>
          <a:prstGeom prst="rect">
            <a:avLst/>
          </a:prstGeom>
          <a:noFill/>
          <a:ln/>
        </p:spPr>
        <p:txBody>
          <a:bodyPr wrap="none" lIns="0" tIns="0" rIns="0" bIns="0" rtlCol="0" anchor="t"/>
          <a:lstStyle/>
          <a:p>
            <a:pPr marL="0" indent="0">
              <a:lnSpc>
                <a:spcPts val="4700"/>
              </a:lnSpc>
              <a:buNone/>
            </a:pPr>
            <a:r>
              <a:rPr lang="en-US" sz="3750" dirty="0">
                <a:solidFill>
                  <a:srgbClr val="F3F3F2"/>
                </a:solidFill>
                <a:latin typeface="IBM Plex Sans Medium" pitchFamily="34" charset="0"/>
                <a:ea typeface="IBM Plex Sans Medium" pitchFamily="34" charset="-122"/>
                <a:cs typeface="IBM Plex Sans Medium" pitchFamily="34" charset="-120"/>
              </a:rPr>
              <a:t>Fundamental Principles of Electrochemical Machining</a:t>
            </a:r>
            <a:endParaRPr lang="en-US" sz="3750" dirty="0"/>
          </a:p>
        </p:txBody>
      </p:sp>
      <p:sp>
        <p:nvSpPr>
          <p:cNvPr id="3" name="Shape 1"/>
          <p:cNvSpPr/>
          <p:nvPr/>
        </p:nvSpPr>
        <p:spPr>
          <a:xfrm>
            <a:off x="943570" y="1504831"/>
            <a:ext cx="22860" cy="6198870"/>
          </a:xfrm>
          <a:prstGeom prst="roundRect">
            <a:avLst>
              <a:gd name="adj" fmla="val 125354"/>
            </a:avLst>
          </a:prstGeom>
          <a:solidFill>
            <a:srgbClr val="61646A"/>
          </a:solidFill>
          <a:ln/>
        </p:spPr>
      </p:sp>
      <p:sp>
        <p:nvSpPr>
          <p:cNvPr id="4" name="Shape 2"/>
          <p:cNvSpPr/>
          <p:nvPr/>
        </p:nvSpPr>
        <p:spPr>
          <a:xfrm>
            <a:off x="1147048" y="1923217"/>
            <a:ext cx="668536" cy="22860"/>
          </a:xfrm>
          <a:prstGeom prst="roundRect">
            <a:avLst>
              <a:gd name="adj" fmla="val 125354"/>
            </a:avLst>
          </a:prstGeom>
          <a:solidFill>
            <a:srgbClr val="61646A"/>
          </a:solidFill>
          <a:ln/>
        </p:spPr>
      </p:sp>
      <p:sp>
        <p:nvSpPr>
          <p:cNvPr id="5" name="Shape 3"/>
          <p:cNvSpPr/>
          <p:nvPr/>
        </p:nvSpPr>
        <p:spPr>
          <a:xfrm>
            <a:off x="740093" y="1719739"/>
            <a:ext cx="429816" cy="429816"/>
          </a:xfrm>
          <a:prstGeom prst="roundRect">
            <a:avLst>
              <a:gd name="adj" fmla="val 6667"/>
            </a:avLst>
          </a:prstGeom>
          <a:solidFill>
            <a:srgbClr val="484B51"/>
          </a:solidFill>
          <a:ln/>
        </p:spPr>
      </p:sp>
      <p:sp>
        <p:nvSpPr>
          <p:cNvPr id="6" name="Text 4"/>
          <p:cNvSpPr/>
          <p:nvPr/>
        </p:nvSpPr>
        <p:spPr>
          <a:xfrm>
            <a:off x="869037" y="1791295"/>
            <a:ext cx="171926" cy="286583"/>
          </a:xfrm>
          <a:prstGeom prst="rect">
            <a:avLst/>
          </a:prstGeom>
          <a:noFill/>
          <a:ln/>
        </p:spPr>
        <p:txBody>
          <a:bodyPr wrap="none" lIns="0" tIns="0" rIns="0" bIns="0" rtlCol="0" anchor="t"/>
          <a:lstStyle/>
          <a:p>
            <a:pPr marL="0" indent="0" algn="ctr">
              <a:lnSpc>
                <a:spcPts val="2250"/>
              </a:lnSpc>
              <a:buNone/>
            </a:pPr>
            <a:r>
              <a:rPr lang="en-US" sz="2250" dirty="0">
                <a:solidFill>
                  <a:srgbClr val="D4D4D1"/>
                </a:solidFill>
                <a:latin typeface="IBM Plex Sans Medium" pitchFamily="34" charset="0"/>
                <a:ea typeface="IBM Plex Sans Medium" pitchFamily="34" charset="-122"/>
                <a:cs typeface="IBM Plex Sans Medium" pitchFamily="34" charset="-120"/>
              </a:rPr>
              <a:t>1</a:t>
            </a:r>
            <a:endParaRPr lang="en-US" sz="2250" dirty="0"/>
          </a:p>
        </p:txBody>
      </p:sp>
      <p:sp>
        <p:nvSpPr>
          <p:cNvPr id="7" name="Text 5"/>
          <p:cNvSpPr/>
          <p:nvPr/>
        </p:nvSpPr>
        <p:spPr>
          <a:xfrm>
            <a:off x="2005608" y="1695807"/>
            <a:ext cx="2387918" cy="298490"/>
          </a:xfrm>
          <a:prstGeom prst="rect">
            <a:avLst/>
          </a:prstGeom>
          <a:noFill/>
          <a:ln/>
        </p:spPr>
        <p:txBody>
          <a:bodyPr wrap="none" lIns="0" tIns="0" rIns="0" bIns="0" rtlCol="0" anchor="t"/>
          <a:lstStyle/>
          <a:p>
            <a:pPr marL="0" indent="0" algn="l">
              <a:lnSpc>
                <a:spcPts val="2350"/>
              </a:lnSpc>
              <a:buNone/>
            </a:pPr>
            <a:r>
              <a:rPr lang="en-US" sz="1850" dirty="0">
                <a:solidFill>
                  <a:srgbClr val="D4D4D1"/>
                </a:solidFill>
                <a:latin typeface="IBM Plex Sans Medium" pitchFamily="34" charset="0"/>
                <a:ea typeface="IBM Plex Sans Medium" pitchFamily="34" charset="-122"/>
                <a:cs typeface="IBM Plex Sans Medium" pitchFamily="34" charset="-120"/>
              </a:rPr>
              <a:t>Anodic Dissolution</a:t>
            </a:r>
            <a:endParaRPr lang="en-US" sz="1850" dirty="0"/>
          </a:p>
        </p:txBody>
      </p:sp>
      <p:sp>
        <p:nvSpPr>
          <p:cNvPr id="8" name="Text 6"/>
          <p:cNvSpPr/>
          <p:nvPr/>
        </p:nvSpPr>
        <p:spPr>
          <a:xfrm>
            <a:off x="2005608" y="2108835"/>
            <a:ext cx="11956256" cy="611505"/>
          </a:xfrm>
          <a:prstGeom prst="rect">
            <a:avLst/>
          </a:prstGeom>
          <a:noFill/>
          <a:ln/>
        </p:spPr>
        <p:txBody>
          <a:bodyPr wrap="square" lIns="0" tIns="0" rIns="0" bIns="0" rtlCol="0" anchor="t"/>
          <a:lstStyle/>
          <a:p>
            <a:pPr marL="0" indent="0" algn="l">
              <a:lnSpc>
                <a:spcPts val="2400"/>
              </a:lnSpc>
              <a:buNone/>
            </a:pPr>
            <a:r>
              <a:rPr lang="en-US" sz="1500" dirty="0">
                <a:solidFill>
                  <a:srgbClr val="D4D4D1"/>
                </a:solidFill>
                <a:latin typeface="Roboto" pitchFamily="34" charset="0"/>
                <a:ea typeface="Roboto" pitchFamily="34" charset="-122"/>
                <a:cs typeface="Roboto" pitchFamily="34" charset="-120"/>
              </a:rPr>
              <a:t>The workpiece (anode) is connected to the positive terminal of a DC power supply. As current flows, metal atoms at the surface lose electrons and dissolve into the electrolyte solution.</a:t>
            </a:r>
            <a:endParaRPr lang="en-US" sz="1500" dirty="0"/>
          </a:p>
        </p:txBody>
      </p:sp>
      <p:sp>
        <p:nvSpPr>
          <p:cNvPr id="9" name="Shape 7"/>
          <p:cNvSpPr/>
          <p:nvPr/>
        </p:nvSpPr>
        <p:spPr>
          <a:xfrm>
            <a:off x="1147048" y="3520678"/>
            <a:ext cx="668536" cy="22860"/>
          </a:xfrm>
          <a:prstGeom prst="roundRect">
            <a:avLst>
              <a:gd name="adj" fmla="val 125354"/>
            </a:avLst>
          </a:prstGeom>
          <a:solidFill>
            <a:srgbClr val="61646A"/>
          </a:solidFill>
          <a:ln/>
        </p:spPr>
      </p:sp>
      <p:sp>
        <p:nvSpPr>
          <p:cNvPr id="10" name="Shape 8"/>
          <p:cNvSpPr/>
          <p:nvPr/>
        </p:nvSpPr>
        <p:spPr>
          <a:xfrm>
            <a:off x="740093" y="3317200"/>
            <a:ext cx="429816" cy="429816"/>
          </a:xfrm>
          <a:prstGeom prst="roundRect">
            <a:avLst>
              <a:gd name="adj" fmla="val 6667"/>
            </a:avLst>
          </a:prstGeom>
          <a:solidFill>
            <a:srgbClr val="484B51"/>
          </a:solidFill>
          <a:ln/>
        </p:spPr>
      </p:sp>
      <p:sp>
        <p:nvSpPr>
          <p:cNvPr id="11" name="Text 9"/>
          <p:cNvSpPr/>
          <p:nvPr/>
        </p:nvSpPr>
        <p:spPr>
          <a:xfrm>
            <a:off x="869037" y="3388757"/>
            <a:ext cx="171926" cy="286583"/>
          </a:xfrm>
          <a:prstGeom prst="rect">
            <a:avLst/>
          </a:prstGeom>
          <a:noFill/>
          <a:ln/>
        </p:spPr>
        <p:txBody>
          <a:bodyPr wrap="none" lIns="0" tIns="0" rIns="0" bIns="0" rtlCol="0" anchor="t"/>
          <a:lstStyle/>
          <a:p>
            <a:pPr marL="0" indent="0" algn="ctr">
              <a:lnSpc>
                <a:spcPts val="2250"/>
              </a:lnSpc>
              <a:buNone/>
            </a:pPr>
            <a:r>
              <a:rPr lang="en-US" sz="2250" dirty="0">
                <a:solidFill>
                  <a:srgbClr val="D4D4D1"/>
                </a:solidFill>
                <a:latin typeface="IBM Plex Sans Medium" pitchFamily="34" charset="0"/>
                <a:ea typeface="IBM Plex Sans Medium" pitchFamily="34" charset="-122"/>
                <a:cs typeface="IBM Plex Sans Medium" pitchFamily="34" charset="-120"/>
              </a:rPr>
              <a:t>2</a:t>
            </a:r>
            <a:endParaRPr lang="en-US" sz="2250" dirty="0"/>
          </a:p>
        </p:txBody>
      </p:sp>
      <p:sp>
        <p:nvSpPr>
          <p:cNvPr id="12" name="Text 10"/>
          <p:cNvSpPr/>
          <p:nvPr/>
        </p:nvSpPr>
        <p:spPr>
          <a:xfrm>
            <a:off x="2005608" y="3293269"/>
            <a:ext cx="2387918" cy="298490"/>
          </a:xfrm>
          <a:prstGeom prst="rect">
            <a:avLst/>
          </a:prstGeom>
          <a:noFill/>
          <a:ln/>
        </p:spPr>
        <p:txBody>
          <a:bodyPr wrap="none" lIns="0" tIns="0" rIns="0" bIns="0" rtlCol="0" anchor="t"/>
          <a:lstStyle/>
          <a:p>
            <a:pPr marL="0" indent="0" algn="l">
              <a:lnSpc>
                <a:spcPts val="2350"/>
              </a:lnSpc>
              <a:buNone/>
            </a:pPr>
            <a:r>
              <a:rPr lang="en-US" sz="1850" dirty="0">
                <a:solidFill>
                  <a:srgbClr val="D4D4D1"/>
                </a:solidFill>
                <a:latin typeface="IBM Plex Sans Medium" pitchFamily="34" charset="0"/>
                <a:ea typeface="IBM Plex Sans Medium" pitchFamily="34" charset="-122"/>
                <a:cs typeface="IBM Plex Sans Medium" pitchFamily="34" charset="-120"/>
              </a:rPr>
              <a:t>Electrolyte Flow</a:t>
            </a:r>
            <a:endParaRPr lang="en-US" sz="1850" dirty="0"/>
          </a:p>
        </p:txBody>
      </p:sp>
      <p:sp>
        <p:nvSpPr>
          <p:cNvPr id="13" name="Text 11"/>
          <p:cNvSpPr/>
          <p:nvPr/>
        </p:nvSpPr>
        <p:spPr>
          <a:xfrm>
            <a:off x="2005608" y="3706297"/>
            <a:ext cx="11956256" cy="611505"/>
          </a:xfrm>
          <a:prstGeom prst="rect">
            <a:avLst/>
          </a:prstGeom>
          <a:noFill/>
          <a:ln/>
        </p:spPr>
        <p:txBody>
          <a:bodyPr wrap="square" lIns="0" tIns="0" rIns="0" bIns="0" rtlCol="0" anchor="t"/>
          <a:lstStyle/>
          <a:p>
            <a:pPr marL="0" indent="0" algn="l">
              <a:lnSpc>
                <a:spcPts val="2400"/>
              </a:lnSpc>
              <a:buNone/>
            </a:pPr>
            <a:r>
              <a:rPr lang="en-US" sz="1500" dirty="0">
                <a:solidFill>
                  <a:srgbClr val="D4D4D1"/>
                </a:solidFill>
                <a:latin typeface="Roboto" pitchFamily="34" charset="0"/>
                <a:ea typeface="Roboto" pitchFamily="34" charset="-122"/>
                <a:cs typeface="Roboto" pitchFamily="34" charset="-120"/>
              </a:rPr>
              <a:t>A carefully controlled electrolyte solution is pumped between the workpiece and the tool (cathode). This electrolyte carries away the dissolved metal ions and maintains the electrochemical reaction.</a:t>
            </a:r>
            <a:endParaRPr lang="en-US" sz="1500" dirty="0"/>
          </a:p>
        </p:txBody>
      </p:sp>
      <p:sp>
        <p:nvSpPr>
          <p:cNvPr id="14" name="Shape 12"/>
          <p:cNvSpPr/>
          <p:nvPr/>
        </p:nvSpPr>
        <p:spPr>
          <a:xfrm>
            <a:off x="1147048" y="5118140"/>
            <a:ext cx="668536" cy="22860"/>
          </a:xfrm>
          <a:prstGeom prst="roundRect">
            <a:avLst>
              <a:gd name="adj" fmla="val 125354"/>
            </a:avLst>
          </a:prstGeom>
          <a:solidFill>
            <a:srgbClr val="61646A"/>
          </a:solidFill>
          <a:ln/>
        </p:spPr>
      </p:sp>
      <p:sp>
        <p:nvSpPr>
          <p:cNvPr id="15" name="Shape 13"/>
          <p:cNvSpPr/>
          <p:nvPr/>
        </p:nvSpPr>
        <p:spPr>
          <a:xfrm>
            <a:off x="740093" y="4914662"/>
            <a:ext cx="429816" cy="429816"/>
          </a:xfrm>
          <a:prstGeom prst="roundRect">
            <a:avLst>
              <a:gd name="adj" fmla="val 6667"/>
            </a:avLst>
          </a:prstGeom>
          <a:solidFill>
            <a:srgbClr val="484B51"/>
          </a:solidFill>
          <a:ln/>
        </p:spPr>
      </p:sp>
      <p:sp>
        <p:nvSpPr>
          <p:cNvPr id="16" name="Text 14"/>
          <p:cNvSpPr/>
          <p:nvPr/>
        </p:nvSpPr>
        <p:spPr>
          <a:xfrm>
            <a:off x="869037" y="4986218"/>
            <a:ext cx="171926" cy="286583"/>
          </a:xfrm>
          <a:prstGeom prst="rect">
            <a:avLst/>
          </a:prstGeom>
          <a:noFill/>
          <a:ln/>
        </p:spPr>
        <p:txBody>
          <a:bodyPr wrap="none" lIns="0" tIns="0" rIns="0" bIns="0" rtlCol="0" anchor="t"/>
          <a:lstStyle/>
          <a:p>
            <a:pPr marL="0" indent="0" algn="ctr">
              <a:lnSpc>
                <a:spcPts val="2250"/>
              </a:lnSpc>
              <a:buNone/>
            </a:pPr>
            <a:r>
              <a:rPr lang="en-US" sz="2250" dirty="0">
                <a:solidFill>
                  <a:srgbClr val="D4D4D1"/>
                </a:solidFill>
                <a:latin typeface="IBM Plex Sans Medium" pitchFamily="34" charset="0"/>
                <a:ea typeface="IBM Plex Sans Medium" pitchFamily="34" charset="-122"/>
                <a:cs typeface="IBM Plex Sans Medium" pitchFamily="34" charset="-120"/>
              </a:rPr>
              <a:t>3</a:t>
            </a:r>
            <a:endParaRPr lang="en-US" sz="2250" dirty="0"/>
          </a:p>
        </p:txBody>
      </p:sp>
      <p:sp>
        <p:nvSpPr>
          <p:cNvPr id="17" name="Text 15"/>
          <p:cNvSpPr/>
          <p:nvPr/>
        </p:nvSpPr>
        <p:spPr>
          <a:xfrm>
            <a:off x="2005608" y="4890730"/>
            <a:ext cx="3103245" cy="298490"/>
          </a:xfrm>
          <a:prstGeom prst="rect">
            <a:avLst/>
          </a:prstGeom>
          <a:noFill/>
          <a:ln/>
        </p:spPr>
        <p:txBody>
          <a:bodyPr wrap="none" lIns="0" tIns="0" rIns="0" bIns="0" rtlCol="0" anchor="t"/>
          <a:lstStyle/>
          <a:p>
            <a:pPr marL="0" indent="0" algn="l">
              <a:lnSpc>
                <a:spcPts val="2350"/>
              </a:lnSpc>
              <a:buNone/>
            </a:pPr>
            <a:r>
              <a:rPr lang="en-US" sz="1850" dirty="0">
                <a:solidFill>
                  <a:srgbClr val="D4D4D1"/>
                </a:solidFill>
                <a:latin typeface="IBM Plex Sans Medium" pitchFamily="34" charset="0"/>
                <a:ea typeface="IBM Plex Sans Medium" pitchFamily="34" charset="-122"/>
                <a:cs typeface="IBM Plex Sans Medium" pitchFamily="34" charset="-120"/>
              </a:rPr>
              <a:t>Controlled Material Removal</a:t>
            </a:r>
            <a:endParaRPr lang="en-US" sz="1850" dirty="0"/>
          </a:p>
        </p:txBody>
      </p:sp>
      <p:sp>
        <p:nvSpPr>
          <p:cNvPr id="18" name="Text 16"/>
          <p:cNvSpPr/>
          <p:nvPr/>
        </p:nvSpPr>
        <p:spPr>
          <a:xfrm>
            <a:off x="2005608" y="5303758"/>
            <a:ext cx="11956256" cy="611505"/>
          </a:xfrm>
          <a:prstGeom prst="rect">
            <a:avLst/>
          </a:prstGeom>
          <a:noFill/>
          <a:ln/>
        </p:spPr>
        <p:txBody>
          <a:bodyPr wrap="square" lIns="0" tIns="0" rIns="0" bIns="0" rtlCol="0" anchor="t"/>
          <a:lstStyle/>
          <a:p>
            <a:pPr marL="0" indent="0" algn="l">
              <a:lnSpc>
                <a:spcPts val="2400"/>
              </a:lnSpc>
              <a:buNone/>
            </a:pPr>
            <a:r>
              <a:rPr lang="en-US" sz="1500" dirty="0">
                <a:solidFill>
                  <a:srgbClr val="D4D4D1"/>
                </a:solidFill>
                <a:latin typeface="Roboto" pitchFamily="34" charset="0"/>
                <a:ea typeface="Roboto" pitchFamily="34" charset="-122"/>
                <a:cs typeface="Roboto" pitchFamily="34" charset="-120"/>
              </a:rPr>
              <a:t>The shape of the tool electrode and the path of its movement determine the final geometry of the workpiece. Precise control of current density, electrolyte composition, and flow rate ensures accurate material removal.</a:t>
            </a:r>
            <a:endParaRPr lang="en-US" sz="1500" dirty="0"/>
          </a:p>
        </p:txBody>
      </p:sp>
      <p:sp>
        <p:nvSpPr>
          <p:cNvPr id="19" name="Shape 17"/>
          <p:cNvSpPr/>
          <p:nvPr/>
        </p:nvSpPr>
        <p:spPr>
          <a:xfrm>
            <a:off x="1147048" y="6715601"/>
            <a:ext cx="668536" cy="22860"/>
          </a:xfrm>
          <a:prstGeom prst="roundRect">
            <a:avLst>
              <a:gd name="adj" fmla="val 125354"/>
            </a:avLst>
          </a:prstGeom>
          <a:solidFill>
            <a:srgbClr val="61646A"/>
          </a:solidFill>
          <a:ln/>
        </p:spPr>
      </p:sp>
      <p:sp>
        <p:nvSpPr>
          <p:cNvPr id="20" name="Shape 18"/>
          <p:cNvSpPr/>
          <p:nvPr/>
        </p:nvSpPr>
        <p:spPr>
          <a:xfrm>
            <a:off x="740093" y="6512123"/>
            <a:ext cx="429816" cy="429816"/>
          </a:xfrm>
          <a:prstGeom prst="roundRect">
            <a:avLst>
              <a:gd name="adj" fmla="val 6667"/>
            </a:avLst>
          </a:prstGeom>
          <a:solidFill>
            <a:srgbClr val="484B51"/>
          </a:solidFill>
          <a:ln/>
        </p:spPr>
      </p:sp>
      <p:sp>
        <p:nvSpPr>
          <p:cNvPr id="21" name="Text 19"/>
          <p:cNvSpPr/>
          <p:nvPr/>
        </p:nvSpPr>
        <p:spPr>
          <a:xfrm>
            <a:off x="869037" y="6583680"/>
            <a:ext cx="171926" cy="286583"/>
          </a:xfrm>
          <a:prstGeom prst="rect">
            <a:avLst/>
          </a:prstGeom>
          <a:noFill/>
          <a:ln/>
        </p:spPr>
        <p:txBody>
          <a:bodyPr wrap="none" lIns="0" tIns="0" rIns="0" bIns="0" rtlCol="0" anchor="t"/>
          <a:lstStyle/>
          <a:p>
            <a:pPr marL="0" indent="0" algn="ctr">
              <a:lnSpc>
                <a:spcPts val="2250"/>
              </a:lnSpc>
              <a:buNone/>
            </a:pPr>
            <a:r>
              <a:rPr lang="en-US" sz="2250" dirty="0">
                <a:solidFill>
                  <a:srgbClr val="D4D4D1"/>
                </a:solidFill>
                <a:latin typeface="IBM Plex Sans Medium" pitchFamily="34" charset="0"/>
                <a:ea typeface="IBM Plex Sans Medium" pitchFamily="34" charset="-122"/>
                <a:cs typeface="IBM Plex Sans Medium" pitchFamily="34" charset="-120"/>
              </a:rPr>
              <a:t>4</a:t>
            </a:r>
            <a:endParaRPr lang="en-US" sz="2250" dirty="0"/>
          </a:p>
        </p:txBody>
      </p:sp>
      <p:sp>
        <p:nvSpPr>
          <p:cNvPr id="22" name="Text 20"/>
          <p:cNvSpPr/>
          <p:nvPr/>
        </p:nvSpPr>
        <p:spPr>
          <a:xfrm>
            <a:off x="2005608" y="6488192"/>
            <a:ext cx="2387918" cy="298490"/>
          </a:xfrm>
          <a:prstGeom prst="rect">
            <a:avLst/>
          </a:prstGeom>
          <a:noFill/>
          <a:ln/>
        </p:spPr>
        <p:txBody>
          <a:bodyPr wrap="none" lIns="0" tIns="0" rIns="0" bIns="0" rtlCol="0" anchor="t"/>
          <a:lstStyle/>
          <a:p>
            <a:pPr marL="0" indent="0" algn="l">
              <a:lnSpc>
                <a:spcPts val="2350"/>
              </a:lnSpc>
              <a:buNone/>
            </a:pPr>
            <a:r>
              <a:rPr lang="en-US" sz="1850" dirty="0">
                <a:solidFill>
                  <a:srgbClr val="D4D4D1"/>
                </a:solidFill>
                <a:latin typeface="IBM Plex Sans Medium" pitchFamily="34" charset="0"/>
                <a:ea typeface="IBM Plex Sans Medium" pitchFamily="34" charset="-122"/>
                <a:cs typeface="IBM Plex Sans Medium" pitchFamily="34" charset="-120"/>
              </a:rPr>
              <a:t>Finishing</a:t>
            </a:r>
            <a:endParaRPr lang="en-US" sz="1850" dirty="0"/>
          </a:p>
        </p:txBody>
      </p:sp>
      <p:sp>
        <p:nvSpPr>
          <p:cNvPr id="23" name="Text 21"/>
          <p:cNvSpPr/>
          <p:nvPr/>
        </p:nvSpPr>
        <p:spPr>
          <a:xfrm>
            <a:off x="2005608" y="6901220"/>
            <a:ext cx="11956256" cy="611505"/>
          </a:xfrm>
          <a:prstGeom prst="rect">
            <a:avLst/>
          </a:prstGeom>
          <a:noFill/>
          <a:ln/>
        </p:spPr>
        <p:txBody>
          <a:bodyPr wrap="square" lIns="0" tIns="0" rIns="0" bIns="0" rtlCol="0" anchor="t"/>
          <a:lstStyle/>
          <a:p>
            <a:pPr marL="0" indent="0" algn="l">
              <a:lnSpc>
                <a:spcPts val="2400"/>
              </a:lnSpc>
              <a:buNone/>
            </a:pPr>
            <a:r>
              <a:rPr lang="en-US" sz="1500" dirty="0">
                <a:solidFill>
                  <a:srgbClr val="D4D4D1"/>
                </a:solidFill>
                <a:latin typeface="Roboto" pitchFamily="34" charset="0"/>
                <a:ea typeface="Roboto" pitchFamily="34" charset="-122"/>
                <a:cs typeface="Roboto" pitchFamily="34" charset="-120"/>
              </a:rPr>
              <a:t>As the process continues, the surface of the workpiece is smoothed to a high degree of finish, often eliminating the need for additional polishing steps.</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263</Words>
  <Application>Microsoft Office PowerPoint</Application>
  <PresentationFormat>Custom</PresentationFormat>
  <Paragraphs>22</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IBM Plex Sans Medium</vt:lpstr>
      <vt:lpstr>Roboto</vt:lpstr>
      <vt:lpstr>Roboto Bold</vt:lpstr>
      <vt:lpstr>Office Theme</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3</cp:revision>
  <dcterms:created xsi:type="dcterms:W3CDTF">2024-11-04T16:48:38Z</dcterms:created>
  <dcterms:modified xsi:type="dcterms:W3CDTF">2025-03-09T13:06:29Z</dcterms:modified>
</cp:coreProperties>
</file>