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7"/>
  </p:notesMasterIdLst>
  <p:sldIdLst>
    <p:sldId id="256" r:id="rId2"/>
    <p:sldId id="257" r:id="rId3"/>
    <p:sldId id="298" r:id="rId4"/>
    <p:sldId id="269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A0EE8-7314-4469-8723-3C24A575C52A}" type="datetimeFigureOut">
              <a:rPr lang="en-US" smtClean="0"/>
              <a:t>22-Sep-22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F62C5-115E-4103-8C76-B30D1698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3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rot="19140000">
            <a:off x="977322" y="1963444"/>
            <a:ext cx="5536920" cy="868211"/>
          </a:xfrm>
        </p:spPr>
        <p:txBody>
          <a:bodyPr>
            <a:normAutofit fontScale="90000"/>
          </a:bodyPr>
          <a:lstStyle/>
          <a:p>
            <a:r>
              <a:rPr lang="en-US" dirty="0"/>
              <a:t>Casting </a:t>
            </a:r>
            <a:r>
              <a:rPr lang="en-US" dirty="0" err="1"/>
              <a:t>Tecnology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 </a:t>
            </a:r>
            <a:r>
              <a:rPr lang="en-US" sz="3100" dirty="0" err="1" smtClean="0"/>
              <a:t>Paert</a:t>
            </a:r>
            <a:r>
              <a:rPr lang="en-US" sz="3100" smtClean="0"/>
              <a:t>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5410200"/>
            <a:ext cx="594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Lecturer: Dr. </a:t>
            </a:r>
            <a:r>
              <a:rPr lang="en-US" dirty="0" err="1" smtClean="0"/>
              <a:t>Gawhar</a:t>
            </a:r>
            <a:r>
              <a:rPr lang="en-US" dirty="0" smtClean="0"/>
              <a:t> </a:t>
            </a:r>
            <a:r>
              <a:rPr lang="en-US" dirty="0" err="1" smtClean="0"/>
              <a:t>Ibraheem</a:t>
            </a:r>
            <a:r>
              <a:rPr lang="en-US" dirty="0" smtClean="0"/>
              <a:t> </a:t>
            </a:r>
            <a:r>
              <a:rPr lang="en-US" dirty="0" err="1" smtClean="0"/>
              <a:t>Khidhir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1.9.2022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4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6096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Casting </a:t>
            </a:r>
            <a:r>
              <a:rPr lang="en-US" dirty="0"/>
              <a:t>Processes</a:t>
            </a:r>
            <a:br>
              <a:rPr lang="en-US" dirty="0"/>
            </a:br>
            <a:r>
              <a:rPr lang="en-US" sz="3100" b="1" dirty="0"/>
              <a:t/>
            </a:r>
            <a:br>
              <a:rPr lang="en-US" sz="31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762000"/>
            <a:ext cx="9067800" cy="2819400"/>
          </a:xfrm>
        </p:spPr>
        <p:txBody>
          <a:bodyPr>
            <a:noAutofit/>
          </a:bodyPr>
          <a:lstStyle/>
          <a:p>
            <a:pPr algn="just"/>
            <a:r>
              <a:rPr lang="en-US" b="0" dirty="0" smtClean="0"/>
              <a:t>      </a:t>
            </a:r>
            <a:r>
              <a:rPr lang="en-US" b="0" dirty="0" smtClean="0">
                <a:solidFill>
                  <a:srgbClr val="FF0000"/>
                </a:solidFill>
              </a:rPr>
              <a:t>Casting </a:t>
            </a:r>
            <a:r>
              <a:rPr lang="en-US" b="0" dirty="0">
                <a:solidFill>
                  <a:srgbClr val="FF0000"/>
                </a:solidFill>
              </a:rPr>
              <a:t>is a process in which molten metal flows </a:t>
            </a:r>
            <a:r>
              <a:rPr lang="en-US" b="0" dirty="0" smtClean="0">
                <a:solidFill>
                  <a:srgbClr val="FF0000"/>
                </a:solidFill>
              </a:rPr>
              <a:t>by gravity </a:t>
            </a:r>
            <a:r>
              <a:rPr lang="en-US" b="0" dirty="0">
                <a:solidFill>
                  <a:srgbClr val="FF0000"/>
                </a:solidFill>
              </a:rPr>
              <a:t>or other force into a mold where it solidifies in </a:t>
            </a:r>
            <a:r>
              <a:rPr lang="en-US" b="0" dirty="0" smtClean="0">
                <a:solidFill>
                  <a:srgbClr val="FF0000"/>
                </a:solidFill>
              </a:rPr>
              <a:t>the shape </a:t>
            </a:r>
            <a:r>
              <a:rPr lang="en-US" b="0" dirty="0">
                <a:solidFill>
                  <a:srgbClr val="FF0000"/>
                </a:solidFill>
              </a:rPr>
              <a:t>of the mold cavity</a:t>
            </a:r>
            <a:r>
              <a:rPr lang="en-US" b="0" dirty="0"/>
              <a:t>. The term casting is also applied </a:t>
            </a:r>
            <a:r>
              <a:rPr lang="en-US" b="0" dirty="0" smtClean="0"/>
              <a:t>to the </a:t>
            </a:r>
            <a:r>
              <a:rPr lang="en-US" b="0" dirty="0"/>
              <a:t>part that is made by this process. It is one of the </a:t>
            </a:r>
            <a:r>
              <a:rPr lang="en-US" b="0" dirty="0" smtClean="0"/>
              <a:t>oldest shaping </a:t>
            </a:r>
            <a:r>
              <a:rPr lang="en-US" b="0" dirty="0"/>
              <a:t>processes, dating back 6000 </a:t>
            </a:r>
            <a:r>
              <a:rPr lang="en-US" b="0" dirty="0" smtClean="0"/>
              <a:t>years. </a:t>
            </a:r>
            <a:r>
              <a:rPr lang="en-US" b="0" dirty="0">
                <a:solidFill>
                  <a:srgbClr val="FF0000"/>
                </a:solidFill>
              </a:rPr>
              <a:t>The principle of casting seems simple: melt the </a:t>
            </a:r>
            <a:r>
              <a:rPr lang="en-US" b="0" dirty="0" smtClean="0">
                <a:solidFill>
                  <a:srgbClr val="FF0000"/>
                </a:solidFill>
              </a:rPr>
              <a:t>metal, pour </a:t>
            </a:r>
            <a:r>
              <a:rPr lang="en-US" b="0" dirty="0">
                <a:solidFill>
                  <a:srgbClr val="FF0000"/>
                </a:solidFill>
              </a:rPr>
              <a:t>it into a mold, and let it cool and solidify</a:t>
            </a:r>
            <a:r>
              <a:rPr lang="en-US" b="0" dirty="0"/>
              <a:t>; yet there </a:t>
            </a:r>
            <a:r>
              <a:rPr lang="en-US" b="0" dirty="0" smtClean="0"/>
              <a:t>are many </a:t>
            </a:r>
            <a:r>
              <a:rPr lang="en-US" b="0" dirty="0"/>
              <a:t>factors and variables that must be considered in </a:t>
            </a:r>
            <a:r>
              <a:rPr lang="en-US" b="0" dirty="0" smtClean="0"/>
              <a:t>order to </a:t>
            </a:r>
            <a:r>
              <a:rPr lang="en-US" b="0" dirty="0"/>
              <a:t>accomplish a successful casting </a:t>
            </a:r>
            <a:r>
              <a:rPr lang="en-US" b="0" dirty="0" smtClean="0"/>
              <a:t>operation. </a:t>
            </a:r>
            <a:r>
              <a:rPr lang="en-US" b="0" dirty="0" smtClean="0">
                <a:solidFill>
                  <a:srgbClr val="FF0000"/>
                </a:solidFill>
              </a:rPr>
              <a:t>Casting </a:t>
            </a:r>
            <a:r>
              <a:rPr lang="en-US" b="0" dirty="0">
                <a:solidFill>
                  <a:srgbClr val="FF0000"/>
                </a:solidFill>
              </a:rPr>
              <a:t>includes both the casting of ingots and </a:t>
            </a:r>
            <a:r>
              <a:rPr lang="en-US" b="0" dirty="0" smtClean="0">
                <a:solidFill>
                  <a:srgbClr val="FF0000"/>
                </a:solidFill>
              </a:rPr>
              <a:t>the casting </a:t>
            </a:r>
            <a:r>
              <a:rPr lang="en-US" b="0" dirty="0">
                <a:solidFill>
                  <a:srgbClr val="FF0000"/>
                </a:solidFill>
              </a:rPr>
              <a:t>of shapes</a:t>
            </a:r>
            <a:r>
              <a:rPr lang="en-US" b="0" dirty="0"/>
              <a:t>. </a:t>
            </a:r>
            <a:r>
              <a:rPr lang="en-US" b="0" dirty="0" smtClean="0"/>
              <a:t>The term ingot is usually associated with the primary metals industries; </a:t>
            </a:r>
            <a:r>
              <a:rPr lang="en-US" b="0" dirty="0" smtClean="0">
                <a:solidFill>
                  <a:srgbClr val="FF0000"/>
                </a:solidFill>
              </a:rPr>
              <a:t>it describes a large casting that is simple in shape and intended for subsequent reshaping by processes such as rolling or </a:t>
            </a:r>
            <a:r>
              <a:rPr lang="en-US" b="0" dirty="0">
                <a:solidFill>
                  <a:srgbClr val="FF0000"/>
                </a:solidFill>
              </a:rPr>
              <a:t>forging</a:t>
            </a:r>
            <a:r>
              <a:rPr lang="en-US" b="0" dirty="0"/>
              <a:t>. Ingot casting was discussed in Chapter 6. Shape </a:t>
            </a:r>
            <a:r>
              <a:rPr lang="en-US" b="0" dirty="0" smtClean="0"/>
              <a:t>casting </a:t>
            </a:r>
            <a:r>
              <a:rPr lang="en-US" b="0" dirty="0" smtClean="0">
                <a:solidFill>
                  <a:srgbClr val="FF0000"/>
                </a:solidFill>
              </a:rPr>
              <a:t>involves </a:t>
            </a:r>
            <a:r>
              <a:rPr lang="en-US" b="0" dirty="0">
                <a:solidFill>
                  <a:srgbClr val="FF0000"/>
                </a:solidFill>
              </a:rPr>
              <a:t>the production of more complex geometries that are much closer to the </a:t>
            </a:r>
            <a:r>
              <a:rPr lang="en-US" b="0" dirty="0" smtClean="0">
                <a:solidFill>
                  <a:srgbClr val="FF0000"/>
                </a:solidFill>
              </a:rPr>
              <a:t>final desired </a:t>
            </a:r>
            <a:r>
              <a:rPr lang="en-US" b="0" dirty="0">
                <a:solidFill>
                  <a:srgbClr val="FF0000"/>
                </a:solidFill>
              </a:rPr>
              <a:t>shape of the part or product</a:t>
            </a:r>
            <a:r>
              <a:rPr lang="en-US" b="0" dirty="0"/>
              <a:t>. It is with the casting of shapes rather than ingots </a:t>
            </a:r>
            <a:r>
              <a:rPr lang="en-US" b="0" dirty="0" smtClean="0"/>
              <a:t>that this </a:t>
            </a:r>
            <a:r>
              <a:rPr lang="en-US" b="0" dirty="0"/>
              <a:t>chapter and the next are concerned.</a:t>
            </a:r>
          </a:p>
          <a:p>
            <a:pPr algn="just"/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304800" y="51816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Fig.1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Classification of solidification processes.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3" t="22451" r="34464" b="36119"/>
          <a:stretch/>
        </p:blipFill>
        <p:spPr bwMode="auto">
          <a:xfrm>
            <a:off x="3352800" y="3581400"/>
            <a:ext cx="5791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88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42938"/>
            <a:ext cx="7315200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954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Fig.14 </a:t>
            </a:r>
            <a:r>
              <a:rPr lang="en-US" dirty="0"/>
              <a:t>Hierarchical classification of various casting processes </a:t>
            </a:r>
          </a:p>
        </p:txBody>
      </p:sp>
    </p:spTree>
    <p:extLst>
      <p:ext uri="{BB962C8B-B14F-4D97-AF65-F5344CB8AC3E}">
        <p14:creationId xmlns:p14="http://schemas.microsoft.com/office/powerpoint/2010/main" val="1498396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15B94C-9168-4391-8A18-CB5991837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85353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sz="3200" dirty="0"/>
              <a:t>Among its capabilities and advantages are </a:t>
            </a:r>
            <a:r>
              <a:rPr lang="en-US" sz="3200" dirty="0" smtClean="0"/>
              <a:t>the following</a:t>
            </a:r>
            <a:r>
              <a:rPr lang="en-US" sz="3200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18F219-A3A4-4EE9-BA30-1988942BF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90600"/>
            <a:ext cx="9144000" cy="5410200"/>
          </a:xfrm>
        </p:spPr>
        <p:txBody>
          <a:bodyPr>
            <a:normAutofit/>
          </a:bodyPr>
          <a:lstStyle/>
          <a:p>
            <a:endParaRPr lang="en-US" b="0" dirty="0"/>
          </a:p>
          <a:p>
            <a:r>
              <a:rPr lang="en-US" b="0" dirty="0"/>
              <a:t> </a:t>
            </a:r>
            <a:r>
              <a:rPr lang="en-US" b="0" dirty="0" smtClean="0"/>
              <a:t>1- Casting </a:t>
            </a:r>
            <a:r>
              <a:rPr lang="en-US" b="0" dirty="0"/>
              <a:t>can be used to create complex part geometries, including both external </a:t>
            </a:r>
            <a:r>
              <a:rPr lang="en-US" b="0" dirty="0" smtClean="0"/>
              <a:t>and internal </a:t>
            </a:r>
            <a:r>
              <a:rPr lang="en-US" b="0" dirty="0"/>
              <a:t>shapes.</a:t>
            </a:r>
          </a:p>
          <a:p>
            <a:pPr algn="just"/>
            <a:r>
              <a:rPr lang="en-US" b="0" dirty="0" smtClean="0"/>
              <a:t>2- </a:t>
            </a:r>
            <a:r>
              <a:rPr lang="en-US" b="0" dirty="0"/>
              <a:t>Some casting processes are capable of producing parts to net shape. No </a:t>
            </a:r>
            <a:r>
              <a:rPr lang="en-US" b="0" dirty="0" smtClean="0"/>
              <a:t>further manufacturing operations </a:t>
            </a:r>
            <a:r>
              <a:rPr lang="en-US" b="0" dirty="0"/>
              <a:t>are required to achieve the required geometry and </a:t>
            </a:r>
            <a:r>
              <a:rPr lang="en-US" b="0" dirty="0" smtClean="0"/>
              <a:t>dimensions of </a:t>
            </a:r>
            <a:r>
              <a:rPr lang="en-US" b="0" dirty="0"/>
              <a:t>the parts. Other casting processes are near net shape, </a:t>
            </a:r>
            <a:r>
              <a:rPr lang="en-US" b="0" dirty="0" smtClean="0"/>
              <a:t>for which some additional</a:t>
            </a:r>
            <a:r>
              <a:rPr lang="en-US" b="0" dirty="0"/>
              <a:t> </a:t>
            </a:r>
            <a:r>
              <a:rPr lang="en-US" b="0" dirty="0" smtClean="0"/>
              <a:t>shape </a:t>
            </a:r>
            <a:r>
              <a:rPr lang="en-US" b="0" dirty="0"/>
              <a:t>processing is required (usually machining) in order to achieve accurate </a:t>
            </a:r>
            <a:r>
              <a:rPr lang="en-US" b="0" dirty="0" smtClean="0"/>
              <a:t>dimensions and </a:t>
            </a:r>
            <a:r>
              <a:rPr lang="en-US" b="0" dirty="0"/>
              <a:t>details.</a:t>
            </a:r>
          </a:p>
          <a:p>
            <a:r>
              <a:rPr lang="en-US" b="0" dirty="0" smtClean="0"/>
              <a:t>3- </a:t>
            </a:r>
            <a:r>
              <a:rPr lang="en-US" b="0" dirty="0"/>
              <a:t>Casting can be used to produce very large parts. Castings weighing more than </a:t>
            </a:r>
            <a:r>
              <a:rPr lang="en-US" b="0" dirty="0" smtClean="0"/>
              <a:t>100 tons </a:t>
            </a:r>
            <a:r>
              <a:rPr lang="en-US" b="0" dirty="0"/>
              <a:t>have been </a:t>
            </a:r>
            <a:r>
              <a:rPr lang="en-US" b="0" dirty="0" smtClean="0"/>
              <a:t>made. The </a:t>
            </a:r>
            <a:r>
              <a:rPr lang="en-US" b="0" dirty="0"/>
              <a:t>casting process can be performed on any metal that can be heated to the liquid state.</a:t>
            </a:r>
          </a:p>
          <a:p>
            <a:r>
              <a:rPr lang="en-US" b="0" dirty="0"/>
              <a:t> </a:t>
            </a:r>
            <a:r>
              <a:rPr lang="en-US" b="0" dirty="0" smtClean="0"/>
              <a:t>4-Some </a:t>
            </a:r>
            <a:r>
              <a:rPr lang="en-US" b="0" dirty="0"/>
              <a:t>casting methods are quite suited to mass production</a:t>
            </a:r>
            <a:r>
              <a:rPr lang="en-US" b="0" dirty="0" smtClean="0"/>
              <a:t>.</a:t>
            </a:r>
          </a:p>
          <a:p>
            <a:r>
              <a:rPr lang="en-US" dirty="0" smtClean="0"/>
              <a:t>Disadvantages:</a:t>
            </a:r>
            <a:endParaRPr lang="en-US" dirty="0"/>
          </a:p>
          <a:p>
            <a:pPr algn="just"/>
            <a:r>
              <a:rPr lang="en-US" b="0" dirty="0"/>
              <a:t>There are also disadvantages associated with casting—different disadvantages </a:t>
            </a:r>
            <a:r>
              <a:rPr lang="en-US" b="0" dirty="0" smtClean="0"/>
              <a:t>for different </a:t>
            </a:r>
            <a:r>
              <a:rPr lang="en-US" b="0" dirty="0"/>
              <a:t>casting methods. These include limitations on mechanical properties, </a:t>
            </a:r>
            <a:r>
              <a:rPr lang="en-US" b="0" dirty="0" smtClean="0"/>
              <a:t>porosity, poor </a:t>
            </a:r>
            <a:r>
              <a:rPr lang="en-US" b="0" dirty="0"/>
              <a:t>dimensional accuracy and surface finish for some casting processes, safety hazards to humans when processing </a:t>
            </a:r>
            <a:r>
              <a:rPr lang="en-US" b="0" dirty="0" smtClean="0"/>
              <a:t>hot molten </a:t>
            </a:r>
            <a:r>
              <a:rPr lang="en-US" b="0" dirty="0"/>
              <a:t>metals, and environmental problems.</a:t>
            </a:r>
          </a:p>
          <a:p>
            <a:pPr algn="just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98684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099772-E565-4D08-A91D-D2974FFF7C9A}"/>
              </a:ext>
            </a:extLst>
          </p:cNvPr>
          <p:cNvSpPr txBox="1"/>
          <p:nvPr/>
        </p:nvSpPr>
        <p:spPr>
          <a:xfrm>
            <a:off x="21770" y="10886"/>
            <a:ext cx="904602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smtClean="0"/>
              <a:t> </a:t>
            </a:r>
            <a:endParaRPr lang="en-US" b="1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Parts </a:t>
            </a:r>
            <a:r>
              <a:rPr lang="en-US" dirty="0"/>
              <a:t>made by casting processes range in size from small components weighing </a:t>
            </a:r>
            <a:r>
              <a:rPr lang="en-US" dirty="0" smtClean="0"/>
              <a:t>only a </a:t>
            </a:r>
            <a:r>
              <a:rPr lang="en-US" dirty="0"/>
              <a:t>few ounces up to very large products weighing tons. The list of parts includes </a:t>
            </a:r>
            <a:r>
              <a:rPr lang="en-US" dirty="0" smtClean="0"/>
              <a:t>dental crowns</a:t>
            </a:r>
            <a:r>
              <a:rPr lang="en-US" dirty="0"/>
              <a:t>, jewelry, statues, wood-burning stoves, engine blocks and heads for </a:t>
            </a:r>
            <a:r>
              <a:rPr lang="en-US" dirty="0" smtClean="0"/>
              <a:t>automotive vehicles</a:t>
            </a:r>
            <a:r>
              <a:rPr lang="en-US" dirty="0"/>
              <a:t>, machine frames, railway wheels, frying pans, pipes, and pump housings. </a:t>
            </a:r>
            <a:r>
              <a:rPr lang="en-US" dirty="0" smtClean="0"/>
              <a:t>All varieties </a:t>
            </a:r>
            <a:r>
              <a:rPr lang="en-US" dirty="0"/>
              <a:t>of metals can be cast, ferrous and nonferrous.</a:t>
            </a:r>
          </a:p>
          <a:p>
            <a:pPr algn="just"/>
            <a:r>
              <a:rPr lang="en-US" dirty="0" smtClean="0"/>
              <a:t>Casting </a:t>
            </a:r>
            <a:r>
              <a:rPr lang="en-US" dirty="0"/>
              <a:t>can also be used on other materials such as polymers and ceramics; however,</a:t>
            </a:r>
          </a:p>
          <a:p>
            <a:pPr algn="just"/>
            <a:r>
              <a:rPr lang="en-US" dirty="0"/>
              <a:t>the details are sufficiently different that we postpone discussion of the casting processes </a:t>
            </a:r>
            <a:r>
              <a:rPr lang="en-US" dirty="0" smtClean="0"/>
              <a:t>for these </a:t>
            </a:r>
            <a:r>
              <a:rPr lang="en-US" dirty="0"/>
              <a:t>materials until later chapters. This chapter and the next deal exclusively with </a:t>
            </a:r>
            <a:r>
              <a:rPr lang="en-US" dirty="0" smtClean="0"/>
              <a:t>metal casting</a:t>
            </a:r>
            <a:r>
              <a:rPr lang="en-US" dirty="0"/>
              <a:t>. Here we discuss the fundamentals that apply to virtually all casting operations. </a:t>
            </a:r>
            <a:r>
              <a:rPr lang="en-US" dirty="0" smtClean="0"/>
              <a:t>In the </a:t>
            </a:r>
            <a:r>
              <a:rPr lang="en-US" dirty="0"/>
              <a:t>following chapter, the individual casting processes are described, along with </a:t>
            </a:r>
            <a:r>
              <a:rPr lang="en-US" dirty="0" smtClean="0"/>
              <a:t>some of the product </a:t>
            </a:r>
            <a:r>
              <a:rPr lang="en-US" dirty="0"/>
              <a:t>design issues that must be considered when making parts out of castings.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1771" y="21771"/>
            <a:ext cx="8915400" cy="6096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</a:t>
            </a:r>
            <a:r>
              <a:rPr lang="en-US" dirty="0"/>
              <a:t>Applications, Metals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57600"/>
            <a:ext cx="4343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05400" y="6509112"/>
            <a:ext cx="3009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Fig.1: </a:t>
            </a:r>
            <a:r>
              <a:rPr lang="en-US" dirty="0"/>
              <a:t>Typical metal cast part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" y="3657600"/>
            <a:ext cx="4855029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22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2032</TotalTime>
  <Words>587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Casting Tecnology)   Paert 1</vt:lpstr>
      <vt:lpstr>  Casting Processes  </vt:lpstr>
      <vt:lpstr>PowerPoint Presentation</vt:lpstr>
      <vt:lpstr>Among its capabilities and advantages are the following:</vt:lpstr>
      <vt:lpstr>  Applications, Metals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nontraditional processes</dc:title>
  <dc:creator>MG</dc:creator>
  <cp:lastModifiedBy>user</cp:lastModifiedBy>
  <cp:revision>263</cp:revision>
  <cp:lastPrinted>2021-02-20T15:27:15Z</cp:lastPrinted>
  <dcterms:created xsi:type="dcterms:W3CDTF">2006-08-16T00:00:00Z</dcterms:created>
  <dcterms:modified xsi:type="dcterms:W3CDTF">2022-09-22T07:20:46Z</dcterms:modified>
</cp:coreProperties>
</file>