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
  </p:notesMasterIdLst>
  <p:handoutMasterIdLst>
    <p:handoutMasterId r:id="rId12"/>
  </p:handoutMasterIdLst>
  <p:sldIdLst>
    <p:sldId id="315" r:id="rId2"/>
    <p:sldId id="344" r:id="rId3"/>
    <p:sldId id="345" r:id="rId4"/>
    <p:sldId id="346" r:id="rId5"/>
    <p:sldId id="347" r:id="rId6"/>
    <p:sldId id="348" r:id="rId7"/>
    <p:sldId id="349" r:id="rId8"/>
    <p:sldId id="350" r:id="rId9"/>
    <p:sldId id="351" r:id="rId10"/>
  </p:sldIdLst>
  <p:sldSz cx="9144000" cy="6858000" type="screen4x3"/>
  <p:notesSz cx="6954838" cy="93091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834B053-5A39-45BC-8E07-642873A9C9F7}">
          <p14:sldIdLst>
            <p14:sldId id="315"/>
            <p14:sldId id="344"/>
            <p14:sldId id="345"/>
            <p14:sldId id="346"/>
            <p14:sldId id="347"/>
            <p14:sldId id="348"/>
            <p14:sldId id="349"/>
            <p14:sldId id="350"/>
            <p14:sldId id="351"/>
          </p14:sldIdLst>
        </p14:section>
        <p14:section name="Untitled Section" id="{D65AEB28-C11C-4994-AE46-521B4FF9F0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6725"/>
          </a:xfrm>
          <a:prstGeom prst="rect">
            <a:avLst/>
          </a:prstGeom>
        </p:spPr>
        <p:txBody>
          <a:bodyPr vert="horz" lIns="91440" tIns="45720" rIns="91440" bIns="45720" rtlCol="0"/>
          <a:lstStyle>
            <a:lvl1pPr algn="r">
              <a:defRPr sz="1200"/>
            </a:lvl1pPr>
          </a:lstStyle>
          <a:p>
            <a:fld id="{8743CEA3-1D30-4BD0-90F8-A8EABF928406}" type="datetimeFigureOut">
              <a:rPr lang="en-US" smtClean="0"/>
              <a:t>11/13/2022</a:t>
            </a:fld>
            <a:endParaRPr lang="en-US"/>
          </a:p>
        </p:txBody>
      </p:sp>
      <p:sp>
        <p:nvSpPr>
          <p:cNvPr id="4" name="Footer Placeholder 3"/>
          <p:cNvSpPr>
            <a:spLocks noGrp="1"/>
          </p:cNvSpPr>
          <p:nvPr>
            <p:ph type="ftr" sz="quarter" idx="2"/>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6725"/>
          </a:xfrm>
          <a:prstGeom prst="rect">
            <a:avLst/>
          </a:prstGeom>
        </p:spPr>
        <p:txBody>
          <a:bodyPr vert="horz" lIns="91440" tIns="45720" rIns="91440" bIns="45720" rtlCol="0" anchor="b"/>
          <a:lstStyle>
            <a:lvl1pPr algn="r">
              <a:defRPr sz="1200"/>
            </a:lvl1pPr>
          </a:lstStyle>
          <a:p>
            <a:fld id="{EED00EB0-790B-4BF7-90E5-13FC466A55FE}" type="slidenum">
              <a:rPr lang="en-US" smtClean="0"/>
              <a:t>‹#›</a:t>
            </a:fld>
            <a:endParaRPr lang="en-US"/>
          </a:p>
        </p:txBody>
      </p:sp>
    </p:spTree>
    <p:extLst>
      <p:ext uri="{BB962C8B-B14F-4D97-AF65-F5344CB8AC3E}">
        <p14:creationId xmlns:p14="http://schemas.microsoft.com/office/powerpoint/2010/main" val="3919687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941075" y="0"/>
            <a:ext cx="3013763" cy="465455"/>
          </a:xfrm>
          <a:prstGeom prst="rect">
            <a:avLst/>
          </a:prstGeom>
        </p:spPr>
        <p:txBody>
          <a:bodyPr vert="horz" lIns="92930" tIns="46465" rIns="92930" bIns="46465" rtlCol="1"/>
          <a:lstStyle>
            <a:lvl1pPr algn="r">
              <a:defRPr sz="1200"/>
            </a:lvl1pPr>
          </a:lstStyle>
          <a:p>
            <a:endParaRPr lang="ar-IQ"/>
          </a:p>
        </p:txBody>
      </p:sp>
      <p:sp>
        <p:nvSpPr>
          <p:cNvPr id="3" name="Date Placeholder 2"/>
          <p:cNvSpPr>
            <a:spLocks noGrp="1"/>
          </p:cNvSpPr>
          <p:nvPr>
            <p:ph type="dt" idx="1"/>
          </p:nvPr>
        </p:nvSpPr>
        <p:spPr>
          <a:xfrm>
            <a:off x="1610" y="0"/>
            <a:ext cx="3013763" cy="465455"/>
          </a:xfrm>
          <a:prstGeom prst="rect">
            <a:avLst/>
          </a:prstGeom>
        </p:spPr>
        <p:txBody>
          <a:bodyPr vert="horz" lIns="92930" tIns="46465" rIns="92930" bIns="46465" rtlCol="1"/>
          <a:lstStyle>
            <a:lvl1pPr algn="l">
              <a:defRPr sz="1200"/>
            </a:lvl1pPr>
          </a:lstStyle>
          <a:p>
            <a:fld id="{E60A1CB2-6E98-4A29-8CD1-B60FFF7D4550}" type="datetimeFigureOut">
              <a:rPr lang="ar-IQ" smtClean="0"/>
              <a:t>19/04/1444</a:t>
            </a:fld>
            <a:endParaRPr lang="ar-IQ"/>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1" anchor="ctr"/>
          <a:lstStyle/>
          <a:p>
            <a:endParaRPr lang="ar-IQ"/>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941075" y="8842029"/>
            <a:ext cx="3013763" cy="465455"/>
          </a:xfrm>
          <a:prstGeom prst="rect">
            <a:avLst/>
          </a:prstGeom>
        </p:spPr>
        <p:txBody>
          <a:bodyPr vert="horz" lIns="92930" tIns="46465" rIns="92930" bIns="46465" rtlCol="1" anchor="b"/>
          <a:lstStyle>
            <a:lvl1pPr algn="r">
              <a:defRPr sz="1200"/>
            </a:lvl1pPr>
          </a:lstStyle>
          <a:p>
            <a:endParaRPr lang="ar-IQ"/>
          </a:p>
        </p:txBody>
      </p:sp>
      <p:sp>
        <p:nvSpPr>
          <p:cNvPr id="7" name="Slide Number Placeholder 6"/>
          <p:cNvSpPr>
            <a:spLocks noGrp="1"/>
          </p:cNvSpPr>
          <p:nvPr>
            <p:ph type="sldNum" sz="quarter" idx="5"/>
          </p:nvPr>
        </p:nvSpPr>
        <p:spPr>
          <a:xfrm>
            <a:off x="1610" y="8842029"/>
            <a:ext cx="3013763" cy="465455"/>
          </a:xfrm>
          <a:prstGeom prst="rect">
            <a:avLst/>
          </a:prstGeom>
        </p:spPr>
        <p:txBody>
          <a:bodyPr vert="horz" lIns="92930" tIns="46465" rIns="92930" bIns="46465" rtlCol="1" anchor="b"/>
          <a:lstStyle>
            <a:lvl1pPr algn="l">
              <a:defRPr sz="1200"/>
            </a:lvl1pPr>
          </a:lstStyle>
          <a:p>
            <a:fld id="{37AE40BE-9871-400D-AC4D-0B27CBAF4513}" type="slidenum">
              <a:rPr lang="ar-IQ" smtClean="0"/>
              <a:t>‹#›</a:t>
            </a:fld>
            <a:endParaRPr lang="ar-IQ"/>
          </a:p>
        </p:txBody>
      </p:sp>
    </p:spTree>
    <p:extLst>
      <p:ext uri="{BB962C8B-B14F-4D97-AF65-F5344CB8AC3E}">
        <p14:creationId xmlns:p14="http://schemas.microsoft.com/office/powerpoint/2010/main" val="17387853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E40BE-9871-400D-AC4D-0B27CBAF4513}" type="slidenum">
              <a:rPr lang="ar-IQ" smtClean="0"/>
              <a:t>1</a:t>
            </a:fld>
            <a:endParaRPr lang="ar-IQ"/>
          </a:p>
        </p:txBody>
      </p:sp>
    </p:spTree>
    <p:extLst>
      <p:ext uri="{BB962C8B-B14F-4D97-AF65-F5344CB8AC3E}">
        <p14:creationId xmlns:p14="http://schemas.microsoft.com/office/powerpoint/2010/main" val="1863321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19/04/1444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41425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19/04/1444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855809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19/04/1444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230481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EAC22D3-F530-40C1-9C4B-C02F4B9B0824}" type="datetimeFigureOut">
              <a:rPr lang="ar-IQ" smtClean="0"/>
              <a:t>19/04/1444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563311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AC22D3-F530-40C1-9C4B-C02F4B9B0824}" type="datetimeFigureOut">
              <a:rPr lang="ar-IQ" smtClean="0"/>
              <a:t>19/04/1444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842633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5EAC22D3-F530-40C1-9C4B-C02F4B9B0824}" type="datetimeFigureOut">
              <a:rPr lang="ar-IQ" smtClean="0"/>
              <a:t>19/04/1444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794871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5EAC22D3-F530-40C1-9C4B-C02F4B9B0824}" type="datetimeFigureOut">
              <a:rPr lang="ar-IQ" smtClean="0"/>
              <a:t>19/04/1444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1182029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5EAC22D3-F530-40C1-9C4B-C02F4B9B0824}" type="datetimeFigureOut">
              <a:rPr lang="ar-IQ" smtClean="0"/>
              <a:t>19/04/1444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2013863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C22D3-F530-40C1-9C4B-C02F4B9B0824}" type="datetimeFigureOut">
              <a:rPr lang="ar-IQ" smtClean="0"/>
              <a:t>19/04/1444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1330800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AC22D3-F530-40C1-9C4B-C02F4B9B0824}" type="datetimeFigureOut">
              <a:rPr lang="ar-IQ" smtClean="0"/>
              <a:t>19/04/1444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729394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AC22D3-F530-40C1-9C4B-C02F4B9B0824}" type="datetimeFigureOut">
              <a:rPr lang="ar-IQ" smtClean="0"/>
              <a:t>19/04/1444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8B11658-780E-445A-8388-7C10939E5A4F}" type="slidenum">
              <a:rPr lang="ar-IQ" smtClean="0"/>
              <a:t>‹#›</a:t>
            </a:fld>
            <a:endParaRPr lang="ar-IQ"/>
          </a:p>
        </p:txBody>
      </p:sp>
    </p:spTree>
    <p:extLst>
      <p:ext uri="{BB962C8B-B14F-4D97-AF65-F5344CB8AC3E}">
        <p14:creationId xmlns:p14="http://schemas.microsoft.com/office/powerpoint/2010/main" val="3740344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EAC22D3-F530-40C1-9C4B-C02F4B9B0824}" type="datetimeFigureOut">
              <a:rPr lang="ar-IQ" smtClean="0"/>
              <a:t>19/04/1444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8B11658-780E-445A-8388-7C10939E5A4F}" type="slidenum">
              <a:rPr lang="ar-IQ" smtClean="0"/>
              <a:t>‹#›</a:t>
            </a:fld>
            <a:endParaRPr lang="ar-IQ"/>
          </a:p>
        </p:txBody>
      </p:sp>
    </p:spTree>
    <p:extLst>
      <p:ext uri="{BB962C8B-B14F-4D97-AF65-F5344CB8AC3E}">
        <p14:creationId xmlns:p14="http://schemas.microsoft.com/office/powerpoint/2010/main" val="17436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88640"/>
            <a:ext cx="5256584" cy="2554545"/>
          </a:xfrm>
          <a:prstGeom prst="rect">
            <a:avLst/>
          </a:prstGeom>
        </p:spPr>
        <p:txBody>
          <a:bodyPr wrap="square">
            <a:spAutoFit/>
          </a:bodyPr>
          <a:lstStyle/>
          <a:p>
            <a:pPr algn="l"/>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Plant </a:t>
            </a:r>
            <a:r>
              <a:rPr lang="en-US" sz="3200" b="1" dirty="0" smtClean="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protection </a:t>
            </a:r>
          </a:p>
          <a:p>
            <a:pPr algn="l"/>
            <a:r>
              <a:rPr lang="en-US" sz="3200" b="1" dirty="0" smtClean="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Elective </a:t>
            </a:r>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 Forensic </a:t>
            </a:r>
            <a:r>
              <a:rPr lang="en-US" sz="3200" b="1" dirty="0" smtClean="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insects</a:t>
            </a:r>
          </a:p>
          <a:p>
            <a:pPr algn="l"/>
            <a:r>
              <a:rPr lang="en-US" sz="3200" b="1" dirty="0" smtClean="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Stage- </a:t>
            </a:r>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4</a:t>
            </a:r>
            <a:r>
              <a:rPr lang="en-US" sz="3200" b="1" baseline="30000"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th</a:t>
            </a:r>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 </a:t>
            </a:r>
          </a:p>
          <a:p>
            <a:pPr algn="l"/>
            <a:r>
              <a:rPr lang="en-US" sz="3200" b="1" dirty="0" smtClean="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Lecture </a:t>
            </a:r>
            <a:r>
              <a:rPr lang="en-US" sz="3200" b="1" dirty="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7</a:t>
            </a:r>
          </a:p>
          <a:p>
            <a:pPr algn="l"/>
            <a:r>
              <a:rPr lang="en-US" sz="3200" b="1" dirty="0" smtClean="0">
                <a:solidFill>
                  <a:schemeClr val="accent2"/>
                </a:solidFill>
                <a:effectLst>
                  <a:outerShdw blurRad="38100" dist="38100" dir="2700000" algn="tl">
                    <a:srgbClr val="FFFFFF"/>
                  </a:outerShdw>
                </a:effectLst>
                <a:latin typeface="Times New Roman" panose="02020603050405020304" pitchFamily="18" charset="0"/>
                <a:cs typeface="Times New Roman" panose="02020603050405020304" pitchFamily="18" charset="0"/>
              </a:rPr>
              <a:t>12/5/2021</a:t>
            </a:r>
            <a:endParaRPr lang="en-US" sz="3200" dirty="0">
              <a:latin typeface="Times New Roman" panose="02020603050405020304" pitchFamily="18" charset="0"/>
              <a:cs typeface="Times New Roman" panose="02020603050405020304" pitchFamily="18" charset="0"/>
            </a:endParaRPr>
          </a:p>
        </p:txBody>
      </p:sp>
      <p:pic>
        <p:nvPicPr>
          <p:cNvPr id="5" name="Picture 4" descr="Forensic Entomolog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38997" y="908720"/>
            <a:ext cx="4211960" cy="315897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940152" y="5661248"/>
            <a:ext cx="309634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dirty="0" smtClean="0">
                <a:solidFill>
                  <a:schemeClr val="tx1"/>
                </a:solidFill>
                <a:latin typeface="Times New Roman" panose="02020603050405020304" pitchFamily="18" charset="0"/>
                <a:cs typeface="Times New Roman" panose="02020603050405020304" pitchFamily="18" charset="0"/>
              </a:rPr>
              <a:t>Dr. </a:t>
            </a:r>
            <a:r>
              <a:rPr lang="en-US" dirty="0" err="1" smtClean="0">
                <a:solidFill>
                  <a:schemeClr val="tx1"/>
                </a:solidFill>
                <a:latin typeface="Times New Roman" panose="02020603050405020304" pitchFamily="18" charset="0"/>
                <a:cs typeface="Times New Roman" panose="02020603050405020304" pitchFamily="18" charset="0"/>
              </a:rPr>
              <a:t>Gazang</a:t>
            </a:r>
            <a:r>
              <a:rPr lang="en-US" dirty="0" smtClean="0">
                <a:solidFill>
                  <a:schemeClr val="tx1"/>
                </a:solidFill>
                <a:latin typeface="Times New Roman" panose="02020603050405020304" pitchFamily="18" charset="0"/>
                <a:cs typeface="Times New Roman" panose="02020603050405020304" pitchFamily="18" charset="0"/>
              </a:rPr>
              <a:t> </a:t>
            </a:r>
            <a:r>
              <a:rPr lang="en-US" dirty="0" err="1" smtClean="0">
                <a:solidFill>
                  <a:schemeClr val="tx1"/>
                </a:solidFill>
                <a:latin typeface="Times New Roman" panose="02020603050405020304" pitchFamily="18" charset="0"/>
                <a:cs typeface="Times New Roman" panose="02020603050405020304" pitchFamily="18" charset="0"/>
              </a:rPr>
              <a:t>Tahier</a:t>
            </a:r>
            <a:r>
              <a:rPr lang="en-US" dirty="0" smtClean="0">
                <a:solidFill>
                  <a:schemeClr val="tx1"/>
                </a:solidFill>
                <a:latin typeface="Times New Roman" panose="02020603050405020304" pitchFamily="18" charset="0"/>
                <a:cs typeface="Times New Roman" panose="02020603050405020304" pitchFamily="18" charset="0"/>
              </a:rPr>
              <a:t> Omar</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7" name="Rectangle 6"/>
          <p:cNvSpPr/>
          <p:nvPr/>
        </p:nvSpPr>
        <p:spPr>
          <a:xfrm>
            <a:off x="4327376" y="4437112"/>
            <a:ext cx="1584176" cy="288032"/>
          </a:xfrm>
          <a:prstGeom prst="rect">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7463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40" y="554346"/>
            <a:ext cx="8907498" cy="5201424"/>
          </a:xfrm>
          <a:prstGeom prst="rect">
            <a:avLst/>
          </a:prstGeom>
        </p:spPr>
        <p:txBody>
          <a:bodyPr wrap="square">
            <a:spAutoFit/>
          </a:bodyPr>
          <a:lstStyle/>
          <a:p>
            <a:pPr algn="l" rtl="0"/>
            <a:r>
              <a:rPr lang="en-US" sz="2400" b="1" dirty="0" smtClean="0">
                <a:solidFill>
                  <a:srgbClr val="000000"/>
                </a:solidFill>
                <a:latin typeface="Times New Roman" panose="02020603050405020304" pitchFamily="18" charset="0"/>
              </a:rPr>
              <a:t>Family:</a:t>
            </a:r>
          </a:p>
          <a:p>
            <a:pPr algn="l" rtl="0"/>
            <a:r>
              <a:rPr lang="en-US" b="1" dirty="0" smtClean="0">
                <a:solidFill>
                  <a:srgbClr val="000000"/>
                </a:solidFill>
                <a:latin typeface="Times New Roman" panose="02020603050405020304" pitchFamily="18" charset="0"/>
                <a:cs typeface="Times New Roman" panose="02020603050405020304" pitchFamily="18" charset="0"/>
              </a:rPr>
              <a:t>1- </a:t>
            </a:r>
            <a:r>
              <a:rPr lang="en-US" b="1" dirty="0" err="1" smtClean="0">
                <a:solidFill>
                  <a:srgbClr val="000000"/>
                </a:solidFill>
                <a:latin typeface="Times New Roman" panose="02020603050405020304" pitchFamily="18" charset="0"/>
                <a:cs typeface="Times New Roman" panose="02020603050405020304" pitchFamily="18" charset="0"/>
              </a:rPr>
              <a:t>Staphlinidae</a:t>
            </a:r>
            <a:endParaRPr lang="en-US" b="1" dirty="0" smtClean="0">
              <a:solidFill>
                <a:srgbClr val="000000"/>
              </a:solidFill>
              <a:latin typeface="Times New Roman" panose="02020603050405020304" pitchFamily="18" charset="0"/>
              <a:cs typeface="Times New Roman" panose="02020603050405020304" pitchFamily="18" charset="0"/>
            </a:endParaRPr>
          </a:p>
          <a:p>
            <a:pPr algn="l" rtl="0"/>
            <a:r>
              <a:rPr lang="en-US" dirty="0" smtClean="0">
                <a:latin typeface="Times New Roman" panose="02020603050405020304" pitchFamily="18" charset="0"/>
                <a:cs typeface="Times New Roman" panose="02020603050405020304" pitchFamily="18" charset="0"/>
              </a:rPr>
              <a:t>The</a:t>
            </a:r>
            <a:r>
              <a:rPr lang="en-US" dirty="0">
                <a:latin typeface="Times New Roman" panose="02020603050405020304" pitchFamily="18" charset="0"/>
                <a:cs typeface="Times New Roman" panose="02020603050405020304" pitchFamily="18" charset="0"/>
              </a:rPr>
              <a:t> rove beetles are a family (</a:t>
            </a:r>
            <a:r>
              <a:rPr lang="en-US" dirty="0" err="1">
                <a:latin typeface="Times New Roman" panose="02020603050405020304" pitchFamily="18" charset="0"/>
                <a:cs typeface="Times New Roman" panose="02020603050405020304" pitchFamily="18" charset="0"/>
              </a:rPr>
              <a:t>Staphylinidae</a:t>
            </a:r>
            <a:r>
              <a:rPr lang="en-US" dirty="0">
                <a:latin typeface="Times New Roman" panose="02020603050405020304" pitchFamily="18" charset="0"/>
                <a:cs typeface="Times New Roman" panose="02020603050405020304" pitchFamily="18" charset="0"/>
              </a:rPr>
              <a:t>) of </a:t>
            </a:r>
            <a:r>
              <a:rPr lang="en-US" dirty="0" smtClean="0">
                <a:latin typeface="Times New Roman" panose="02020603050405020304" pitchFamily="18" charset="0"/>
                <a:cs typeface="Times New Roman" panose="02020603050405020304" pitchFamily="18" charset="0"/>
              </a:rPr>
              <a:t>beetles</a:t>
            </a:r>
            <a:r>
              <a:rPr lang="en-US" dirty="0">
                <a:latin typeface="Times New Roman" panose="02020603050405020304" pitchFamily="18" charset="0"/>
                <a:cs typeface="Times New Roman" panose="02020603050405020304" pitchFamily="18" charset="0"/>
              </a:rPr>
              <a:t> primarily distinguished by their short elytra (wing covers) that typically leave more than half of their abdominal segments exposed. With roughly 63,000 species in thousands of genera, the group is currently recognized as the largest extant family of organisms. It is an ancient group, with </a:t>
            </a:r>
            <a:r>
              <a:rPr lang="en-US" dirty="0" smtClean="0">
                <a:latin typeface="Times New Roman" panose="02020603050405020304" pitchFamily="18" charset="0"/>
                <a:cs typeface="Times New Roman" panose="02020603050405020304" pitchFamily="18" charset="0"/>
              </a:rPr>
              <a:t>fossilized</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rove </a:t>
            </a:r>
            <a:r>
              <a:rPr lang="en-US" dirty="0">
                <a:latin typeface="Times New Roman" panose="02020603050405020304" pitchFamily="18" charset="0"/>
                <a:cs typeface="Times New Roman" panose="02020603050405020304" pitchFamily="18" charset="0"/>
              </a:rPr>
              <a:t>beetles known from the Triassic, 200 million years </a:t>
            </a:r>
            <a:r>
              <a:rPr lang="en-US" dirty="0" smtClean="0">
                <a:latin typeface="Times New Roman" panose="02020603050405020304" pitchFamily="18" charset="0"/>
                <a:cs typeface="Times New Roman" panose="02020603050405020304" pitchFamily="18" charset="0"/>
              </a:rPr>
              <a:t>ago.</a:t>
            </a:r>
            <a:endParaRPr lang="en-US" dirty="0" smtClean="0">
              <a:solidFill>
                <a:srgbClr val="000000"/>
              </a:solidFill>
              <a:latin typeface="Times New Roman" panose="02020603050405020304" pitchFamily="18" charset="0"/>
              <a:cs typeface="Times New Roman" panose="02020603050405020304" pitchFamily="18" charset="0"/>
            </a:endParaRPr>
          </a:p>
          <a:p>
            <a:pPr lvl="0" algn="l" rtl="0" eaLnBrk="0" fontAlgn="base" hangingPunct="0">
              <a:spcBef>
                <a:spcPct val="0"/>
              </a:spcBef>
              <a:spcAft>
                <a:spcPct val="0"/>
              </a:spcAft>
            </a:pPr>
            <a:r>
              <a:rPr lang="en-US" dirty="0" smtClean="0">
                <a:solidFill>
                  <a:srgbClr val="000000"/>
                </a:solidFill>
                <a:latin typeface="Times New Roman" panose="02020603050405020304" pitchFamily="18" charset="0"/>
              </a:rPr>
              <a:t>Examples of family</a:t>
            </a:r>
          </a:p>
          <a:p>
            <a:pPr lvl="0" algn="l" rtl="0" eaLnBrk="0" fontAlgn="base" hangingPunct="0">
              <a:spcBef>
                <a:spcPct val="0"/>
              </a:spcBef>
              <a:spcAft>
                <a:spcPct val="0"/>
              </a:spcAft>
            </a:pPr>
            <a:r>
              <a:rPr lang="en-US" sz="2000" b="1" dirty="0" smtClean="0">
                <a:solidFill>
                  <a:srgbClr val="000000"/>
                </a:solidFill>
                <a:latin typeface="Times New Roman" panose="02020603050405020304" pitchFamily="18" charset="0"/>
              </a:rPr>
              <a:t>The hairy rove beetle, </a:t>
            </a:r>
            <a:r>
              <a:rPr lang="en-US" sz="2000" b="1" i="1" dirty="0" err="1" smtClean="0">
                <a:solidFill>
                  <a:srgbClr val="000000"/>
                </a:solidFill>
                <a:latin typeface="Times New Roman" panose="02020603050405020304" pitchFamily="18" charset="0"/>
              </a:rPr>
              <a:t>Creophilus</a:t>
            </a:r>
            <a:r>
              <a:rPr lang="en-US" sz="2000" b="1" i="1" dirty="0" smtClean="0">
                <a:solidFill>
                  <a:srgbClr val="000000"/>
                </a:solidFill>
                <a:latin typeface="Times New Roman" panose="02020603050405020304" pitchFamily="18" charset="0"/>
              </a:rPr>
              <a:t> </a:t>
            </a:r>
            <a:r>
              <a:rPr lang="en-US" sz="2000" b="1" i="1" dirty="0" err="1" smtClean="0">
                <a:solidFill>
                  <a:srgbClr val="000000"/>
                </a:solidFill>
                <a:latin typeface="Times New Roman" panose="02020603050405020304" pitchFamily="18" charset="0"/>
              </a:rPr>
              <a:t>maxillosus</a:t>
            </a:r>
            <a:r>
              <a:rPr lang="en-US" sz="2000" b="1" dirty="0" smtClean="0">
                <a:solidFill>
                  <a:srgbClr val="000000"/>
                </a:solidFill>
                <a:latin typeface="Times New Roman" panose="02020603050405020304" pitchFamily="18" charset="0"/>
              </a:rPr>
              <a:t> (Linnaeus)</a:t>
            </a:r>
            <a:r>
              <a:rPr lang="en-US" altLang="en-US" sz="2000" b="1" dirty="0">
                <a:solidFill>
                  <a:srgbClr val="000000"/>
                </a:solidFill>
                <a:latin typeface="Times New Roman" panose="02020603050405020304" pitchFamily="18" charset="0"/>
                <a:cs typeface="Times New Roman" panose="02020603050405020304" pitchFamily="18" charset="0"/>
              </a:rPr>
              <a:t> </a:t>
            </a:r>
            <a:endParaRPr lang="en-US" altLang="en-US" sz="2000" b="1" dirty="0" smtClean="0">
              <a:solidFill>
                <a:srgbClr val="000000"/>
              </a:solidFill>
              <a:latin typeface="Times New Roman" panose="02020603050405020304" pitchFamily="18" charset="0"/>
              <a:cs typeface="Times New Roman" panose="02020603050405020304" pitchFamily="18" charset="0"/>
            </a:endParaRPr>
          </a:p>
          <a:p>
            <a:pPr lvl="0" algn="l" rtl="0" eaLnBrk="0" fontAlgn="base" hangingPunct="0">
              <a:spcBef>
                <a:spcPct val="0"/>
              </a:spcBef>
              <a:spcAft>
                <a:spcPct val="0"/>
              </a:spcAft>
            </a:pPr>
            <a:r>
              <a:rPr lang="en-US" altLang="en-US" b="1" dirty="0" smtClean="0">
                <a:solidFill>
                  <a:srgbClr val="000000"/>
                </a:solidFill>
                <a:latin typeface="Times New Roman" panose="02020603050405020304" pitchFamily="18" charset="0"/>
                <a:cs typeface="Times New Roman" panose="02020603050405020304" pitchFamily="18" charset="0"/>
              </a:rPr>
              <a:t>D</a:t>
            </a:r>
            <a:r>
              <a:rPr lang="en-US" altLang="en-US" b="1" dirty="0" smtClean="0" bmk="">
                <a:solidFill>
                  <a:srgbClr val="000000"/>
                </a:solidFill>
                <a:latin typeface="Times New Roman" panose="02020603050405020304" pitchFamily="18" charset="0"/>
                <a:cs typeface="Times New Roman" panose="02020603050405020304" pitchFamily="18" charset="0"/>
              </a:rPr>
              <a:t>istribution</a:t>
            </a:r>
            <a:r>
              <a:rPr lang="en-US" altLang="en-US" b="1" dirty="0">
                <a:solidFill>
                  <a:srgbClr val="000000"/>
                </a:solidFill>
                <a:latin typeface="Times New Roman" panose="02020603050405020304" pitchFamily="18" charset="0"/>
                <a:cs typeface="Times New Roman" panose="02020603050405020304" pitchFamily="18" charset="0"/>
              </a:rPr>
              <a:t> </a:t>
            </a:r>
          </a:p>
          <a:p>
            <a:pPr lvl="0" algn="l" rtl="0" eaLnBrk="0" fontAlgn="base" hangingPunct="0">
              <a:spcBef>
                <a:spcPct val="0"/>
              </a:spcBef>
              <a:spcAft>
                <a:spcPct val="0"/>
              </a:spcAft>
            </a:pPr>
            <a:r>
              <a:rPr lang="en-US" altLang="en-US" dirty="0">
                <a:solidFill>
                  <a:srgbClr val="000000"/>
                </a:solidFill>
                <a:latin typeface="Times New Roman" panose="02020603050405020304" pitchFamily="18" charset="0"/>
                <a:cs typeface="Times New Roman" panose="02020603050405020304" pitchFamily="18" charset="0"/>
              </a:rPr>
              <a:t>Hairy rove beetles are globally distributed and occur primarily in the Northern Hemisphere, where they occupy various habitats, including open fields, forests, coastal areas, and occasionally residential areas . </a:t>
            </a:r>
            <a:r>
              <a:rPr lang="en-US" altLang="en-US" i="1" dirty="0" err="1">
                <a:solidFill>
                  <a:srgbClr val="000000"/>
                </a:solidFill>
                <a:latin typeface="Times New Roman" panose="02020603050405020304" pitchFamily="18" charset="0"/>
                <a:cs typeface="Times New Roman" panose="02020603050405020304" pitchFamily="18" charset="0"/>
              </a:rPr>
              <a:t>Creophilus</a:t>
            </a:r>
            <a:r>
              <a:rPr lang="en-US" altLang="en-US" i="1" dirty="0">
                <a:solidFill>
                  <a:srgbClr val="000000"/>
                </a:solidFill>
                <a:latin typeface="Times New Roman" panose="02020603050405020304" pitchFamily="18" charset="0"/>
                <a:cs typeface="Times New Roman" panose="02020603050405020304" pitchFamily="18" charset="0"/>
              </a:rPr>
              <a:t> </a:t>
            </a:r>
            <a:r>
              <a:rPr lang="en-US" altLang="en-US" i="1" dirty="0" err="1">
                <a:solidFill>
                  <a:srgbClr val="000000"/>
                </a:solidFill>
                <a:latin typeface="Times New Roman" panose="02020603050405020304" pitchFamily="18" charset="0"/>
                <a:cs typeface="Times New Roman" panose="02020603050405020304" pitchFamily="18" charset="0"/>
              </a:rPr>
              <a:t>maxillosus</a:t>
            </a:r>
            <a:r>
              <a:rPr lang="en-US" altLang="en-US" dirty="0">
                <a:solidFill>
                  <a:srgbClr val="000000"/>
                </a:solidFill>
                <a:latin typeface="Times New Roman" panose="02020603050405020304" pitchFamily="18" charset="0"/>
                <a:cs typeface="Times New Roman" panose="02020603050405020304" pitchFamily="18" charset="0"/>
              </a:rPr>
              <a:t> occurs on nearly every continent. New populations have recently been confirmed in Peru and Iraq, and tropical islands such as . They are commonly encountered throughout Europe and parts of Asia . Hairy rove beetles can generally be found wherever carcasses containing maggots appear in suitable </a:t>
            </a:r>
            <a:r>
              <a:rPr lang="en-US" altLang="en-US" dirty="0" smtClean="0">
                <a:solidFill>
                  <a:srgbClr val="000000"/>
                </a:solidFill>
                <a:latin typeface="Times New Roman" panose="02020603050405020304" pitchFamily="18" charset="0"/>
                <a:cs typeface="Times New Roman" panose="02020603050405020304" pitchFamily="18" charset="0"/>
              </a:rPr>
              <a:t>habitats.</a:t>
            </a:r>
            <a:endParaRPr lang="en-US" dirty="0" smtClean="0">
              <a:solidFill>
                <a:srgbClr val="000000"/>
              </a:solidFill>
              <a:latin typeface="Times New Roman" panose="02020603050405020304" pitchFamily="18" charset="0"/>
            </a:endParaRPr>
          </a:p>
          <a:p>
            <a:pPr algn="l"/>
            <a:endParaRPr lang="en-US" dirty="0" smtClean="0"/>
          </a:p>
          <a:p>
            <a:pPr algn="l" rtl="0"/>
            <a:endParaRPr lang="en-US" dirty="0"/>
          </a:p>
        </p:txBody>
      </p:sp>
      <p:sp>
        <p:nvSpPr>
          <p:cNvPr id="7" name="TextBox 9"/>
          <p:cNvSpPr txBox="1">
            <a:spLocks noChangeArrowheads="1"/>
          </p:cNvSpPr>
          <p:nvPr/>
        </p:nvSpPr>
        <p:spPr bwMode="auto">
          <a:xfrm>
            <a:off x="0" y="25874"/>
            <a:ext cx="4876800" cy="4619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400" b="1" dirty="0">
                <a:latin typeface="Times New Roman" panose="02020603050405020304" pitchFamily="18" charset="0"/>
                <a:cs typeface="Times New Roman" panose="02020603050405020304" pitchFamily="18" charset="0"/>
              </a:rPr>
              <a:t>Early to Late Stage Decomposition</a:t>
            </a:r>
            <a:endParaRPr lang="en-US" altLang="en-US" sz="2400" dirty="0">
              <a:latin typeface="Times New Roman" panose="02020603050405020304" pitchFamily="18" charset="0"/>
              <a:cs typeface="Times New Roman" panose="02020603050405020304" pitchFamily="18" charset="0"/>
            </a:endParaRPr>
          </a:p>
        </p:txBody>
      </p:sp>
      <p:pic>
        <p:nvPicPr>
          <p:cNvPr id="8" name="Picture 3" descr="Dorsal view of adult hairy rove beetle, Creophilus maxillosus Linnae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5091223"/>
            <a:ext cx="2808312" cy="1746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7457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395" y="0"/>
            <a:ext cx="8856984" cy="6463308"/>
          </a:xfrm>
          <a:prstGeom prst="rect">
            <a:avLst/>
          </a:prstGeom>
        </p:spPr>
        <p:txBody>
          <a:bodyPr wrap="square">
            <a:spAutoFit/>
          </a:bodyPr>
          <a:lstStyle/>
          <a:p>
            <a:pPr algn="l"/>
            <a:r>
              <a:rPr lang="en-US" b="1" dirty="0" smtClean="0">
                <a:solidFill>
                  <a:srgbClr val="000000"/>
                </a:solidFill>
                <a:latin typeface="Times New Roman" panose="02020603050405020304" pitchFamily="18" charset="0"/>
                <a:cs typeface="Times New Roman" panose="02020603050405020304" pitchFamily="18" charset="0"/>
              </a:rPr>
              <a:t>Description:</a:t>
            </a:r>
            <a:endParaRPr lang="en-US" b="1" dirty="0">
              <a:solidFill>
                <a:srgbClr val="000000"/>
              </a:solidFill>
              <a:latin typeface="Times New Roman" panose="02020603050405020304" pitchFamily="18" charset="0"/>
              <a:cs typeface="Times New Roman" panose="02020603050405020304" pitchFamily="18" charset="0"/>
            </a:endParaRPr>
          </a:p>
          <a:p>
            <a:pPr algn="l"/>
            <a:endParaRPr lang="en-US" b="1" dirty="0" smtClean="0">
              <a:solidFill>
                <a:srgbClr val="000000"/>
              </a:solidFill>
              <a:latin typeface="Times New Roman" panose="02020603050405020304" pitchFamily="18" charset="0"/>
              <a:cs typeface="Times New Roman" panose="02020603050405020304" pitchFamily="18" charset="0"/>
            </a:endParaRPr>
          </a:p>
          <a:p>
            <a:pPr algn="l"/>
            <a:r>
              <a:rPr lang="en-US" b="1" dirty="0" smtClean="0">
                <a:solidFill>
                  <a:srgbClr val="000000"/>
                </a:solidFill>
                <a:latin typeface="Times New Roman" panose="02020603050405020304" pitchFamily="18" charset="0"/>
                <a:cs typeface="Times New Roman" panose="02020603050405020304" pitchFamily="18" charset="0"/>
              </a:rPr>
              <a:t>Eggs</a:t>
            </a:r>
            <a:r>
              <a:rPr lang="en-US" b="1" dirty="0">
                <a:solidFill>
                  <a:srgbClr val="000000"/>
                </a:solidFill>
                <a:latin typeface="Times New Roman" panose="02020603050405020304" pitchFamily="18" charset="0"/>
                <a:cs typeface="Times New Roman" panose="02020603050405020304" pitchFamily="18" charset="0"/>
              </a:rPr>
              <a:t>:</a:t>
            </a:r>
            <a:r>
              <a:rPr lang="en-US" dirty="0">
                <a:solidFill>
                  <a:srgbClr val="000000"/>
                </a:solidFill>
                <a:latin typeface="Times New Roman" panose="02020603050405020304" pitchFamily="18" charset="0"/>
                <a:cs typeface="Times New Roman" panose="02020603050405020304" pitchFamily="18" charset="0"/>
              </a:rPr>
              <a:t> Eggs are typically laid on carrion. They are milky white in color, and approximately 2 -</a:t>
            </a:r>
            <a:r>
              <a:rPr lang="en-US" dirty="0" smtClean="0">
                <a:solidFill>
                  <a:srgbClr val="000000"/>
                </a:solidFill>
                <a:latin typeface="Times New Roman" panose="02020603050405020304" pitchFamily="18" charset="0"/>
                <a:cs typeface="Times New Roman" panose="02020603050405020304" pitchFamily="18" charset="0"/>
              </a:rPr>
              <a:t>3 </a:t>
            </a:r>
            <a:r>
              <a:rPr lang="en-US" dirty="0">
                <a:solidFill>
                  <a:srgbClr val="000000"/>
                </a:solidFill>
                <a:latin typeface="Times New Roman" panose="02020603050405020304" pitchFamily="18" charset="0"/>
                <a:cs typeface="Times New Roman" panose="02020603050405020304" pitchFamily="18" charset="0"/>
              </a:rPr>
              <a:t>mm in length. Eggs usually take three days to </a:t>
            </a:r>
            <a:r>
              <a:rPr lang="en-US" dirty="0" smtClean="0">
                <a:solidFill>
                  <a:srgbClr val="000000"/>
                </a:solidFill>
                <a:latin typeface="Times New Roman" panose="02020603050405020304" pitchFamily="18" charset="0"/>
                <a:cs typeface="Times New Roman" panose="02020603050405020304" pitchFamily="18" charset="0"/>
              </a:rPr>
              <a:t>hatch</a:t>
            </a:r>
            <a:r>
              <a:rPr lang="en-US" dirty="0">
                <a:solidFill>
                  <a:srgbClr val="000000"/>
                </a:solidFill>
                <a:latin typeface="Times New Roman" panose="02020603050405020304" pitchFamily="18" charset="0"/>
                <a:cs typeface="Times New Roman" panose="02020603050405020304" pitchFamily="18" charset="0"/>
              </a:rPr>
              <a:t>.</a:t>
            </a:r>
          </a:p>
          <a:p>
            <a:pPr algn="l"/>
            <a:endParaRPr lang="en-US" b="1" dirty="0" smtClean="0">
              <a:solidFill>
                <a:srgbClr val="000000"/>
              </a:solidFill>
              <a:latin typeface="Times New Roman" panose="02020603050405020304" pitchFamily="18" charset="0"/>
              <a:cs typeface="Times New Roman" panose="02020603050405020304" pitchFamily="18" charset="0"/>
            </a:endParaRPr>
          </a:p>
          <a:p>
            <a:pPr algn="l"/>
            <a:r>
              <a:rPr lang="en-US" b="1" dirty="0" smtClean="0">
                <a:solidFill>
                  <a:srgbClr val="000000"/>
                </a:solidFill>
                <a:latin typeface="Times New Roman" panose="02020603050405020304" pitchFamily="18" charset="0"/>
                <a:cs typeface="Times New Roman" panose="02020603050405020304" pitchFamily="18" charset="0"/>
              </a:rPr>
              <a:t>Larvae</a:t>
            </a:r>
            <a:r>
              <a:rPr lang="en-US" b="1" dirty="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 passes through three instars for an entire larval stage lasting approximately 14 days. Body length </a:t>
            </a:r>
            <a:r>
              <a:rPr lang="en-US" dirty="0" smtClean="0">
                <a:solidFill>
                  <a:srgbClr val="000000"/>
                </a:solidFill>
                <a:latin typeface="Times New Roman" panose="02020603050405020304" pitchFamily="18" charset="0"/>
                <a:cs typeface="Times New Roman" panose="02020603050405020304" pitchFamily="18" charset="0"/>
              </a:rPr>
              <a:t>third </a:t>
            </a:r>
            <a:r>
              <a:rPr lang="en-US" dirty="0">
                <a:solidFill>
                  <a:srgbClr val="000000"/>
                </a:solidFill>
                <a:latin typeface="Times New Roman" panose="02020603050405020304" pitchFamily="18" charset="0"/>
                <a:cs typeface="Times New Roman" panose="02020603050405020304" pitchFamily="18" charset="0"/>
              </a:rPr>
              <a:t>instars are 15 to 25 </a:t>
            </a:r>
            <a:r>
              <a:rPr lang="en-US" dirty="0" smtClean="0">
                <a:solidFill>
                  <a:srgbClr val="000000"/>
                </a:solidFill>
                <a:latin typeface="Times New Roman" panose="02020603050405020304" pitchFamily="18" charset="0"/>
                <a:cs typeface="Times New Roman" panose="02020603050405020304" pitchFamily="18" charset="0"/>
              </a:rPr>
              <a:t>mm(slightly </a:t>
            </a:r>
            <a:r>
              <a:rPr lang="en-US" dirty="0">
                <a:solidFill>
                  <a:srgbClr val="000000"/>
                </a:solidFill>
                <a:latin typeface="Times New Roman" panose="02020603050405020304" pitchFamily="18" charset="0"/>
                <a:cs typeface="Times New Roman" panose="02020603050405020304" pitchFamily="18" charset="0"/>
              </a:rPr>
              <a:t>longer than the adult) </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Hairy rove beetle larvae are brown to black with stout, cylindrical bodies </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Like most other rove beetles, hairy rove beetle larvae are active predators and have well-developed legs for walking. In addition, the head, thorax, and first few abdominal segments of the larva’s body are highly sclerotized, while the distal portion of the abdomen is weakly sclerotized </a:t>
            </a:r>
            <a:r>
              <a:rPr lang="en-US" dirty="0" smtClean="0">
                <a:solidFill>
                  <a:srgbClr val="000000"/>
                </a:solidFill>
                <a:latin typeface="Times New Roman" panose="02020603050405020304" pitchFamily="18" charset="0"/>
                <a:cs typeface="Times New Roman" panose="02020603050405020304" pitchFamily="18" charset="0"/>
              </a:rPr>
              <a:t>.</a:t>
            </a:r>
            <a:endParaRPr lang="en-US" dirty="0">
              <a:solidFill>
                <a:srgbClr val="000000"/>
              </a:solidFill>
              <a:latin typeface="Times New Roman" panose="02020603050405020304" pitchFamily="18" charset="0"/>
              <a:cs typeface="Times New Roman" panose="02020603050405020304" pitchFamily="18" charset="0"/>
            </a:endParaRPr>
          </a:p>
          <a:p>
            <a:pPr algn="l"/>
            <a:endParaRPr lang="en-US" b="1" dirty="0" smtClean="0">
              <a:solidFill>
                <a:srgbClr val="000000"/>
              </a:solidFill>
              <a:latin typeface="Times New Roman" panose="02020603050405020304" pitchFamily="18" charset="0"/>
              <a:cs typeface="Times New Roman" panose="02020603050405020304" pitchFamily="18" charset="0"/>
            </a:endParaRPr>
          </a:p>
          <a:p>
            <a:pPr algn="l"/>
            <a:r>
              <a:rPr lang="en-US" b="1" dirty="0" smtClean="0">
                <a:solidFill>
                  <a:srgbClr val="000000"/>
                </a:solidFill>
                <a:latin typeface="Times New Roman" panose="02020603050405020304" pitchFamily="18" charset="0"/>
                <a:cs typeface="Times New Roman" panose="02020603050405020304" pitchFamily="18" charset="0"/>
              </a:rPr>
              <a:t>Adult:</a:t>
            </a:r>
          </a:p>
          <a:p>
            <a:pPr algn="l"/>
            <a:r>
              <a:rPr lang="en-US" b="1" dirty="0" smtClean="0">
                <a:solidFill>
                  <a:srgbClr val="000000"/>
                </a:solidFill>
                <a:latin typeface="Times New Roman" panose="02020603050405020304" pitchFamily="18" charset="0"/>
                <a:cs typeface="Times New Roman" panose="02020603050405020304" pitchFamily="18" charset="0"/>
              </a:rPr>
              <a:t>a-</a:t>
            </a:r>
            <a:r>
              <a:rPr lang="en-US" dirty="0">
                <a:solidFill>
                  <a:srgbClr val="000000"/>
                </a:solidFill>
                <a:latin typeface="Times New Roman" panose="02020603050405020304" pitchFamily="18" charset="0"/>
                <a:cs typeface="Times New Roman" panose="02020603050405020304" pitchFamily="18" charset="0"/>
              </a:rPr>
              <a:t>V</a:t>
            </a:r>
            <a:r>
              <a:rPr lang="en-US" dirty="0" smtClean="0">
                <a:solidFill>
                  <a:srgbClr val="000000"/>
                </a:solidFill>
                <a:latin typeface="Times New Roman" panose="02020603050405020304" pitchFamily="18" charset="0"/>
                <a:cs typeface="Times New Roman" panose="02020603050405020304" pitchFamily="18" charset="0"/>
              </a:rPr>
              <a:t>ary </a:t>
            </a:r>
            <a:r>
              <a:rPr lang="en-US" dirty="0">
                <a:solidFill>
                  <a:srgbClr val="000000"/>
                </a:solidFill>
                <a:latin typeface="Times New Roman" panose="02020603050405020304" pitchFamily="18" charset="0"/>
                <a:cs typeface="Times New Roman" panose="02020603050405020304" pitchFamily="18" charset="0"/>
              </a:rPr>
              <a:t>between </a:t>
            </a:r>
            <a:r>
              <a:rPr lang="en-US" dirty="0" smtClean="0">
                <a:solidFill>
                  <a:srgbClr val="000000"/>
                </a:solidFill>
                <a:latin typeface="Times New Roman" panose="02020603050405020304" pitchFamily="18" charset="0"/>
                <a:cs typeface="Times New Roman" panose="02020603050405020304" pitchFamily="18" charset="0"/>
              </a:rPr>
              <a:t>12-23 </a:t>
            </a:r>
            <a:r>
              <a:rPr lang="en-US" dirty="0">
                <a:solidFill>
                  <a:srgbClr val="000000"/>
                </a:solidFill>
                <a:latin typeface="Times New Roman" panose="02020603050405020304" pitchFamily="18" charset="0"/>
                <a:cs typeface="Times New Roman" panose="02020603050405020304" pitchFamily="18" charset="0"/>
              </a:rPr>
              <a:t>mm in length and is </a:t>
            </a:r>
            <a:r>
              <a:rPr lang="en-US" dirty="0" smtClean="0">
                <a:solidFill>
                  <a:srgbClr val="000000"/>
                </a:solidFill>
                <a:latin typeface="Times New Roman" panose="02020603050405020304" pitchFamily="18" charset="0"/>
                <a:cs typeface="Times New Roman" panose="02020603050405020304" pitchFamily="18" charset="0"/>
              </a:rPr>
              <a:t>therefore.</a:t>
            </a:r>
          </a:p>
          <a:p>
            <a:pPr algn="l"/>
            <a:r>
              <a:rPr lang="en-US" dirty="0" smtClean="0">
                <a:solidFill>
                  <a:srgbClr val="000000"/>
                </a:solidFill>
                <a:latin typeface="Times New Roman" panose="02020603050405020304" pitchFamily="18" charset="0"/>
                <a:cs typeface="Times New Roman" panose="02020603050405020304" pitchFamily="18" charset="0"/>
              </a:rPr>
              <a:t>b-Yellowish </a:t>
            </a:r>
            <a:r>
              <a:rPr lang="en-US" dirty="0">
                <a:solidFill>
                  <a:srgbClr val="000000"/>
                </a:solidFill>
                <a:latin typeface="Times New Roman" panose="02020603050405020304" pitchFamily="18" charset="0"/>
                <a:cs typeface="Times New Roman" panose="02020603050405020304" pitchFamily="18" charset="0"/>
              </a:rPr>
              <a:t>gray setae found on the second and third (and sometimes fourth) abdominal segments, as well as on the elytra where they form wide bands that encircle the </a:t>
            </a:r>
            <a:r>
              <a:rPr lang="en-US" dirty="0" smtClean="0">
                <a:solidFill>
                  <a:srgbClr val="000000"/>
                </a:solidFill>
                <a:latin typeface="Times New Roman" panose="02020603050405020304" pitchFamily="18" charset="0"/>
                <a:cs typeface="Times New Roman" panose="02020603050405020304" pitchFamily="18" charset="0"/>
              </a:rPr>
              <a:t>abdomen. </a:t>
            </a:r>
          </a:p>
          <a:p>
            <a:pPr algn="l"/>
            <a:r>
              <a:rPr lang="en-US" dirty="0" smtClean="0">
                <a:solidFill>
                  <a:srgbClr val="000000"/>
                </a:solidFill>
                <a:latin typeface="Times New Roman" panose="02020603050405020304" pitchFamily="18" charset="0"/>
                <a:cs typeface="Times New Roman" panose="02020603050405020304" pitchFamily="18" charset="0"/>
              </a:rPr>
              <a:t>c-The </a:t>
            </a:r>
            <a:r>
              <a:rPr lang="en-US" dirty="0">
                <a:solidFill>
                  <a:srgbClr val="000000"/>
                </a:solidFill>
                <a:latin typeface="Times New Roman" panose="02020603050405020304" pitchFamily="18" charset="0"/>
                <a:cs typeface="Times New Roman" panose="02020603050405020304" pitchFamily="18" charset="0"/>
              </a:rPr>
              <a:t>antennae are composed of eleven </a:t>
            </a:r>
            <a:r>
              <a:rPr lang="en-US" dirty="0" err="1" smtClean="0">
                <a:solidFill>
                  <a:srgbClr val="000000"/>
                </a:solidFill>
                <a:latin typeface="Times New Roman" panose="02020603050405020304" pitchFamily="18" charset="0"/>
                <a:cs typeface="Times New Roman" panose="02020603050405020304" pitchFamily="18" charset="0"/>
              </a:rPr>
              <a:t>antennomeres</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In </a:t>
            </a:r>
            <a:r>
              <a:rPr lang="en-US" dirty="0" smtClean="0">
                <a:solidFill>
                  <a:srgbClr val="000000"/>
                </a:solidFill>
                <a:latin typeface="Times New Roman" panose="02020603050405020304" pitchFamily="18" charset="0"/>
                <a:cs typeface="Times New Roman" panose="02020603050405020304" pitchFamily="18" charset="0"/>
              </a:rPr>
              <a:t>addition.</a:t>
            </a:r>
          </a:p>
          <a:p>
            <a:pPr algn="l"/>
            <a:r>
              <a:rPr lang="en-US" dirty="0" smtClean="0">
                <a:solidFill>
                  <a:srgbClr val="000000"/>
                </a:solidFill>
                <a:latin typeface="Times New Roman" panose="02020603050405020304" pitchFamily="18" charset="0"/>
                <a:cs typeface="Times New Roman" panose="02020603050405020304" pitchFamily="18" charset="0"/>
              </a:rPr>
              <a:t>d- Has </a:t>
            </a:r>
            <a:r>
              <a:rPr lang="en-US" dirty="0">
                <a:solidFill>
                  <a:srgbClr val="000000"/>
                </a:solidFill>
                <a:latin typeface="Times New Roman" panose="02020603050405020304" pitchFamily="18" charset="0"/>
                <a:cs typeface="Times New Roman" panose="02020603050405020304" pitchFamily="18" charset="0"/>
              </a:rPr>
              <a:t>a strong pair of mandibles, which it utilizes for preying on maggots and scavenging on carrion</a:t>
            </a:r>
            <a:r>
              <a:rPr lang="en-US" dirty="0" smtClean="0">
                <a:solidFill>
                  <a:srgbClr val="000000"/>
                </a:solidFill>
                <a:latin typeface="Times New Roman" panose="02020603050405020304" pitchFamily="18" charset="0"/>
                <a:cs typeface="Times New Roman" panose="02020603050405020304" pitchFamily="18" charset="0"/>
              </a:rPr>
              <a:t>.</a:t>
            </a:r>
          </a:p>
          <a:p>
            <a:pPr algn="l"/>
            <a:r>
              <a:rPr lang="en-US" dirty="0">
                <a:solidFill>
                  <a:srgbClr val="000000"/>
                </a:solidFill>
                <a:latin typeface="Times New Roman" panose="02020603050405020304" pitchFamily="18" charset="0"/>
                <a:cs typeface="Times New Roman" panose="02020603050405020304" pitchFamily="18" charset="0"/>
              </a:rPr>
              <a:t>e</a:t>
            </a:r>
            <a:r>
              <a:rPr lang="en-US" dirty="0" smtClean="0">
                <a:solidFill>
                  <a:srgbClr val="000000"/>
                </a:solidFill>
                <a:latin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cs typeface="Times New Roman" panose="02020603050405020304" pitchFamily="18" charset="0"/>
              </a:rPr>
              <a:t>D</a:t>
            </a:r>
            <a:r>
              <a:rPr lang="en-US" dirty="0" err="1" smtClean="0">
                <a:solidFill>
                  <a:srgbClr val="000000"/>
                </a:solidFill>
                <a:latin typeface="Times New Roman" panose="02020603050405020304" pitchFamily="18" charset="0"/>
                <a:cs typeface="Times New Roman" panose="02020603050405020304" pitchFamily="18" charset="0"/>
              </a:rPr>
              <a:t>orso</a:t>
            </a:r>
            <a:r>
              <a:rPr lang="en-US" dirty="0" smtClean="0">
                <a:solidFill>
                  <a:srgbClr val="000000"/>
                </a:solidFill>
                <a:latin typeface="Times New Roman" panose="02020603050405020304" pitchFamily="18" charset="0"/>
                <a:cs typeface="Times New Roman" panose="02020603050405020304" pitchFamily="18" charset="0"/>
              </a:rPr>
              <a:t>-ventrally flattened.</a:t>
            </a:r>
          </a:p>
          <a:p>
            <a:pPr algn="l" rtl="0"/>
            <a:r>
              <a:rPr lang="en-US" dirty="0" smtClean="0">
                <a:solidFill>
                  <a:srgbClr val="000000"/>
                </a:solidFill>
                <a:latin typeface="Times New Roman" panose="02020603050405020304" pitchFamily="18" charset="0"/>
                <a:cs typeface="Times New Roman" panose="02020603050405020304" pitchFamily="18" charset="0"/>
              </a:rPr>
              <a:t>f-Short </a:t>
            </a:r>
            <a:r>
              <a:rPr lang="en-US" dirty="0">
                <a:solidFill>
                  <a:srgbClr val="000000"/>
                </a:solidFill>
                <a:latin typeface="Times New Roman" panose="02020603050405020304" pitchFamily="18" charset="0"/>
                <a:cs typeface="Times New Roman" panose="02020603050405020304" pitchFamily="18" charset="0"/>
              </a:rPr>
              <a:t>elytra leave the distal 6 to 7 segments of the abdomen exposed. </a:t>
            </a:r>
            <a:endParaRPr lang="en-US" dirty="0" smtClean="0">
              <a:solidFill>
                <a:srgbClr val="000000"/>
              </a:solidFill>
              <a:latin typeface="Times New Roman" panose="02020603050405020304" pitchFamily="18" charset="0"/>
              <a:cs typeface="Times New Roman" panose="02020603050405020304" pitchFamily="18" charset="0"/>
            </a:endParaRPr>
          </a:p>
          <a:p>
            <a:pPr algn="l"/>
            <a:r>
              <a:rPr lang="en-US" dirty="0">
                <a:solidFill>
                  <a:srgbClr val="000000"/>
                </a:solidFill>
                <a:latin typeface="Times New Roman" panose="02020603050405020304" pitchFamily="18" charset="0"/>
                <a:cs typeface="Times New Roman" panose="02020603050405020304" pitchFamily="18" charset="0"/>
              </a:rPr>
              <a:t>g</a:t>
            </a:r>
            <a:r>
              <a:rPr lang="en-US" dirty="0" smtClean="0">
                <a:solidFill>
                  <a:srgbClr val="000000"/>
                </a:solidFill>
                <a:latin typeface="Times New Roman" panose="02020603050405020304" pitchFamily="18" charset="0"/>
                <a:cs typeface="Times New Roman" panose="02020603050405020304" pitchFamily="18" charset="0"/>
              </a:rPr>
              <a:t>- The </a:t>
            </a:r>
            <a:r>
              <a:rPr lang="en-US" dirty="0">
                <a:solidFill>
                  <a:srgbClr val="000000"/>
                </a:solidFill>
                <a:latin typeface="Times New Roman" panose="02020603050405020304" pitchFamily="18" charset="0"/>
                <a:cs typeface="Times New Roman" panose="02020603050405020304" pitchFamily="18" charset="0"/>
              </a:rPr>
              <a:t>abdomen </a:t>
            </a:r>
            <a:r>
              <a:rPr lang="en-US" dirty="0" smtClean="0">
                <a:solidFill>
                  <a:srgbClr val="000000"/>
                </a:solidFill>
                <a:latin typeface="Times New Roman" panose="02020603050405020304" pitchFamily="18" charset="0"/>
                <a:cs typeface="Times New Roman" panose="02020603050405020304" pitchFamily="18" charset="0"/>
              </a:rPr>
              <a:t> </a:t>
            </a:r>
            <a:r>
              <a:rPr lang="en-US" dirty="0">
                <a:solidFill>
                  <a:srgbClr val="000000"/>
                </a:solidFill>
                <a:latin typeface="Times New Roman" panose="02020603050405020304" pitchFamily="18" charset="0"/>
                <a:cs typeface="Times New Roman" panose="02020603050405020304" pitchFamily="18" charset="0"/>
              </a:rPr>
              <a:t>is very muscular and flexible, which is useful for quickly rolling into a defensive </a:t>
            </a:r>
            <a:r>
              <a:rPr lang="en-US" dirty="0" smtClean="0">
                <a:solidFill>
                  <a:srgbClr val="000000"/>
                </a:solidFill>
                <a:latin typeface="Times New Roman" panose="02020603050405020304" pitchFamily="18" charset="0"/>
                <a:cs typeface="Times New Roman" panose="02020603050405020304" pitchFamily="18" charset="0"/>
              </a:rPr>
              <a:t>posture</a:t>
            </a:r>
            <a:r>
              <a:rPr lang="en-US" dirty="0" smtClean="0">
                <a:solidFill>
                  <a:srgbClr val="000000"/>
                </a:solidFill>
                <a:latin typeface="Times New Roman" panose="02020603050405020304" pitchFamily="18" charset="0"/>
              </a:rPr>
              <a:t>.</a:t>
            </a:r>
            <a:endParaRPr lang="en-US"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9657333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8210" y="1246495"/>
            <a:ext cx="9073008" cy="34009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45720" numCol="1" anchor="ctr" anchorCtr="0" compatLnSpc="1">
            <a:prstTxWarp prst="textNoShape">
              <a:avLst/>
            </a:prstTxWarp>
            <a:spAutoFit/>
          </a:bodyPr>
          <a:lstStyle>
            <a:lvl1pPr algn="l" rtl="0" eaLnBrk="0" fontAlgn="base" hangingPunct="0">
              <a:spcBef>
                <a:spcPct val="0"/>
              </a:spcBef>
              <a:spcAft>
                <a:spcPct val="0"/>
              </a:spcAft>
              <a:defRPr>
                <a:solidFill>
                  <a:schemeClr val="tx1"/>
                </a:solidFill>
                <a:latin typeface="Arial" panose="020B0604020202020204" pitchFamily="34" charset="0"/>
              </a:defRPr>
            </a:lvl1pPr>
            <a:lvl2pPr algn="l" rtl="0" eaLnBrk="0" fontAlgn="base" hangingPunct="0">
              <a:spcBef>
                <a:spcPct val="0"/>
              </a:spcBef>
              <a:spcAft>
                <a:spcPct val="0"/>
              </a:spcAft>
              <a:defRPr>
                <a:solidFill>
                  <a:schemeClr val="tx1"/>
                </a:solidFill>
                <a:latin typeface="Arial" panose="020B0604020202020204" pitchFamily="34" charset="0"/>
              </a:defRPr>
            </a:lvl2pPr>
            <a:lvl3pPr algn="l" rtl="0" eaLnBrk="0" fontAlgn="base" hangingPunct="0">
              <a:spcBef>
                <a:spcPct val="0"/>
              </a:spcBef>
              <a:spcAft>
                <a:spcPct val="0"/>
              </a:spcAft>
              <a:defRPr>
                <a:solidFill>
                  <a:schemeClr val="tx1"/>
                </a:solidFill>
                <a:latin typeface="Arial" panose="020B0604020202020204" pitchFamily="34" charset="0"/>
              </a:defRPr>
            </a:lvl3pPr>
            <a:lvl4pPr algn="l" rtl="0" eaLnBrk="0" fontAlgn="base" hangingPunct="0">
              <a:spcBef>
                <a:spcPct val="0"/>
              </a:spcBef>
              <a:spcAft>
                <a:spcPct val="0"/>
              </a:spcAft>
              <a:defRPr>
                <a:solidFill>
                  <a:schemeClr val="tx1"/>
                </a:solidFill>
                <a:latin typeface="Arial" panose="020B0604020202020204" pitchFamily="34" charset="0"/>
              </a:defRPr>
            </a:lvl4pPr>
            <a:lvl5pPr algn="l" rtl="0" eaLnBrk="0" fontAlgn="base" hangingPunct="0">
              <a:spcBef>
                <a:spcPct val="0"/>
              </a:spcBef>
              <a:spcAft>
                <a:spcPct val="0"/>
              </a:spcAft>
              <a:defRPr>
                <a:solidFill>
                  <a:schemeClr val="tx1"/>
                </a:solidFill>
                <a:latin typeface="Arial" panose="020B0604020202020204" pitchFamily="34" charset="0"/>
              </a:defRPr>
            </a:lvl5pPr>
            <a:lvl6pPr algn="l" rtl="0" eaLnBrk="0" fontAlgn="base" hangingPunct="0">
              <a:spcBef>
                <a:spcPct val="0"/>
              </a:spcBef>
              <a:spcAft>
                <a:spcPct val="0"/>
              </a:spcAft>
              <a:defRPr>
                <a:solidFill>
                  <a:schemeClr val="tx1"/>
                </a:solidFill>
                <a:latin typeface="Arial" panose="020B0604020202020204" pitchFamily="34" charset="0"/>
              </a:defRPr>
            </a:lvl6pPr>
            <a:lvl7pPr algn="l" rtl="0" eaLnBrk="0" fontAlgn="base" hangingPunct="0">
              <a:spcBef>
                <a:spcPct val="0"/>
              </a:spcBef>
              <a:spcAft>
                <a:spcPct val="0"/>
              </a:spcAft>
              <a:defRPr>
                <a:solidFill>
                  <a:schemeClr val="tx1"/>
                </a:solidFill>
                <a:latin typeface="Arial" panose="020B0604020202020204" pitchFamily="34" charset="0"/>
              </a:defRPr>
            </a:lvl7pPr>
            <a:lvl8pPr algn="l" rtl="0" eaLnBrk="0" fontAlgn="base" hangingPunct="0">
              <a:spcBef>
                <a:spcPct val="0"/>
              </a:spcBef>
              <a:spcAft>
                <a:spcPct val="0"/>
              </a:spcAft>
              <a:defRPr>
                <a:solidFill>
                  <a:schemeClr val="tx1"/>
                </a:solidFill>
                <a:latin typeface="Arial" panose="020B0604020202020204" pitchFamily="34" charset="0"/>
              </a:defRPr>
            </a:lvl8pPr>
            <a:lvl9pPr algn="l" rtl="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dirty="0">
              <a:solidFill>
                <a:srgbClr val="000000"/>
              </a:solidFill>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Forensic </a:t>
            </a:r>
            <a:r>
              <a:rPr lang="en-US" b="1" dirty="0" smtClean="0">
                <a:latin typeface="Times New Roman" panose="02020603050405020304" pitchFamily="18" charset="0"/>
                <a:cs typeface="Times New Roman" panose="02020603050405020304" pitchFamily="18" charset="0"/>
              </a:rPr>
              <a:t>Importance</a:t>
            </a:r>
            <a:r>
              <a:rPr lang="en-US" i="1"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 Carrion-feeding </a:t>
            </a:r>
            <a:r>
              <a:rPr lang="en-US" dirty="0">
                <a:latin typeface="Times New Roman" panose="02020603050405020304" pitchFamily="18" charset="0"/>
                <a:cs typeface="Times New Roman" panose="02020603050405020304" pitchFamily="18" charset="0"/>
              </a:rPr>
              <a:t>rove beetles, are valuable tools in forensics. Knowledge of the hairy rove beetle’s life cycle allows forensic entomologists to determine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1-ecological </a:t>
            </a:r>
            <a:r>
              <a:rPr lang="en-US" dirty="0">
                <a:latin typeface="Times New Roman" panose="02020603050405020304" pitchFamily="18" charset="0"/>
                <a:cs typeface="Times New Roman" panose="02020603050405020304" pitchFamily="18" charset="0"/>
              </a:rPr>
              <a:t>succession, </a:t>
            </a:r>
          </a:p>
          <a:p>
            <a:r>
              <a:rPr lang="en-US" dirty="0" smtClean="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subsequently, the post-mortem interval (PMI) of a </a:t>
            </a:r>
            <a:r>
              <a:rPr lang="en-US" dirty="0" smtClean="0">
                <a:latin typeface="Times New Roman" panose="02020603050405020304" pitchFamily="18" charset="0"/>
                <a:cs typeface="Times New Roman" panose="02020603050405020304" pitchFamily="18" charset="0"/>
              </a:rPr>
              <a:t>cadaver </a:t>
            </a:r>
            <a:r>
              <a:rPr lang="en-US" dirty="0">
                <a:latin typeface="Times New Roman" panose="02020603050405020304" pitchFamily="18" charset="0"/>
                <a:cs typeface="Times New Roman" panose="02020603050405020304" pitchFamily="18" charset="0"/>
              </a:rPr>
              <a:t>depending on the geospatial location, environmental conditions (i.e. temperature and humidity), and type of dead </a:t>
            </a:r>
            <a:r>
              <a:rPr lang="en-US" dirty="0" smtClean="0">
                <a:latin typeface="Times New Roman" panose="02020603050405020304" pitchFamily="18" charset="0"/>
                <a:cs typeface="Times New Roman" panose="02020603050405020304" pitchFamily="18" charset="0"/>
              </a:rPr>
              <a:t>organism. </a:t>
            </a:r>
            <a:r>
              <a:rPr lang="en-US" dirty="0">
                <a:latin typeface="Times New Roman" panose="02020603050405020304" pitchFamily="18" charset="0"/>
                <a:cs typeface="Times New Roman" panose="02020603050405020304" pitchFamily="18" charset="0"/>
              </a:rPr>
              <a:t>During warm summer months, adult hairy rove beetles can inhabit a corpse as early as two days after death, with incubation time lasting five </a:t>
            </a:r>
            <a:r>
              <a:rPr lang="en-US" dirty="0" smtClean="0">
                <a:latin typeface="Times New Roman" panose="02020603050405020304" pitchFamily="18" charset="0"/>
                <a:cs typeface="Times New Roman" panose="02020603050405020304" pitchFamily="18" charset="0"/>
              </a:rPr>
              <a:t>days. </a:t>
            </a:r>
            <a:r>
              <a:rPr lang="en-US" dirty="0">
                <a:latin typeface="Times New Roman" panose="02020603050405020304" pitchFamily="18" charset="0"/>
                <a:cs typeface="Times New Roman" panose="02020603050405020304" pitchFamily="18" charset="0"/>
              </a:rPr>
              <a:t>The presence of larvae, in conjunction with adult absence, indicates a much later PMI.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28210" y="-77336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lgn="l" rtl="0" eaLnBrk="0" fontAlgn="base" hangingPunct="0">
              <a:spcBef>
                <a:spcPct val="0"/>
              </a:spcBef>
              <a:spcAft>
                <a:spcPct val="0"/>
              </a:spcAft>
              <a:defRPr>
                <a:solidFill>
                  <a:schemeClr val="tx1"/>
                </a:solidFill>
                <a:latin typeface="Arial" panose="020B0604020202020204" pitchFamily="34" charset="0"/>
              </a:defRPr>
            </a:lvl1pPr>
            <a:lvl2pPr algn="l" rtl="0" eaLnBrk="0" fontAlgn="base" hangingPunct="0">
              <a:spcBef>
                <a:spcPct val="0"/>
              </a:spcBef>
              <a:spcAft>
                <a:spcPct val="0"/>
              </a:spcAft>
              <a:defRPr>
                <a:solidFill>
                  <a:schemeClr val="tx1"/>
                </a:solidFill>
                <a:latin typeface="Arial" panose="020B0604020202020204" pitchFamily="34" charset="0"/>
              </a:defRPr>
            </a:lvl2pPr>
            <a:lvl3pPr algn="l" rtl="0" eaLnBrk="0" fontAlgn="base" hangingPunct="0">
              <a:spcBef>
                <a:spcPct val="0"/>
              </a:spcBef>
              <a:spcAft>
                <a:spcPct val="0"/>
              </a:spcAft>
              <a:defRPr>
                <a:solidFill>
                  <a:schemeClr val="tx1"/>
                </a:solidFill>
                <a:latin typeface="Arial" panose="020B0604020202020204" pitchFamily="34" charset="0"/>
              </a:defRPr>
            </a:lvl3pPr>
            <a:lvl4pPr algn="l" rtl="0" eaLnBrk="0" fontAlgn="base" hangingPunct="0">
              <a:spcBef>
                <a:spcPct val="0"/>
              </a:spcBef>
              <a:spcAft>
                <a:spcPct val="0"/>
              </a:spcAft>
              <a:defRPr>
                <a:solidFill>
                  <a:schemeClr val="tx1"/>
                </a:solidFill>
                <a:latin typeface="Arial" panose="020B0604020202020204" pitchFamily="34" charset="0"/>
              </a:defRPr>
            </a:lvl4pPr>
            <a:lvl5pPr algn="l" rtl="0" eaLnBrk="0" fontAlgn="base" hangingPunct="0">
              <a:spcBef>
                <a:spcPct val="0"/>
              </a:spcBef>
              <a:spcAft>
                <a:spcPct val="0"/>
              </a:spcAft>
              <a:defRPr>
                <a:solidFill>
                  <a:schemeClr val="tx1"/>
                </a:solidFill>
                <a:latin typeface="Arial" panose="020B0604020202020204" pitchFamily="34" charset="0"/>
              </a:defRPr>
            </a:lvl5pPr>
            <a:lvl6pPr algn="l" rtl="0" eaLnBrk="0" fontAlgn="base" hangingPunct="0">
              <a:spcBef>
                <a:spcPct val="0"/>
              </a:spcBef>
              <a:spcAft>
                <a:spcPct val="0"/>
              </a:spcAft>
              <a:defRPr>
                <a:solidFill>
                  <a:schemeClr val="tx1"/>
                </a:solidFill>
                <a:latin typeface="Arial" panose="020B0604020202020204" pitchFamily="34" charset="0"/>
              </a:defRPr>
            </a:lvl6pPr>
            <a:lvl7pPr algn="l" rtl="0" eaLnBrk="0" fontAlgn="base" hangingPunct="0">
              <a:spcBef>
                <a:spcPct val="0"/>
              </a:spcBef>
              <a:spcAft>
                <a:spcPct val="0"/>
              </a:spcAft>
              <a:defRPr>
                <a:solidFill>
                  <a:schemeClr val="tx1"/>
                </a:solidFill>
                <a:latin typeface="Arial" panose="020B0604020202020204" pitchFamily="34" charset="0"/>
              </a:defRPr>
            </a:lvl7pPr>
            <a:lvl8pPr algn="l" rtl="0" eaLnBrk="0" fontAlgn="base" hangingPunct="0">
              <a:spcBef>
                <a:spcPct val="0"/>
              </a:spcBef>
              <a:spcAft>
                <a:spcPct val="0"/>
              </a:spcAft>
              <a:defRPr>
                <a:solidFill>
                  <a:schemeClr val="tx1"/>
                </a:solidFill>
                <a:latin typeface="Arial" panose="020B0604020202020204" pitchFamily="34" charset="0"/>
              </a:defRPr>
            </a:lvl8pPr>
            <a:lvl9pPr algn="l" rtl="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Figure 1.</a:t>
            </a:r>
            <a:r>
              <a:rPr kumimoji="0" lang="en-US" altLang="en-US" sz="12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Dorsal view of adult hairy rove beetle, </a:t>
            </a:r>
            <a:r>
              <a:rPr kumimoji="0" lang="en-US" altLang="en-US" sz="1200" b="0" i="1"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Creophilus maxillosus</a:t>
            </a:r>
            <a:r>
              <a:rPr kumimoji="0" lang="en-US" altLang="en-US" sz="12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 (Lin</a:t>
            </a:r>
            <a:endParaRPr kumimoji="0" lang="en-US" altLang="en-US" sz="186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7140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16632"/>
            <a:ext cx="9144000" cy="7386638"/>
          </a:xfrm>
          <a:prstGeom prst="rect">
            <a:avLst/>
          </a:prstGeom>
        </p:spPr>
        <p:txBody>
          <a:bodyPr wrap="square">
            <a:spAutoFit/>
          </a:bodyPr>
          <a:lstStyle/>
          <a:p>
            <a:pPr algn="l"/>
            <a:r>
              <a:rPr lang="en-US" sz="2400" b="1" dirty="0" smtClean="0">
                <a:solidFill>
                  <a:srgbClr val="202122"/>
                </a:solidFill>
                <a:latin typeface="Times New Roman" panose="02020603050405020304" pitchFamily="18" charset="0"/>
                <a:cs typeface="Times New Roman" panose="02020603050405020304" pitchFamily="18" charset="0"/>
              </a:rPr>
              <a:t>2-Family :</a:t>
            </a:r>
            <a:r>
              <a:rPr lang="en-US" sz="2400" b="1" dirty="0" err="1" smtClean="0">
                <a:solidFill>
                  <a:srgbClr val="202122"/>
                </a:solidFill>
                <a:latin typeface="Times New Roman" panose="02020603050405020304" pitchFamily="18" charset="0"/>
                <a:cs typeface="Times New Roman" panose="02020603050405020304" pitchFamily="18" charset="0"/>
              </a:rPr>
              <a:t>Histeridae</a:t>
            </a:r>
            <a:r>
              <a:rPr lang="en-US" sz="2400" dirty="0">
                <a:solidFill>
                  <a:srgbClr val="202122"/>
                </a:solidFill>
                <a:latin typeface="Times New Roman" panose="02020603050405020304" pitchFamily="18" charset="0"/>
                <a:cs typeface="Times New Roman" panose="02020603050405020304" pitchFamily="18" charset="0"/>
              </a:rPr>
              <a:t> </a:t>
            </a:r>
            <a:endParaRPr lang="en-US" sz="2400" dirty="0" smtClean="0">
              <a:solidFill>
                <a:srgbClr val="202122"/>
              </a:solidFill>
              <a:latin typeface="Times New Roman" panose="02020603050405020304" pitchFamily="18" charset="0"/>
              <a:cs typeface="Times New Roman" panose="02020603050405020304" pitchFamily="18" charset="0"/>
            </a:endParaRPr>
          </a:p>
          <a:p>
            <a:pPr algn="l"/>
            <a:r>
              <a:rPr lang="en-US" dirty="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s </a:t>
            </a:r>
            <a:r>
              <a:rPr lang="en-US" dirty="0">
                <a:latin typeface="Times New Roman" panose="02020603050405020304" pitchFamily="18" charset="0"/>
                <a:cs typeface="Times New Roman" panose="02020603050405020304" pitchFamily="18" charset="0"/>
              </a:rPr>
              <a:t>a family of beetles commonly known as </a:t>
            </a:r>
            <a:r>
              <a:rPr lang="en-US" b="1" dirty="0">
                <a:latin typeface="Times New Roman" panose="02020603050405020304" pitchFamily="18" charset="0"/>
                <a:cs typeface="Times New Roman" panose="02020603050405020304" pitchFamily="18" charset="0"/>
              </a:rPr>
              <a:t>clown beetles</a:t>
            </a:r>
            <a:r>
              <a:rPr lang="en-US" dirty="0">
                <a:latin typeface="Times New Roman" panose="02020603050405020304" pitchFamily="18" charset="0"/>
                <a:cs typeface="Times New Roman" panose="02020603050405020304" pitchFamily="18" charset="0"/>
              </a:rPr>
              <a:t> or </a:t>
            </a:r>
            <a:r>
              <a:rPr lang="en-US" b="1" dirty="0" err="1">
                <a:latin typeface="Times New Roman" panose="02020603050405020304" pitchFamily="18" charset="0"/>
                <a:cs typeface="Times New Roman" panose="02020603050405020304" pitchFamily="18" charset="0"/>
              </a:rPr>
              <a:t>Hister</a:t>
            </a:r>
            <a:r>
              <a:rPr lang="en-US" b="1" dirty="0">
                <a:latin typeface="Times New Roman" panose="02020603050405020304" pitchFamily="18" charset="0"/>
                <a:cs typeface="Times New Roman" panose="02020603050405020304" pitchFamily="18" charset="0"/>
              </a:rPr>
              <a:t> beetles</a:t>
            </a:r>
            <a:r>
              <a:rPr lang="en-US" dirty="0">
                <a:latin typeface="Times New Roman" panose="02020603050405020304" pitchFamily="18" charset="0"/>
                <a:cs typeface="Times New Roman" panose="02020603050405020304" pitchFamily="18" charset="0"/>
              </a:rPr>
              <a:t>. This very diverse group of beetles contains 3,900 species found worldwide. They can be easily identified by their </a:t>
            </a:r>
            <a:r>
              <a:rPr lang="en-US" dirty="0" smtClean="0">
                <a:latin typeface="Times New Roman" panose="02020603050405020304" pitchFamily="18" charset="0"/>
                <a:cs typeface="Times New Roman" panose="02020603050405020304" pitchFamily="18" charset="0"/>
              </a:rPr>
              <a:t>1-Shortened</a:t>
            </a:r>
            <a:r>
              <a:rPr lang="en-US" dirty="0">
                <a:latin typeface="Times New Roman" panose="02020603050405020304" pitchFamily="18" charset="0"/>
                <a:cs typeface="Times New Roman" panose="02020603050405020304" pitchFamily="18" charset="0"/>
              </a:rPr>
              <a:t> elytra that leaves two of the seven </a:t>
            </a:r>
            <a:r>
              <a:rPr lang="en-US" dirty="0" err="1">
                <a:latin typeface="Times New Roman" panose="02020603050405020304" pitchFamily="18" charset="0"/>
                <a:cs typeface="Times New Roman" panose="02020603050405020304" pitchFamily="18" charset="0"/>
              </a:rPr>
              <a:t>tergites</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exposed</a:t>
            </a:r>
            <a:endParaRPr lang="en-US" dirty="0">
              <a:latin typeface="Times New Roman" panose="02020603050405020304" pitchFamily="18" charset="0"/>
              <a:cs typeface="Times New Roman" panose="02020603050405020304" pitchFamily="18" charset="0"/>
            </a:endParaRPr>
          </a:p>
          <a:p>
            <a:pPr algn="l" rtl="0"/>
            <a:r>
              <a:rPr lang="en-US" dirty="0" smtClean="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G</a:t>
            </a:r>
            <a:r>
              <a:rPr lang="en-US" dirty="0" smtClean="0">
                <a:latin typeface="Times New Roman" panose="02020603050405020304" pitchFamily="18" charset="0"/>
                <a:cs typeface="Times New Roman" panose="02020603050405020304" pitchFamily="18" charset="0"/>
              </a:rPr>
              <a:t>eniculate </a:t>
            </a:r>
            <a:r>
              <a:rPr lang="en-US" dirty="0">
                <a:latin typeface="Times New Roman" panose="02020603050405020304" pitchFamily="18" charset="0"/>
                <a:cs typeface="Times New Roman" panose="02020603050405020304" pitchFamily="18" charset="0"/>
              </a:rPr>
              <a:t>(elbowed) </a:t>
            </a:r>
            <a:r>
              <a:rPr lang="en-US" dirty="0" smtClean="0">
                <a:latin typeface="Times New Roman" panose="02020603050405020304" pitchFamily="18" charset="0"/>
                <a:cs typeface="Times New Roman" panose="02020603050405020304" pitchFamily="18" charset="0"/>
              </a:rPr>
              <a:t>antennae with </a:t>
            </a:r>
            <a:r>
              <a:rPr lang="en-US" dirty="0">
                <a:latin typeface="Times New Roman" panose="02020603050405020304" pitchFamily="18" charset="0"/>
                <a:cs typeface="Times New Roman" panose="02020603050405020304" pitchFamily="18" charset="0"/>
              </a:rPr>
              <a:t>clubbed ends. These predatory </a:t>
            </a:r>
            <a:r>
              <a:rPr lang="en-US" dirty="0" smtClean="0">
                <a:latin typeface="Times New Roman" panose="02020603050405020304" pitchFamily="18" charset="0"/>
                <a:cs typeface="Times New Roman" panose="02020603050405020304" pitchFamily="18" charset="0"/>
              </a:rPr>
              <a:t>feeders. </a:t>
            </a:r>
            <a:r>
              <a:rPr lang="en-US" dirty="0" err="1">
                <a:latin typeface="Times New Roman" panose="02020603050405020304" pitchFamily="18" charset="0"/>
                <a:cs typeface="Times New Roman" panose="02020603050405020304" pitchFamily="18" charset="0"/>
              </a:rPr>
              <a:t>Hister</a:t>
            </a:r>
            <a:r>
              <a:rPr lang="en-US" dirty="0">
                <a:latin typeface="Times New Roman" panose="02020603050405020304" pitchFamily="18" charset="0"/>
                <a:cs typeface="Times New Roman" panose="02020603050405020304" pitchFamily="18" charset="0"/>
              </a:rPr>
              <a:t> beetles have proved useful during forensic investigations to help in time of death estimation</a:t>
            </a:r>
            <a:r>
              <a:rPr lang="en-US" dirty="0" smtClean="0">
                <a:latin typeface="Times New Roman" panose="02020603050405020304" pitchFamily="18" charset="0"/>
                <a:cs typeface="Times New Roman" panose="02020603050405020304" pitchFamily="18" charset="0"/>
              </a:rPr>
              <a:t>.</a:t>
            </a:r>
          </a:p>
          <a:p>
            <a:pPr algn="l" rtl="0"/>
            <a:endParaRPr lang="en-US" dirty="0">
              <a:latin typeface="Times New Roman" panose="02020603050405020304" pitchFamily="18" charset="0"/>
              <a:cs typeface="Times New Roman" panose="02020603050405020304" pitchFamily="18" charset="0"/>
            </a:endParaRPr>
          </a:p>
          <a:p>
            <a:pPr lvl="0" algn="l" rtl="0"/>
            <a:r>
              <a:rPr lang="en-US" altLang="en-US" sz="2000" b="1" dirty="0" smtClean="0">
                <a:solidFill>
                  <a:srgbClr val="000000"/>
                </a:solidFill>
                <a:latin typeface="Times New Roman" panose="02020603050405020304" pitchFamily="18" charset="0"/>
                <a:cs typeface="Times New Roman" panose="02020603050405020304" pitchFamily="18" charset="0"/>
              </a:rPr>
              <a:t>D</a:t>
            </a:r>
            <a:r>
              <a:rPr lang="en-US" altLang="en-US" sz="2000" b="1" dirty="0" smtClean="0" bmk="">
                <a:solidFill>
                  <a:srgbClr val="000000"/>
                </a:solidFill>
                <a:latin typeface="Times New Roman" panose="02020603050405020304" pitchFamily="18" charset="0"/>
                <a:cs typeface="Times New Roman" panose="02020603050405020304" pitchFamily="18" charset="0"/>
              </a:rPr>
              <a:t>istribution:</a:t>
            </a:r>
            <a:r>
              <a:rPr lang="en-US" altLang="en-US" sz="2000" b="1" dirty="0">
                <a:solidFill>
                  <a:srgbClr val="000000"/>
                </a:solidFill>
                <a:latin typeface="Times New Roman" panose="02020603050405020304" pitchFamily="18" charset="0"/>
                <a:cs typeface="Times New Roman" panose="02020603050405020304" pitchFamily="18" charset="0"/>
              </a:rPr>
              <a:t> </a:t>
            </a:r>
          </a:p>
          <a:p>
            <a:pPr algn="l" rtl="0"/>
            <a:r>
              <a:rPr lang="en-US" dirty="0" err="1" smtClean="0">
                <a:latin typeface="Times New Roman" panose="02020603050405020304" pitchFamily="18" charset="0"/>
                <a:cs typeface="Times New Roman" panose="02020603050405020304" pitchFamily="18" charset="0"/>
              </a:rPr>
              <a:t>Hister</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beetles are found throughout the world in various habitats. </a:t>
            </a:r>
            <a:r>
              <a:rPr lang="en-US" dirty="0" err="1">
                <a:latin typeface="Times New Roman" panose="02020603050405020304" pitchFamily="18" charset="0"/>
                <a:cs typeface="Times New Roman" panose="02020603050405020304" pitchFamily="18" charset="0"/>
              </a:rPr>
              <a:t>Histeridae</a:t>
            </a:r>
            <a:r>
              <a:rPr lang="en-US" dirty="0">
                <a:latin typeface="Times New Roman" panose="02020603050405020304" pitchFamily="18" charset="0"/>
                <a:cs typeface="Times New Roman" panose="02020603050405020304" pitchFamily="18" charset="0"/>
              </a:rPr>
              <a:t> have been located in North America, Central America, Europe, Asia, and </a:t>
            </a:r>
            <a:r>
              <a:rPr lang="en-US" dirty="0" smtClean="0">
                <a:latin typeface="Times New Roman" panose="02020603050405020304" pitchFamily="18" charset="0"/>
                <a:cs typeface="Times New Roman" panose="02020603050405020304" pitchFamily="18" charset="0"/>
              </a:rPr>
              <a:t>Australia. </a:t>
            </a:r>
            <a:r>
              <a:rPr lang="en-US" dirty="0">
                <a:latin typeface="Times New Roman" panose="02020603050405020304" pitchFamily="18" charset="0"/>
                <a:cs typeface="Times New Roman" panose="02020603050405020304" pitchFamily="18" charset="0"/>
              </a:rPr>
              <a:t>The beetles live in dung, carrion, dead vegetation, sandy areas, under tree bark, mammal burrows, and ant/termite colonies. </a:t>
            </a:r>
            <a:r>
              <a:rPr lang="en-US" dirty="0" smtClean="0">
                <a:latin typeface="Times New Roman" panose="02020603050405020304" pitchFamily="18" charset="0"/>
                <a:cs typeface="Times New Roman" panose="02020603050405020304" pitchFamily="18" charset="0"/>
              </a:rPr>
              <a:t>Characteristics </a:t>
            </a:r>
            <a:r>
              <a:rPr lang="en-US" dirty="0">
                <a:latin typeface="Times New Roman" panose="02020603050405020304" pitchFamily="18" charset="0"/>
                <a:cs typeface="Times New Roman" panose="02020603050405020304" pitchFamily="18" charset="0"/>
              </a:rPr>
              <a:t>of the </a:t>
            </a:r>
            <a:r>
              <a:rPr lang="en-US" dirty="0" err="1">
                <a:latin typeface="Times New Roman" panose="02020603050405020304" pitchFamily="18" charset="0"/>
                <a:cs typeface="Times New Roman" panose="02020603050405020304" pitchFamily="18" charset="0"/>
              </a:rPr>
              <a:t>Hister</a:t>
            </a:r>
            <a:r>
              <a:rPr lang="en-US" dirty="0">
                <a:latin typeface="Times New Roman" panose="02020603050405020304" pitchFamily="18" charset="0"/>
                <a:cs typeface="Times New Roman" panose="02020603050405020304" pitchFamily="18" charset="0"/>
              </a:rPr>
              <a:t> beetle are dependent upon its habitat. For example, the flat </a:t>
            </a:r>
            <a:r>
              <a:rPr lang="en-US" dirty="0" err="1">
                <a:latin typeface="Times New Roman" panose="02020603050405020304" pitchFamily="18" charset="0"/>
                <a:cs typeface="Times New Roman" panose="02020603050405020304" pitchFamily="18" charset="0"/>
              </a:rPr>
              <a:t>Hister</a:t>
            </a:r>
            <a:r>
              <a:rPr lang="en-US" dirty="0">
                <a:latin typeface="Times New Roman" panose="02020603050405020304" pitchFamily="18" charset="0"/>
                <a:cs typeface="Times New Roman" panose="02020603050405020304" pitchFamily="18" charset="0"/>
              </a:rPr>
              <a:t> beetles are found under bark, while the cylindrical beetles are </a:t>
            </a:r>
            <a:r>
              <a:rPr lang="en-US" dirty="0" smtClean="0">
                <a:latin typeface="Times New Roman" panose="02020603050405020304" pitchFamily="18" charset="0"/>
                <a:cs typeface="Times New Roman" panose="02020603050405020304" pitchFamily="18" charset="0"/>
              </a:rPr>
              <a:t>not.</a:t>
            </a:r>
          </a:p>
          <a:p>
            <a:pPr algn="l" rtl="0"/>
            <a:r>
              <a:rPr lang="en-US" dirty="0"/>
              <a:t> </a:t>
            </a:r>
            <a:r>
              <a:rPr lang="en-US" sz="2000" b="1" dirty="0">
                <a:latin typeface="Times New Roman" panose="02020603050405020304" pitchFamily="18" charset="0"/>
                <a:cs typeface="Times New Roman" panose="02020603050405020304" pitchFamily="18" charset="0"/>
              </a:rPr>
              <a:t>Importance in forensics</a:t>
            </a:r>
            <a:r>
              <a:rPr lang="en-US" sz="2000" dirty="0"/>
              <a:t>:</a:t>
            </a:r>
          </a:p>
          <a:p>
            <a:pPr algn="l" rtl="0"/>
            <a:r>
              <a:rPr lang="en-US" dirty="0" smtClean="0">
                <a:latin typeface="Times New Roman" panose="02020603050405020304" pitchFamily="18" charset="0"/>
                <a:cs typeface="Times New Roman" panose="02020603050405020304" pitchFamily="18" charset="0"/>
              </a:rPr>
              <a:t>Flesh </a:t>
            </a:r>
            <a:r>
              <a:rPr lang="en-US" dirty="0">
                <a:latin typeface="Times New Roman" panose="02020603050405020304" pitchFamily="18" charset="0"/>
                <a:cs typeface="Times New Roman" panose="02020603050405020304" pitchFamily="18" charset="0"/>
              </a:rPr>
              <a:t>eating insects arrive at the dead body within a few hours. Certain species of the </a:t>
            </a:r>
            <a:r>
              <a:rPr lang="en-US" dirty="0" err="1">
                <a:latin typeface="Times New Roman" panose="02020603050405020304" pitchFamily="18" charset="0"/>
                <a:cs typeface="Times New Roman" panose="02020603050405020304" pitchFamily="18" charset="0"/>
              </a:rPr>
              <a:t>Hister</a:t>
            </a:r>
            <a:r>
              <a:rPr lang="en-US" dirty="0">
                <a:latin typeface="Times New Roman" panose="02020603050405020304" pitchFamily="18" charset="0"/>
                <a:cs typeface="Times New Roman" panose="02020603050405020304" pitchFamily="18" charset="0"/>
              </a:rPr>
              <a:t> beetles follow shortly behind and prey on the maggots and other arthropods present. The </a:t>
            </a:r>
            <a:r>
              <a:rPr lang="en-US" dirty="0" err="1">
                <a:latin typeface="Times New Roman" panose="02020603050405020304" pitchFamily="18" charset="0"/>
                <a:cs typeface="Times New Roman" panose="02020603050405020304" pitchFamily="18" charset="0"/>
              </a:rPr>
              <a:t>Hister</a:t>
            </a:r>
            <a:r>
              <a:rPr lang="en-US" dirty="0">
                <a:latin typeface="Times New Roman" panose="02020603050405020304" pitchFamily="18" charset="0"/>
                <a:cs typeface="Times New Roman" panose="02020603050405020304" pitchFamily="18" charset="0"/>
              </a:rPr>
              <a:t> beetle is more prevalent in Spring and </a:t>
            </a:r>
            <a:r>
              <a:rPr lang="en-US" dirty="0" err="1">
                <a:latin typeface="Times New Roman" panose="02020603050405020304" pitchFamily="18" charset="0"/>
                <a:cs typeface="Times New Roman" panose="02020603050405020304" pitchFamily="18" charset="0"/>
              </a:rPr>
              <a:t>Summer.The</a:t>
            </a:r>
            <a:r>
              <a:rPr lang="en-US" dirty="0">
                <a:latin typeface="Times New Roman" panose="02020603050405020304" pitchFamily="18" charset="0"/>
                <a:cs typeface="Times New Roman" panose="02020603050405020304" pitchFamily="18" charset="0"/>
              </a:rPr>
              <a:t> family, </a:t>
            </a:r>
            <a:r>
              <a:rPr lang="en-US" dirty="0" err="1">
                <a:latin typeface="Times New Roman" panose="02020603050405020304" pitchFamily="18" charset="0"/>
                <a:cs typeface="Times New Roman" panose="02020603050405020304" pitchFamily="18" charset="0"/>
              </a:rPr>
              <a:t>Histeridae</a:t>
            </a:r>
            <a:r>
              <a:rPr lang="en-US" dirty="0">
                <a:latin typeface="Times New Roman" panose="02020603050405020304" pitchFamily="18" charset="0"/>
                <a:cs typeface="Times New Roman" panose="02020603050405020304" pitchFamily="18" charset="0"/>
              </a:rPr>
              <a:t>, is very diverse, so different species can be found on the body at different times because of their various feeding habits. This needs to be noted when examining a dead body. They are predacious beetles and arrive when there is material to feed on, like other beetles or maggots. They do not actually feed on the carrion. For example, </a:t>
            </a:r>
            <a:r>
              <a:rPr lang="en-US" i="1" dirty="0" err="1">
                <a:latin typeface="Times New Roman" panose="02020603050405020304" pitchFamily="18" charset="0"/>
                <a:cs typeface="Times New Roman" panose="02020603050405020304" pitchFamily="18" charset="0"/>
              </a:rPr>
              <a:t>Hister</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quadrinotatus</a:t>
            </a:r>
            <a:r>
              <a:rPr lang="en-US" dirty="0">
                <a:latin typeface="Times New Roman" panose="02020603050405020304" pitchFamily="18" charset="0"/>
                <a:cs typeface="Times New Roman" panose="02020603050405020304" pitchFamily="18" charset="0"/>
              </a:rPr>
              <a:t> and  arrive to feed when the carrion is bloat to dry (full of maggots to no maggots). In contrast, </a:t>
            </a:r>
            <a:r>
              <a:rPr lang="en-US" i="1" dirty="0" err="1" smtClean="0">
                <a:latin typeface="Times New Roman" panose="02020603050405020304" pitchFamily="18" charset="0"/>
                <a:cs typeface="Times New Roman" panose="02020603050405020304" pitchFamily="18" charset="0"/>
              </a:rPr>
              <a:t>Saprinus</a:t>
            </a:r>
            <a:r>
              <a:rPr lang="en-US"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pennsylvanicus</a:t>
            </a:r>
            <a:r>
              <a:rPr lang="en-US" dirty="0" smtClean="0">
                <a:latin typeface="Times New Roman" panose="02020603050405020304" pitchFamily="18" charset="0"/>
                <a:cs typeface="Times New Roman" panose="02020603050405020304" pitchFamily="18" charset="0"/>
              </a:rPr>
              <a:t> arrive </a:t>
            </a:r>
            <a:r>
              <a:rPr lang="en-US" dirty="0">
                <a:latin typeface="Times New Roman" panose="02020603050405020304" pitchFamily="18" charset="0"/>
                <a:cs typeface="Times New Roman" panose="02020603050405020304" pitchFamily="18" charset="0"/>
              </a:rPr>
              <a:t>at the body first, when it is fresh to late (beginning of decomposition to advanced decomposition).</a:t>
            </a:r>
          </a:p>
          <a:p>
            <a:pPr algn="l" rtl="0"/>
            <a:endParaRPr lang="en-US" dirty="0" smtClean="0">
              <a:latin typeface="Times New Roman" panose="02020603050405020304" pitchFamily="18" charset="0"/>
              <a:cs typeface="Times New Roman" panose="02020603050405020304" pitchFamily="18" charset="0"/>
            </a:endParaRPr>
          </a:p>
          <a:p>
            <a:pPr algn="l" rtl="0"/>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5144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010" y="0"/>
            <a:ext cx="7877091" cy="5170646"/>
          </a:xfrm>
          <a:prstGeom prst="rect">
            <a:avLst/>
          </a:prstGeom>
        </p:spPr>
        <p:txBody>
          <a:bodyPr wrap="square">
            <a:spAutoFit/>
          </a:bodyPr>
          <a:lstStyle/>
          <a:p>
            <a:pPr algn="l"/>
            <a:r>
              <a:rPr lang="en-US" sz="2000" b="1" dirty="0" smtClean="0">
                <a:solidFill>
                  <a:srgbClr val="202122"/>
                </a:solidFill>
                <a:latin typeface="Times New Roman" panose="02020603050405020304" pitchFamily="18" charset="0"/>
                <a:cs typeface="Times New Roman" panose="02020603050405020304" pitchFamily="18" charset="0"/>
              </a:rPr>
              <a:t>General Description:</a:t>
            </a:r>
            <a:endParaRPr lang="en-US" sz="2000" b="1" dirty="0">
              <a:solidFill>
                <a:srgbClr val="202122"/>
              </a:solidFill>
              <a:latin typeface="Times New Roman" panose="02020603050405020304" pitchFamily="18" charset="0"/>
              <a:cs typeface="Times New Roman" panose="02020603050405020304" pitchFamily="18" charset="0"/>
            </a:endParaRPr>
          </a:p>
          <a:p>
            <a:pPr algn="l"/>
            <a:r>
              <a:rPr lang="en-US" b="1" dirty="0" smtClean="0">
                <a:solidFill>
                  <a:srgbClr val="000000"/>
                </a:solidFill>
                <a:latin typeface="Times New Roman" panose="02020603050405020304" pitchFamily="18" charset="0"/>
                <a:cs typeface="Times New Roman" panose="02020603050405020304" pitchFamily="18" charset="0"/>
              </a:rPr>
              <a:t>Egg</a:t>
            </a:r>
            <a:r>
              <a:rPr lang="en-US" dirty="0" smtClean="0">
                <a:solidFill>
                  <a:srgbClr val="54595D"/>
                </a:solidFill>
                <a:latin typeface="Times New Roman" panose="02020603050405020304" pitchFamily="18" charset="0"/>
                <a:cs typeface="Times New Roman" panose="02020603050405020304" pitchFamily="18" charset="0"/>
              </a:rPr>
              <a:t>:</a:t>
            </a:r>
            <a:r>
              <a:rPr lang="en-US" dirty="0" smtClean="0">
                <a:solidFill>
                  <a:srgbClr val="202122"/>
                </a:solidFill>
                <a:latin typeface="Times New Roman" panose="02020603050405020304" pitchFamily="18" charset="0"/>
                <a:cs typeface="Times New Roman" panose="02020603050405020304" pitchFamily="18" charset="0"/>
              </a:rPr>
              <a:t> </a:t>
            </a:r>
            <a:r>
              <a:rPr lang="en-US" dirty="0">
                <a:solidFill>
                  <a:srgbClr val="202122"/>
                </a:solidFill>
                <a:latin typeface="Times New Roman" panose="02020603050405020304" pitchFamily="18" charset="0"/>
                <a:cs typeface="Times New Roman" panose="02020603050405020304" pitchFamily="18" charset="0"/>
              </a:rPr>
              <a:t>The eggs of most species are off-white and oval in shape. </a:t>
            </a:r>
            <a:endParaRPr lang="en-US" dirty="0" smtClean="0">
              <a:solidFill>
                <a:srgbClr val="202122"/>
              </a:solidFill>
              <a:latin typeface="Times New Roman" panose="02020603050405020304" pitchFamily="18" charset="0"/>
              <a:cs typeface="Times New Roman" panose="02020603050405020304" pitchFamily="18" charset="0"/>
            </a:endParaRPr>
          </a:p>
          <a:p>
            <a:pPr algn="l"/>
            <a:endParaRPr lang="en-US" dirty="0" smtClean="0">
              <a:solidFill>
                <a:srgbClr val="202122"/>
              </a:solidFill>
              <a:latin typeface="Times New Roman" panose="02020603050405020304" pitchFamily="18" charset="0"/>
              <a:cs typeface="Times New Roman" panose="02020603050405020304" pitchFamily="18" charset="0"/>
            </a:endParaRPr>
          </a:p>
          <a:p>
            <a:pPr algn="l" rtl="0"/>
            <a:r>
              <a:rPr lang="en-US" b="1" dirty="0" err="1" smtClean="0">
                <a:latin typeface="Times New Roman" panose="02020603050405020304" pitchFamily="18" charset="0"/>
                <a:cs typeface="Times New Roman" panose="02020603050405020304" pitchFamily="18" charset="0"/>
              </a:rPr>
              <a:t>Larval</a:t>
            </a:r>
            <a:r>
              <a:rPr lang="en-US" dirty="0" err="1" smtClean="0">
                <a:latin typeface="Times New Roman" panose="02020603050405020304" pitchFamily="18" charset="0"/>
                <a:cs typeface="Times New Roman" panose="02020603050405020304" pitchFamily="18" charset="0"/>
              </a:rPr>
              <a:t>:The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larval stage of the beetle typically goes through two instars, the second </a:t>
            </a:r>
            <a:r>
              <a:rPr lang="en-US" dirty="0" smtClean="0">
                <a:latin typeface="Times New Roman" panose="02020603050405020304" pitchFamily="18" charset="0"/>
                <a:cs typeface="Times New Roman" panose="02020603050405020304" pitchFamily="18" charset="0"/>
              </a:rPr>
              <a:t>instars </a:t>
            </a:r>
            <a:r>
              <a:rPr lang="en-US" dirty="0">
                <a:latin typeface="Times New Roman" panose="02020603050405020304" pitchFamily="18" charset="0"/>
                <a:cs typeface="Times New Roman" panose="02020603050405020304" pitchFamily="18" charset="0"/>
              </a:rPr>
              <a:t>the longest stage of its entire development, taking up 39% of the overall development </a:t>
            </a:r>
            <a:r>
              <a:rPr lang="en-US" dirty="0" smtClean="0">
                <a:latin typeface="Times New Roman" panose="02020603050405020304" pitchFamily="18" charset="0"/>
                <a:cs typeface="Times New Roman" panose="02020603050405020304" pitchFamily="18" charset="0"/>
              </a:rPr>
              <a:t>time. </a:t>
            </a:r>
            <a:r>
              <a:rPr lang="en-US" dirty="0">
                <a:latin typeface="Times New Roman" panose="02020603050405020304" pitchFamily="18" charset="0"/>
                <a:cs typeface="Times New Roman" panose="02020603050405020304" pitchFamily="18" charset="0"/>
              </a:rPr>
              <a:t>The larval form of the insect will range in length from three millimeters to several centimeters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There is some pigmentation around the body and it is horizontally segmented. The legs are short and do not help much in locomotion. They move mostly through muscular contraction</a:t>
            </a:r>
            <a:r>
              <a:rPr lang="en-US" dirty="0" smtClean="0">
                <a:solidFill>
                  <a:srgbClr val="202122"/>
                </a:solidFill>
                <a:latin typeface="Times New Roman" panose="02020603050405020304" pitchFamily="18" charset="0"/>
                <a:cs typeface="Times New Roman" panose="02020603050405020304" pitchFamily="18" charset="0"/>
              </a:rPr>
              <a:t>.</a:t>
            </a:r>
            <a:endParaRPr lang="en-US" dirty="0">
              <a:solidFill>
                <a:srgbClr val="202122"/>
              </a:solidFill>
              <a:latin typeface="Times New Roman" panose="02020603050405020304" pitchFamily="18" charset="0"/>
              <a:cs typeface="Times New Roman" panose="02020603050405020304" pitchFamily="18" charset="0"/>
            </a:endParaRPr>
          </a:p>
          <a:p>
            <a:pPr algn="l"/>
            <a:endParaRPr lang="en-US" b="1" dirty="0" smtClean="0">
              <a:solidFill>
                <a:srgbClr val="000000"/>
              </a:solidFill>
              <a:latin typeface="Times New Roman" panose="02020603050405020304" pitchFamily="18" charset="0"/>
              <a:cs typeface="Times New Roman" panose="02020603050405020304" pitchFamily="18" charset="0"/>
            </a:endParaRPr>
          </a:p>
          <a:p>
            <a:pPr algn="l" rtl="0"/>
            <a:r>
              <a:rPr lang="en-US" b="1" dirty="0" smtClean="0">
                <a:solidFill>
                  <a:srgbClr val="000000"/>
                </a:solidFill>
                <a:latin typeface="Times New Roman" panose="02020603050405020304" pitchFamily="18" charset="0"/>
                <a:cs typeface="Times New Roman" panose="02020603050405020304" pitchFamily="18" charset="0"/>
              </a:rPr>
              <a:t>Pupal</a:t>
            </a:r>
            <a:r>
              <a:rPr lang="en-US" dirty="0">
                <a:solidFill>
                  <a:srgbClr val="54595D"/>
                </a:solidFill>
                <a:latin typeface="Times New Roman" panose="02020603050405020304" pitchFamily="18" charset="0"/>
                <a:cs typeface="Times New Roman" panose="02020603050405020304" pitchFamily="18" charset="0"/>
              </a:rPr>
              <a:t>;</a:t>
            </a:r>
            <a:endParaRPr lang="en-US" b="1" dirty="0">
              <a:solidFill>
                <a:srgbClr val="000000"/>
              </a:solidFill>
              <a:latin typeface="Times New Roman" panose="02020603050405020304" pitchFamily="18" charset="0"/>
              <a:cs typeface="Times New Roman" panose="02020603050405020304" pitchFamily="18" charset="0"/>
            </a:endParaRPr>
          </a:p>
          <a:p>
            <a:pPr algn="l" rtl="0"/>
            <a:r>
              <a:rPr lang="en-US" dirty="0">
                <a:solidFill>
                  <a:srgbClr val="202122"/>
                </a:solidFill>
                <a:latin typeface="Times New Roman" panose="02020603050405020304" pitchFamily="18" charset="0"/>
                <a:cs typeface="Times New Roman" panose="02020603050405020304" pitchFamily="18" charset="0"/>
              </a:rPr>
              <a:t>The pupal form of the beetle is similar in appearance to the adult form. They have outer cells produced in the larval </a:t>
            </a:r>
            <a:r>
              <a:rPr lang="en-US" dirty="0" smtClean="0">
                <a:solidFill>
                  <a:srgbClr val="202122"/>
                </a:solidFill>
                <a:latin typeface="Times New Roman" panose="02020603050405020304" pitchFamily="18" charset="0"/>
                <a:cs typeface="Times New Roman" panose="02020603050405020304" pitchFamily="18" charset="0"/>
              </a:rPr>
              <a:t>stages. </a:t>
            </a:r>
            <a:r>
              <a:rPr lang="en-US" dirty="0">
                <a:solidFill>
                  <a:srgbClr val="202122"/>
                </a:solidFill>
                <a:latin typeface="Times New Roman" panose="02020603050405020304" pitchFamily="18" charset="0"/>
                <a:cs typeface="Times New Roman" panose="02020603050405020304" pitchFamily="18" charset="0"/>
              </a:rPr>
              <a:t>While they pupate they breathe through spiracles on the abdomen. The beetle is non-feeding and immobile in this stage, as their internal structure is breaking down and rebuilding to its adult form. Under good temperature conditions the </a:t>
            </a:r>
            <a:r>
              <a:rPr lang="en-US" dirty="0" err="1">
                <a:solidFill>
                  <a:srgbClr val="202122"/>
                </a:solidFill>
                <a:latin typeface="Times New Roman" panose="02020603050405020304" pitchFamily="18" charset="0"/>
                <a:cs typeface="Times New Roman" panose="02020603050405020304" pitchFamily="18" charset="0"/>
              </a:rPr>
              <a:t>Hister</a:t>
            </a:r>
            <a:r>
              <a:rPr lang="en-US" dirty="0">
                <a:solidFill>
                  <a:srgbClr val="202122"/>
                </a:solidFill>
                <a:latin typeface="Times New Roman" panose="02020603050405020304" pitchFamily="18" charset="0"/>
                <a:cs typeface="Times New Roman" panose="02020603050405020304" pitchFamily="18" charset="0"/>
              </a:rPr>
              <a:t> beetle will stay in the pupal stage for about a </a:t>
            </a:r>
            <a:r>
              <a:rPr lang="en-US" dirty="0" smtClean="0">
                <a:solidFill>
                  <a:srgbClr val="202122"/>
                </a:solidFill>
                <a:latin typeface="Times New Roman" panose="02020603050405020304" pitchFamily="18" charset="0"/>
                <a:cs typeface="Times New Roman" panose="02020603050405020304" pitchFamily="18" charset="0"/>
              </a:rPr>
              <a:t>week.</a:t>
            </a:r>
            <a:r>
              <a:rPr lang="en-US" dirty="0"/>
              <a:t> </a:t>
            </a:r>
            <a:endParaRPr lang="en-US" dirty="0" smtClean="0">
              <a:solidFill>
                <a:srgbClr val="202122"/>
              </a:solidFill>
              <a:latin typeface="Times New Roman" panose="02020603050405020304" pitchFamily="18" charset="0"/>
              <a:cs typeface="Times New Roman" panose="02020603050405020304" pitchFamily="18" charset="0"/>
            </a:endParaRPr>
          </a:p>
          <a:p>
            <a:pPr algn="l"/>
            <a:endParaRPr lang="en-US" b="0" i="0" dirty="0">
              <a:solidFill>
                <a:srgbClr val="202122"/>
              </a:solidFill>
              <a:effectLst/>
              <a:latin typeface="Times New Roman" panose="02020603050405020304" pitchFamily="18" charset="0"/>
              <a:cs typeface="Times New Roman" panose="02020603050405020304" pitchFamily="18" charset="0"/>
            </a:endParaRPr>
          </a:p>
        </p:txBody>
      </p:sp>
      <p:pic>
        <p:nvPicPr>
          <p:cNvPr id="3074" name="Picture 2" descr="Clown Beetle: caprinus, clown beetle, eggs, en, forensics, insect, life  cycle, pennsylvanicus, pmi, science | Glogster EDU - Interactive multimedia  post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4520826"/>
            <a:ext cx="2796618" cy="233717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203848" y="6237312"/>
            <a:ext cx="2531462" cy="369332"/>
          </a:xfrm>
          <a:prstGeom prst="rect">
            <a:avLst/>
          </a:prstGeom>
        </p:spPr>
        <p:txBody>
          <a:bodyPr wrap="none">
            <a:spAutoFit/>
          </a:bodyPr>
          <a:lstStyle/>
          <a:p>
            <a:r>
              <a:rPr lang="en-US" i="1" dirty="0" err="1">
                <a:latin typeface="Times New Roman" panose="02020603050405020304" pitchFamily="18" charset="0"/>
                <a:cs typeface="Times New Roman" panose="02020603050405020304" pitchFamily="18" charset="0"/>
              </a:rPr>
              <a:t>Saprinus</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pennsylvanicus</a:t>
            </a:r>
            <a:r>
              <a:rPr lang="en-US" dirty="0">
                <a:latin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3101616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964488" cy="6555641"/>
          </a:xfrm>
          <a:prstGeom prst="rect">
            <a:avLst/>
          </a:prstGeom>
        </p:spPr>
        <p:txBody>
          <a:bodyPr wrap="square">
            <a:spAutoFit/>
          </a:bodyPr>
          <a:lstStyle/>
          <a:p>
            <a:pPr algn="l"/>
            <a:r>
              <a:rPr lang="en-US" sz="2000" b="1" dirty="0">
                <a:latin typeface="Times New Roman" panose="02020603050405020304" pitchFamily="18" charset="0"/>
                <a:cs typeface="Times New Roman" panose="02020603050405020304" pitchFamily="18" charset="0"/>
              </a:rPr>
              <a:t>Late Stage Decomposition </a:t>
            </a:r>
            <a:endParaRPr lang="en-US" sz="2000" b="1" dirty="0" smtClean="0">
              <a:latin typeface="Times New Roman" panose="02020603050405020304" pitchFamily="18" charset="0"/>
              <a:cs typeface="Times New Roman" panose="02020603050405020304" pitchFamily="18" charset="0"/>
            </a:endParaRPr>
          </a:p>
          <a:p>
            <a:pPr algn="l"/>
            <a:r>
              <a:rPr lang="en-US" sz="2000" b="1" dirty="0" smtClean="0">
                <a:latin typeface="Times New Roman" panose="02020603050405020304" pitchFamily="18" charset="0"/>
                <a:cs typeface="Times New Roman" panose="02020603050405020304" pitchFamily="18" charset="0"/>
              </a:rPr>
              <a:t>1-Family</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Cleridae</a:t>
            </a:r>
            <a:r>
              <a:rPr lang="en-US" sz="2000" b="1" dirty="0">
                <a:latin typeface="Times New Roman" panose="02020603050405020304" pitchFamily="18" charset="0"/>
                <a:cs typeface="Times New Roman" panose="02020603050405020304" pitchFamily="18" charset="0"/>
              </a:rPr>
              <a:t>) </a:t>
            </a:r>
            <a:endParaRPr lang="en-US" sz="2000" b="1" dirty="0" smtClean="0">
              <a:latin typeface="Times New Roman" panose="02020603050405020304" pitchFamily="18" charset="0"/>
              <a:cs typeface="Times New Roman" panose="02020603050405020304" pitchFamily="18" charset="0"/>
            </a:endParaRPr>
          </a:p>
          <a:p>
            <a:pPr algn="l"/>
            <a:r>
              <a:rPr lang="en-US" sz="2000" b="1" dirty="0" smtClean="0">
                <a:latin typeface="Times New Roman" panose="02020603050405020304" pitchFamily="18" charset="0"/>
                <a:cs typeface="Times New Roman" panose="02020603050405020304" pitchFamily="18" charset="0"/>
              </a:rPr>
              <a:t>Ham </a:t>
            </a:r>
            <a:r>
              <a:rPr lang="en-US" sz="2000" b="1" dirty="0">
                <a:latin typeface="Times New Roman" panose="02020603050405020304" pitchFamily="18" charset="0"/>
                <a:cs typeface="Times New Roman" panose="02020603050405020304" pitchFamily="18" charset="0"/>
              </a:rPr>
              <a:t>&amp; Checkered Beetles (</a:t>
            </a:r>
            <a:r>
              <a:rPr lang="en-US" sz="2000" b="1" dirty="0" err="1">
                <a:latin typeface="Times New Roman" panose="02020603050405020304" pitchFamily="18" charset="0"/>
                <a:cs typeface="Times New Roman" panose="02020603050405020304" pitchFamily="18" charset="0"/>
              </a:rPr>
              <a:t>Cleridae</a:t>
            </a:r>
            <a:r>
              <a:rPr lang="en-US" sz="2000" b="1" dirty="0">
                <a:latin typeface="Times New Roman" panose="02020603050405020304" pitchFamily="18" charset="0"/>
                <a:cs typeface="Times New Roman" panose="02020603050405020304" pitchFamily="18" charset="0"/>
              </a:rPr>
              <a:t>) </a:t>
            </a:r>
            <a:endParaRPr lang="en-US" sz="2000" b="1" dirty="0" smtClean="0">
              <a:latin typeface="Times New Roman" panose="02020603050405020304" pitchFamily="18" charset="0"/>
              <a:cs typeface="Times New Roman" panose="02020603050405020304" pitchFamily="18" charset="0"/>
            </a:endParaRPr>
          </a:p>
          <a:p>
            <a:pPr algn="l"/>
            <a:r>
              <a:rPr lang="en-US" sz="2000" dirty="0" smtClean="0">
                <a:latin typeface="Times New Roman" panose="02020603050405020304" pitchFamily="18" charset="0"/>
                <a:cs typeface="Times New Roman" panose="02020603050405020304" pitchFamily="18" charset="0"/>
              </a:rPr>
              <a:t>They </a:t>
            </a:r>
            <a:r>
              <a:rPr lang="en-US" sz="2000" dirty="0">
                <a:latin typeface="Times New Roman" panose="02020603050405020304" pitchFamily="18" charset="0"/>
                <a:cs typeface="Times New Roman" panose="02020603050405020304" pitchFamily="18" charset="0"/>
              </a:rPr>
              <a:t>are commonly known as checkered beetles. The family </a:t>
            </a:r>
            <a:r>
              <a:rPr lang="en-US" sz="2000" dirty="0" err="1">
                <a:latin typeface="Times New Roman" panose="02020603050405020304" pitchFamily="18" charset="0"/>
                <a:cs typeface="Times New Roman" panose="02020603050405020304" pitchFamily="18" charset="0"/>
              </a:rPr>
              <a:t>Cleridae</a:t>
            </a:r>
            <a:r>
              <a:rPr lang="en-US" sz="2000" dirty="0">
                <a:latin typeface="Times New Roman" panose="02020603050405020304" pitchFamily="18" charset="0"/>
                <a:cs typeface="Times New Roman" panose="02020603050405020304" pitchFamily="18" charset="0"/>
              </a:rPr>
              <a:t> has a worldwide distribution, and a variety of habitats and feeding preferences. Most genera are predaceous and feed on other beetles and larvae; however other genera are scavengers or pollen feeders. </a:t>
            </a:r>
            <a:endParaRPr lang="en-US" sz="2000" dirty="0" smtClean="0">
              <a:latin typeface="Times New Roman" panose="02020603050405020304" pitchFamily="18" charset="0"/>
              <a:cs typeface="Times New Roman" panose="02020603050405020304" pitchFamily="18" charset="0"/>
            </a:endParaRPr>
          </a:p>
          <a:p>
            <a:pPr algn="l"/>
            <a:r>
              <a:rPr lang="en-US" sz="2000" dirty="0" smtClean="0">
                <a:latin typeface="Times New Roman" panose="02020603050405020304" pitchFamily="18" charset="0"/>
                <a:cs typeface="Times New Roman" panose="02020603050405020304" pitchFamily="18" charset="0"/>
              </a:rPr>
              <a:t>Example </a:t>
            </a:r>
            <a:r>
              <a:rPr lang="en-US" sz="2000" dirty="0">
                <a:latin typeface="Times New Roman" panose="02020603050405020304" pitchFamily="18" charset="0"/>
                <a:cs typeface="Times New Roman" panose="02020603050405020304" pitchFamily="18" charset="0"/>
              </a:rPr>
              <a:t>for the Family: red-legged ham beetle</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Necrobia</a:t>
            </a:r>
            <a:r>
              <a:rPr lang="en-US" sz="2000" b="1" i="1" dirty="0">
                <a:latin typeface="Times New Roman" panose="02020603050405020304" pitchFamily="18" charset="0"/>
                <a:cs typeface="Times New Roman" panose="02020603050405020304" pitchFamily="18" charset="0"/>
              </a:rPr>
              <a:t> </a:t>
            </a:r>
            <a:r>
              <a:rPr lang="en-US" sz="2000" b="1" i="1" dirty="0" err="1" smtClean="0">
                <a:latin typeface="Times New Roman" panose="02020603050405020304" pitchFamily="18" charset="0"/>
                <a:cs typeface="Times New Roman" panose="02020603050405020304" pitchFamily="18" charset="0"/>
              </a:rPr>
              <a:t>rufipes</a:t>
            </a:r>
            <a:endParaRPr lang="en-US" sz="2000" b="1" i="1" dirty="0" smtClean="0">
              <a:latin typeface="Times New Roman" panose="02020603050405020304" pitchFamily="18" charset="0"/>
              <a:cs typeface="Times New Roman" panose="02020603050405020304" pitchFamily="18" charset="0"/>
            </a:endParaRPr>
          </a:p>
          <a:p>
            <a:pPr algn="l"/>
            <a:r>
              <a:rPr lang="en-US" sz="2000" b="1" i="1"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Description: </a:t>
            </a:r>
            <a:endParaRPr lang="en-US" sz="2000" b="1" dirty="0" smtClean="0">
              <a:latin typeface="Times New Roman" panose="02020603050405020304" pitchFamily="18" charset="0"/>
              <a:cs typeface="Times New Roman" panose="02020603050405020304" pitchFamily="18" charset="0"/>
            </a:endParaRPr>
          </a:p>
          <a:p>
            <a:pPr algn="l"/>
            <a:r>
              <a:rPr lang="en-US" sz="2000" b="1" dirty="0" smtClean="0">
                <a:latin typeface="Times New Roman" panose="02020603050405020304" pitchFamily="18" charset="0"/>
                <a:cs typeface="Times New Roman" panose="02020603050405020304" pitchFamily="18" charset="0"/>
              </a:rPr>
              <a:t>Egg</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banana-shaped, slightly curved, smooth, shiny, somewhat translucent and stick to the surface. After a few days, the pigmentation of the embryonic eyes and mouthparts and the ends of the body becomes visible</a:t>
            </a:r>
            <a:r>
              <a:rPr lang="en-US" sz="2000" dirty="0" smtClean="0">
                <a:latin typeface="Times New Roman" panose="02020603050405020304" pitchFamily="18" charset="0"/>
                <a:cs typeface="Times New Roman" panose="02020603050405020304" pitchFamily="18" charset="0"/>
              </a:rPr>
              <a:t>.</a:t>
            </a:r>
          </a:p>
          <a:p>
            <a:pPr algn="l"/>
            <a:r>
              <a:rPr lang="en-US" sz="2000" b="1"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larva: </a:t>
            </a:r>
            <a:r>
              <a:rPr lang="en-US" sz="2000" dirty="0">
                <a:latin typeface="Times New Roman" panose="02020603050405020304" pitchFamily="18" charset="0"/>
                <a:cs typeface="Times New Roman" panose="02020603050405020304" pitchFamily="18" charset="0"/>
              </a:rPr>
              <a:t>elongated and moderately hairy. You have three jointed pairs of legs. Only the head, the legs, the upper side of the first breast segment and the first abdomen segment and part of the last abdomen segment are sclerotized and brown,. The end of the abdomen has a pair of pincers-shaped appendages., In the last stage, the larva reaches a length of ten millimeters. larvae can move relatively quickly. As a rule, three to four larval stages can be distinguished. </a:t>
            </a:r>
            <a:endParaRPr lang="en-US" sz="2000" dirty="0" smtClean="0">
              <a:latin typeface="Times New Roman" panose="02020603050405020304" pitchFamily="18" charset="0"/>
              <a:cs typeface="Times New Roman" panose="02020603050405020304" pitchFamily="18" charset="0"/>
            </a:endParaRPr>
          </a:p>
          <a:p>
            <a:pPr algn="l"/>
            <a:r>
              <a:rPr lang="en-US" sz="2000" b="1" dirty="0" smtClean="0">
                <a:latin typeface="Times New Roman" panose="02020603050405020304" pitchFamily="18" charset="0"/>
                <a:cs typeface="Times New Roman" panose="02020603050405020304" pitchFamily="18" charset="0"/>
              </a:rPr>
              <a:t>Pupa:</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 larvae crawl into crevices in the substrate or they leave the substrate and crawl nearby. Then they make a cocoon, which takes about a day. Pre-pupal stage and pupal stage are about the same length, together an average of 13 </a:t>
            </a:r>
            <a:r>
              <a:rPr lang="en-US" sz="2000" dirty="0" smtClean="0">
                <a:latin typeface="Times New Roman" panose="02020603050405020304" pitchFamily="18" charset="0"/>
                <a:cs typeface="Times New Roman" panose="02020603050405020304" pitchFamily="18" charset="0"/>
              </a:rPr>
              <a:t>days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3944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58" y="30975"/>
            <a:ext cx="9154657" cy="5324535"/>
          </a:xfrm>
          <a:prstGeom prst="rect">
            <a:avLst/>
          </a:prstGeom>
        </p:spPr>
        <p:txBody>
          <a:bodyPr wrap="square">
            <a:spAutoFit/>
          </a:bodyPr>
          <a:lstStyle/>
          <a:p>
            <a:pPr algn="l"/>
            <a:r>
              <a:rPr lang="en-US" sz="2000" b="1" dirty="0" smtClean="0">
                <a:latin typeface="Times New Roman" panose="02020603050405020304" pitchFamily="18" charset="0"/>
                <a:cs typeface="Times New Roman" panose="02020603050405020304" pitchFamily="18" charset="0"/>
              </a:rPr>
              <a:t>Adult:  </a:t>
            </a:r>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species of predatory beetle, 3.5–7.0mm long, convex, straight sided, and the surface has indentations called punctures. They are shiny metallic green or greenish blue. The legs and antennae are red (dark clubs). They feed on the meat-infesting larvae of </a:t>
            </a:r>
            <a:r>
              <a:rPr lang="en-US" sz="2000" i="1" dirty="0" err="1">
                <a:latin typeface="Times New Roman" panose="02020603050405020304" pitchFamily="18" charset="0"/>
                <a:cs typeface="Times New Roman" panose="02020603050405020304" pitchFamily="18" charset="0"/>
              </a:rPr>
              <a:t>Calliphora</a:t>
            </a:r>
            <a:r>
              <a:rPr lang="en-US" sz="2000" dirty="0">
                <a:latin typeface="Times New Roman" panose="02020603050405020304" pitchFamily="18" charset="0"/>
                <a:cs typeface="Times New Roman" panose="02020603050405020304" pitchFamily="18" charset="0"/>
              </a:rPr>
              <a:t> or blow flies, </a:t>
            </a:r>
            <a:r>
              <a:rPr lang="en-US" sz="2000" dirty="0" err="1">
                <a:latin typeface="Times New Roman" panose="02020603050405020304" pitchFamily="18" charset="0"/>
                <a:cs typeface="Times New Roman" panose="02020603050405020304" pitchFamily="18" charset="0"/>
              </a:rPr>
              <a:t>Dermestidae</a:t>
            </a:r>
            <a:r>
              <a:rPr lang="en-US" sz="2000" dirty="0">
                <a:latin typeface="Times New Roman" panose="02020603050405020304" pitchFamily="18" charset="0"/>
                <a:cs typeface="Times New Roman" panose="02020603050405020304" pitchFamily="18" charset="0"/>
              </a:rPr>
              <a:t> and </a:t>
            </a:r>
            <a:r>
              <a:rPr lang="en-US" sz="2000" dirty="0" err="1">
                <a:latin typeface="Times New Roman" panose="02020603050405020304" pitchFamily="18" charset="0"/>
                <a:cs typeface="Times New Roman" panose="02020603050405020304" pitchFamily="18" charset="0"/>
              </a:rPr>
              <a:t>Piophilidae</a:t>
            </a:r>
            <a:r>
              <a:rPr lang="en-US" sz="2000" dirty="0">
                <a:latin typeface="Times New Roman" panose="02020603050405020304" pitchFamily="18" charset="0"/>
                <a:cs typeface="Times New Roman" panose="02020603050405020304" pitchFamily="18" charset="0"/>
              </a:rPr>
              <a:t>. The adults are surface feeders; the larvae bore into dry or smoked meats and do most damage. The red-legged ham beetle also attacks bones, hides, copra, dried egg, cheese, bone meal, dried figs, </a:t>
            </a:r>
            <a:r>
              <a:rPr lang="en-US" sz="2000" dirty="0" err="1">
                <a:latin typeface="Times New Roman" panose="02020603050405020304" pitchFamily="18" charset="0"/>
                <a:cs typeface="Times New Roman" panose="02020603050405020304" pitchFamily="18" charset="0"/>
              </a:rPr>
              <a:t>Necrobia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rufipes</a:t>
            </a:r>
            <a:r>
              <a:rPr lang="en-US" sz="2000" dirty="0">
                <a:latin typeface="Times New Roman" panose="02020603050405020304" pitchFamily="18" charset="0"/>
                <a:cs typeface="Times New Roman" panose="02020603050405020304" pitchFamily="18" charset="0"/>
              </a:rPr>
              <a:t> has been recorded in Egyptian mummies and were once known as </a:t>
            </a:r>
            <a:r>
              <a:rPr lang="en-US" sz="2000" i="1" dirty="0" err="1">
                <a:latin typeface="Times New Roman" panose="02020603050405020304" pitchFamily="18" charset="0"/>
                <a:cs typeface="Times New Roman" panose="02020603050405020304" pitchFamily="18" charset="0"/>
              </a:rPr>
              <a:t>Necrobia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mumiarum</a:t>
            </a:r>
            <a:r>
              <a:rPr lang="en-US" sz="2000" i="1" dirty="0">
                <a:latin typeface="Times New Roman" panose="02020603050405020304" pitchFamily="18" charset="0"/>
                <a:cs typeface="Times New Roman" panose="02020603050405020304" pitchFamily="18" charset="0"/>
              </a:rPr>
              <a:t> </a:t>
            </a:r>
            <a:endParaRPr lang="en-US" sz="2000" i="1" dirty="0" smtClean="0">
              <a:latin typeface="Times New Roman" panose="02020603050405020304" pitchFamily="18" charset="0"/>
              <a:cs typeface="Times New Roman" panose="02020603050405020304" pitchFamily="18" charset="0"/>
            </a:endParaRPr>
          </a:p>
          <a:p>
            <a:pPr algn="l"/>
            <a:r>
              <a:rPr lang="en-US" sz="2000" b="1" dirty="0">
                <a:latin typeface="Times New Roman" panose="02020603050405020304" pitchFamily="18" charset="0"/>
                <a:cs typeface="Times New Roman" panose="02020603050405020304" pitchFamily="18" charset="0"/>
              </a:rPr>
              <a:t>D</a:t>
            </a:r>
            <a:r>
              <a:rPr lang="en-US" sz="2000" b="1" dirty="0" smtClean="0">
                <a:latin typeface="Times New Roman" panose="02020603050405020304" pitchFamily="18" charset="0"/>
                <a:cs typeface="Times New Roman" panose="02020603050405020304" pitchFamily="18" charset="0"/>
              </a:rPr>
              <a:t>istribution</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The species is distributed worldwide today. Originally it probably comes from the tropics. The specimen for the first description comes from Suriname in South </a:t>
            </a:r>
            <a:r>
              <a:rPr lang="en-US" sz="2000" dirty="0" smtClean="0">
                <a:latin typeface="Times New Roman" panose="02020603050405020304" pitchFamily="18" charset="0"/>
                <a:cs typeface="Times New Roman" panose="02020603050405020304" pitchFamily="18" charset="0"/>
              </a:rPr>
              <a:t>America.</a:t>
            </a:r>
          </a:p>
          <a:p>
            <a:pPr algn="l"/>
            <a:r>
              <a:rPr lang="en-US" sz="2000" dirty="0" smtClean="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Importance in forensics: </a:t>
            </a:r>
            <a:r>
              <a:rPr lang="en-US" sz="2000" dirty="0">
                <a:latin typeface="Times New Roman" panose="02020603050405020304" pitchFamily="18" charset="0"/>
                <a:cs typeface="Times New Roman" panose="02020603050405020304" pitchFamily="18" charset="0"/>
              </a:rPr>
              <a:t>Since </a:t>
            </a:r>
            <a:r>
              <a:rPr lang="en-US" sz="2000" dirty="0" err="1">
                <a:latin typeface="Times New Roman" panose="02020603050405020304" pitchFamily="18" charset="0"/>
                <a:cs typeface="Times New Roman" panose="02020603050405020304" pitchFamily="18" charset="0"/>
              </a:rPr>
              <a:t>clerids</a:t>
            </a:r>
            <a:r>
              <a:rPr lang="en-US" sz="2000" dirty="0">
                <a:latin typeface="Times New Roman" panose="02020603050405020304" pitchFamily="18" charset="0"/>
                <a:cs typeface="Times New Roman" panose="02020603050405020304" pitchFamily="18" charset="0"/>
              </a:rPr>
              <a:t> are predaceous in nature, they have been found feeding on fly larvae as well as the skin and bones of carrion Most </a:t>
            </a:r>
            <a:r>
              <a:rPr lang="en-US" sz="2000" dirty="0" err="1">
                <a:latin typeface="Times New Roman" panose="02020603050405020304" pitchFamily="18" charset="0"/>
                <a:cs typeface="Times New Roman" panose="02020603050405020304" pitchFamily="18" charset="0"/>
              </a:rPr>
              <a:t>clerids</a:t>
            </a:r>
            <a:r>
              <a:rPr lang="en-US" sz="2000" dirty="0">
                <a:latin typeface="Times New Roman" panose="02020603050405020304" pitchFamily="18" charset="0"/>
                <a:cs typeface="Times New Roman" panose="02020603050405020304" pitchFamily="18" charset="0"/>
              </a:rPr>
              <a:t> are not useful in forensics because of their food choice, but some species such as </a:t>
            </a:r>
            <a:r>
              <a:rPr lang="en-US" sz="2000" i="1" dirty="0" err="1">
                <a:latin typeface="Times New Roman" panose="02020603050405020304" pitchFamily="18" charset="0"/>
                <a:cs typeface="Times New Roman" panose="02020603050405020304" pitchFamily="18" charset="0"/>
              </a:rPr>
              <a:t>Necrobia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rufipes</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can be useful. </a:t>
            </a:r>
            <a:r>
              <a:rPr lang="en-US" sz="2000" i="1" dirty="0" err="1">
                <a:latin typeface="Times New Roman" panose="02020603050405020304" pitchFamily="18" charset="0"/>
                <a:cs typeface="Times New Roman" panose="02020603050405020304" pitchFamily="18" charset="0"/>
              </a:rPr>
              <a:t>Necrobia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rufipes</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is attracted towards carrion in the later stages of decomposition, so its arrival on carrion can help provide an estimate for the post-mortem interval or PMI.</a:t>
            </a:r>
          </a:p>
        </p:txBody>
      </p:sp>
    </p:spTree>
    <p:extLst>
      <p:ext uri="{BB962C8B-B14F-4D97-AF65-F5344CB8AC3E}">
        <p14:creationId xmlns:p14="http://schemas.microsoft.com/office/powerpoint/2010/main" val="4067725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93" y="85560"/>
            <a:ext cx="8712968" cy="6740307"/>
          </a:xfrm>
          <a:prstGeom prst="rect">
            <a:avLst/>
          </a:prstGeom>
        </p:spPr>
        <p:txBody>
          <a:bodyPr wrap="square">
            <a:spAutoFit/>
          </a:bodyPr>
          <a:lstStyle/>
          <a:p>
            <a:pPr algn="l" rtl="0"/>
            <a:r>
              <a:rPr lang="en-US" sz="2000" b="1" dirty="0" smtClean="0">
                <a:solidFill>
                  <a:srgbClr val="202122"/>
                </a:solidFill>
                <a:latin typeface="Times New Roman" panose="02020603050405020304" pitchFamily="18" charset="0"/>
                <a:cs typeface="Times New Roman" panose="02020603050405020304" pitchFamily="18" charset="0"/>
              </a:rPr>
              <a:t>2- Family: </a:t>
            </a:r>
            <a:r>
              <a:rPr lang="en-US" sz="2000" b="1" dirty="0" err="1" smtClean="0">
                <a:solidFill>
                  <a:srgbClr val="202122"/>
                </a:solidFill>
                <a:latin typeface="Times New Roman" panose="02020603050405020304" pitchFamily="18" charset="0"/>
                <a:cs typeface="Times New Roman" panose="02020603050405020304" pitchFamily="18" charset="0"/>
              </a:rPr>
              <a:t>Dermestidae</a:t>
            </a:r>
            <a:r>
              <a:rPr lang="en-US" sz="2000" dirty="0">
                <a:solidFill>
                  <a:srgbClr val="202122"/>
                </a:solidFill>
                <a:latin typeface="Times New Roman" panose="02020603050405020304" pitchFamily="18" charset="0"/>
                <a:cs typeface="Times New Roman" panose="02020603050405020304" pitchFamily="18" charset="0"/>
              </a:rPr>
              <a:t> </a:t>
            </a:r>
            <a:endParaRPr lang="en-US" sz="2000" dirty="0" smtClean="0">
              <a:solidFill>
                <a:srgbClr val="202122"/>
              </a:solidFill>
              <a:latin typeface="Times New Roman" panose="02020603050405020304" pitchFamily="18" charset="0"/>
              <a:cs typeface="Times New Roman" panose="02020603050405020304" pitchFamily="18" charset="0"/>
            </a:endParaRPr>
          </a:p>
          <a:p>
            <a:pPr algn="l" rtl="0"/>
            <a:r>
              <a:rPr lang="en-US" dirty="0">
                <a:solidFill>
                  <a:srgbClr val="202122"/>
                </a:solidFill>
                <a:latin typeface="Times New Roman" panose="02020603050405020304" pitchFamily="18" charset="0"/>
                <a:cs typeface="Times New Roman" panose="02020603050405020304" pitchFamily="18" charset="0"/>
              </a:rPr>
              <a:t>C</a:t>
            </a:r>
            <a:r>
              <a:rPr lang="en-US" dirty="0" smtClean="0">
                <a:solidFill>
                  <a:srgbClr val="202122"/>
                </a:solidFill>
                <a:latin typeface="Times New Roman" panose="02020603050405020304" pitchFamily="18" charset="0"/>
                <a:cs typeface="Times New Roman" panose="02020603050405020304" pitchFamily="18" charset="0"/>
              </a:rPr>
              <a:t>ommonly </a:t>
            </a:r>
            <a:r>
              <a:rPr lang="en-US" dirty="0">
                <a:solidFill>
                  <a:srgbClr val="202122"/>
                </a:solidFill>
                <a:latin typeface="Times New Roman" panose="02020603050405020304" pitchFamily="18" charset="0"/>
                <a:cs typeface="Times New Roman" panose="02020603050405020304" pitchFamily="18" charset="0"/>
              </a:rPr>
              <a:t>referred to as </a:t>
            </a:r>
            <a:r>
              <a:rPr lang="en-US" b="1" dirty="0">
                <a:solidFill>
                  <a:srgbClr val="202122"/>
                </a:solidFill>
                <a:latin typeface="Times New Roman" panose="02020603050405020304" pitchFamily="18" charset="0"/>
                <a:cs typeface="Times New Roman" panose="02020603050405020304" pitchFamily="18" charset="0"/>
              </a:rPr>
              <a:t>skin beetles</a:t>
            </a:r>
            <a:r>
              <a:rPr lang="en-US" dirty="0">
                <a:solidFill>
                  <a:srgbClr val="202122"/>
                </a:solidFill>
                <a:latin typeface="Times New Roman" panose="02020603050405020304" pitchFamily="18" charset="0"/>
                <a:cs typeface="Times New Roman" panose="02020603050405020304" pitchFamily="18" charset="0"/>
              </a:rPr>
              <a:t>. Other common names include larder beetle, hide or leather beetles, carpet beetles, and </a:t>
            </a:r>
            <a:r>
              <a:rPr lang="en-US" dirty="0" err="1">
                <a:solidFill>
                  <a:srgbClr val="202122"/>
                </a:solidFill>
                <a:latin typeface="Times New Roman" panose="02020603050405020304" pitchFamily="18" charset="0"/>
                <a:cs typeface="Times New Roman" panose="02020603050405020304" pitchFamily="18" charset="0"/>
              </a:rPr>
              <a:t>khapra</a:t>
            </a:r>
            <a:r>
              <a:rPr lang="en-US" dirty="0">
                <a:solidFill>
                  <a:srgbClr val="202122"/>
                </a:solidFill>
                <a:latin typeface="Times New Roman" panose="02020603050405020304" pitchFamily="18" charset="0"/>
                <a:cs typeface="Times New Roman" panose="02020603050405020304" pitchFamily="18" charset="0"/>
              </a:rPr>
              <a:t> beetles</a:t>
            </a:r>
            <a:r>
              <a:rPr lang="en-US" dirty="0" smtClean="0">
                <a:solidFill>
                  <a:srgbClr val="202122"/>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Dermestids</a:t>
            </a:r>
            <a:r>
              <a:rPr lang="en-US" dirty="0">
                <a:latin typeface="Times New Roman" panose="02020603050405020304" pitchFamily="18" charset="0"/>
                <a:cs typeface="Times New Roman" panose="02020603050405020304" pitchFamily="18" charset="0"/>
              </a:rPr>
              <a:t> have a variety of habits; most genera are scavengers that feed on dry animal or plant material, such as skin or pollen, animal hair, feathers, dead insects and natural fibers. Members of </a:t>
            </a:r>
            <a:r>
              <a:rPr lang="en-US" i="1" dirty="0" err="1">
                <a:latin typeface="Times New Roman" panose="02020603050405020304" pitchFamily="18" charset="0"/>
                <a:cs typeface="Times New Roman" panose="02020603050405020304" pitchFamily="18" charset="0"/>
              </a:rPr>
              <a:t>Dermestes</a:t>
            </a:r>
            <a:r>
              <a:rPr lang="en-US" dirty="0">
                <a:latin typeface="Times New Roman" panose="02020603050405020304" pitchFamily="18" charset="0"/>
                <a:cs typeface="Times New Roman" panose="02020603050405020304" pitchFamily="18" charset="0"/>
              </a:rPr>
              <a:t> are found in animal carcasses, while others may be found in </a:t>
            </a:r>
            <a:r>
              <a:rPr lang="en-US" dirty="0" smtClean="0">
                <a:latin typeface="Times New Roman" panose="02020603050405020304" pitchFamily="18" charset="0"/>
                <a:cs typeface="Times New Roman" panose="02020603050405020304" pitchFamily="18" charset="0"/>
              </a:rPr>
              <a:t>mammal</a:t>
            </a:r>
            <a:r>
              <a:rPr lang="en-US" dirty="0">
                <a:latin typeface="Times New Roman" panose="02020603050405020304" pitchFamily="18" charset="0"/>
                <a:cs typeface="Times New Roman" panose="02020603050405020304" pitchFamily="18" charset="0"/>
              </a:rPr>
              <a:t>, bird, bee, or wasp </a:t>
            </a:r>
            <a:r>
              <a:rPr lang="en-US" dirty="0" smtClean="0">
                <a:latin typeface="Times New Roman" panose="02020603050405020304" pitchFamily="18" charset="0"/>
                <a:cs typeface="Times New Roman" panose="02020603050405020304" pitchFamily="18" charset="0"/>
              </a:rPr>
              <a:t>nests.</a:t>
            </a:r>
            <a:r>
              <a:rPr lang="en-US" dirty="0">
                <a:latin typeface="Times New Roman" panose="02020603050405020304" pitchFamily="18" charset="0"/>
                <a:cs typeface="Times New Roman" panose="02020603050405020304" pitchFamily="18" charset="0"/>
              </a:rPr>
              <a:t> These beetles are significant in forensic entomology. Some species are associated with decaying </a:t>
            </a:r>
            <a:r>
              <a:rPr lang="en-US" dirty="0" smtClean="0">
                <a:latin typeface="Times New Roman" panose="02020603050405020304" pitchFamily="18" charset="0"/>
                <a:cs typeface="Times New Roman" panose="02020603050405020304" pitchFamily="18" charset="0"/>
              </a:rPr>
              <a:t>carcasses</a:t>
            </a:r>
          </a:p>
          <a:p>
            <a:pPr algn="l" rtl="0"/>
            <a:r>
              <a:rPr lang="en-US" b="1" dirty="0" smtClean="0">
                <a:latin typeface="Times New Roman" panose="02020603050405020304" pitchFamily="18" charset="0"/>
                <a:cs typeface="Times New Roman" panose="02020603050405020304" pitchFamily="18" charset="0"/>
              </a:rPr>
              <a:t>Example for family:</a:t>
            </a:r>
          </a:p>
          <a:p>
            <a:pPr algn="l" rtl="0"/>
            <a:r>
              <a:rPr lang="nl-NL" b="1" dirty="0">
                <a:latin typeface="Times New Roman" panose="02020603050405020304" pitchFamily="18" charset="0"/>
                <a:cs typeface="Times New Roman" panose="02020603050405020304" pitchFamily="18" charset="0"/>
              </a:rPr>
              <a:t>Hide beetle </a:t>
            </a:r>
            <a:r>
              <a:rPr lang="nl-NL" b="1" i="1" dirty="0">
                <a:latin typeface="Times New Roman" panose="02020603050405020304" pitchFamily="18" charset="0"/>
                <a:cs typeface="Times New Roman" panose="02020603050405020304" pitchFamily="18" charset="0"/>
              </a:rPr>
              <a:t>Dermestes maculatus </a:t>
            </a:r>
            <a:r>
              <a:rPr lang="nl-NL" b="1" dirty="0" smtClean="0">
                <a:latin typeface="Times New Roman" panose="02020603050405020304" pitchFamily="18" charset="0"/>
                <a:cs typeface="Times New Roman" panose="02020603050405020304" pitchFamily="18" charset="0"/>
              </a:rPr>
              <a:t>DeGeer1</a:t>
            </a:r>
          </a:p>
          <a:p>
            <a:pPr algn="l" rtl="0"/>
            <a:r>
              <a:rPr lang="nl-NL" b="1" dirty="0" smtClean="0">
                <a:latin typeface="Times New Roman" panose="02020603050405020304" pitchFamily="18" charset="0"/>
                <a:cs typeface="Times New Roman" panose="02020603050405020304" pitchFamily="18" charset="0"/>
              </a:rPr>
              <a:t>Distrbution:</a:t>
            </a:r>
            <a:r>
              <a:rPr lang="nl-NL" dirty="0" smtClean="0">
                <a:latin typeface="Times New Roman" panose="02020603050405020304" pitchFamily="18" charset="0"/>
                <a:cs typeface="Times New Roman" panose="02020603050405020304" pitchFamily="18" charset="0"/>
              </a:rPr>
              <a:t>Cosmopolitan ,</a:t>
            </a:r>
            <a:r>
              <a:rPr lang="en-US" dirty="0">
                <a:latin typeface="Times New Roman" panose="02020603050405020304" pitchFamily="18" charset="0"/>
                <a:cs typeface="Times New Roman" panose="02020603050405020304" pitchFamily="18" charset="0"/>
              </a:rPr>
              <a:t> native throughout the continental United States and Canada, and also Hawaii. It is also known to occur in Oceania, southeast Asia, and </a:t>
            </a:r>
            <a:r>
              <a:rPr lang="en-US" dirty="0" err="1">
                <a:latin typeface="Times New Roman" panose="02020603050405020304" pitchFamily="18" charset="0"/>
                <a:cs typeface="Times New Roman" panose="02020603050405020304" pitchFamily="18" charset="0"/>
              </a:rPr>
              <a:t>E</a:t>
            </a:r>
            <a:r>
              <a:rPr lang="en-US" dirty="0" err="1" smtClean="0">
                <a:latin typeface="Times New Roman" panose="02020603050405020304" pitchFamily="18" charset="0"/>
                <a:cs typeface="Times New Roman" panose="02020603050405020304" pitchFamily="18" charset="0"/>
              </a:rPr>
              <a:t>rop</a:t>
            </a:r>
            <a:r>
              <a:rPr lang="en-US" dirty="0" smtClean="0">
                <a:latin typeface="Times New Roman" panose="02020603050405020304" pitchFamily="18" charset="0"/>
                <a:cs typeface="Times New Roman" panose="02020603050405020304" pitchFamily="18" charset="0"/>
              </a:rPr>
              <a:t>.</a:t>
            </a:r>
          </a:p>
          <a:p>
            <a:pPr algn="l" rtl="0"/>
            <a:r>
              <a:rPr lang="en-US" b="1" dirty="0" smtClean="0">
                <a:latin typeface="Times New Roman" panose="02020603050405020304" pitchFamily="18" charset="0"/>
                <a:cs typeface="Times New Roman" panose="02020603050405020304" pitchFamily="18" charset="0"/>
              </a:rPr>
              <a:t>Description:</a:t>
            </a:r>
          </a:p>
          <a:p>
            <a:pPr algn="l" rtl="0"/>
            <a:r>
              <a:rPr lang="en-US" b="1" dirty="0">
                <a:latin typeface="Times New Roman" panose="02020603050405020304" pitchFamily="18" charset="0"/>
                <a:cs typeface="Times New Roman" panose="02020603050405020304" pitchFamily="18" charset="0"/>
              </a:rPr>
              <a:t>Eggs</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Dermestes</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maculatus</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eggs are typically laid in batches of three to </a:t>
            </a:r>
            <a:r>
              <a:rPr lang="en-US" dirty="0" smtClean="0">
                <a:latin typeface="Times New Roman" panose="02020603050405020304" pitchFamily="18" charset="0"/>
                <a:cs typeface="Times New Roman" panose="02020603050405020304" pitchFamily="18" charset="0"/>
              </a:rPr>
              <a:t>20</a:t>
            </a:r>
          </a:p>
          <a:p>
            <a:pPr algn="l" rtl="0"/>
            <a:r>
              <a:rPr lang="en-US" b="1" dirty="0">
                <a:latin typeface="Times New Roman" panose="02020603050405020304" pitchFamily="18" charset="0"/>
                <a:cs typeface="Times New Roman" panose="02020603050405020304" pitchFamily="18" charset="0"/>
              </a:rPr>
              <a:t>Larvae</a:t>
            </a:r>
            <a:r>
              <a:rPr lang="en-US" dirty="0">
                <a:latin typeface="Times New Roman" panose="02020603050405020304" pitchFamily="18" charset="0"/>
                <a:cs typeface="Times New Roman" panose="02020603050405020304" pitchFamily="18" charset="0"/>
              </a:rPr>
              <a:t> The bodies of the larvae are covered in rows of hairs of different lengths, called setae. </a:t>
            </a:r>
            <a:r>
              <a:rPr lang="en-US" dirty="0" smtClean="0">
                <a:latin typeface="Times New Roman" panose="02020603050405020304" pitchFamily="18" charset="0"/>
                <a:cs typeface="Times New Roman" panose="02020603050405020304" pitchFamily="18" charset="0"/>
              </a:rPr>
              <a:t>Ventral </a:t>
            </a:r>
            <a:r>
              <a:rPr lang="en-US" dirty="0">
                <a:latin typeface="Times New Roman" panose="02020603050405020304" pitchFamily="18" charset="0"/>
                <a:cs typeface="Times New Roman" panose="02020603050405020304" pitchFamily="18" charset="0"/>
              </a:rPr>
              <a:t>is typically </a:t>
            </a:r>
            <a:r>
              <a:rPr lang="en-US" dirty="0" smtClean="0">
                <a:latin typeface="Times New Roman" panose="02020603050405020304" pitchFamily="18" charset="0"/>
                <a:cs typeface="Times New Roman" panose="02020603050405020304" pitchFamily="18" charset="0"/>
              </a:rPr>
              <a:t>yellowish-brown, </a:t>
            </a:r>
            <a:r>
              <a:rPr lang="en-US" dirty="0">
                <a:latin typeface="Times New Roman" panose="02020603050405020304" pitchFamily="18" charset="0"/>
                <a:cs typeface="Times New Roman" panose="02020603050405020304" pitchFamily="18" charset="0"/>
              </a:rPr>
              <a:t>dorsal surface is typically dark brown, usually with a central yellow line. Two long </a:t>
            </a:r>
            <a:r>
              <a:rPr lang="en-US" dirty="0" smtClean="0">
                <a:latin typeface="Times New Roman" panose="02020603050405020304" pitchFamily="18" charset="0"/>
                <a:cs typeface="Times New Roman" panose="02020603050405020304" pitchFamily="18" charset="0"/>
              </a:rPr>
              <a:t>horn-like</a:t>
            </a:r>
            <a:r>
              <a:rPr lang="en-US" dirty="0">
                <a:latin typeface="Times New Roman" panose="02020603050405020304" pitchFamily="18" charset="0"/>
                <a:cs typeface="Times New Roman" panose="02020603050405020304" pitchFamily="18" charset="0"/>
              </a:rPr>
              <a:t> protrusions</a:t>
            </a:r>
            <a:r>
              <a:rPr lang="en-US" dirty="0" smtClean="0">
                <a:latin typeface="Times New Roman" panose="02020603050405020304" pitchFamily="18" charset="0"/>
                <a:cs typeface="Times New Roman" panose="02020603050405020304" pitchFamily="18" charset="0"/>
              </a:rPr>
              <a:t> are </a:t>
            </a:r>
            <a:r>
              <a:rPr lang="en-US" dirty="0">
                <a:latin typeface="Times New Roman" panose="02020603050405020304" pitchFamily="18" charset="0"/>
                <a:cs typeface="Times New Roman" panose="02020603050405020304" pitchFamily="18" charset="0"/>
              </a:rPr>
              <a:t>located on the upper surface of the last </a:t>
            </a:r>
            <a:r>
              <a:rPr lang="en-US" dirty="0" smtClean="0">
                <a:latin typeface="Times New Roman" panose="02020603050405020304" pitchFamily="18" charset="0"/>
                <a:cs typeface="Times New Roman" panose="02020603050405020304" pitchFamily="18" charset="0"/>
              </a:rPr>
              <a:t>segment.</a:t>
            </a:r>
          </a:p>
          <a:p>
            <a:pPr algn="l" rtl="0"/>
            <a:r>
              <a:rPr lang="en-US" b="1" dirty="0">
                <a:latin typeface="Times New Roman" panose="02020603050405020304" pitchFamily="18" charset="0"/>
                <a:cs typeface="Times New Roman" panose="02020603050405020304" pitchFamily="18" charset="0"/>
              </a:rPr>
              <a:t>Pupae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pupae are an oval shape, usually smaller than the larvae, and do not have the many long hair-like </a:t>
            </a:r>
            <a:r>
              <a:rPr lang="en-US" dirty="0" smtClean="0">
                <a:latin typeface="Times New Roman" panose="02020603050405020304" pitchFamily="18" charset="0"/>
                <a:cs typeface="Times New Roman" panose="02020603050405020304" pitchFamily="18" charset="0"/>
              </a:rPr>
              <a:t>projections</a:t>
            </a:r>
          </a:p>
          <a:p>
            <a:pPr algn="l" rtl="0"/>
            <a:r>
              <a:rPr lang="en-US" b="1" dirty="0" smtClean="0">
                <a:latin typeface="Times New Roman" panose="02020603050405020304" pitchFamily="18" charset="0"/>
                <a:cs typeface="Times New Roman" panose="02020603050405020304" pitchFamily="18" charset="0"/>
              </a:rPr>
              <a:t>Adults:</a:t>
            </a:r>
            <a:r>
              <a:rPr lang="en-US" dirty="0" smtClean="0">
                <a:latin typeface="Times New Roman" panose="02020603050405020304" pitchFamily="18" charset="0"/>
                <a:cs typeface="Times New Roman" panose="02020603050405020304" pitchFamily="18" charset="0"/>
              </a:rPr>
              <a:t>  Length </a:t>
            </a:r>
            <a:r>
              <a:rPr lang="en-US" dirty="0">
                <a:latin typeface="Times New Roman" panose="02020603050405020304" pitchFamily="18" charset="0"/>
                <a:cs typeface="Times New Roman" panose="02020603050405020304" pitchFamily="18" charset="0"/>
              </a:rPr>
              <a:t>5.5 to 10.0 mm. Each side of the thorax has a band of white hairs. The underside of the abdomen is primarily white with black spots at the sides, and a large black patch on the last segment. The elytra are dark brown or black, with black, yellow, or white </a:t>
            </a:r>
            <a:r>
              <a:rPr lang="en-US" dirty="0" smtClean="0">
                <a:latin typeface="Times New Roman" panose="02020603050405020304" pitchFamily="18" charset="0"/>
                <a:cs typeface="Times New Roman" panose="02020603050405020304" pitchFamily="18" charset="0"/>
              </a:rPr>
              <a:t>hairs. </a:t>
            </a:r>
            <a:r>
              <a:rPr lang="en-US" dirty="0">
                <a:latin typeface="Times New Roman" panose="02020603050405020304" pitchFamily="18" charset="0"/>
                <a:cs typeface="Times New Roman" panose="02020603050405020304" pitchFamily="18" charset="0"/>
              </a:rPr>
              <a:t>The antennae are </a:t>
            </a:r>
            <a:r>
              <a:rPr lang="en-US" dirty="0" smtClean="0">
                <a:latin typeface="Times New Roman" panose="02020603050405020304" pitchFamily="18" charset="0"/>
                <a:cs typeface="Times New Roman" panose="02020603050405020304" pitchFamily="18" charset="0"/>
              </a:rPr>
              <a:t>short, </a:t>
            </a:r>
            <a:r>
              <a:rPr lang="en-US" dirty="0">
                <a:latin typeface="Times New Roman" panose="02020603050405020304" pitchFamily="18" charset="0"/>
                <a:cs typeface="Times New Roman" panose="02020603050405020304" pitchFamily="18" charset="0"/>
              </a:rPr>
              <a:t>with a club </a:t>
            </a:r>
            <a:r>
              <a:rPr lang="en-US" dirty="0" err="1" smtClean="0">
                <a:latin typeface="Times New Roman" panose="02020603050405020304" pitchFamily="18" charset="0"/>
                <a:cs typeface="Times New Roman" panose="02020603050405020304" pitchFamily="18" charset="0"/>
              </a:rPr>
              <a:t>segmente</a:t>
            </a:r>
            <a:r>
              <a:rPr lang="en-US" dirty="0" smtClean="0">
                <a:latin typeface="Times New Roman" panose="02020603050405020304" pitchFamily="18" charset="0"/>
                <a:cs typeface="Times New Roman" panose="02020603050405020304" pitchFamily="18" charset="0"/>
              </a:rPr>
              <a:t> at </a:t>
            </a:r>
            <a:r>
              <a:rPr lang="en-US" dirty="0">
                <a:latin typeface="Times New Roman" panose="02020603050405020304" pitchFamily="18" charset="0"/>
                <a:cs typeface="Times New Roman" panose="02020603050405020304" pitchFamily="18" charset="0"/>
              </a:rPr>
              <a:t>the tip. </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8186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3514</TotalTime>
  <Words>669</Words>
  <Application>Microsoft Office PowerPoint</Application>
  <PresentationFormat>On-screen Show (4:3)</PresentationFormat>
  <Paragraphs>76</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Miqdad</dc:creator>
  <cp:lastModifiedBy>Batez</cp:lastModifiedBy>
  <cp:revision>232</cp:revision>
  <cp:lastPrinted>2021-03-03T00:07:35Z</cp:lastPrinted>
  <dcterms:created xsi:type="dcterms:W3CDTF">2019-02-03T17:35:50Z</dcterms:created>
  <dcterms:modified xsi:type="dcterms:W3CDTF">2022-11-13T20:18:09Z</dcterms:modified>
</cp:coreProperties>
</file>