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7" r:id="rId4"/>
    <p:sldId id="279" r:id="rId5"/>
    <p:sldId id="276" r:id="rId6"/>
    <p:sldId id="278" r:id="rId7"/>
    <p:sldId id="259" r:id="rId8"/>
    <p:sldId id="260" r:id="rId9"/>
    <p:sldId id="280" r:id="rId10"/>
    <p:sldId id="275" r:id="rId11"/>
    <p:sldId id="262" r:id="rId12"/>
    <p:sldId id="265" r:id="rId13"/>
    <p:sldId id="264" r:id="rId14"/>
    <p:sldId id="266" r:id="rId15"/>
    <p:sldId id="267"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49" autoAdjust="0"/>
    <p:restoredTop sz="94660"/>
  </p:normalViewPr>
  <p:slideViewPr>
    <p:cSldViewPr snapToGrid="0">
      <p:cViewPr varScale="1">
        <p:scale>
          <a:sx n="87" d="100"/>
          <a:sy n="87" d="100"/>
        </p:scale>
        <p:origin x="25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B361BB-744D-49F6-BB94-80CF6FF3552E}"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328177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361BB-744D-49F6-BB94-80CF6FF3552E}"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417378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361BB-744D-49F6-BB94-80CF6FF3552E}"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278320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361BB-744D-49F6-BB94-80CF6FF3552E}"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893944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B361BB-744D-49F6-BB94-80CF6FF3552E}"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397934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B361BB-744D-49F6-BB94-80CF6FF3552E}"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165158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B361BB-744D-49F6-BB94-80CF6FF3552E}" type="datetimeFigureOut">
              <a:rPr lang="en-US" smtClean="0"/>
              <a:t>5/1/2023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1184216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B361BB-744D-49F6-BB94-80CF6FF3552E}" type="datetimeFigureOut">
              <a:rPr lang="en-US" smtClean="0"/>
              <a:t>5/1/2023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286149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361BB-744D-49F6-BB94-80CF6FF3552E}" type="datetimeFigureOut">
              <a:rPr lang="en-US" smtClean="0"/>
              <a:t>5/1/2023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392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B361BB-744D-49F6-BB94-80CF6FF3552E}"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139432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B361BB-744D-49F6-BB94-80CF6FF3552E}"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FD70C-F6EA-4FCE-ACD2-C4348D445A8E}" type="slidenum">
              <a:rPr lang="en-US" smtClean="0"/>
              <a:t>‹#›</a:t>
            </a:fld>
            <a:endParaRPr lang="en-US"/>
          </a:p>
        </p:txBody>
      </p:sp>
    </p:spTree>
    <p:extLst>
      <p:ext uri="{BB962C8B-B14F-4D97-AF65-F5344CB8AC3E}">
        <p14:creationId xmlns:p14="http://schemas.microsoft.com/office/powerpoint/2010/main" val="3078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361BB-744D-49F6-BB94-80CF6FF3552E}" type="datetimeFigureOut">
              <a:rPr lang="en-US" smtClean="0"/>
              <a:t>5/1/2023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FD70C-F6EA-4FCE-ACD2-C4348D445A8E}" type="slidenum">
              <a:rPr lang="en-US" smtClean="0"/>
              <a:t>‹#›</a:t>
            </a:fld>
            <a:endParaRPr lang="en-US"/>
          </a:p>
        </p:txBody>
      </p:sp>
    </p:spTree>
    <p:extLst>
      <p:ext uri="{BB962C8B-B14F-4D97-AF65-F5344CB8AC3E}">
        <p14:creationId xmlns:p14="http://schemas.microsoft.com/office/powerpoint/2010/main" val="3953684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als.ncsu.edu/course/ent425/tutorial/nerves.html#1"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cals.ncsu.edu/course/ent425/tutorial/nerves.html#2" TargetMode="External"/><Relationship Id="rId1" Type="http://schemas.openxmlformats.org/officeDocument/2006/relationships/slideLayout" Target="../slideLayouts/slideLayout1.xml"/><Relationship Id="rId4" Type="http://schemas.openxmlformats.org/officeDocument/2006/relationships/image" Target="file:///K:\&#1581;&#1588;&#1585;&#1575;&#1578;\TInsect%20Morphology%20and%20Anatomy_files\nerves.gif"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6400"/>
            <a:ext cx="12080838" cy="6540252"/>
          </a:xfrm>
          <a:prstGeom prst="rect">
            <a:avLst/>
          </a:prstGeom>
        </p:spPr>
        <p:txBody>
          <a:bodyPr wrap="square">
            <a:spAutoFit/>
          </a:bodyPr>
          <a:lstStyle/>
          <a:p>
            <a:pPr algn="ctr"/>
            <a:r>
              <a:rPr lang="en-US" sz="2000" b="1" dirty="0">
                <a:solidFill>
                  <a:srgbClr val="92D050"/>
                </a:solidFill>
                <a:latin typeface="Times New Roman" panose="02020603050405020304" pitchFamily="18" charset="0"/>
                <a:ea typeface="Times New Roman" panose="02020603050405020304" pitchFamily="18" charset="0"/>
                <a:cs typeface="Times New Roman" panose="02020603050405020304" pitchFamily="18" charset="0"/>
              </a:rPr>
              <a:t>Insect Structures</a:t>
            </a:r>
          </a:p>
          <a:p>
            <a:pPr algn="ctr"/>
            <a:r>
              <a:rPr lang="en-US" sz="2000" b="1" dirty="0">
                <a:solidFill>
                  <a:srgbClr val="92D050"/>
                </a:solidFill>
                <a:latin typeface="Times New Roman" panose="02020603050405020304" pitchFamily="18" charset="0"/>
                <a:ea typeface="Times New Roman" panose="02020603050405020304" pitchFamily="18" charset="0"/>
                <a:cs typeface="Times New Roman" panose="02020603050405020304" pitchFamily="18" charset="0"/>
              </a:rPr>
              <a:t>Lect. </a:t>
            </a:r>
            <a:r>
              <a:rPr lang="en-US" sz="2000" b="1" dirty="0" smtClean="0">
                <a:solidFill>
                  <a:srgbClr val="92D050"/>
                </a:solidFill>
                <a:latin typeface="Times New Roman" panose="02020603050405020304" pitchFamily="18" charset="0"/>
                <a:ea typeface="Times New Roman" panose="02020603050405020304" pitchFamily="18" charset="0"/>
                <a:cs typeface="Times New Roman" panose="02020603050405020304" pitchFamily="18" charset="0"/>
              </a:rPr>
              <a:t>11-Grade </a:t>
            </a:r>
            <a:r>
              <a:rPr lang="en-US" sz="2000" b="1" dirty="0">
                <a:solidFill>
                  <a:srgbClr val="92D050"/>
                </a:solidFill>
                <a:latin typeface="Times New Roman" panose="02020603050405020304" pitchFamily="18" charset="0"/>
                <a:ea typeface="Times New Roman" panose="02020603050405020304" pitchFamily="18" charset="0"/>
                <a:cs typeface="Times New Roman" panose="02020603050405020304" pitchFamily="18" charset="0"/>
              </a:rPr>
              <a:t>2-Dr. </a:t>
            </a:r>
            <a:r>
              <a:rPr lang="en-US" sz="2000" b="1" dirty="0" err="1">
                <a:solidFill>
                  <a:srgbClr val="92D050"/>
                </a:solidFill>
                <a:latin typeface="Times New Roman" panose="02020603050405020304" pitchFamily="18" charset="0"/>
                <a:ea typeface="Times New Roman" panose="02020603050405020304" pitchFamily="18" charset="0"/>
                <a:cs typeface="Times New Roman" panose="02020603050405020304" pitchFamily="18" charset="0"/>
              </a:rPr>
              <a:t>Gazang</a:t>
            </a:r>
            <a:r>
              <a:rPr lang="en-US" sz="2000" b="1" dirty="0">
                <a:solidFill>
                  <a:srgbClr val="92D050"/>
                </a:solidFill>
                <a:latin typeface="Times New Roman" panose="02020603050405020304" pitchFamily="18" charset="0"/>
                <a:ea typeface="Times New Roman" panose="02020603050405020304" pitchFamily="18" charset="0"/>
                <a:cs typeface="Times New Roman" panose="02020603050405020304" pitchFamily="18" charset="0"/>
              </a:rPr>
              <a:t> T. Omar</a:t>
            </a:r>
          </a:p>
          <a:p>
            <a:pPr>
              <a:lnSpc>
                <a:spcPct val="150000"/>
              </a:lnSpc>
            </a:pPr>
            <a:r>
              <a:rPr lang="en-US" sz="2000" b="1" dirty="0">
                <a:solidFill>
                  <a:schemeClr val="accent1"/>
                </a:solidFill>
                <a:latin typeface="Times New Roman" panose="02020603050405020304" pitchFamily="18" charset="0"/>
                <a:cs typeface="Times New Roman" panose="02020603050405020304" pitchFamily="18" charset="0"/>
              </a:rPr>
              <a:t>Circulatory</a:t>
            </a:r>
            <a:r>
              <a:rPr lang="en-US" sz="20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system</a:t>
            </a:r>
            <a:r>
              <a:rPr lang="en-US" sz="20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Insects, like all other arthropods, have an open circulatory system which </a:t>
            </a:r>
            <a:r>
              <a:rPr lang="en-US" sz="2000" dirty="0" smtClean="0">
                <a:latin typeface="Times New Roman" panose="02020603050405020304" pitchFamily="18" charset="0"/>
                <a:cs typeface="Times New Roman" panose="02020603050405020304" pitchFamily="18" charset="0"/>
              </a:rPr>
              <a:t>blood </a:t>
            </a:r>
            <a:r>
              <a:rPr lang="en-US" sz="2000" dirty="0">
                <a:latin typeface="Times New Roman" panose="02020603050405020304" pitchFamily="18" charset="0"/>
                <a:cs typeface="Times New Roman" panose="02020603050405020304" pitchFamily="18" charset="0"/>
              </a:rPr>
              <a:t>(usually called </a:t>
            </a:r>
            <a:r>
              <a:rPr lang="en-US" sz="2000" dirty="0" err="1">
                <a:latin typeface="Times New Roman" panose="02020603050405020304" pitchFamily="18" charset="0"/>
                <a:cs typeface="Times New Roman" panose="02020603050405020304" pitchFamily="18" charset="0"/>
              </a:rPr>
              <a:t>hemolymph</a:t>
            </a:r>
            <a:r>
              <a:rPr lang="en-US" sz="2000" dirty="0">
                <a:latin typeface="Times New Roman" panose="02020603050405020304" pitchFamily="18" charset="0"/>
                <a:cs typeface="Times New Roman" panose="02020603050405020304" pitchFamily="18" charset="0"/>
              </a:rPr>
              <a:t>) spends much of its time flowing within body cavities </a:t>
            </a:r>
            <a:r>
              <a:rPr lang="en-US" altLang="en-US" sz="2000" dirty="0" smtClean="0">
                <a:latin typeface="Times New Roman" panose="02020603050405020304" pitchFamily="18" charset="0"/>
                <a:cs typeface="Times New Roman" panose="02020603050405020304" pitchFamily="18" charset="0"/>
              </a:rPr>
              <a:t>which is know as the </a:t>
            </a:r>
            <a:r>
              <a:rPr lang="en-US" altLang="en-US" sz="2000" b="1" dirty="0" err="1" smtClean="0">
                <a:latin typeface="Times New Roman" panose="02020603050405020304" pitchFamily="18" charset="0"/>
                <a:cs typeface="Times New Roman" panose="02020603050405020304" pitchFamily="18" charset="0"/>
              </a:rPr>
              <a:t>haemocoel</a:t>
            </a:r>
            <a:r>
              <a:rPr lang="en-US" alt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where </a:t>
            </a:r>
            <a:r>
              <a:rPr lang="en-US" sz="2000" dirty="0">
                <a:latin typeface="Times New Roman" panose="02020603050405020304" pitchFamily="18" charset="0"/>
                <a:cs typeface="Times New Roman" panose="02020603050405020304" pitchFamily="18" charset="0"/>
              </a:rPr>
              <a:t>it makes direct contact with all internal tissues and organs. </a:t>
            </a:r>
            <a:r>
              <a:rPr lang="en-US" altLang="en-US" sz="2000" b="1" dirty="0" smtClean="0">
                <a:latin typeface="Times New Roman" panose="02020603050405020304" pitchFamily="18" charset="0"/>
                <a:cs typeface="Times New Roman" panose="02020603050405020304" pitchFamily="18" charset="0"/>
              </a:rPr>
              <a:t>I</a:t>
            </a:r>
            <a:r>
              <a:rPr lang="en-US" altLang="en-US" sz="2000" dirty="0" smtClean="0">
                <a:latin typeface="Times New Roman" panose="02020603050405020304" pitchFamily="18" charset="0"/>
                <a:cs typeface="Times New Roman" panose="02020603050405020304" pitchFamily="18" charset="0"/>
              </a:rPr>
              <a:t>nsect blood (called </a:t>
            </a:r>
            <a:r>
              <a:rPr lang="en-US" altLang="en-US" sz="2000" b="1" dirty="0" err="1" smtClean="0">
                <a:latin typeface="Times New Roman" panose="02020603050405020304" pitchFamily="18" charset="0"/>
                <a:cs typeface="Times New Roman" panose="02020603050405020304" pitchFamily="18" charset="0"/>
              </a:rPr>
              <a:t>hemolymph</a:t>
            </a:r>
            <a:r>
              <a:rPr lang="en-US" altLang="en-US" sz="2000" dirty="0" smtClean="0">
                <a:latin typeface="Times New Roman" panose="02020603050405020304" pitchFamily="18" charset="0"/>
                <a:cs typeface="Times New Roman" panose="02020603050405020304" pitchFamily="18" charset="0"/>
              </a:rPr>
              <a:t>) has no respiratory pigment or hemoglobin. Respiration is carried out by the tracheal system.</a:t>
            </a:r>
          </a:p>
          <a:p>
            <a:r>
              <a:rPr lang="en-US" altLang="en-US" sz="2000" b="1" dirty="0" smtClean="0">
                <a:solidFill>
                  <a:schemeClr val="accent1"/>
                </a:solidFill>
                <a:latin typeface="Times New Roman" panose="02020603050405020304" pitchFamily="18" charset="0"/>
                <a:cs typeface="Times New Roman" panose="02020603050405020304" pitchFamily="18" charset="0"/>
              </a:rPr>
              <a:t> </a:t>
            </a:r>
          </a:p>
          <a:p>
            <a:r>
              <a:rPr lang="en-US" altLang="en-US" sz="2000" b="1" dirty="0" smtClean="0">
                <a:solidFill>
                  <a:schemeClr val="accent1"/>
                </a:solidFill>
                <a:latin typeface="Times New Roman" panose="02020603050405020304" pitchFamily="18" charset="0"/>
                <a:cs typeface="Times New Roman" panose="02020603050405020304" pitchFamily="18" charset="0"/>
              </a:rPr>
              <a:t>Circulatory </a:t>
            </a:r>
            <a:r>
              <a:rPr lang="en-US" altLang="en-US" sz="2000" b="1" dirty="0">
                <a:solidFill>
                  <a:schemeClr val="accent1"/>
                </a:solidFill>
                <a:latin typeface="Times New Roman" panose="02020603050405020304" pitchFamily="18" charset="0"/>
                <a:cs typeface="Times New Roman" panose="02020603050405020304" pitchFamily="18" charset="0"/>
              </a:rPr>
              <a:t>System Function</a:t>
            </a:r>
            <a:endParaRPr lang="en-US" altLang="en-US" sz="2000" dirty="0" smtClean="0">
              <a:latin typeface="Times New Roman" panose="02020603050405020304" pitchFamily="18" charset="0"/>
              <a:cs typeface="Times New Roman" panose="02020603050405020304" pitchFamily="18" charset="0"/>
            </a:endParaRPr>
          </a:p>
          <a:p>
            <a:pPr>
              <a:lnSpc>
                <a:spcPct val="90000"/>
              </a:lnSpc>
            </a:pPr>
            <a:r>
              <a:rPr lang="en-US" altLang="en-US" sz="2000" dirty="0">
                <a:latin typeface="Times New Roman" panose="02020603050405020304" pitchFamily="18" charset="0"/>
                <a:cs typeface="Times New Roman" panose="02020603050405020304" pitchFamily="18" charset="0"/>
              </a:rPr>
              <a:t>1-Move circulatory fluid (blood) around body</a:t>
            </a:r>
          </a:p>
          <a:p>
            <a:pPr>
              <a:lnSpc>
                <a:spcPct val="90000"/>
              </a:lnSpc>
            </a:pPr>
            <a:r>
              <a:rPr lang="en-US" altLang="en-US" sz="2000" dirty="0">
                <a:latin typeface="Times New Roman" panose="02020603050405020304" pitchFamily="18" charset="0"/>
                <a:cs typeface="Times New Roman" panose="02020603050405020304" pitchFamily="18" charset="0"/>
              </a:rPr>
              <a:t>2-Gas Transport</a:t>
            </a:r>
          </a:p>
          <a:p>
            <a:pPr>
              <a:lnSpc>
                <a:spcPct val="90000"/>
              </a:lnSpc>
            </a:pPr>
            <a:r>
              <a:rPr lang="en-US" altLang="en-US" sz="2000" dirty="0">
                <a:latin typeface="Times New Roman" panose="02020603050405020304" pitchFamily="18" charset="0"/>
                <a:cs typeface="Times New Roman" panose="02020603050405020304" pitchFamily="18" charset="0"/>
              </a:rPr>
              <a:t>3-Nutrient Transport</a:t>
            </a:r>
          </a:p>
          <a:p>
            <a:pPr>
              <a:lnSpc>
                <a:spcPct val="90000"/>
              </a:lnSpc>
            </a:pPr>
            <a:r>
              <a:rPr lang="en-US" altLang="en-US" sz="2000" dirty="0">
                <a:latin typeface="Times New Roman" panose="02020603050405020304" pitchFamily="18" charset="0"/>
                <a:cs typeface="Times New Roman" panose="02020603050405020304" pitchFamily="18" charset="0"/>
              </a:rPr>
              <a:t>4-Excretory Product Transport</a:t>
            </a:r>
          </a:p>
          <a:p>
            <a:pPr>
              <a:lnSpc>
                <a:spcPct val="90000"/>
              </a:lnSpc>
            </a:pPr>
            <a:r>
              <a:rPr lang="en-US" altLang="en-US" sz="2000" dirty="0">
                <a:latin typeface="Times New Roman" panose="02020603050405020304" pitchFamily="18" charset="0"/>
                <a:cs typeface="Times New Roman" panose="02020603050405020304" pitchFamily="18" charset="0"/>
              </a:rPr>
              <a:t>5-Cell Signal Transport</a:t>
            </a:r>
          </a:p>
          <a:p>
            <a:pPr>
              <a:lnSpc>
                <a:spcPct val="90000"/>
              </a:lnSpc>
            </a:pPr>
            <a:r>
              <a:rPr lang="en-US" altLang="en-US" sz="2000" dirty="0">
                <a:latin typeface="Times New Roman" panose="02020603050405020304" pitchFamily="18" charset="0"/>
                <a:cs typeface="Times New Roman" panose="02020603050405020304" pitchFamily="18" charset="0"/>
              </a:rPr>
              <a:t>6-Hydraulic Force</a:t>
            </a:r>
          </a:p>
          <a:p>
            <a:pPr>
              <a:lnSpc>
                <a:spcPct val="90000"/>
              </a:lnSpc>
            </a:pPr>
            <a:r>
              <a:rPr lang="en-US" altLang="en-US" sz="2000" dirty="0">
                <a:latin typeface="Times New Roman" panose="02020603050405020304" pitchFamily="18" charset="0"/>
                <a:cs typeface="Times New Roman" panose="02020603050405020304" pitchFamily="18" charset="0"/>
              </a:rPr>
              <a:t>7-Heat Conductance</a:t>
            </a:r>
          </a:p>
          <a:p>
            <a:pPr>
              <a:lnSpc>
                <a:spcPct val="90000"/>
              </a:lnSpc>
            </a:pPr>
            <a:r>
              <a:rPr lang="en-US" altLang="en-US" sz="2000" dirty="0" smtClean="0">
                <a:latin typeface="Times New Roman" panose="02020603050405020304" pitchFamily="18" charset="0"/>
                <a:cs typeface="Times New Roman" panose="02020603050405020304" pitchFamily="18" charset="0"/>
              </a:rPr>
              <a:t>8-Defense</a:t>
            </a:r>
            <a:endParaRPr lang="en-US" altLang="en-US" sz="2000" dirty="0">
              <a:latin typeface="Times New Roman" panose="02020603050405020304" pitchFamily="18" charset="0"/>
              <a:cs typeface="Times New Roman" panose="02020603050405020304" pitchFamily="18" charset="0"/>
            </a:endParaRPr>
          </a:p>
          <a:p>
            <a:pPr>
              <a:lnSpc>
                <a:spcPct val="90000"/>
              </a:lnSpc>
            </a:pPr>
            <a:r>
              <a:rPr lang="en-US" altLang="en-US" sz="2000" dirty="0">
                <a:latin typeface="Times New Roman" panose="02020603050405020304" pitchFamily="18" charset="0"/>
                <a:cs typeface="Times New Roman" panose="02020603050405020304" pitchFamily="18" charset="0"/>
              </a:rPr>
              <a:t>9</a:t>
            </a:r>
            <a:r>
              <a:rPr lang="en-US" altLang="en-US" sz="2000" dirty="0" smtClean="0">
                <a:latin typeface="Times New Roman" panose="02020603050405020304" pitchFamily="18" charset="0"/>
                <a:cs typeface="Times New Roman" panose="02020603050405020304" pitchFamily="18" charset="0"/>
              </a:rPr>
              <a:t>-Wound </a:t>
            </a:r>
            <a:r>
              <a:rPr lang="en-US" altLang="en-US" sz="2000" dirty="0">
                <a:latin typeface="Times New Roman" panose="02020603050405020304" pitchFamily="18" charset="0"/>
                <a:cs typeface="Times New Roman" panose="02020603050405020304" pitchFamily="18" charset="0"/>
              </a:rPr>
              <a:t>healing</a:t>
            </a:r>
          </a:p>
          <a:p>
            <a:endParaRPr lang="en-US" altLang="en-US" sz="2000" dirty="0" smtClean="0">
              <a:cs typeface="Arial" panose="020B0604020202020204" pitchFamily="34" charset="0"/>
            </a:endParaRPr>
          </a:p>
          <a:p>
            <a:endParaRPr lang="en-US" sz="2000" dirty="0">
              <a:latin typeface="Times New Roman" panose="02020603050405020304" pitchFamily="18" charset="0"/>
              <a:cs typeface="Times New Roman" panose="02020603050405020304" pitchFamily="18" charset="0"/>
            </a:endParaRPr>
          </a:p>
          <a:p>
            <a:pPr>
              <a:lnSpc>
                <a:spcPct val="150000"/>
              </a:lnSpc>
            </a:pP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4204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7512" y="-328341"/>
            <a:ext cx="12074487" cy="7742119"/>
          </a:xfrm>
          <a:prstGeom prst="rect">
            <a:avLst/>
          </a:prstGeom>
        </p:spPr>
        <p:txBody>
          <a:bodyPr wrap="square">
            <a:spAutoFit/>
          </a:bodyPr>
          <a:lstStyle/>
          <a:p>
            <a:pPr rtl="1">
              <a:lnSpc>
                <a:spcPct val="115000"/>
              </a:lnSpc>
              <a:spcAft>
                <a:spcPts val="1000"/>
              </a:spcAft>
            </a:pPr>
            <a:r>
              <a:rPr lang="en-US" b="1" dirty="0">
                <a:latin typeface="Times New Roman" panose="02020603050405020304" pitchFamily="18" charset="0"/>
                <a:ea typeface="Calibri" panose="020F0502020204030204" pitchFamily="34"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rtl="1"/>
            <a:r>
              <a:rPr lang="en-US" sz="2000" b="1" dirty="0" smtClean="0">
                <a:latin typeface="Times New Roman" panose="02020603050405020304" pitchFamily="18" charset="0"/>
                <a:cs typeface="Times New Roman" panose="02020603050405020304" pitchFamily="18" charset="0"/>
              </a:rPr>
              <a:t> </a:t>
            </a:r>
            <a:r>
              <a:rPr lang="en-US" sz="2000" b="1" dirty="0">
                <a:solidFill>
                  <a:srgbClr val="C00000"/>
                </a:solidFill>
                <a:latin typeface="Times New Roman" panose="02020603050405020304" pitchFamily="18" charset="0"/>
                <a:cs typeface="Times New Roman" panose="02020603050405020304" pitchFamily="18" charset="0"/>
              </a:rPr>
              <a:t>Accessory pulsatile organs</a:t>
            </a:r>
          </a:p>
          <a:p>
            <a:r>
              <a:rPr lang="en-US" sz="2000" dirty="0">
                <a:latin typeface="Times New Roman" panose="02020603050405020304" pitchFamily="18" charset="0"/>
                <a:cs typeface="Times New Roman" panose="02020603050405020304" pitchFamily="18" charset="0"/>
              </a:rPr>
              <a:t>In addition to the dorsal vessel, insects have other pulsating structure connected with the </a:t>
            </a:r>
            <a:r>
              <a:rPr lang="en-US" sz="2000" dirty="0" err="1">
                <a:latin typeface="Times New Roman" panose="02020603050405020304" pitchFamily="18" charset="0"/>
                <a:cs typeface="Times New Roman" panose="02020603050405020304" pitchFamily="18" charset="0"/>
              </a:rPr>
              <a:t>haemocoel</a:t>
            </a:r>
            <a:r>
              <a:rPr lang="en-US" sz="2000" dirty="0">
                <a:latin typeface="Times New Roman" panose="02020603050405020304" pitchFamily="18" charset="0"/>
                <a:cs typeface="Times New Roman" panose="02020603050405020304" pitchFamily="18" charset="0"/>
              </a:rPr>
              <a:t> that maintain circulation through the appendages</a:t>
            </a:r>
            <a:r>
              <a:rPr lang="en-US" sz="2000" dirty="0" smtClean="0">
                <a:latin typeface="Times New Roman" panose="02020603050405020304" pitchFamily="18" charset="0"/>
                <a:cs typeface="Times New Roman" panose="02020603050405020304" pitchFamily="18" charset="0"/>
              </a:rPr>
              <a:t>. The </a:t>
            </a:r>
            <a:r>
              <a:rPr lang="en-US" sz="2000" dirty="0" err="1">
                <a:latin typeface="Times New Roman" panose="02020603050405020304" pitchFamily="18" charset="0"/>
                <a:cs typeface="Times New Roman" panose="02020603050405020304" pitchFamily="18" charset="0"/>
              </a:rPr>
              <a:t>haemolymph</a:t>
            </a:r>
            <a:r>
              <a:rPr lang="en-US" sz="2000" dirty="0">
                <a:latin typeface="Times New Roman" panose="02020603050405020304" pitchFamily="18" charset="0"/>
                <a:cs typeface="Times New Roman" panose="02020603050405020304" pitchFamily="18" charset="0"/>
              </a:rPr>
              <a:t> is circulated to the appendages </a:t>
            </a:r>
            <a:r>
              <a:rPr lang="en-US" sz="2000" dirty="0" err="1">
                <a:latin typeface="Times New Roman" panose="02020603050405020304" pitchFamily="18" charset="0"/>
                <a:cs typeface="Times New Roman" panose="02020603050405020304" pitchFamily="18" charset="0"/>
              </a:rPr>
              <a:t>unidirectionally</a:t>
            </a:r>
            <a:r>
              <a:rPr lang="en-US" sz="2000" dirty="0">
                <a:latin typeface="Times New Roman" panose="02020603050405020304" pitchFamily="18" charset="0"/>
                <a:cs typeface="Times New Roman" panose="02020603050405020304" pitchFamily="18" charset="0"/>
              </a:rPr>
              <a:t> with the aid of muscular pumps or accessory pulsatile organs which are usually found at the base of the antennae or wings and sometimes in the legs. Pumping rate accelerates due to periods of increased </a:t>
            </a:r>
            <a:r>
              <a:rPr lang="en-US" sz="2000" dirty="0" smtClean="0">
                <a:latin typeface="Times New Roman" panose="02020603050405020304" pitchFamily="18" charset="0"/>
                <a:cs typeface="Times New Roman" panose="02020603050405020304" pitchFamily="18" charset="0"/>
              </a:rPr>
              <a:t>activity</a:t>
            </a:r>
          </a:p>
          <a:p>
            <a:pPr rtl="1"/>
            <a:r>
              <a:rPr lang="en-US" sz="2000" b="1" dirty="0" smtClean="0">
                <a:solidFill>
                  <a:srgbClr val="C00000"/>
                </a:solidFill>
                <a:latin typeface="Times New Roman" panose="02020603050405020304" pitchFamily="18" charset="0"/>
                <a:cs typeface="Times New Roman" panose="02020603050405020304" pitchFamily="18" charset="0"/>
              </a:rPr>
              <a:t>1-Wing </a:t>
            </a:r>
            <a:r>
              <a:rPr lang="en-US" sz="2000" b="1" dirty="0">
                <a:solidFill>
                  <a:srgbClr val="C00000"/>
                </a:solidFill>
                <a:latin typeface="Times New Roman" panose="02020603050405020304" pitchFamily="18" charset="0"/>
                <a:cs typeface="Times New Roman" panose="02020603050405020304" pitchFamily="18" charset="0"/>
              </a:rPr>
              <a:t>pulsatile organ</a:t>
            </a:r>
            <a:endParaRPr lang="en-US" sz="2000" dirty="0">
              <a:solidFill>
                <a:srgbClr val="C00000"/>
              </a:solidFill>
              <a:latin typeface="Times New Roman" panose="02020603050405020304" pitchFamily="18" charset="0"/>
              <a:cs typeface="Times New Roman" panose="02020603050405020304" pitchFamily="18" charset="0"/>
            </a:endParaRPr>
          </a:p>
          <a:p>
            <a:pPr rtl="1"/>
            <a:r>
              <a:rPr lang="en-US" sz="2000" dirty="0">
                <a:latin typeface="Times New Roman" panose="02020603050405020304" pitchFamily="18" charset="0"/>
                <a:cs typeface="Times New Roman" panose="02020603050405020304" pitchFamily="18" charset="0"/>
              </a:rPr>
              <a:t>A blood </a:t>
            </a:r>
            <a:r>
              <a:rPr lang="en-US" sz="2000" dirty="0" smtClean="0">
                <a:latin typeface="Times New Roman" panose="02020603050405020304" pitchFamily="18" charset="0"/>
                <a:cs typeface="Times New Roman" panose="02020603050405020304" pitchFamily="18" charset="0"/>
              </a:rPr>
              <a:t>space, </a:t>
            </a:r>
            <a:r>
              <a:rPr lang="en-US" sz="2000" dirty="0">
                <a:latin typeface="Times New Roman" panose="02020603050405020304" pitchFamily="18" charset="0"/>
                <a:cs typeface="Times New Roman" panose="02020603050405020304" pitchFamily="18" charset="0"/>
              </a:rPr>
              <a:t>beneath the posterior part of the tergum which is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completely isolated from the remaining </a:t>
            </a:r>
            <a:r>
              <a:rPr lang="en-US" sz="2000" dirty="0" err="1">
                <a:latin typeface="Times New Roman" panose="02020603050405020304" pitchFamily="18" charset="0"/>
                <a:cs typeface="Times New Roman" panose="02020603050405020304" pitchFamily="18" charset="0"/>
              </a:rPr>
              <a:t>hemocoel</a:t>
            </a:r>
            <a:r>
              <a:rPr lang="en-US" sz="2000" dirty="0">
                <a:latin typeface="Times New Roman" panose="02020603050405020304" pitchFamily="18" charset="0"/>
                <a:cs typeface="Times New Roman" panose="02020603050405020304" pitchFamily="18" charset="0"/>
              </a:rPr>
              <a:t> of the thorax. It connect with the </a:t>
            </a:r>
            <a:r>
              <a:rPr lang="en-US" sz="2000" dirty="0" smtClean="0">
                <a:latin typeface="Times New Roman" panose="02020603050405020304" pitchFamily="18" charset="0"/>
                <a:cs typeface="Times New Roman" panose="02020603050405020304" pitchFamily="18" charset="0"/>
              </a:rPr>
              <a:t>posterior </a:t>
            </a:r>
            <a:r>
              <a:rPr lang="en-US" sz="2000" dirty="0">
                <a:latin typeface="Times New Roman" panose="02020603050405020304" pitchFamily="18" charset="0"/>
                <a:cs typeface="Times New Roman" panose="02020603050405020304" pitchFamily="18" charset="0"/>
              </a:rPr>
              <a:t>veins of the wing via the axillary cord of the wing. The ventral wall of the reservoir forms a muscular pump. It may be derived from the heart, or maybe a separate structure.  The pulsatile organs work with the heart beat in some insects, so when heart pump blood forward the pulsatile organ pump the blood through the wing veins and verse </a:t>
            </a:r>
            <a:r>
              <a:rPr lang="en-US" sz="2000" dirty="0" smtClean="0">
                <a:latin typeface="Times New Roman" panose="02020603050405020304" pitchFamily="18" charset="0"/>
                <a:cs typeface="Times New Roman" panose="02020603050405020304" pitchFamily="18" charset="0"/>
              </a:rPr>
              <a:t>versa.</a:t>
            </a:r>
            <a:endParaRPr lang="en-US" sz="2000" dirty="0">
              <a:latin typeface="Times New Roman" panose="02020603050405020304" pitchFamily="18" charset="0"/>
              <a:cs typeface="Times New Roman" panose="02020603050405020304" pitchFamily="18" charset="0"/>
            </a:endParaRPr>
          </a:p>
          <a:p>
            <a:r>
              <a:rPr lang="en-US" dirty="0" smtClean="0"/>
              <a:t> </a:t>
            </a:r>
          </a:p>
          <a:p>
            <a:r>
              <a:rPr lang="en-US" sz="2000" b="1" dirty="0" smtClean="0">
                <a:solidFill>
                  <a:srgbClr val="C00000"/>
                </a:solidFill>
                <a:latin typeface="Times New Roman" panose="02020603050405020304" pitchFamily="18" charset="0"/>
                <a:cs typeface="Times New Roman" panose="02020603050405020304" pitchFamily="18" charset="0"/>
              </a:rPr>
              <a:t>2-Antennal </a:t>
            </a:r>
            <a:r>
              <a:rPr lang="en-US" sz="2000" b="1" dirty="0">
                <a:solidFill>
                  <a:srgbClr val="C00000"/>
                </a:solidFill>
                <a:latin typeface="Times New Roman" panose="02020603050405020304" pitchFamily="18" charset="0"/>
                <a:cs typeface="Times New Roman" panose="02020603050405020304" pitchFamily="18" charset="0"/>
              </a:rPr>
              <a:t>pulsatile organ</a:t>
            </a:r>
            <a:endParaRPr lang="en-US" sz="2000" dirty="0">
              <a:solidFill>
                <a:srgbClr val="C00000"/>
              </a:solidFill>
              <a:latin typeface="Times New Roman" panose="02020603050405020304" pitchFamily="18" charset="0"/>
              <a:cs typeface="Times New Roman" panose="02020603050405020304" pitchFamily="18" charset="0"/>
            </a:endParaRPr>
          </a:p>
          <a:p>
            <a:pPr rtl="1"/>
            <a:r>
              <a:rPr lang="en-US" sz="2000" dirty="0">
                <a:latin typeface="Times New Roman" panose="02020603050405020304" pitchFamily="18" charset="0"/>
                <a:cs typeface="Times New Roman" panose="02020603050405020304" pitchFamily="18" charset="0"/>
              </a:rPr>
              <a:t>A pulsatile organ is also found at the base of each antenna. It consists of an ampulla from which a fine tube extends almost to the tip of the antenna. In most insects, compression , which derives </a:t>
            </a:r>
            <a:r>
              <a:rPr lang="en-US" sz="2000" dirty="0" err="1">
                <a:latin typeface="Times New Roman" panose="02020603050405020304" pitchFamily="18" charset="0"/>
                <a:cs typeface="Times New Roman" panose="02020603050405020304" pitchFamily="18" charset="0"/>
              </a:rPr>
              <a:t>hemolymph</a:t>
            </a:r>
            <a:r>
              <a:rPr lang="en-US" sz="2000" dirty="0">
                <a:latin typeface="Times New Roman" panose="02020603050405020304" pitchFamily="18" charset="0"/>
                <a:cs typeface="Times New Roman" panose="02020603050405020304" pitchFamily="18" charset="0"/>
              </a:rPr>
              <a:t> into antenna, results from the activity of muscle on both side of the wall of the ampulla.</a:t>
            </a:r>
          </a:p>
          <a:p>
            <a:pPr rtl="1">
              <a:lnSpc>
                <a:spcPct val="115000"/>
              </a:lnSpc>
              <a:spcAft>
                <a:spcPts val="1000"/>
              </a:spcAft>
            </a:pPr>
            <a:r>
              <a:rPr lang="en-US" sz="20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3-Leg </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pulsatile </a:t>
            </a:r>
            <a:r>
              <a:rPr lang="en-US" sz="20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organ</a:t>
            </a:r>
            <a:endParaRPr lang="en-US" sz="2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rtl="1">
              <a:lnSpc>
                <a:spcPct val="115000"/>
              </a:lnSpc>
              <a:spcAft>
                <a:spcPts val="100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Most </a:t>
            </a:r>
            <a:r>
              <a:rPr lang="en-US" sz="2000" dirty="0">
                <a:latin typeface="Times New Roman" panose="02020603050405020304" pitchFamily="18" charset="0"/>
                <a:ea typeface="Calibri" panose="020F0502020204030204" pitchFamily="34" charset="0"/>
                <a:cs typeface="Times New Roman" panose="02020603050405020304" pitchFamily="18" charset="0"/>
              </a:rPr>
              <a:t>insects have a longitudinal septum in the legs which divide the lumen into two sinuses and permits a bidirectional flow of blood within the leg. When muscle contracts, it compresses one sinus, forcing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hemolymph</a:t>
            </a:r>
            <a:r>
              <a:rPr lang="en-US" sz="2000" dirty="0">
                <a:latin typeface="Times New Roman" panose="02020603050405020304" pitchFamily="18" charset="0"/>
                <a:ea typeface="Calibri" panose="020F0502020204030204" pitchFamily="34" charset="0"/>
                <a:cs typeface="Times New Roman" panose="02020603050405020304" pitchFamily="18" charset="0"/>
              </a:rPr>
              <a:t> into the thorax, and at the same time enlarge. In insect lacking leg pulsatile organ, the flow of blood through the legs is thought to be maintained by pressure difference.</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rtl="1">
              <a:lnSpc>
                <a:spcPct val="115000"/>
              </a:lnSpc>
              <a:spcAft>
                <a:spcPts val="1000"/>
              </a:spcAft>
            </a:pP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3017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888" y="0"/>
            <a:ext cx="12001949" cy="6309420"/>
          </a:xfrm>
          <a:prstGeom prst="rect">
            <a:avLst/>
          </a:prstGeom>
        </p:spPr>
        <p:txBody>
          <a:bodyPr wrap="square">
            <a:spAutoFit/>
          </a:bodyPr>
          <a:lstStyle/>
          <a:p>
            <a:pPr algn="just"/>
            <a:r>
              <a:rPr lang="en-US" sz="2400" b="1" dirty="0">
                <a:solidFill>
                  <a:schemeClr val="accent1"/>
                </a:solidFill>
                <a:latin typeface="Times New Roman" panose="02020603050405020304" pitchFamily="18" charset="0"/>
                <a:ea typeface="Times New Roman" panose="02020603050405020304" pitchFamily="18" charset="0"/>
              </a:rPr>
              <a:t>The Nervous System</a:t>
            </a:r>
            <a:endParaRPr lang="en-US" sz="2400" dirty="0">
              <a:solidFill>
                <a:schemeClr val="accent1"/>
              </a:solidFill>
              <a:latin typeface="Times New Roman" panose="02020603050405020304" pitchFamily="18" charset="0"/>
              <a:ea typeface="Times New Roman" panose="02020603050405020304" pitchFamily="18" charset="0"/>
            </a:endParaRPr>
          </a:p>
          <a:p>
            <a:pPr algn="just"/>
            <a:r>
              <a:rPr lang="en-US" sz="2000" dirty="0">
                <a:latin typeface="Times New Roman" panose="02020603050405020304" pitchFamily="18" charset="0"/>
                <a:ea typeface="Times New Roman" panose="02020603050405020304" pitchFamily="18" charset="0"/>
              </a:rPr>
              <a:t>   </a:t>
            </a:r>
            <a:r>
              <a:rPr lang="en-US" sz="2000" dirty="0" smtClean="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An insect's nervous system is a network of specialized cells (called </a:t>
            </a:r>
            <a:r>
              <a:rPr lang="en-US" sz="2000" b="1" dirty="0">
                <a:latin typeface="Times New Roman" panose="02020603050405020304" pitchFamily="18" charset="0"/>
                <a:ea typeface="Times New Roman" panose="02020603050405020304" pitchFamily="18" charset="0"/>
              </a:rPr>
              <a:t>neurons</a:t>
            </a:r>
            <a:r>
              <a:rPr lang="en-US" sz="2000" dirty="0">
                <a:latin typeface="Times New Roman" panose="02020603050405020304" pitchFamily="18" charset="0"/>
                <a:ea typeface="Times New Roman" panose="02020603050405020304" pitchFamily="18" charset="0"/>
              </a:rPr>
              <a:t>). </a:t>
            </a:r>
            <a:r>
              <a:rPr lang="en-US" sz="2000" dirty="0" smtClean="0">
                <a:latin typeface="Times New Roman" panose="02020603050405020304" pitchFamily="18" charset="0"/>
                <a:ea typeface="Times New Roman" panose="02020603050405020304" pitchFamily="18" charset="0"/>
              </a:rPr>
              <a:t>These </a:t>
            </a:r>
            <a:r>
              <a:rPr lang="en-US" sz="2000" dirty="0">
                <a:latin typeface="Times New Roman" panose="02020603050405020304" pitchFamily="18" charset="0"/>
                <a:ea typeface="Times New Roman" panose="02020603050405020304" pitchFamily="18" charset="0"/>
              </a:rPr>
              <a:t>cells generate electrical </a:t>
            </a:r>
            <a:r>
              <a:rPr lang="en-US" sz="2000" dirty="0" smtClean="0">
                <a:latin typeface="Times New Roman" panose="02020603050405020304" pitchFamily="18" charset="0"/>
                <a:ea typeface="Times New Roman" panose="02020603050405020304" pitchFamily="18" charset="0"/>
              </a:rPr>
              <a:t> action  </a:t>
            </a:r>
            <a:r>
              <a:rPr lang="en-US" sz="2000" dirty="0">
                <a:latin typeface="Times New Roman" panose="02020603050405020304" pitchFamily="18" charset="0"/>
                <a:ea typeface="Times New Roman" panose="02020603050405020304" pitchFamily="18" charset="0"/>
              </a:rPr>
              <a:t>that travel as waves of depolarization along the cell's membrane. </a:t>
            </a:r>
            <a:r>
              <a:rPr lang="en-US" sz="2000" dirty="0" smtClean="0">
                <a:latin typeface="Times New Roman" panose="02020603050405020304" pitchFamily="18" charset="0"/>
                <a:ea typeface="Times New Roman" panose="02020603050405020304" pitchFamily="18" charset="0"/>
              </a:rPr>
              <a:t>Every </a:t>
            </a:r>
            <a:r>
              <a:rPr lang="en-US" sz="2000" dirty="0">
                <a:latin typeface="Times New Roman" panose="02020603050405020304" pitchFamily="18" charset="0"/>
                <a:ea typeface="Times New Roman" panose="02020603050405020304" pitchFamily="18" charset="0"/>
              </a:rPr>
              <a:t>neuron has a nerve </a:t>
            </a:r>
            <a:r>
              <a:rPr lang="en-US" sz="2000" dirty="0">
                <a:latin typeface="Times New Roman" panose="02020603050405020304" pitchFamily="18" charset="0"/>
                <a:ea typeface="Times New Roman" panose="02020603050405020304" pitchFamily="18" charset="0"/>
                <a:hlinkClick r:id="rId2"/>
              </a:rPr>
              <a:t>cell body</a:t>
            </a:r>
            <a:r>
              <a:rPr lang="en-US" sz="2000" dirty="0">
                <a:latin typeface="Times New Roman" panose="02020603050405020304" pitchFamily="18" charset="0"/>
                <a:ea typeface="Times New Roman" panose="02020603050405020304" pitchFamily="18" charset="0"/>
              </a:rPr>
              <a:t>  and filament-like processes (</a:t>
            </a:r>
            <a:r>
              <a:rPr lang="en-US" sz="2000" dirty="0">
                <a:latin typeface="Times New Roman" panose="02020603050405020304" pitchFamily="18" charset="0"/>
                <a:ea typeface="Times New Roman" panose="02020603050405020304" pitchFamily="18" charset="0"/>
                <a:hlinkClick r:id="rId2"/>
              </a:rPr>
              <a:t>dendrites</a:t>
            </a:r>
            <a:r>
              <a:rPr lang="en-US" sz="2000"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hlinkClick r:id="rId2"/>
              </a:rPr>
              <a:t>axons</a:t>
            </a:r>
            <a:r>
              <a:rPr lang="en-US" sz="2000" dirty="0">
                <a:latin typeface="Times New Roman" panose="02020603050405020304" pitchFamily="18" charset="0"/>
                <a:ea typeface="Times New Roman" panose="02020603050405020304" pitchFamily="18" charset="0"/>
              </a:rPr>
              <a:t>) that propagate the action potential</a:t>
            </a:r>
            <a:r>
              <a:rPr lang="en-US" sz="2000" dirty="0" smtClean="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Signal transmission is always </a:t>
            </a:r>
            <a:r>
              <a:rPr lang="en-US" sz="2000" dirty="0">
                <a:latin typeface="Times New Roman" panose="02020603050405020304" pitchFamily="18" charset="0"/>
                <a:ea typeface="Times New Roman" panose="02020603050405020304" pitchFamily="18" charset="0"/>
                <a:hlinkClick r:id="rId2"/>
              </a:rPr>
              <a:t>unidirectional</a:t>
            </a:r>
            <a:r>
              <a:rPr lang="en-US" sz="2000" dirty="0">
                <a:latin typeface="Times New Roman" panose="02020603050405020304" pitchFamily="18" charset="0"/>
                <a:ea typeface="Times New Roman" panose="02020603050405020304" pitchFamily="18" charset="0"/>
              </a:rPr>
              <a:t>: moving toward the nerve cell body along a dendrite and away from the nerve cell body along an axon. </a:t>
            </a:r>
          </a:p>
          <a:p>
            <a:pPr algn="just"/>
            <a:r>
              <a:rPr lang="en-US" sz="2000" b="1" dirty="0">
                <a:solidFill>
                  <a:srgbClr val="C00000"/>
                </a:solidFill>
                <a:latin typeface="Times New Roman" panose="02020603050405020304" pitchFamily="18" charset="0"/>
                <a:ea typeface="Times New Roman" panose="02020603050405020304" pitchFamily="18" charset="0"/>
              </a:rPr>
              <a:t>Neurons are usually divided into three categories, depending on their function within the nervous system: </a:t>
            </a:r>
            <a:endParaRPr lang="en-US" sz="2000" b="1" dirty="0" smtClean="0">
              <a:solidFill>
                <a:srgbClr val="C00000"/>
              </a:solidFill>
              <a:latin typeface="Times New Roman" panose="02020603050405020304" pitchFamily="18" charset="0"/>
              <a:ea typeface="Times New Roman" panose="02020603050405020304" pitchFamily="18" charset="0"/>
            </a:endParaRPr>
          </a:p>
          <a:p>
            <a:pPr lvl="0"/>
            <a:endParaRPr lang="en-US" sz="2000" b="1" dirty="0" smtClean="0">
              <a:latin typeface="Times New Roman" panose="02020603050405020304" pitchFamily="18" charset="0"/>
              <a:cs typeface="Times New Roman" panose="02020603050405020304" pitchFamily="18" charset="0"/>
            </a:endParaRPr>
          </a:p>
          <a:p>
            <a:pPr lvl="0"/>
            <a:r>
              <a:rPr lang="en-US" sz="2000" b="1" dirty="0" smtClean="0">
                <a:latin typeface="Times New Roman" panose="02020603050405020304" pitchFamily="18" charset="0"/>
                <a:cs typeface="Times New Roman" panose="02020603050405020304" pitchFamily="18" charset="0"/>
              </a:rPr>
              <a:t>1-Afferent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(sensory) neurons: these bipolar or multipolar cells have dendrites that are associated with sense </a:t>
            </a:r>
            <a:r>
              <a:rPr lang="en-US" sz="2000" dirty="0" smtClean="0">
                <a:latin typeface="Times New Roman" panose="02020603050405020304" pitchFamily="18" charset="0"/>
                <a:cs typeface="Times New Roman" panose="02020603050405020304" pitchFamily="18" charset="0"/>
              </a:rPr>
              <a:t>organs, always </a:t>
            </a:r>
            <a:r>
              <a:rPr lang="en-US" sz="2000" dirty="0">
                <a:latin typeface="Times New Roman" panose="02020603050405020304" pitchFamily="18" charset="0"/>
                <a:cs typeface="Times New Roman" panose="02020603050405020304" pitchFamily="18" charset="0"/>
              </a:rPr>
              <a:t>carry information </a:t>
            </a:r>
            <a:r>
              <a:rPr lang="en-US" sz="2000" u="sng" dirty="0">
                <a:latin typeface="Times New Roman" panose="02020603050405020304" pitchFamily="18" charset="0"/>
                <a:cs typeface="Times New Roman" panose="02020603050405020304" pitchFamily="18" charset="0"/>
              </a:rPr>
              <a:t>toward</a:t>
            </a:r>
            <a:r>
              <a:rPr lang="en-US" sz="2000" dirty="0">
                <a:latin typeface="Times New Roman" panose="02020603050405020304" pitchFamily="18" charset="0"/>
                <a:cs typeface="Times New Roman" panose="02020603050405020304" pitchFamily="18" charset="0"/>
              </a:rPr>
              <a:t> the central nervous system. </a:t>
            </a:r>
          </a:p>
          <a:p>
            <a:pPr lvl="0"/>
            <a:r>
              <a:rPr lang="en-US" sz="2000" b="1" dirty="0" smtClean="0">
                <a:latin typeface="Times New Roman" panose="02020603050405020304" pitchFamily="18" charset="0"/>
                <a:cs typeface="Times New Roman" panose="02020603050405020304" pitchFamily="18" charset="0"/>
              </a:rPr>
              <a:t>2-Efferent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(motor) neurons: unipolar cells that conduct signals </a:t>
            </a:r>
            <a:r>
              <a:rPr lang="en-US" sz="2000" u="sng" dirty="0">
                <a:latin typeface="Times New Roman" panose="02020603050405020304" pitchFamily="18" charset="0"/>
                <a:cs typeface="Times New Roman" panose="02020603050405020304" pitchFamily="18" charset="0"/>
              </a:rPr>
              <a:t>away from</a:t>
            </a:r>
            <a:r>
              <a:rPr lang="en-US" sz="2000" dirty="0">
                <a:latin typeface="Times New Roman" panose="02020603050405020304" pitchFamily="18" charset="0"/>
                <a:cs typeface="Times New Roman" panose="02020603050405020304" pitchFamily="18" charset="0"/>
              </a:rPr>
              <a:t> the central nervous system and stimulate responses in muscles and glands. </a:t>
            </a:r>
          </a:p>
          <a:p>
            <a:pPr lvl="0"/>
            <a:r>
              <a:rPr lang="en-US" sz="2000" b="1" dirty="0" smtClean="0">
                <a:latin typeface="Times New Roman" panose="02020603050405020304" pitchFamily="18" charset="0"/>
                <a:cs typeface="Times New Roman" panose="02020603050405020304" pitchFamily="18" charset="0"/>
              </a:rPr>
              <a:t>3-Internuncial</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(association) neurons: unipolar cells that conduct signals within the central nervous system. </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Individual </a:t>
            </a:r>
            <a:r>
              <a:rPr lang="en-US" sz="2000" dirty="0">
                <a:latin typeface="Times New Roman" panose="02020603050405020304" pitchFamily="18" charset="0"/>
                <a:cs typeface="Times New Roman" panose="02020603050405020304" pitchFamily="18" charset="0"/>
              </a:rPr>
              <a:t>nerve cells connect with one another through special junctions, called </a:t>
            </a:r>
            <a:r>
              <a:rPr lang="en-US" sz="2000" b="1" dirty="0">
                <a:latin typeface="Times New Roman" panose="02020603050405020304" pitchFamily="18" charset="0"/>
                <a:cs typeface="Times New Roman" panose="02020603050405020304" pitchFamily="18" charset="0"/>
              </a:rPr>
              <a:t>synapses</a:t>
            </a:r>
            <a:r>
              <a:rPr lang="en-US" sz="2000" dirty="0">
                <a:latin typeface="Times New Roman" panose="02020603050405020304" pitchFamily="18" charset="0"/>
                <a:cs typeface="Times New Roman" panose="02020603050405020304" pitchFamily="18" charset="0"/>
              </a:rPr>
              <a:t>. When a nerve impulse reaches the synapse, it releases a chemical messenger (</a:t>
            </a:r>
            <a:r>
              <a:rPr lang="en-US" sz="2000" b="1" dirty="0">
                <a:latin typeface="Times New Roman" panose="02020603050405020304" pitchFamily="18" charset="0"/>
                <a:cs typeface="Times New Roman" panose="02020603050405020304" pitchFamily="18" charset="0"/>
              </a:rPr>
              <a:t>neurotransmitter</a:t>
            </a:r>
            <a:r>
              <a:rPr lang="en-US" sz="2000" dirty="0">
                <a:latin typeface="Times New Roman" panose="02020603050405020304" pitchFamily="18" charset="0"/>
                <a:cs typeface="Times New Roman" panose="02020603050405020304" pitchFamily="18" charset="0"/>
              </a:rPr>
              <a:t> substance) that diffuses across the synapse such as Acetylcholine, </a:t>
            </a:r>
            <a:r>
              <a:rPr lang="en-US" sz="2000" b="1" dirty="0">
                <a:latin typeface="Times New Roman" panose="02020603050405020304" pitchFamily="18" charset="0"/>
                <a:cs typeface="Times New Roman" panose="02020603050405020304" pitchFamily="18" charset="0"/>
              </a:rPr>
              <a:t>dopamine</a:t>
            </a:r>
            <a:r>
              <a:rPr lang="en-US" sz="2000" dirty="0">
                <a:latin typeface="Times New Roman" panose="02020603050405020304" pitchFamily="18" charset="0"/>
                <a:cs typeface="Times New Roman" panose="02020603050405020304" pitchFamily="18" charset="0"/>
              </a:rPr>
              <a:t>, and </a:t>
            </a:r>
            <a:r>
              <a:rPr lang="en-US" sz="2000" b="1" dirty="0" smtClean="0">
                <a:latin typeface="Times New Roman" panose="02020603050405020304" pitchFamily="18" charset="0"/>
                <a:cs typeface="Times New Roman" panose="02020603050405020304" pitchFamily="18" charset="0"/>
              </a:rPr>
              <a:t>noradrenaline</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Nerve cells are typically found grouped in bundles</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 </a:t>
            </a:r>
            <a:r>
              <a:rPr lang="en-US" sz="2000" b="1" dirty="0">
                <a:solidFill>
                  <a:srgbClr val="C00000"/>
                </a:solidFill>
                <a:latin typeface="Times New Roman" panose="02020603050405020304" pitchFamily="18" charset="0"/>
                <a:cs typeface="Times New Roman" panose="02020603050405020304" pitchFamily="18" charset="0"/>
              </a:rPr>
              <a:t>nerve</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is simply a bundle of dendrites or axons that serve the same part of the body</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 </a:t>
            </a:r>
            <a:r>
              <a:rPr lang="en-US" sz="2000" b="1" dirty="0">
                <a:solidFill>
                  <a:srgbClr val="C00000"/>
                </a:solidFill>
                <a:latin typeface="Times New Roman" panose="02020603050405020304" pitchFamily="18" charset="0"/>
                <a:cs typeface="Times New Roman" panose="02020603050405020304" pitchFamily="18" charset="0"/>
              </a:rPr>
              <a:t>ganglion</a:t>
            </a:r>
            <a:r>
              <a:rPr lang="en-US" sz="2000" dirty="0">
                <a:latin typeface="Times New Roman" panose="02020603050405020304" pitchFamily="18" charset="0"/>
                <a:cs typeface="Times New Roman" panose="02020603050405020304" pitchFamily="18" charset="0"/>
              </a:rPr>
              <a:t> is a dense cluster of interconnected neurons that process sensory information or control motor outputs. </a:t>
            </a:r>
          </a:p>
          <a:p>
            <a:pPr algn="just"/>
            <a:endParaRPr lang="en-US" sz="2000" b="1" dirty="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81679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Description: E:\E\Lect.12.Ins.Mor.Nervous syst.I+PPT+mage\neurons (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760" y="1844580"/>
            <a:ext cx="5202714" cy="4005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neuron_struc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6627" y="859316"/>
            <a:ext cx="6949514" cy="5684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2892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euron_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9985" y="-156064"/>
            <a:ext cx="6411817" cy="7594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374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96520" cy="3754874"/>
          </a:xfrm>
          <a:prstGeom prst="rect">
            <a:avLst/>
          </a:prstGeom>
        </p:spPr>
        <p:txBody>
          <a:bodyPr wrap="square">
            <a:spAutoFit/>
          </a:bodyPr>
          <a:lstStyle/>
          <a:p>
            <a:pPr algn="just"/>
            <a:r>
              <a:rPr lang="en-US" sz="2000" b="1" dirty="0">
                <a:latin typeface="Times New Roman" panose="02020603050405020304" pitchFamily="18" charset="0"/>
                <a:ea typeface="Times New Roman" panose="02020603050405020304" pitchFamily="18" charset="0"/>
              </a:rPr>
              <a:t>The Central Nervous System</a:t>
            </a:r>
            <a:endParaRPr lang="en-US" sz="1600" dirty="0">
              <a:latin typeface="Times New Roman" panose="02020603050405020304" pitchFamily="18" charset="0"/>
              <a:ea typeface="Times New Roman" panose="02020603050405020304" pitchFamily="18" charset="0"/>
            </a:endParaRPr>
          </a:p>
          <a:p>
            <a:pPr algn="just"/>
            <a:r>
              <a:rPr lang="en-US" sz="2000" dirty="0">
                <a:latin typeface="Times New Roman" panose="02020603050405020304" pitchFamily="18" charset="0"/>
                <a:ea typeface="Times New Roman" panose="02020603050405020304" pitchFamily="18" charset="0"/>
              </a:rPr>
              <a:t>Like most other arthropods, insects have a relatively simple central nervous system with a </a:t>
            </a:r>
            <a:r>
              <a:rPr lang="en-US" sz="2000" b="1" dirty="0">
                <a:latin typeface="Times New Roman" panose="02020603050405020304" pitchFamily="18" charset="0"/>
                <a:ea typeface="Times New Roman" panose="02020603050405020304" pitchFamily="18" charset="0"/>
              </a:rPr>
              <a:t>dorsal </a:t>
            </a:r>
            <a:r>
              <a:rPr lang="en-US" sz="2000" b="1" dirty="0">
                <a:latin typeface="Times New Roman" panose="02020603050405020304" pitchFamily="18" charset="0"/>
                <a:ea typeface="Times New Roman" panose="02020603050405020304" pitchFamily="18" charset="0"/>
                <a:hlinkClick r:id="rId2"/>
              </a:rPr>
              <a:t>brain</a:t>
            </a:r>
            <a:r>
              <a:rPr lang="en-US" sz="2000" dirty="0">
                <a:latin typeface="Times New Roman" panose="02020603050405020304" pitchFamily="18" charset="0"/>
                <a:ea typeface="Times New Roman" panose="02020603050405020304" pitchFamily="18" charset="0"/>
              </a:rPr>
              <a:t> linked to a </a:t>
            </a:r>
            <a:r>
              <a:rPr lang="en-US" sz="2000" b="1" dirty="0">
                <a:latin typeface="Times New Roman" panose="02020603050405020304" pitchFamily="18" charset="0"/>
                <a:ea typeface="Times New Roman" panose="02020603050405020304" pitchFamily="18" charset="0"/>
                <a:hlinkClick r:id="rId2"/>
              </a:rPr>
              <a:t>ventral nerve cord</a:t>
            </a:r>
            <a:r>
              <a:rPr lang="en-US" sz="2000" dirty="0">
                <a:latin typeface="Times New Roman" panose="02020603050405020304" pitchFamily="18" charset="0"/>
                <a:ea typeface="Times New Roman" panose="02020603050405020304" pitchFamily="18" charset="0"/>
              </a:rPr>
              <a:t> that consists of paired </a:t>
            </a:r>
            <a:r>
              <a:rPr lang="en-US" sz="2000" b="1" dirty="0">
                <a:latin typeface="Times New Roman" panose="02020603050405020304" pitchFamily="18" charset="0"/>
                <a:ea typeface="Times New Roman" panose="02020603050405020304" pitchFamily="18" charset="0"/>
              </a:rPr>
              <a:t>segmental ganglia</a:t>
            </a:r>
            <a:r>
              <a:rPr lang="en-US" sz="2000" dirty="0">
                <a:latin typeface="Times New Roman" panose="02020603050405020304" pitchFamily="18" charset="0"/>
                <a:ea typeface="Times New Roman" panose="02020603050405020304" pitchFamily="18" charset="0"/>
              </a:rPr>
              <a:t> running along the ventral midline of the thorax and abdomen.   </a:t>
            </a:r>
            <a:r>
              <a:rPr lang="en-US" sz="2000" dirty="0" smtClean="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r>
              <a:rPr lang="en-US" sz="2000" b="1" dirty="0" smtClean="0">
                <a:latin typeface="Times New Roman" panose="02020603050405020304" pitchFamily="18" charset="0"/>
                <a:ea typeface="Times New Roman" panose="02020603050405020304" pitchFamily="18" charset="0"/>
              </a:rPr>
              <a:t>brain</a:t>
            </a:r>
            <a:r>
              <a:rPr lang="en-US" sz="2000" dirty="0" smtClean="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is a complex of six fused ganglia (three pairs) located dorsally within the head capsule</a:t>
            </a:r>
            <a:r>
              <a:rPr lang="en-US" sz="2000" dirty="0" smtClean="0">
                <a:latin typeface="Times New Roman" panose="02020603050405020304" pitchFamily="18" charset="0"/>
                <a:ea typeface="Times New Roman" panose="02020603050405020304" pitchFamily="18" charset="0"/>
              </a:rPr>
              <a:t>.</a:t>
            </a:r>
          </a:p>
          <a:p>
            <a:r>
              <a:rPr lang="en-US" sz="2000" b="1" dirty="0" smtClean="0">
                <a:solidFill>
                  <a:srgbClr val="C00000"/>
                </a:solidFill>
                <a:latin typeface="Times New Roman" panose="02020603050405020304" pitchFamily="18" charset="0"/>
                <a:ea typeface="Times New Roman" panose="02020603050405020304" pitchFamily="18" charset="0"/>
              </a:rPr>
              <a:t>Dorsally</a:t>
            </a:r>
            <a:r>
              <a:rPr lang="en-US" sz="2000" dirty="0" smtClean="0">
                <a:latin typeface="Times New Roman" panose="02020603050405020304" pitchFamily="18" charset="0"/>
                <a:ea typeface="Times New Roman" panose="02020603050405020304" pitchFamily="18" charset="0"/>
              </a:rPr>
              <a:t> </a:t>
            </a:r>
            <a:r>
              <a:rPr lang="en-US" sz="2000" b="1" dirty="0" smtClean="0">
                <a:solidFill>
                  <a:srgbClr val="C00000"/>
                </a:solidFill>
                <a:latin typeface="Times New Roman" panose="02020603050405020304" pitchFamily="18" charset="0"/>
                <a:ea typeface="Times New Roman" panose="02020603050405020304" pitchFamily="18" charset="0"/>
              </a:rPr>
              <a:t>Fused </a:t>
            </a:r>
            <a:r>
              <a:rPr lang="en-US" sz="2000" b="1" dirty="0">
                <a:solidFill>
                  <a:srgbClr val="C00000"/>
                </a:solidFill>
                <a:latin typeface="Times New Roman" panose="02020603050405020304" pitchFamily="18" charset="0"/>
                <a:ea typeface="Times New Roman" panose="02020603050405020304" pitchFamily="18" charset="0"/>
              </a:rPr>
              <a:t>ganglia</a:t>
            </a:r>
            <a:r>
              <a:rPr lang="en-US" sz="2000" b="1" dirty="0" smtClean="0">
                <a:solidFill>
                  <a:srgbClr val="C00000"/>
                </a:solidFill>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 </a:t>
            </a:r>
            <a:br>
              <a:rPr lang="en-US" sz="2000" dirty="0">
                <a:latin typeface="Times New Roman" panose="02020603050405020304" pitchFamily="18" charset="0"/>
                <a:ea typeface="Times New Roman" panose="02020603050405020304" pitchFamily="18" charset="0"/>
              </a:rPr>
            </a:br>
            <a:r>
              <a:rPr lang="en-US" sz="2000" dirty="0" smtClean="0">
                <a:latin typeface="Times New Roman" panose="02020603050405020304" pitchFamily="18" charset="0"/>
                <a:ea typeface="Times New Roman" panose="02020603050405020304" pitchFamily="18" charset="0"/>
              </a:rPr>
              <a:t>1-</a:t>
            </a:r>
            <a:r>
              <a:rPr lang="en-US" sz="2000" b="1" dirty="0" smtClean="0">
                <a:latin typeface="Times New Roman" panose="02020603050405020304" pitchFamily="18" charset="0"/>
                <a:ea typeface="Times New Roman" panose="02020603050405020304" pitchFamily="18" charset="0"/>
                <a:hlinkClick r:id="rId2"/>
              </a:rPr>
              <a:t>Protocerebrum:</a:t>
            </a:r>
            <a:r>
              <a:rPr lang="en-US" sz="2000" dirty="0" smtClean="0">
                <a:latin typeface="Times New Roman" panose="02020603050405020304" pitchFamily="18" charset="0"/>
                <a:ea typeface="Times New Roman" panose="02020603050405020304" pitchFamily="18" charset="0"/>
              </a:rPr>
              <a:t>The </a:t>
            </a:r>
            <a:r>
              <a:rPr lang="en-US" sz="2000" dirty="0">
                <a:latin typeface="Times New Roman" panose="02020603050405020304" pitchFamily="18" charset="0"/>
                <a:ea typeface="Times New Roman" panose="02020603050405020304" pitchFamily="18" charset="0"/>
              </a:rPr>
              <a:t>first pair of ganglia are largely associated with vision; they innervate the compound eyes and ocelli. </a:t>
            </a:r>
            <a:br>
              <a:rPr lang="en-US" sz="2000" dirty="0">
                <a:latin typeface="Times New Roman" panose="02020603050405020304" pitchFamily="18" charset="0"/>
                <a:ea typeface="Times New Roman" panose="02020603050405020304" pitchFamily="18" charset="0"/>
              </a:rPr>
            </a:br>
            <a:r>
              <a:rPr lang="en-US" sz="2000" dirty="0" smtClean="0">
                <a:latin typeface="Times New Roman" panose="02020603050405020304" pitchFamily="18" charset="0"/>
                <a:ea typeface="Times New Roman" panose="02020603050405020304" pitchFamily="18" charset="0"/>
              </a:rPr>
              <a:t>2-</a:t>
            </a:r>
            <a:r>
              <a:rPr lang="en-US" sz="2000" b="1" dirty="0" smtClean="0">
                <a:latin typeface="Times New Roman" panose="02020603050405020304" pitchFamily="18" charset="0"/>
                <a:ea typeface="Times New Roman" panose="02020603050405020304" pitchFamily="18" charset="0"/>
                <a:hlinkClick r:id="rId2"/>
              </a:rPr>
              <a:t>Deutocerebrum:</a:t>
            </a:r>
            <a:r>
              <a:rPr lang="en-US" sz="2000" dirty="0" smtClean="0">
                <a:latin typeface="Times New Roman" panose="02020603050405020304" pitchFamily="18" charset="0"/>
                <a:ea typeface="Times New Roman" panose="02020603050405020304" pitchFamily="18" charset="0"/>
              </a:rPr>
              <a:t>The </a:t>
            </a:r>
            <a:r>
              <a:rPr lang="en-US" sz="2000" dirty="0">
                <a:latin typeface="Times New Roman" panose="02020603050405020304" pitchFamily="18" charset="0"/>
                <a:ea typeface="Times New Roman" panose="02020603050405020304" pitchFamily="18" charset="0"/>
              </a:rPr>
              <a:t>second pair of ganglia process sensory information collected by the antennae. </a:t>
            </a:r>
            <a:br>
              <a:rPr lang="en-US" sz="2000" dirty="0">
                <a:latin typeface="Times New Roman" panose="02020603050405020304" pitchFamily="18" charset="0"/>
                <a:ea typeface="Times New Roman" panose="02020603050405020304" pitchFamily="18" charset="0"/>
              </a:rPr>
            </a:br>
            <a:r>
              <a:rPr lang="en-US" sz="2000" dirty="0" smtClean="0">
                <a:latin typeface="Times New Roman" panose="02020603050405020304" pitchFamily="18" charset="0"/>
                <a:ea typeface="Times New Roman" panose="02020603050405020304" pitchFamily="18" charset="0"/>
              </a:rPr>
              <a:t>3-</a:t>
            </a:r>
            <a:r>
              <a:rPr lang="en-US" sz="2000" b="1" dirty="0" smtClean="0">
                <a:latin typeface="Times New Roman" panose="02020603050405020304" pitchFamily="18" charset="0"/>
                <a:ea typeface="Times New Roman" panose="02020603050405020304" pitchFamily="18" charset="0"/>
                <a:hlinkClick r:id="rId2"/>
              </a:rPr>
              <a:t>Tritocerebrum</a:t>
            </a:r>
            <a:r>
              <a:rPr lang="en-US" sz="2000" b="1" dirty="0">
                <a:latin typeface="Times New Roman" panose="02020603050405020304" pitchFamily="18" charset="0"/>
                <a:ea typeface="Times New Roman" panose="02020603050405020304" pitchFamily="18" charset="0"/>
                <a:hlinkClick r:id="rId2"/>
              </a:rPr>
              <a:t>:</a:t>
            </a:r>
            <a:r>
              <a:rPr lang="en-US" sz="2000" dirty="0">
                <a:latin typeface="Times New Roman" panose="02020603050405020304" pitchFamily="18" charset="0"/>
                <a:ea typeface="Times New Roman" panose="02020603050405020304" pitchFamily="18" charset="0"/>
              </a:rPr>
              <a:t> </a:t>
            </a:r>
            <a:r>
              <a:rPr lang="en-US" sz="2000" dirty="0" smtClean="0">
                <a:latin typeface="Times New Roman" panose="02020603050405020304" pitchFamily="18" charset="0"/>
                <a:ea typeface="Times New Roman" panose="02020603050405020304" pitchFamily="18" charset="0"/>
              </a:rPr>
              <a:t>The </a:t>
            </a:r>
            <a:r>
              <a:rPr lang="en-US" sz="2000" dirty="0">
                <a:latin typeface="Times New Roman" panose="02020603050405020304" pitchFamily="18" charset="0"/>
                <a:ea typeface="Times New Roman" panose="02020603050405020304" pitchFamily="18" charset="0"/>
              </a:rPr>
              <a:t>third pair of ganglia innervates the labrum and integrates sensory inputs from proto- and </a:t>
            </a:r>
            <a:r>
              <a:rPr lang="en-US" sz="2000" dirty="0" err="1">
                <a:latin typeface="Times New Roman" panose="02020603050405020304" pitchFamily="18" charset="0"/>
                <a:ea typeface="Times New Roman" panose="02020603050405020304" pitchFamily="18" charset="0"/>
              </a:rPr>
              <a:t>deutocerebrums</a:t>
            </a:r>
            <a:r>
              <a:rPr lang="en-US" sz="2000" dirty="0">
                <a:latin typeface="Times New Roman" panose="02020603050405020304" pitchFamily="18" charset="0"/>
                <a:ea typeface="Times New Roman" panose="02020603050405020304" pitchFamily="18" charset="0"/>
              </a:rPr>
              <a:t>. </a:t>
            </a:r>
            <a:endParaRPr lang="en-US" sz="2000" dirty="0" smtClean="0">
              <a:latin typeface="Times New Roman" panose="02020603050405020304" pitchFamily="18" charset="0"/>
              <a:ea typeface="Times New Roman" panose="02020603050405020304" pitchFamily="18" charset="0"/>
            </a:endParaRPr>
          </a:p>
          <a:p>
            <a:pPr marL="342900" indent="-342900">
              <a:buFontTx/>
              <a:buChar char="-"/>
            </a:pPr>
            <a:r>
              <a:rPr lang="en-US" dirty="0">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pic>
        <p:nvPicPr>
          <p:cNvPr id="6" name="Picture 2" descr="K:\حشرات\TInsect Morphology and Anatomy_files\nerves.gif"/>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601526" y="3866920"/>
            <a:ext cx="7373088" cy="2665451"/>
          </a:xfrm>
          <a:prstGeom prst="rect">
            <a:avLst/>
          </a:prstGeom>
          <a:noFill/>
          <a:ln w="12700">
            <a:solidFill>
              <a:srgbClr val="1F497D"/>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740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nerve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3676" y="266191"/>
            <a:ext cx="5231518" cy="568470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 y="0"/>
            <a:ext cx="6973677" cy="6217087"/>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ventrally in the head capsule (just below the brain and esophagus) there is another complex of fused ganglia (called </a:t>
            </a:r>
            <a:r>
              <a:rPr lang="en-US" sz="2000" dirty="0">
                <a:solidFill>
                  <a:srgbClr val="C00000"/>
                </a:solidFill>
                <a:latin typeface="Times New Roman" panose="02020603050405020304" pitchFamily="18" charset="0"/>
                <a:cs typeface="Times New Roman" panose="02020603050405020304" pitchFamily="18" charset="0"/>
              </a:rPr>
              <a:t>the </a:t>
            </a:r>
            <a:r>
              <a:rPr lang="en-US" sz="2000" b="1" dirty="0" err="1">
                <a:solidFill>
                  <a:srgbClr val="C00000"/>
                </a:solidFill>
                <a:latin typeface="Times New Roman" panose="02020603050405020304" pitchFamily="18" charset="0"/>
                <a:cs typeface="Times New Roman" panose="02020603050405020304" pitchFamily="18" charset="0"/>
              </a:rPr>
              <a:t>subesophageal</a:t>
            </a:r>
            <a:r>
              <a:rPr lang="en-US" sz="2000" b="1" dirty="0">
                <a:solidFill>
                  <a:srgbClr val="C00000"/>
                </a:solidFill>
                <a:latin typeface="Times New Roman" panose="02020603050405020304" pitchFamily="18" charset="0"/>
                <a:cs typeface="Times New Roman" panose="02020603050405020304" pitchFamily="18" charset="0"/>
              </a:rPr>
              <a:t> ganglion</a:t>
            </a:r>
            <a:r>
              <a:rPr lang="en-US" sz="2000" dirty="0" smtClean="0">
                <a:solidFill>
                  <a:srgbClr val="C00000"/>
                </a:solidFill>
                <a:latin typeface="Times New Roman" panose="02020603050405020304" pitchFamily="18" charset="0"/>
                <a:cs typeface="Times New Roman" panose="02020603050405020304" pitchFamily="18" charset="0"/>
              </a:rPr>
              <a:t>.</a:t>
            </a:r>
            <a:r>
              <a:rPr lang="en-US" dirty="0"/>
              <a:t> </a:t>
            </a:r>
            <a:r>
              <a:rPr lang="en-US" sz="2000" dirty="0">
                <a:latin typeface="Times New Roman" panose="02020603050405020304" pitchFamily="18" charset="0"/>
                <a:cs typeface="Times New Roman" panose="02020603050405020304" pitchFamily="18" charset="0"/>
              </a:rPr>
              <a:t>In modern insects, the </a:t>
            </a:r>
            <a:r>
              <a:rPr lang="en-US" sz="2000" dirty="0" err="1">
                <a:latin typeface="Times New Roman" panose="02020603050405020304" pitchFamily="18" charset="0"/>
                <a:cs typeface="Times New Roman" panose="02020603050405020304" pitchFamily="18" charset="0"/>
              </a:rPr>
              <a:t>subesophageal</a:t>
            </a:r>
            <a:r>
              <a:rPr lang="en-US" sz="2000" dirty="0">
                <a:latin typeface="Times New Roman" panose="02020603050405020304" pitchFamily="18" charset="0"/>
                <a:cs typeface="Times New Roman" panose="02020603050405020304" pitchFamily="18" charset="0"/>
              </a:rPr>
              <a:t> ganglion innervates not only mandibles, maxillae, and labium, but also the hypopharynx, salivary glands, and neck muscles.</a:t>
            </a:r>
            <a:r>
              <a:rPr lang="en-US" sz="2000" dirty="0" smtClean="0">
                <a:solidFill>
                  <a:srgbClr val="C0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p>
          <a:p>
            <a:pPr lvl="0"/>
            <a:r>
              <a:rPr lang="en-US" sz="2000" dirty="0">
                <a:latin typeface="Times New Roman" panose="02020603050405020304" pitchFamily="18" charset="0"/>
                <a:cs typeface="Times New Roman" panose="02020603050405020304" pitchFamily="18" charset="0"/>
              </a:rPr>
              <a:t>1-</a:t>
            </a:r>
            <a:r>
              <a:rPr lang="en-US" sz="2000" b="1" dirty="0">
                <a:latin typeface="Times New Roman" panose="02020603050405020304" pitchFamily="18" charset="0"/>
                <a:cs typeface="Times New Roman" panose="02020603050405020304" pitchFamily="18" charset="0"/>
              </a:rPr>
              <a:t>Thoracic ganglia</a:t>
            </a:r>
            <a:r>
              <a:rPr lang="en-US" sz="2000" dirty="0">
                <a:latin typeface="Times New Roman" panose="02020603050405020304" pitchFamily="18" charset="0"/>
                <a:cs typeface="Times New Roman" panose="02020603050405020304" pitchFamily="18" charset="0"/>
              </a:rPr>
              <a:t> In the thorax, three pairs (sometimes fused) control locomotion by innervating the legs and wings.   Thoracic muscles and sensory receptors are also associated with these ganglia.  </a:t>
            </a:r>
          </a:p>
          <a:p>
            <a:pPr lvl="0"/>
            <a:r>
              <a:rPr lang="en-US" sz="2000" dirty="0">
                <a:latin typeface="Times New Roman" panose="02020603050405020304" pitchFamily="18" charset="0"/>
                <a:cs typeface="Times New Roman" panose="02020603050405020304" pitchFamily="18" charset="0"/>
              </a:rPr>
              <a:t>2- </a:t>
            </a:r>
            <a:r>
              <a:rPr lang="en-US" sz="2000" b="1" dirty="0">
                <a:latin typeface="Times New Roman" panose="02020603050405020304" pitchFamily="18" charset="0"/>
                <a:cs typeface="Times New Roman" panose="02020603050405020304" pitchFamily="18" charset="0"/>
              </a:rPr>
              <a:t>abdominal ganglia</a:t>
            </a:r>
            <a:r>
              <a:rPr lang="en-US" sz="2000" dirty="0">
                <a:latin typeface="Times New Roman" panose="02020603050405020304" pitchFamily="18" charset="0"/>
                <a:cs typeface="Times New Roman" panose="02020603050405020304" pitchFamily="18" charset="0"/>
              </a:rPr>
              <a:t> control movements of abdominal muscles.   Spiracles in both the thorax and abdomen are controlled by a pair of lateral nerves that arise from each segmental ganglion.     </a:t>
            </a:r>
          </a:p>
          <a:p>
            <a:pPr lvl="0"/>
            <a:r>
              <a:rPr lang="en-US" sz="2000" b="1" dirty="0">
                <a:latin typeface="Times New Roman" panose="02020603050405020304" pitchFamily="18" charset="0"/>
                <a:cs typeface="Times New Roman" panose="02020603050405020304" pitchFamily="18" charset="0"/>
              </a:rPr>
              <a:t>caudal </a:t>
            </a:r>
            <a:r>
              <a:rPr lang="en-US" sz="2000" b="1" dirty="0" smtClean="0">
                <a:latin typeface="Times New Roman" panose="02020603050405020304" pitchFamily="18" charset="0"/>
                <a:cs typeface="Times New Roman" panose="02020603050405020304" pitchFamily="18" charset="0"/>
              </a:rPr>
              <a:t>ganglion</a:t>
            </a:r>
            <a:r>
              <a:rPr lang="en-US" sz="2000" dirty="0" smtClean="0">
                <a:latin typeface="Times New Roman" panose="02020603050405020304" pitchFamily="18" charset="0"/>
                <a:cs typeface="Times New Roman" panose="02020603050405020304" pitchFamily="18" charset="0"/>
              </a:rPr>
              <a:t>: A </a:t>
            </a:r>
            <a:r>
              <a:rPr lang="en-US" sz="2000" dirty="0">
                <a:latin typeface="Times New Roman" panose="02020603050405020304" pitchFamily="18" charset="0"/>
                <a:cs typeface="Times New Roman" panose="02020603050405020304" pitchFamily="18" charset="0"/>
              </a:rPr>
              <a:t>pair of terminal abdominal </a:t>
            </a:r>
            <a:r>
              <a:rPr lang="en-US" sz="2000" dirty="0" smtClean="0">
                <a:latin typeface="Times New Roman" panose="02020603050405020304" pitchFamily="18" charset="0"/>
                <a:cs typeface="Times New Roman" panose="02020603050405020304" pitchFamily="18" charset="0"/>
              </a:rPr>
              <a:t>ganglia, </a:t>
            </a:r>
            <a:r>
              <a:rPr lang="en-US" sz="2000" dirty="0">
                <a:latin typeface="Times New Roman" panose="02020603050405020304" pitchFamily="18" charset="0"/>
                <a:cs typeface="Times New Roman" panose="02020603050405020304" pitchFamily="18" charset="0"/>
              </a:rPr>
              <a:t>innervate the anus, internal and external genitalia, and sensory receptors and cerci, and located on the insect's back end. </a:t>
            </a:r>
          </a:p>
          <a:p>
            <a:pPr lvl="0"/>
            <a:r>
              <a:rPr lang="en-US" sz="2000" dirty="0">
                <a:latin typeface="Times New Roman" panose="02020603050405020304" pitchFamily="18" charset="0"/>
                <a:cs typeface="Times New Roman" panose="02020603050405020304" pitchFamily="18" charset="0"/>
              </a:rPr>
              <a:t>In the most basic design there are usually 3 thoracic ganglia and 8 abdominal ganglia but in most of the higher insects some of abdominal ganglia have been lost, or become fused with those nearer the head.</a:t>
            </a:r>
          </a:p>
        </p:txBody>
      </p:sp>
    </p:spTree>
    <p:extLst>
      <p:ext uri="{BB962C8B-B14F-4D97-AF65-F5344CB8AC3E}">
        <p14:creationId xmlns:p14="http://schemas.microsoft.com/office/powerpoint/2010/main" val="1165456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4231"/>
            <a:ext cx="12192000" cy="6155531"/>
          </a:xfrm>
          <a:prstGeom prst="rect">
            <a:avLst/>
          </a:prstGeom>
        </p:spPr>
        <p:txBody>
          <a:bodyPr wrap="square">
            <a:spAutoFit/>
          </a:bodyPr>
          <a:lstStyle/>
          <a:p>
            <a:pPr algn="just">
              <a:spcAft>
                <a:spcPts val="1200"/>
              </a:spcAft>
            </a:pPr>
            <a:r>
              <a:rPr lang="en-US" sz="2000" dirty="0"/>
              <a:t> </a:t>
            </a:r>
            <a:r>
              <a:rPr lang="en-US" sz="2400" b="1" dirty="0">
                <a:latin typeface="Times New Roman" panose="02020603050405020304" pitchFamily="18" charset="0"/>
                <a:cs typeface="Times New Roman" panose="02020603050405020304" pitchFamily="18" charset="0"/>
              </a:rPr>
              <a:t>The </a:t>
            </a:r>
            <a:r>
              <a:rPr lang="en-US" sz="2400" b="1" dirty="0" err="1">
                <a:latin typeface="Times New Roman" panose="02020603050405020304" pitchFamily="18" charset="0"/>
                <a:cs typeface="Times New Roman" panose="02020603050405020304" pitchFamily="18" charset="0"/>
              </a:rPr>
              <a:t>Stomodaeal</a:t>
            </a:r>
            <a:r>
              <a:rPr lang="en-US" sz="2400" b="1" dirty="0">
                <a:latin typeface="Times New Roman" panose="02020603050405020304" pitchFamily="18" charset="0"/>
                <a:cs typeface="Times New Roman" panose="02020603050405020304" pitchFamily="18" charset="0"/>
              </a:rPr>
              <a:t> Nervous </a:t>
            </a:r>
            <a:r>
              <a:rPr lang="en-US" sz="2400" b="1" dirty="0" smtClean="0">
                <a:latin typeface="Times New Roman" panose="02020603050405020304" pitchFamily="18" charset="0"/>
                <a:cs typeface="Times New Roman" panose="02020603050405020304" pitchFamily="18" charset="0"/>
              </a:rPr>
              <a:t>System</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An insect's internal organs are largely innervated by a </a:t>
            </a:r>
            <a:r>
              <a:rPr lang="en-US" sz="2400" dirty="0" err="1">
                <a:latin typeface="Times New Roman" panose="02020603050405020304" pitchFamily="18" charset="0"/>
                <a:cs typeface="Times New Roman" panose="02020603050405020304" pitchFamily="18" charset="0"/>
              </a:rPr>
              <a:t>stomodaeal</a:t>
            </a:r>
            <a:r>
              <a:rPr lang="en-US" sz="2400" dirty="0">
                <a:latin typeface="Times New Roman" panose="02020603050405020304" pitchFamily="18" charset="0"/>
                <a:cs typeface="Times New Roman" panose="02020603050405020304" pitchFamily="18" charset="0"/>
              </a:rPr>
              <a:t> (or </a:t>
            </a:r>
            <a:r>
              <a:rPr lang="en-US" sz="2400" dirty="0" err="1">
                <a:latin typeface="Times New Roman" panose="02020603050405020304" pitchFamily="18" charset="0"/>
                <a:cs typeface="Times New Roman" panose="02020603050405020304" pitchFamily="18" charset="0"/>
              </a:rPr>
              <a:t>stomatogastric</a:t>
            </a:r>
            <a:r>
              <a:rPr lang="en-US" sz="2400" dirty="0">
                <a:latin typeface="Times New Roman" panose="02020603050405020304" pitchFamily="18" charset="0"/>
                <a:cs typeface="Times New Roman" panose="02020603050405020304" pitchFamily="18" charset="0"/>
              </a:rPr>
              <a:t>) nervous system.   </a:t>
            </a:r>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solidFill>
                  <a:srgbClr val="C00000"/>
                </a:solidFill>
                <a:latin typeface="Times New Roman" panose="02020603050405020304" pitchFamily="18" charset="0"/>
                <a:cs typeface="Times New Roman" panose="02020603050405020304" pitchFamily="18" charset="0"/>
              </a:rPr>
              <a:t>1-A </a:t>
            </a:r>
            <a:r>
              <a:rPr lang="en-US" sz="2400" b="1" dirty="0">
                <a:solidFill>
                  <a:srgbClr val="C00000"/>
                </a:solidFill>
                <a:latin typeface="Times New Roman" panose="02020603050405020304" pitchFamily="18" charset="0"/>
                <a:cs typeface="Times New Roman" panose="02020603050405020304" pitchFamily="18" charset="0"/>
              </a:rPr>
              <a:t>pair of frontal </a:t>
            </a:r>
            <a:r>
              <a:rPr lang="en-US" sz="2400" b="1" dirty="0" smtClean="0">
                <a:solidFill>
                  <a:srgbClr val="C00000"/>
                </a:solidFill>
                <a:latin typeface="Times New Roman" panose="02020603050405020304" pitchFamily="18" charset="0"/>
                <a:cs typeface="Times New Roman" panose="02020603050405020304" pitchFamily="18" charset="0"/>
              </a:rPr>
              <a:t>nerves: </a:t>
            </a:r>
            <a:r>
              <a:rPr lang="en-US" sz="2400" dirty="0">
                <a:latin typeface="Times New Roman" panose="02020603050405020304" pitchFamily="18" charset="0"/>
                <a:cs typeface="Times New Roman" panose="02020603050405020304" pitchFamily="18" charset="0"/>
              </a:rPr>
              <a:t>arises near the base of the </a:t>
            </a:r>
            <a:r>
              <a:rPr lang="en-US" sz="2400" dirty="0" err="1">
                <a:latin typeface="Times New Roman" panose="02020603050405020304" pitchFamily="18" charset="0"/>
                <a:cs typeface="Times New Roman" panose="02020603050405020304" pitchFamily="18" charset="0"/>
              </a:rPr>
              <a:t>tritocerebrum</a:t>
            </a:r>
            <a:r>
              <a:rPr lang="en-US" sz="2400" dirty="0">
                <a:latin typeface="Times New Roman" panose="02020603050405020304" pitchFamily="18" charset="0"/>
                <a:cs typeface="Times New Roman" panose="02020603050405020304" pitchFamily="18" charset="0"/>
              </a:rPr>
              <a:t> link the brain with a frontal ganglion (unpaired) on the anterior wall of the esophagus.   This ganglion innervates the pharynx and muscles associated with swallowing.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2- </a:t>
            </a:r>
            <a:r>
              <a:rPr lang="en-US" sz="2400" b="1" dirty="0" smtClean="0">
                <a:solidFill>
                  <a:srgbClr val="C00000"/>
                </a:solidFill>
                <a:latin typeface="Times New Roman" panose="02020603050405020304" pitchFamily="18" charset="0"/>
                <a:cs typeface="Times New Roman" panose="02020603050405020304" pitchFamily="18" charset="0"/>
              </a:rPr>
              <a:t>A </a:t>
            </a:r>
            <a:r>
              <a:rPr lang="en-US" sz="2400" b="1" dirty="0">
                <a:solidFill>
                  <a:srgbClr val="C00000"/>
                </a:solidFill>
                <a:latin typeface="Times New Roman" panose="02020603050405020304" pitchFamily="18" charset="0"/>
                <a:cs typeface="Times New Roman" panose="02020603050405020304" pitchFamily="18" charset="0"/>
              </a:rPr>
              <a:t>recurrent </a:t>
            </a:r>
            <a:r>
              <a:rPr lang="en-US" sz="2400" b="1" dirty="0" smtClean="0">
                <a:solidFill>
                  <a:srgbClr val="C00000"/>
                </a:solidFill>
                <a:latin typeface="Times New Roman" panose="02020603050405020304" pitchFamily="18" charset="0"/>
                <a:cs typeface="Times New Roman" panose="02020603050405020304" pitchFamily="18" charset="0"/>
              </a:rPr>
              <a:t>nerve: </a:t>
            </a:r>
            <a:r>
              <a:rPr lang="en-US" sz="2400" dirty="0">
                <a:latin typeface="Times New Roman" panose="02020603050405020304" pitchFamily="18" charset="0"/>
                <a:cs typeface="Times New Roman" panose="02020603050405020304" pitchFamily="18" charset="0"/>
              </a:rPr>
              <a:t>along the </a:t>
            </a:r>
            <a:r>
              <a:rPr lang="en-US" sz="2400" dirty="0" err="1">
                <a:latin typeface="Times New Roman" panose="02020603050405020304" pitchFamily="18" charset="0"/>
                <a:cs typeface="Times New Roman" panose="02020603050405020304" pitchFamily="18" charset="0"/>
              </a:rPr>
              <a:t>anterio</a:t>
            </a:r>
            <a:r>
              <a:rPr lang="en-US" sz="2400" dirty="0">
                <a:latin typeface="Times New Roman" panose="02020603050405020304" pitchFamily="18" charset="0"/>
                <a:cs typeface="Times New Roman" panose="02020603050405020304" pitchFamily="18" charset="0"/>
              </a:rPr>
              <a:t>-dorsal surface of the foregut connects the frontal ganglion with a </a:t>
            </a:r>
            <a:r>
              <a:rPr lang="en-US" sz="2400" dirty="0" err="1">
                <a:latin typeface="Times New Roman" panose="02020603050405020304" pitchFamily="18" charset="0"/>
                <a:cs typeface="Times New Roman" panose="02020603050405020304" pitchFamily="18" charset="0"/>
              </a:rPr>
              <a:t>hypocerebral</a:t>
            </a:r>
            <a:r>
              <a:rPr lang="en-US" sz="2400" dirty="0">
                <a:latin typeface="Times New Roman" panose="02020603050405020304" pitchFamily="18" charset="0"/>
                <a:cs typeface="Times New Roman" panose="02020603050405020304" pitchFamily="18" charset="0"/>
              </a:rPr>
              <a:t> ganglion that innervates the heart, corpora </a:t>
            </a:r>
            <a:r>
              <a:rPr lang="en-US" sz="2400" dirty="0" err="1">
                <a:latin typeface="Times New Roman" panose="02020603050405020304" pitchFamily="18" charset="0"/>
                <a:cs typeface="Times New Roman" panose="02020603050405020304" pitchFamily="18" charset="0"/>
              </a:rPr>
              <a:t>cardiaca</a:t>
            </a:r>
            <a:r>
              <a:rPr lang="en-US" sz="2400" dirty="0">
                <a:latin typeface="Times New Roman" panose="02020603050405020304" pitchFamily="18" charset="0"/>
                <a:cs typeface="Times New Roman" panose="02020603050405020304" pitchFamily="18" charset="0"/>
              </a:rPr>
              <a:t>, and portions of the foregut.   </a:t>
            </a:r>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solidFill>
                  <a:srgbClr val="C00000"/>
                </a:solidFill>
                <a:latin typeface="Times New Roman" panose="02020603050405020304" pitchFamily="18" charset="0"/>
                <a:cs typeface="Times New Roman" panose="02020603050405020304" pitchFamily="18" charset="0"/>
              </a:rPr>
              <a:t>3-Gastric nerves: </a:t>
            </a:r>
            <a:r>
              <a:rPr lang="en-US" sz="2400" dirty="0">
                <a:latin typeface="Times New Roman" panose="02020603050405020304" pitchFamily="18" charset="0"/>
                <a:cs typeface="Times New Roman" panose="02020603050405020304" pitchFamily="18" charset="0"/>
              </a:rPr>
              <a:t>arising from the </a:t>
            </a:r>
            <a:r>
              <a:rPr lang="en-US" sz="2400" dirty="0" err="1">
                <a:latin typeface="Times New Roman" panose="02020603050405020304" pitchFamily="18" charset="0"/>
                <a:cs typeface="Times New Roman" panose="02020603050405020304" pitchFamily="18" charset="0"/>
              </a:rPr>
              <a:t>hypocerebral</a:t>
            </a:r>
            <a:r>
              <a:rPr lang="en-US" sz="2400" dirty="0">
                <a:latin typeface="Times New Roman" panose="02020603050405020304" pitchFamily="18" charset="0"/>
                <a:cs typeface="Times New Roman" panose="02020603050405020304" pitchFamily="18" charset="0"/>
              </a:rPr>
              <a:t> ganglion run posteriorly to </a:t>
            </a:r>
            <a:r>
              <a:rPr lang="en-US" sz="2400" dirty="0" err="1">
                <a:latin typeface="Times New Roman" panose="02020603050405020304" pitchFamily="18" charset="0"/>
                <a:cs typeface="Times New Roman" panose="02020603050405020304" pitchFamily="18" charset="0"/>
              </a:rPr>
              <a:t>ingluvial</a:t>
            </a:r>
            <a:r>
              <a:rPr lang="en-US" sz="2400" dirty="0">
                <a:latin typeface="Times New Roman" panose="02020603050405020304" pitchFamily="18" charset="0"/>
                <a:cs typeface="Times New Roman" panose="02020603050405020304" pitchFamily="18" charset="0"/>
              </a:rPr>
              <a:t> ganglia (paired) in the abdomen that innervates the hind gut. </a:t>
            </a:r>
          </a:p>
          <a:p>
            <a:pPr algn="just">
              <a:spcAft>
                <a:spcPts val="12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comparison to vertebrates, an insect's nervous system is far more de-centralized.   Most overt behavior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feeding, locomotion, mating, etc.) is integrated and controlled by segmental ganglia instead of the brain.   In some cases, the brain may stimulate or inhibit activity in segmental ganglia but these signals are not essential for survival.   Indeed, </a:t>
            </a:r>
            <a:r>
              <a:rPr lang="en-US" sz="24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 headless insect may survive for days or weeks (until it dies of starvation or dehydration).</a:t>
            </a:r>
            <a:endParaRPr lang="en-US"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533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810" y="-15199220"/>
            <a:ext cx="8957534" cy="3200876"/>
          </a:xfrm>
          <a:prstGeom prst="rect">
            <a:avLst/>
          </a:prstGeom>
        </p:spPr>
        <p:txBody>
          <a:bodyPr wrap="square">
            <a:spAutoFit/>
          </a:bodyPr>
          <a:lstStyle/>
          <a:p>
            <a:pPr rtl="1"/>
            <a:r>
              <a:rPr lang="en-US" altLang="en-US" sz="2000" dirty="0" smtClean="0">
                <a:latin typeface="Times New Roman" panose="02020603050405020304" pitchFamily="18" charset="0"/>
                <a:cs typeface="Times New Roman" panose="02020603050405020304" pitchFamily="18" charset="0"/>
              </a:rPr>
              <a:t>Circulatory System Function</a:t>
            </a:r>
          </a:p>
          <a:p>
            <a:pPr rtl="1"/>
            <a:r>
              <a:rPr lang="en-US" altLang="en-US" sz="2000" dirty="0" smtClean="0">
                <a:latin typeface="Times New Roman" panose="02020603050405020304" pitchFamily="18" charset="0"/>
                <a:cs typeface="Times New Roman" panose="02020603050405020304" pitchFamily="18" charset="0"/>
              </a:rPr>
              <a:t>Move circulatory fluid (blood) around body</a:t>
            </a:r>
          </a:p>
          <a:p>
            <a:pPr lvl="1" rtl="1">
              <a:lnSpc>
                <a:spcPct val="90000"/>
              </a:lnSpc>
            </a:pPr>
            <a:r>
              <a:rPr lang="en-US" altLang="en-US" sz="2000" dirty="0" smtClean="0">
                <a:latin typeface="Times New Roman" panose="02020603050405020304" pitchFamily="18" charset="0"/>
                <a:cs typeface="Times New Roman" panose="02020603050405020304" pitchFamily="18" charset="0"/>
              </a:rPr>
              <a:t>Gas Transport</a:t>
            </a:r>
          </a:p>
          <a:p>
            <a:pPr lvl="1" rtl="1">
              <a:lnSpc>
                <a:spcPct val="90000"/>
              </a:lnSpc>
            </a:pPr>
            <a:r>
              <a:rPr lang="en-US" altLang="en-US" sz="2000" dirty="0" smtClean="0">
                <a:latin typeface="Times New Roman" panose="02020603050405020304" pitchFamily="18" charset="0"/>
                <a:cs typeface="Times New Roman" panose="02020603050405020304" pitchFamily="18" charset="0"/>
              </a:rPr>
              <a:t>Nutrient Transport</a:t>
            </a:r>
          </a:p>
          <a:p>
            <a:pPr lvl="1" rtl="1">
              <a:lnSpc>
                <a:spcPct val="90000"/>
              </a:lnSpc>
            </a:pPr>
            <a:r>
              <a:rPr lang="en-US" altLang="en-US" sz="2000" dirty="0" smtClean="0">
                <a:latin typeface="Times New Roman" panose="02020603050405020304" pitchFamily="18" charset="0"/>
                <a:cs typeface="Times New Roman" panose="02020603050405020304" pitchFamily="18" charset="0"/>
              </a:rPr>
              <a:t>Excretory Product Transport</a:t>
            </a:r>
          </a:p>
          <a:p>
            <a:pPr lvl="1" rtl="1">
              <a:lnSpc>
                <a:spcPct val="90000"/>
              </a:lnSpc>
            </a:pPr>
            <a:r>
              <a:rPr lang="en-US" altLang="en-US" sz="2000" dirty="0" smtClean="0">
                <a:latin typeface="Times New Roman" panose="02020603050405020304" pitchFamily="18" charset="0"/>
                <a:cs typeface="Times New Roman" panose="02020603050405020304" pitchFamily="18" charset="0"/>
              </a:rPr>
              <a:t>Cell Signal Transport</a:t>
            </a:r>
          </a:p>
          <a:p>
            <a:pPr lvl="1" rtl="1">
              <a:lnSpc>
                <a:spcPct val="90000"/>
              </a:lnSpc>
            </a:pPr>
            <a:r>
              <a:rPr lang="en-US" altLang="en-US" sz="2000" dirty="0" smtClean="0">
                <a:latin typeface="Times New Roman" panose="02020603050405020304" pitchFamily="18" charset="0"/>
                <a:cs typeface="Times New Roman" panose="02020603050405020304" pitchFamily="18" charset="0"/>
              </a:rPr>
              <a:t>Hydraulic Force</a:t>
            </a:r>
          </a:p>
          <a:p>
            <a:pPr lvl="1" rtl="1">
              <a:lnSpc>
                <a:spcPct val="90000"/>
              </a:lnSpc>
            </a:pPr>
            <a:r>
              <a:rPr lang="en-US" altLang="en-US" sz="2000" dirty="0" smtClean="0">
                <a:latin typeface="Times New Roman" panose="02020603050405020304" pitchFamily="18" charset="0"/>
                <a:cs typeface="Times New Roman" panose="02020603050405020304" pitchFamily="18" charset="0"/>
              </a:rPr>
              <a:t>Heat Conductance</a:t>
            </a:r>
          </a:p>
          <a:p>
            <a:pPr lvl="1" rtl="1">
              <a:lnSpc>
                <a:spcPct val="90000"/>
              </a:lnSpc>
            </a:pPr>
            <a:r>
              <a:rPr lang="en-US" altLang="en-US" sz="2000" dirty="0" smtClean="0">
                <a:latin typeface="Times New Roman" panose="02020603050405020304" pitchFamily="18" charset="0"/>
                <a:cs typeface="Times New Roman" panose="02020603050405020304" pitchFamily="18" charset="0"/>
              </a:rPr>
              <a:t>Immunity</a:t>
            </a:r>
          </a:p>
          <a:p>
            <a:pPr lvl="1" rtl="1">
              <a:lnSpc>
                <a:spcPct val="90000"/>
              </a:lnSpc>
              <a:buFont typeface="Arial" panose="020B0604020202020204" pitchFamily="34" charset="0"/>
              <a:buChar char="•"/>
            </a:pPr>
            <a:r>
              <a:rPr lang="en-US" altLang="en-US" sz="2000" dirty="0" smtClean="0">
                <a:latin typeface="Times New Roman" panose="02020603050405020304" pitchFamily="18" charset="0"/>
                <a:cs typeface="Times New Roman" panose="02020603050405020304" pitchFamily="18" charset="0"/>
              </a:rPr>
              <a:t>Defense</a:t>
            </a:r>
          </a:p>
          <a:p>
            <a:pPr lvl="1" rtl="1">
              <a:lnSpc>
                <a:spcPct val="90000"/>
              </a:lnSpc>
              <a:buFontTx/>
              <a:buNone/>
            </a:pPr>
            <a:r>
              <a:rPr lang="en-US" altLang="en-US" sz="2000" dirty="0" smtClean="0">
                <a:latin typeface="Times New Roman" panose="02020603050405020304" pitchFamily="18" charset="0"/>
                <a:cs typeface="Times New Roman" panose="02020603050405020304" pitchFamily="18" charset="0"/>
              </a:rPr>
              <a:t>- Wound </a:t>
            </a:r>
            <a:r>
              <a:rPr lang="en-US" altLang="en-US" sz="2000" dirty="0" err="1" smtClean="0">
                <a:latin typeface="Times New Roman" panose="02020603050405020304" pitchFamily="18" charset="0"/>
                <a:cs typeface="Times New Roman" panose="02020603050405020304" pitchFamily="18" charset="0"/>
              </a:rPr>
              <a:t>healind</a:t>
            </a:r>
            <a:endParaRPr lang="en-US" altLang="en-US" sz="2000" dirty="0" smtClean="0">
              <a:latin typeface="Times New Roman" panose="02020603050405020304" pitchFamily="18" charset="0"/>
              <a:cs typeface="Times New Roman" panose="02020603050405020304" pitchFamily="18" charset="0"/>
            </a:endParaRPr>
          </a:p>
        </p:txBody>
      </p:sp>
      <p:sp>
        <p:nvSpPr>
          <p:cNvPr id="3" name="Rectangle 2"/>
          <p:cNvSpPr/>
          <p:nvPr/>
        </p:nvSpPr>
        <p:spPr>
          <a:xfrm>
            <a:off x="0" y="-150503"/>
            <a:ext cx="11894371" cy="4401205"/>
          </a:xfrm>
          <a:prstGeom prst="rect">
            <a:avLst/>
          </a:prstGeom>
        </p:spPr>
        <p:txBody>
          <a:bodyPr wrap="square">
            <a:spAutoFit/>
          </a:bodyPr>
          <a:lstStyle/>
          <a:p>
            <a:pPr>
              <a:lnSpc>
                <a:spcPct val="150000"/>
              </a:lnSpc>
            </a:pPr>
            <a:r>
              <a:rPr lang="en-US" sz="2000" b="1" dirty="0">
                <a:solidFill>
                  <a:schemeClr val="accent1"/>
                </a:solidFill>
                <a:latin typeface="Times New Roman" panose="02020603050405020304" pitchFamily="18" charset="0"/>
                <a:cs typeface="Times New Roman" panose="02020603050405020304" pitchFamily="18" charset="0"/>
              </a:rPr>
              <a:t>Structure</a:t>
            </a:r>
          </a:p>
          <a:p>
            <a:r>
              <a:rPr lang="en-US" sz="2000" dirty="0">
                <a:latin typeface="Times New Roman" panose="02020603050405020304" pitchFamily="18" charset="0"/>
                <a:cs typeface="Times New Roman" panose="02020603050405020304" pitchFamily="18" charset="0"/>
              </a:rPr>
              <a:t>   Insects have an open blood system with the blood occupying the general body cavity, which is known as a </a:t>
            </a:r>
            <a:r>
              <a:rPr lang="en-US" sz="2000" dirty="0" err="1">
                <a:latin typeface="Times New Roman" panose="02020603050405020304" pitchFamily="18" charset="0"/>
                <a:cs typeface="Times New Roman" panose="02020603050405020304" pitchFamily="18" charset="0"/>
              </a:rPr>
              <a:t>hemocoel</a:t>
            </a:r>
            <a:r>
              <a:rPr lang="en-US" sz="2000" dirty="0">
                <a:latin typeface="Times New Roman" panose="02020603050405020304" pitchFamily="18" charset="0"/>
                <a:cs typeface="Times New Roman" panose="02020603050405020304" pitchFamily="18" charset="0"/>
              </a:rPr>
              <a:t>. Blood is circulated mainly by the activity of a contractile dorsal longitudinal vessel which opens into the </a:t>
            </a:r>
            <a:r>
              <a:rPr lang="en-US" sz="2000" dirty="0" err="1">
                <a:latin typeface="Times New Roman" panose="02020603050405020304" pitchFamily="18" charset="0"/>
                <a:cs typeface="Times New Roman" panose="02020603050405020304" pitchFamily="18" charset="0"/>
              </a:rPr>
              <a:t>hemocoel</a:t>
            </a:r>
            <a:r>
              <a:rPr lang="en-US" sz="2000" dirty="0">
                <a:latin typeface="Times New Roman" panose="02020603050405020304" pitchFamily="18" charset="0"/>
                <a:cs typeface="Times New Roman" panose="02020603050405020304" pitchFamily="18" charset="0"/>
              </a:rPr>
              <a:t>. The </a:t>
            </a:r>
            <a:r>
              <a:rPr lang="en-US" sz="2000" dirty="0" err="1">
                <a:latin typeface="Times New Roman" panose="02020603050405020304" pitchFamily="18" charset="0"/>
                <a:cs typeface="Times New Roman" panose="02020603050405020304" pitchFamily="18" charset="0"/>
              </a:rPr>
              <a:t>hemocoel</a:t>
            </a:r>
            <a:r>
              <a:rPr lang="en-US" sz="2000" dirty="0">
                <a:latin typeface="Times New Roman" panose="02020603050405020304" pitchFamily="18" charset="0"/>
                <a:cs typeface="Times New Roman" panose="02020603050405020304" pitchFamily="18" charset="0"/>
              </a:rPr>
              <a:t> is often divided into three major sinuses; (called blood sinuses)  </a:t>
            </a:r>
          </a:p>
          <a:p>
            <a:r>
              <a:rPr lang="en-US" sz="2000" dirty="0" smtClean="0">
                <a:latin typeface="Times New Roman" panose="02020603050405020304" pitchFamily="18" charset="0"/>
                <a:cs typeface="Times New Roman" panose="02020603050405020304" pitchFamily="18" charset="0"/>
              </a:rPr>
              <a:t>by </a:t>
            </a:r>
            <a:r>
              <a:rPr lang="en-US" sz="2000" dirty="0">
                <a:latin typeface="Times New Roman" panose="02020603050405020304" pitchFamily="18" charset="0"/>
                <a:cs typeface="Times New Roman" panose="02020603050405020304" pitchFamily="18" charset="0"/>
              </a:rPr>
              <a:t>two thin sheets of muscle and/or membrane known as the </a:t>
            </a:r>
            <a:r>
              <a:rPr lang="en-US" sz="2000" b="1" dirty="0">
                <a:latin typeface="Times New Roman" panose="02020603050405020304" pitchFamily="18" charset="0"/>
                <a:cs typeface="Times New Roman" panose="02020603050405020304" pitchFamily="18" charset="0"/>
              </a:rPr>
              <a:t>dorsal and ventral diaphragms</a:t>
            </a:r>
            <a:r>
              <a:rPr lang="en-US" sz="2000" dirty="0">
                <a:latin typeface="Times New Roman" panose="02020603050405020304" pitchFamily="18" charset="0"/>
                <a:cs typeface="Times New Roman" panose="02020603050405020304" pitchFamily="18" charset="0"/>
              </a:rPr>
              <a:t>.   The dorsal diaphragm is formed by alary muscles of the heart and related </a:t>
            </a:r>
            <a:r>
              <a:rPr lang="en-US" sz="2000" dirty="0" smtClean="0">
                <a:latin typeface="Times New Roman" panose="02020603050405020304" pitchFamily="18" charset="0"/>
                <a:cs typeface="Times New Roman" panose="02020603050405020304" pitchFamily="18" charset="0"/>
              </a:rPr>
              <a:t>structures</a:t>
            </a:r>
            <a:endParaRPr lang="en-US" sz="2000" dirty="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1- </a:t>
            </a:r>
            <a:r>
              <a:rPr lang="en-US" sz="2000" b="1" dirty="0">
                <a:latin typeface="Times New Roman" panose="02020603050405020304" pitchFamily="18" charset="0"/>
                <a:cs typeface="Times New Roman" panose="02020603050405020304" pitchFamily="18" charset="0"/>
              </a:rPr>
              <a:t>D</a:t>
            </a:r>
            <a:r>
              <a:rPr lang="en-US" sz="2000" b="1" dirty="0" smtClean="0">
                <a:latin typeface="Times New Roman" panose="02020603050405020304" pitchFamily="18" charset="0"/>
                <a:cs typeface="Times New Roman" panose="02020603050405020304" pitchFamily="18" charset="0"/>
              </a:rPr>
              <a:t>orsal </a:t>
            </a:r>
            <a:r>
              <a:rPr lang="en-US" sz="2000" b="1" dirty="0">
                <a:latin typeface="Times New Roman" panose="02020603050405020304" pitchFamily="18" charset="0"/>
                <a:cs typeface="Times New Roman" panose="02020603050405020304" pitchFamily="18" charset="0"/>
              </a:rPr>
              <a:t>pericardial sinus</a:t>
            </a:r>
            <a:r>
              <a:rPr lang="en-US" sz="2000" dirty="0" smtClean="0">
                <a:latin typeface="Times New Roman" panose="02020603050405020304" pitchFamily="18" charset="0"/>
                <a:cs typeface="Times New Roman" panose="02020603050405020304" pitchFamily="18" charset="0"/>
              </a:rPr>
              <a:t>,</a:t>
            </a:r>
          </a:p>
          <a:p>
            <a:pPr>
              <a:lnSpc>
                <a:spcPct val="150000"/>
              </a:lnSpc>
            </a:pPr>
            <a:r>
              <a:rPr lang="en-US" sz="2000" dirty="0" smtClean="0">
                <a:latin typeface="Times New Roman" panose="02020603050405020304" pitchFamily="18" charset="0"/>
                <a:cs typeface="Times New Roman" panose="02020603050405020304" pitchFamily="18" charset="0"/>
              </a:rPr>
              <a:t>2- </a:t>
            </a:r>
            <a:r>
              <a:rPr lang="en-US" sz="2000" b="1" dirty="0" err="1">
                <a:latin typeface="Times New Roman" panose="02020603050405020304" pitchFamily="18" charset="0"/>
                <a:cs typeface="Times New Roman" panose="02020603050405020304" pitchFamily="18" charset="0"/>
              </a:rPr>
              <a:t>P</a:t>
            </a:r>
            <a:r>
              <a:rPr lang="en-US" sz="2000" b="1" dirty="0" err="1" smtClean="0">
                <a:latin typeface="Times New Roman" panose="02020603050405020304" pitchFamily="18" charset="0"/>
                <a:cs typeface="Times New Roman" panose="02020603050405020304" pitchFamily="18" charset="0"/>
              </a:rPr>
              <a:t>erivisceral</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sinus</a:t>
            </a:r>
            <a:r>
              <a:rPr lang="en-US" sz="2000" b="1" dirty="0" smtClean="0">
                <a:latin typeface="Times New Roman" panose="02020603050405020304" pitchFamily="18" charset="0"/>
                <a:cs typeface="Times New Roman" panose="02020603050405020304" pitchFamily="18" charset="0"/>
              </a:rPr>
              <a:t>,</a:t>
            </a:r>
          </a:p>
          <a:p>
            <a:pPr>
              <a:lnSpc>
                <a:spcPct val="150000"/>
              </a:lnSpc>
            </a:pPr>
            <a:r>
              <a:rPr lang="en-US" sz="2000" dirty="0" smtClean="0">
                <a:latin typeface="Times New Roman" panose="02020603050405020304" pitchFamily="18" charset="0"/>
                <a:cs typeface="Times New Roman" panose="02020603050405020304" pitchFamily="18" charset="0"/>
              </a:rPr>
              <a:t>3- </a:t>
            </a:r>
            <a:r>
              <a:rPr lang="en-US" sz="2000" b="1" dirty="0">
                <a:latin typeface="Times New Roman" panose="02020603050405020304" pitchFamily="18" charset="0"/>
                <a:cs typeface="Times New Roman" panose="02020603050405020304" pitchFamily="18" charset="0"/>
              </a:rPr>
              <a:t>a ventral </a:t>
            </a:r>
            <a:r>
              <a:rPr lang="en-US" sz="2000" b="1" dirty="0" err="1">
                <a:latin typeface="Times New Roman" panose="02020603050405020304" pitchFamily="18" charset="0"/>
                <a:cs typeface="Times New Roman" panose="02020603050405020304" pitchFamily="18" charset="0"/>
              </a:rPr>
              <a:t>perineural</a:t>
            </a:r>
            <a:r>
              <a:rPr lang="en-US" sz="2000" b="1" dirty="0">
                <a:latin typeface="Times New Roman" panose="02020603050405020304" pitchFamily="18" charset="0"/>
                <a:cs typeface="Times New Roman" panose="02020603050405020304" pitchFamily="18" charset="0"/>
              </a:rPr>
              <a:t> sinus </a:t>
            </a:r>
            <a:r>
              <a:rPr lang="en-US" sz="2000" dirty="0">
                <a:latin typeface="Times New Roman" panose="02020603050405020304" pitchFamily="18" charset="0"/>
                <a:cs typeface="Times New Roman" panose="02020603050405020304" pitchFamily="18" charset="0"/>
              </a:rPr>
              <a:t>. The pericardial and </a:t>
            </a:r>
            <a:r>
              <a:rPr lang="en-US" sz="2000" dirty="0" err="1">
                <a:latin typeface="Times New Roman" panose="02020603050405020304" pitchFamily="18" charset="0"/>
                <a:cs typeface="Times New Roman" panose="02020603050405020304" pitchFamily="18" charset="0"/>
              </a:rPr>
              <a:t>perineural</a:t>
            </a:r>
            <a:r>
              <a:rPr lang="en-US" sz="2000" dirty="0">
                <a:latin typeface="Times New Roman" panose="02020603050405020304" pitchFamily="18" charset="0"/>
                <a:cs typeface="Times New Roman" panose="02020603050405020304" pitchFamily="18" charset="0"/>
              </a:rPr>
              <a:t> sinuses are separated from the visceral sinus by the dorsal and ventral diaphragms, respectively. In most insects, the visceral sinus occupies most of the body </a:t>
            </a:r>
            <a:r>
              <a:rPr lang="en-US" sz="2000" dirty="0" smtClean="0">
                <a:latin typeface="Times New Roman" panose="02020603050405020304" pitchFamily="18" charset="0"/>
                <a:cs typeface="Times New Roman" panose="02020603050405020304" pitchFamily="18" charset="0"/>
              </a:rPr>
              <a:t>cavity</a:t>
            </a:r>
            <a:r>
              <a:rPr lang="en-US" sz="2000" dirty="0">
                <a:latin typeface="Times New Roman" panose="02020603050405020304" pitchFamily="18" charset="0"/>
                <a:cs typeface="Times New Roman" panose="02020603050405020304" pitchFamily="18" charset="0"/>
              </a:rPr>
              <a:t>.</a:t>
            </a:r>
          </a:p>
          <a:p>
            <a:pPr algn="just">
              <a:lnSpc>
                <a:spcPct val="150000"/>
              </a:lnSpc>
            </a:pPr>
            <a:r>
              <a:rPr lang="en-US" sz="2000" dirty="0" smtClean="0">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0574" y="3765687"/>
            <a:ext cx="3747507" cy="309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2205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119" y="-526920"/>
            <a:ext cx="8031296" cy="8017579"/>
          </a:xfrm>
          <a:prstGeom prst="rect">
            <a:avLst/>
          </a:prstGeom>
        </p:spPr>
        <p:txBody>
          <a:bodyPr wrap="square">
            <a:spAutoFit/>
          </a:bodyPr>
          <a:lstStyle/>
          <a:p>
            <a:pPr>
              <a:lnSpc>
                <a:spcPct val="150000"/>
              </a:lnSpc>
            </a:pPr>
            <a:r>
              <a:rPr lang="en-US" dirty="0">
                <a:latin typeface="Times New Roman" panose="02020603050405020304" pitchFamily="18" charset="0"/>
                <a:ea typeface="Calibri" panose="020F0502020204030204" pitchFamily="34" charset="0"/>
              </a:rPr>
              <a:t> </a:t>
            </a:r>
            <a:endParaRPr lang="en-US" sz="1600" dirty="0">
              <a:latin typeface="Times New Roman" panose="02020603050405020304" pitchFamily="18" charset="0"/>
              <a:ea typeface="Times New Roman" panose="02020603050405020304" pitchFamily="18" charset="0"/>
            </a:endParaRPr>
          </a:p>
          <a:p>
            <a:pPr>
              <a:lnSpc>
                <a:spcPct val="150000"/>
              </a:lnSpc>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1. </a:t>
            </a: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Dorsal vessel</a:t>
            </a:r>
            <a:endParaRPr lang="en-US"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dorsal vessel</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The only closed portion of the circulatory system is a tube that extends the length of the body from the posterior end of the abdomen into the head . Within the head, it passes under the brain just above the digestive tract, and then opens anteriorly. The dorsal vessel is not a uniform tube but consists of two segments, the heart and aorta, which are formed during embryogenesis from the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cardioblasts</a:t>
            </a:r>
            <a:r>
              <a:rPr lang="en-US" sz="2000" dirty="0">
                <a:latin typeface="Times New Roman" panose="02020603050405020304" pitchFamily="18" charset="0"/>
                <a:ea typeface="Calibri" panose="020F0502020204030204" pitchFamily="34" charset="0"/>
                <a:cs typeface="Times New Roman" panose="02020603050405020304" pitchFamily="18" charset="0"/>
              </a:rPr>
              <a:t> of the embryonic mesoderm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50000"/>
              </a:lnSpc>
            </a:pP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1- </a:t>
            </a:r>
            <a:r>
              <a:rPr lang="en-US" sz="2000" b="1" dirty="0">
                <a:latin typeface="Times New Roman" panose="02020603050405020304" pitchFamily="18" charset="0"/>
                <a:ea typeface="Calibri" panose="020F0502020204030204" pitchFamily="34" charset="0"/>
                <a:cs typeface="Times New Roman" panose="02020603050405020304" pitchFamily="18" charset="0"/>
              </a:rPr>
              <a:t>In the abdomen, the dorsal </a:t>
            </a:r>
            <a:r>
              <a:rPr lang="en-US" sz="2000" b="1" dirty="0">
                <a:latin typeface="Times New Roman" panose="02020603050405020304" pitchFamily="18" charset="0"/>
                <a:cs typeface="Times New Roman" panose="02020603050405020304" pitchFamily="18" charset="0"/>
              </a:rPr>
              <a:t>vessel is called the heart.</a:t>
            </a:r>
            <a:r>
              <a:rPr lang="en-US" sz="2000" dirty="0">
                <a:latin typeface="Times New Roman" panose="02020603050405020304" pitchFamily="18" charset="0"/>
                <a:cs typeface="Times New Roman" panose="02020603050405020304" pitchFamily="18" charset="0"/>
              </a:rPr>
              <a:t>   It is divided segmentally into chambers that are separated by valves (ostia) to ensure one-way flow of </a:t>
            </a:r>
            <a:r>
              <a:rPr lang="en-US" sz="2000" dirty="0" err="1">
                <a:latin typeface="Times New Roman" panose="02020603050405020304" pitchFamily="18" charset="0"/>
                <a:cs typeface="Times New Roman" panose="02020603050405020304" pitchFamily="18" charset="0"/>
              </a:rPr>
              <a:t>hemolymph</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2-The </a:t>
            </a:r>
            <a:r>
              <a:rPr lang="en-US" sz="2000" b="1" dirty="0">
                <a:latin typeface="Times New Roman" panose="02020603050405020304" pitchFamily="18" charset="0"/>
                <a:cs typeface="Times New Roman" panose="02020603050405020304" pitchFamily="18" charset="0"/>
              </a:rPr>
              <a:t>aorta</a:t>
            </a:r>
            <a:r>
              <a:rPr lang="en-US" sz="2000" dirty="0">
                <a:latin typeface="Times New Roman" panose="02020603050405020304" pitchFamily="18" charset="0"/>
                <a:cs typeface="Times New Roman" panose="02020603050405020304" pitchFamily="18" charset="0"/>
              </a:rPr>
              <a:t>, the anterior portion of the dorsal vessel, extends from the thorax into the head. It is a simple unbranched tube that is thinner than the heart and lacks ostia. It is often attached to the brain and pharynx by connective tissue, passing underneath the brain and opening behind the pharynx.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p>
          <a:p>
            <a:endParaRPr lang="en-US" dirty="0"/>
          </a:p>
        </p:txBody>
      </p:sp>
      <p:pic>
        <p:nvPicPr>
          <p:cNvPr id="3" name="Picture 2" descr="diagram of blood flow in the insect circulatoy system"/>
          <p:cNvPicPr/>
          <p:nvPr/>
        </p:nvPicPr>
        <p:blipFill>
          <a:blip r:embed="rId2" cstate="print"/>
          <a:srcRect/>
          <a:stretch>
            <a:fillRect/>
          </a:stretch>
        </p:blipFill>
        <p:spPr bwMode="auto">
          <a:xfrm>
            <a:off x="8505021" y="242371"/>
            <a:ext cx="3139808" cy="6345911"/>
          </a:xfrm>
          <a:prstGeom prst="rect">
            <a:avLst/>
          </a:prstGeom>
          <a:noFill/>
          <a:ln w="9525">
            <a:noFill/>
            <a:miter lim="800000"/>
            <a:headEnd/>
            <a:tailEnd/>
          </a:ln>
        </p:spPr>
      </p:pic>
    </p:spTree>
    <p:extLst>
      <p:ext uri="{BB962C8B-B14F-4D97-AF65-F5344CB8AC3E}">
        <p14:creationId xmlns:p14="http://schemas.microsoft.com/office/powerpoint/2010/main" val="4099850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9547"/>
            <a:ext cx="12192000" cy="4514569"/>
          </a:xfrm>
          <a:prstGeom prst="rect">
            <a:avLst/>
          </a:prstGeom>
        </p:spPr>
        <p:txBody>
          <a:bodyPr wrap="square">
            <a:spAutoFit/>
          </a:bodyPr>
          <a:lstStyle/>
          <a:p>
            <a:pPr algn="ctr"/>
            <a:r>
              <a:rPr lang="en-US" sz="2000" b="1" i="1" dirty="0">
                <a:latin typeface="Times New Roman" panose="02020603050405020304" pitchFamily="18" charset="0"/>
                <a:ea typeface="Calibri" panose="020F0502020204030204" pitchFamily="34" charset="0"/>
              </a:rPr>
              <a:t> </a:t>
            </a:r>
            <a:endParaRPr lang="en-US" sz="2000" dirty="0">
              <a:latin typeface="Times New Roman" panose="02020603050405020304" pitchFamily="18" charset="0"/>
              <a:ea typeface="Times New Roman" panose="02020603050405020304" pitchFamily="18" charset="0"/>
            </a:endParaRPr>
          </a:p>
          <a:p>
            <a:pPr rtl="1">
              <a:lnSpc>
                <a:spcPct val="115000"/>
              </a:lnSpc>
              <a:spcAft>
                <a:spcPts val="1000"/>
              </a:spcAft>
            </a:pPr>
            <a:r>
              <a:rPr lang="en-US" sz="2000" b="1" dirty="0" smtClean="0">
                <a:solidFill>
                  <a:srgbClr val="C00000"/>
                </a:solidFill>
                <a:latin typeface="Times New Roman" panose="02020603050405020304" pitchFamily="18" charset="0"/>
                <a:ea typeface="Calibri" panose="020F0502020204030204" pitchFamily="34" charset="0"/>
              </a:rPr>
              <a:t>Alary </a:t>
            </a:r>
            <a:r>
              <a:rPr lang="en-US" sz="2000" b="1" dirty="0">
                <a:solidFill>
                  <a:srgbClr val="C00000"/>
                </a:solidFill>
                <a:latin typeface="Times New Roman" panose="02020603050405020304" pitchFamily="18" charset="0"/>
                <a:ea typeface="Calibri" panose="020F0502020204030204" pitchFamily="34" charset="0"/>
              </a:rPr>
              <a:t>muscles and dorsal diaphragm</a:t>
            </a:r>
            <a:r>
              <a:rPr lang="en-US" sz="2000" dirty="0">
                <a:solidFill>
                  <a:srgbClr val="C00000"/>
                </a:solidFill>
                <a:latin typeface="Times New Roman" panose="02020603050405020304" pitchFamily="18" charset="0"/>
                <a:ea typeface="Calibri" panose="020F0502020204030204" pitchFamily="34" charset="0"/>
              </a:rPr>
              <a:t> </a:t>
            </a:r>
            <a:endParaRPr lang="en-US" sz="2000" dirty="0">
              <a:solidFill>
                <a:srgbClr val="C00000"/>
              </a:solidFill>
              <a:latin typeface="Times New Roman" panose="02020603050405020304" pitchFamily="18" charset="0"/>
              <a:ea typeface="Times New Roman" panose="02020603050405020304" pitchFamily="18" charset="0"/>
            </a:endParaRPr>
          </a:p>
          <a:p>
            <a:pPr rtl="1">
              <a:lnSpc>
                <a:spcPct val="115000"/>
              </a:lnSpc>
              <a:spcAft>
                <a:spcPts val="1000"/>
              </a:spcAft>
            </a:pPr>
            <a:r>
              <a:rPr lang="en-US" sz="2000" dirty="0">
                <a:latin typeface="Times New Roman" panose="02020603050405020304" pitchFamily="18" charset="0"/>
                <a:ea typeface="Calibri" panose="020F0502020204030204" pitchFamily="34" charset="0"/>
              </a:rPr>
              <a:t>The dorsal diaphragm is a fenestrated connective tissue membrane. It is usually incomplete laterally, so that the pericardial sinus above it is broadly continuous with the </a:t>
            </a:r>
            <a:r>
              <a:rPr lang="en-US" sz="2000" dirty="0" err="1">
                <a:latin typeface="Times New Roman" panose="02020603050405020304" pitchFamily="18" charset="0"/>
                <a:ea typeface="Calibri" panose="020F0502020204030204" pitchFamily="34" charset="0"/>
              </a:rPr>
              <a:t>perivisceral</a:t>
            </a:r>
            <a:r>
              <a:rPr lang="en-US" sz="2000" dirty="0">
                <a:latin typeface="Times New Roman" panose="02020603050405020304" pitchFamily="18" charset="0"/>
                <a:ea typeface="Calibri" panose="020F0502020204030204" pitchFamily="34" charset="0"/>
              </a:rPr>
              <a:t> sinus below. The lateral limits of the diaphragm are indefinite and are determined by the presence of muscles, tracheae or the origins of the alary </a:t>
            </a:r>
            <a:r>
              <a:rPr lang="en-US" sz="2000" dirty="0" smtClean="0">
                <a:latin typeface="Times New Roman" panose="02020603050405020304" pitchFamily="18" charset="0"/>
                <a:ea typeface="Calibri" panose="020F0502020204030204" pitchFamily="34" charset="0"/>
              </a:rPr>
              <a:t> </a:t>
            </a:r>
            <a:r>
              <a:rPr lang="en-US" sz="2000" dirty="0">
                <a:latin typeface="Times New Roman" panose="02020603050405020304" pitchFamily="18" charset="0"/>
                <a:ea typeface="Calibri" panose="020F0502020204030204" pitchFamily="34" charset="0"/>
              </a:rPr>
              <a:t>muscles which form an integral part of the diaphragm. The alary muscles stretch from one side of the body to the other just below the </a:t>
            </a:r>
            <a:r>
              <a:rPr lang="en-US" sz="2000" dirty="0" smtClean="0">
                <a:latin typeface="Times New Roman" panose="02020603050405020304" pitchFamily="18" charset="0"/>
                <a:ea typeface="Calibri" panose="020F0502020204030204" pitchFamily="34" charset="0"/>
              </a:rPr>
              <a:t>heart. They </a:t>
            </a:r>
            <a:r>
              <a:rPr lang="en-US" sz="2000" dirty="0">
                <a:latin typeface="Times New Roman" panose="02020603050405020304" pitchFamily="18" charset="0"/>
                <a:ea typeface="Calibri" panose="020F0502020204030204" pitchFamily="34" charset="0"/>
              </a:rPr>
              <a:t>usually fan out from a restricted point of origin on the tergum and meet in a broad zone in the </a:t>
            </a:r>
            <a:r>
              <a:rPr lang="en-US" sz="2000" dirty="0" smtClean="0">
                <a:latin typeface="Times New Roman" panose="02020603050405020304" pitchFamily="18" charset="0"/>
                <a:ea typeface="Calibri" panose="020F0502020204030204" pitchFamily="34" charset="0"/>
              </a:rPr>
              <a:t>midline. Some </a:t>
            </a:r>
            <a:r>
              <a:rPr lang="en-US" sz="2000" dirty="0">
                <a:latin typeface="Times New Roman" panose="02020603050405020304" pitchFamily="18" charset="0"/>
                <a:ea typeface="Calibri" panose="020F0502020204030204" pitchFamily="34" charset="0"/>
              </a:rPr>
              <a:t>of the connective tissue fibers form a plexus which extends to the heart wall. </a:t>
            </a:r>
            <a:r>
              <a:rPr lang="en-US" sz="2000" dirty="0" err="1">
                <a:latin typeface="Times New Roman" panose="02020603050405020304" pitchFamily="18" charset="0"/>
                <a:ea typeface="Calibri" panose="020F0502020204030204" pitchFamily="34" charset="0"/>
              </a:rPr>
              <a:t>Orthopteroids</a:t>
            </a:r>
            <a:r>
              <a:rPr lang="en-US" sz="2000" dirty="0">
                <a:latin typeface="Times New Roman" panose="02020603050405020304" pitchFamily="18" charset="0"/>
                <a:ea typeface="Calibri" panose="020F0502020204030204" pitchFamily="34" charset="0"/>
              </a:rPr>
              <a:t> may have as many as ten abdominal and two thoracic pairs of alary muscles, but in other insects the number is reduced. Most terrestrial </a:t>
            </a:r>
            <a:r>
              <a:rPr lang="en-US" sz="2000" dirty="0" err="1">
                <a:latin typeface="Times New Roman" panose="02020603050405020304" pitchFamily="18" charset="0"/>
                <a:ea typeface="Calibri" panose="020F0502020204030204" pitchFamily="34" charset="0"/>
              </a:rPr>
              <a:t>Heteroptera</a:t>
            </a:r>
            <a:r>
              <a:rPr lang="en-US" sz="2000" dirty="0">
                <a:latin typeface="Times New Roman" panose="02020603050405020304" pitchFamily="18" charset="0"/>
                <a:ea typeface="Calibri" panose="020F0502020204030204" pitchFamily="34" charset="0"/>
              </a:rPr>
              <a:t>, for instance, have from four to seven pairs. The alary muscles are visceral muscles with 10–12 thin filaments to every thick filament</a:t>
            </a:r>
            <a:endParaRPr lang="en-US" sz="2000" dirty="0">
              <a:latin typeface="Times New Roman" panose="02020603050405020304" pitchFamily="18" charset="0"/>
              <a:ea typeface="Times New Roman" panose="02020603050405020304" pitchFamily="18" charset="0"/>
            </a:endParaRPr>
          </a:p>
          <a:p>
            <a:pPr algn="r" rtl="1">
              <a:lnSpc>
                <a:spcPct val="115000"/>
              </a:lnSpc>
              <a:spcAft>
                <a:spcPts val="1000"/>
              </a:spcAft>
            </a:pPr>
            <a:r>
              <a:rPr lang="en-US" dirty="0">
                <a:latin typeface="Times New Roman" panose="02020603050405020304" pitchFamily="18" charset="0"/>
                <a:ea typeface="Calibri" panose="020F0502020204030204" pitchFamily="34" charset="0"/>
              </a:rPr>
              <a:t> </a:t>
            </a:r>
            <a:endParaRPr lang="en-US" sz="1600" dirty="0">
              <a:effectLst/>
              <a:latin typeface="Times New Roman" panose="02020603050405020304" pitchFamily="18" charset="0"/>
              <a:ea typeface="Times New Roman" panose="02020603050405020304" pitchFamily="18" charset="0"/>
            </a:endParaRPr>
          </a:p>
        </p:txBody>
      </p:sp>
      <p:pic>
        <p:nvPicPr>
          <p:cNvPr id="2050" name="Content Placeholder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4032" y="3525397"/>
            <a:ext cx="4990641" cy="320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2135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8128"/>
            <a:ext cx="12107537" cy="3436838"/>
          </a:xfrm>
          <a:prstGeom prst="rect">
            <a:avLst/>
          </a:prstGeom>
        </p:spPr>
        <p:txBody>
          <a:bodyPr wrap="square">
            <a:spAutoFit/>
          </a:bodyPr>
          <a:lstStyle/>
          <a:p>
            <a:pPr rtl="1">
              <a:lnSpc>
                <a:spcPct val="115000"/>
              </a:lnSpc>
              <a:spcAft>
                <a:spcPts val="1000"/>
              </a:spcAft>
            </a:pPr>
            <a:r>
              <a:rPr lang="en-US" sz="2000" b="1" dirty="0" smtClean="0">
                <a:latin typeface="Times New Roman" panose="02020603050405020304" pitchFamily="18" charset="0"/>
                <a:ea typeface="Calibri" panose="020F0502020204030204" pitchFamily="34" charset="0"/>
              </a:rPr>
              <a:t>  </a:t>
            </a:r>
            <a:r>
              <a:rPr lang="en-US" sz="2000" b="1" dirty="0" smtClean="0">
                <a:solidFill>
                  <a:srgbClr val="C00000"/>
                </a:solidFill>
                <a:latin typeface="Times New Roman" panose="02020603050405020304" pitchFamily="18" charset="0"/>
                <a:ea typeface="Calibri" panose="020F0502020204030204" pitchFamily="34" charset="0"/>
              </a:rPr>
              <a:t>Ventral </a:t>
            </a:r>
            <a:r>
              <a:rPr lang="en-US" sz="2000" b="1" dirty="0">
                <a:solidFill>
                  <a:srgbClr val="C00000"/>
                </a:solidFill>
                <a:latin typeface="Times New Roman" panose="02020603050405020304" pitchFamily="18" charset="0"/>
                <a:ea typeface="Calibri" panose="020F0502020204030204" pitchFamily="34" charset="0"/>
              </a:rPr>
              <a:t>diaphragm</a:t>
            </a:r>
            <a:endParaRPr lang="en-US" sz="2000" b="1" dirty="0">
              <a:solidFill>
                <a:srgbClr val="C00000"/>
              </a:solidFill>
              <a:latin typeface="Times New Roman" panose="02020603050405020304" pitchFamily="18" charset="0"/>
              <a:ea typeface="Times New Roman" panose="02020603050405020304" pitchFamily="18" charset="0"/>
            </a:endParaRPr>
          </a:p>
          <a:p>
            <a:pPr rtl="1">
              <a:lnSpc>
                <a:spcPct val="115000"/>
              </a:lnSpc>
              <a:spcAft>
                <a:spcPts val="1000"/>
              </a:spcAft>
            </a:pPr>
            <a:r>
              <a:rPr lang="en-US" sz="2000" dirty="0" smtClean="0">
                <a:latin typeface="Times New Roman" panose="02020603050405020304" pitchFamily="18" charset="0"/>
                <a:ea typeface="Calibri" panose="020F0502020204030204" pitchFamily="34" charset="0"/>
              </a:rPr>
              <a:t>-The </a:t>
            </a:r>
            <a:r>
              <a:rPr lang="en-US" sz="2000" dirty="0">
                <a:latin typeface="Times New Roman" panose="02020603050405020304" pitchFamily="18" charset="0"/>
                <a:ea typeface="Calibri" panose="020F0502020204030204" pitchFamily="34" charset="0"/>
              </a:rPr>
              <a:t>ventral diaphragm is a horizontal septum just above the nerve cord cutting off the </a:t>
            </a:r>
            <a:r>
              <a:rPr lang="en-US" sz="2000" dirty="0" err="1">
                <a:latin typeface="Times New Roman" panose="02020603050405020304" pitchFamily="18" charset="0"/>
                <a:ea typeface="Calibri" panose="020F0502020204030204" pitchFamily="34" charset="0"/>
              </a:rPr>
              <a:t>perineural</a:t>
            </a:r>
            <a:r>
              <a:rPr lang="en-US" sz="2000" dirty="0">
                <a:latin typeface="Times New Roman" panose="02020603050405020304" pitchFamily="18" charset="0"/>
                <a:ea typeface="Calibri" panose="020F0502020204030204" pitchFamily="34" charset="0"/>
              </a:rPr>
              <a:t> sinus from the main </a:t>
            </a:r>
            <a:r>
              <a:rPr lang="en-US" sz="2000" dirty="0" err="1">
                <a:latin typeface="Times New Roman" panose="02020603050405020304" pitchFamily="18" charset="0"/>
                <a:ea typeface="Calibri" panose="020F0502020204030204" pitchFamily="34" charset="0"/>
              </a:rPr>
              <a:t>perivisceral</a:t>
            </a:r>
            <a:r>
              <a:rPr lang="en-US" sz="2000" dirty="0">
                <a:latin typeface="Times New Roman" panose="02020603050405020304" pitchFamily="18" charset="0"/>
                <a:ea typeface="Calibri" panose="020F0502020204030204" pitchFamily="34" charset="0"/>
              </a:rPr>
              <a:t> sinus . </a:t>
            </a:r>
            <a:endParaRPr lang="en-US" sz="2000" dirty="0" smtClean="0">
              <a:latin typeface="Times New Roman" panose="02020603050405020304" pitchFamily="18" charset="0"/>
              <a:ea typeface="Calibri" panose="020F0502020204030204" pitchFamily="34" charset="0"/>
            </a:endParaRPr>
          </a:p>
          <a:p>
            <a:pPr rtl="1">
              <a:lnSpc>
                <a:spcPct val="115000"/>
              </a:lnSpc>
              <a:spcAft>
                <a:spcPts val="1000"/>
              </a:spcAft>
            </a:pPr>
            <a:r>
              <a:rPr lang="en-US" sz="2000" dirty="0" smtClean="0">
                <a:latin typeface="Times New Roman" panose="02020603050405020304" pitchFamily="18" charset="0"/>
                <a:ea typeface="Calibri" panose="020F0502020204030204" pitchFamily="34" charset="0"/>
              </a:rPr>
              <a:t>-It </a:t>
            </a:r>
            <a:r>
              <a:rPr lang="en-US" sz="2000" dirty="0">
                <a:latin typeface="Times New Roman" panose="02020603050405020304" pitchFamily="18" charset="0"/>
                <a:ea typeface="Calibri" panose="020F0502020204030204" pitchFamily="34" charset="0"/>
              </a:rPr>
              <a:t>is present in both larvae and adults of </a:t>
            </a:r>
            <a:r>
              <a:rPr lang="en-US" sz="2000" dirty="0" err="1">
                <a:latin typeface="Times New Roman" panose="02020603050405020304" pitchFamily="18" charset="0"/>
                <a:ea typeface="Calibri" panose="020F0502020204030204" pitchFamily="34" charset="0"/>
              </a:rPr>
              <a:t>Odonata</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Blattodea</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Orthoptera</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Neuroptera</a:t>
            </a:r>
            <a:r>
              <a:rPr lang="en-US" sz="2000" dirty="0">
                <a:latin typeface="Times New Roman" panose="02020603050405020304" pitchFamily="18" charset="0"/>
                <a:ea typeface="Calibri" panose="020F0502020204030204" pitchFamily="34" charset="0"/>
              </a:rPr>
              <a:t> (lacewings) and Hymenoptera, but is only found in adults of </a:t>
            </a:r>
            <a:r>
              <a:rPr lang="en-US" sz="2000" dirty="0" err="1">
                <a:latin typeface="Times New Roman" panose="02020603050405020304" pitchFamily="18" charset="0"/>
                <a:ea typeface="Calibri" panose="020F0502020204030204" pitchFamily="34" charset="0"/>
              </a:rPr>
              <a:t>Mecoptera</a:t>
            </a:r>
            <a:r>
              <a:rPr lang="en-US" sz="2000" dirty="0">
                <a:latin typeface="Times New Roman" panose="02020603050405020304" pitchFamily="18" charset="0"/>
                <a:ea typeface="Calibri" panose="020F0502020204030204" pitchFamily="34" charset="0"/>
              </a:rPr>
              <a:t> (scorpion flies), Lepidoptera and </a:t>
            </a:r>
            <a:r>
              <a:rPr lang="en-US" sz="2000" dirty="0" err="1">
                <a:latin typeface="Times New Roman" panose="02020603050405020304" pitchFamily="18" charset="0"/>
                <a:ea typeface="Calibri" panose="020F0502020204030204" pitchFamily="34" charset="0"/>
              </a:rPr>
              <a:t>nematocerous</a:t>
            </a:r>
            <a:r>
              <a:rPr lang="en-US" sz="2000" dirty="0">
                <a:latin typeface="Times New Roman" panose="02020603050405020304" pitchFamily="18" charset="0"/>
                <a:ea typeface="Calibri" panose="020F0502020204030204" pitchFamily="34" charset="0"/>
              </a:rPr>
              <a:t> </a:t>
            </a:r>
            <a:r>
              <a:rPr lang="en-US" sz="2000" dirty="0" err="1">
                <a:latin typeface="Times New Roman" panose="02020603050405020304" pitchFamily="18" charset="0"/>
                <a:ea typeface="Calibri" panose="020F0502020204030204" pitchFamily="34" charset="0"/>
              </a:rPr>
              <a:t>Diptera</a:t>
            </a:r>
            <a:r>
              <a:rPr lang="en-US" sz="2000" dirty="0">
                <a:latin typeface="Times New Roman" panose="02020603050405020304" pitchFamily="18" charset="0"/>
                <a:ea typeface="Calibri" panose="020F0502020204030204" pitchFamily="34" charset="0"/>
              </a:rPr>
              <a:t>. In </a:t>
            </a:r>
            <a:r>
              <a:rPr lang="en-US" sz="2000" dirty="0" smtClean="0">
                <a:latin typeface="Times New Roman" panose="02020603050405020304" pitchFamily="18" charset="0"/>
                <a:ea typeface="Calibri" panose="020F0502020204030204" pitchFamily="34" charset="0"/>
              </a:rPr>
              <a:t>Lepidoptera</a:t>
            </a:r>
            <a:r>
              <a:rPr lang="en-US" sz="2000" dirty="0">
                <a:latin typeface="Times New Roman" panose="02020603050405020304" pitchFamily="18" charset="0"/>
                <a:ea typeface="Calibri" panose="020F0502020204030204" pitchFamily="34" charset="0"/>
              </a:rPr>
              <a:t>.</a:t>
            </a:r>
            <a:endParaRPr lang="en-US" sz="2000" dirty="0" smtClean="0">
              <a:latin typeface="Times New Roman" panose="02020603050405020304" pitchFamily="18" charset="0"/>
              <a:ea typeface="Calibri" panose="020F0502020204030204" pitchFamily="34" charset="0"/>
            </a:endParaRPr>
          </a:p>
          <a:p>
            <a:pPr rtl="1">
              <a:lnSpc>
                <a:spcPct val="115000"/>
              </a:lnSpc>
              <a:spcAft>
                <a:spcPts val="1000"/>
              </a:spcAft>
            </a:pPr>
            <a:r>
              <a:rPr lang="en-US" sz="2000" dirty="0" smtClean="0">
                <a:latin typeface="Times New Roman" panose="02020603050405020304" pitchFamily="18" charset="0"/>
                <a:ea typeface="Calibri" panose="020F0502020204030204" pitchFamily="34" charset="0"/>
              </a:rPr>
              <a:t> </a:t>
            </a:r>
            <a:r>
              <a:rPr lang="en-US" sz="2000" dirty="0">
                <a:latin typeface="Times New Roman" panose="02020603050405020304" pitchFamily="18" charset="0"/>
                <a:ea typeface="Calibri" panose="020F0502020204030204" pitchFamily="34" charset="0"/>
              </a:rPr>
              <a:t>-</a:t>
            </a:r>
            <a:r>
              <a:rPr lang="en-US" sz="2000" dirty="0" smtClean="0">
                <a:latin typeface="Times New Roman" panose="02020603050405020304" pitchFamily="18" charset="0"/>
                <a:ea typeface="Calibri" panose="020F0502020204030204" pitchFamily="34" charset="0"/>
              </a:rPr>
              <a:t>The </a:t>
            </a:r>
            <a:r>
              <a:rPr lang="en-US" sz="2000" dirty="0">
                <a:latin typeface="Times New Roman" panose="02020603050405020304" pitchFamily="18" charset="0"/>
                <a:ea typeface="Calibri" panose="020F0502020204030204" pitchFamily="34" charset="0"/>
              </a:rPr>
              <a:t>structure of the diaphragm varies. For instance, in the thorax of grasshoppers it is a delicate membrane with little or no muscle, but in the abdomen it becomes a solid muscular sheet. </a:t>
            </a:r>
            <a:endParaRPr lang="en-US" sz="2000" dirty="0" smtClean="0">
              <a:latin typeface="Times New Roman" panose="02020603050405020304" pitchFamily="18" charset="0"/>
              <a:ea typeface="Calibri" panose="020F0502020204030204" pitchFamily="34" charset="0"/>
            </a:endParaRPr>
          </a:p>
          <a:p>
            <a:pPr rtl="1">
              <a:lnSpc>
                <a:spcPct val="115000"/>
              </a:lnSpc>
              <a:spcAft>
                <a:spcPts val="1000"/>
              </a:spcAft>
            </a:pPr>
            <a:r>
              <a:rPr lang="en-US" sz="2000" dirty="0">
                <a:latin typeface="Times New Roman" panose="02020603050405020304" pitchFamily="18" charset="0"/>
                <a:ea typeface="Calibri" panose="020F0502020204030204" pitchFamily="34" charset="0"/>
              </a:rPr>
              <a:t>-</a:t>
            </a:r>
            <a:r>
              <a:rPr lang="en-US" sz="2000" dirty="0" smtClean="0">
                <a:latin typeface="Times New Roman" panose="02020603050405020304" pitchFamily="18" charset="0"/>
                <a:ea typeface="Calibri" panose="020F0502020204030204" pitchFamily="34" charset="0"/>
              </a:rPr>
              <a:t>Laterally </a:t>
            </a:r>
            <a:r>
              <a:rPr lang="en-US" sz="2000" dirty="0">
                <a:latin typeface="Times New Roman" panose="02020603050405020304" pitchFamily="18" charset="0"/>
                <a:ea typeface="Calibri" panose="020F0502020204030204" pitchFamily="34" charset="0"/>
              </a:rPr>
              <a:t>it is attached to the </a:t>
            </a:r>
            <a:r>
              <a:rPr lang="en-US" sz="2000" dirty="0" err="1">
                <a:latin typeface="Times New Roman" panose="02020603050405020304" pitchFamily="18" charset="0"/>
                <a:ea typeface="Calibri" panose="020F0502020204030204" pitchFamily="34" charset="0"/>
              </a:rPr>
              <a:t>sternites</a:t>
            </a:r>
            <a:r>
              <a:rPr lang="en-US" sz="2000" dirty="0">
                <a:latin typeface="Times New Roman" panose="02020603050405020304" pitchFamily="18" charset="0"/>
                <a:ea typeface="Calibri" panose="020F0502020204030204" pitchFamily="34" charset="0"/>
              </a:rPr>
              <a:t>, usually at one point in each segment </a:t>
            </a:r>
            <a:r>
              <a:rPr lang="en-US" dirty="0" smtClean="0">
                <a:latin typeface="Times New Roman" panose="02020603050405020304" pitchFamily="18" charset="0"/>
                <a:ea typeface="Calibri" panose="020F0502020204030204" pitchFamily="34" charset="0"/>
              </a:rPr>
              <a:t>. </a:t>
            </a:r>
            <a:endParaRPr lang="en-US" sz="1600" dirty="0">
              <a:effectLst/>
              <a:latin typeface="Times New Roman" panose="02020603050405020304" pitchFamily="18" charset="0"/>
              <a:ea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8078" y="3040655"/>
            <a:ext cx="4359693" cy="3605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173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1345" y="736402"/>
            <a:ext cx="8569403" cy="5960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207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958918" cy="5955476"/>
          </a:xfrm>
          <a:prstGeom prst="rect">
            <a:avLst/>
          </a:prstGeom>
        </p:spPr>
        <p:txBody>
          <a:bodyPr wrap="square">
            <a:spAutoFit/>
          </a:bodyPr>
          <a:lstStyle/>
          <a:p>
            <a:pPr algn="just"/>
            <a:r>
              <a:rPr lang="en-US" sz="2000" b="1" dirty="0" err="1">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Hemolymph</a:t>
            </a:r>
            <a:r>
              <a:rPr lang="en-US" sz="2000" b="1" dirty="0">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smtClean="0">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Composition:</a:t>
            </a:r>
            <a:endParaRPr lang="en-US" sz="2000" dirty="0" smtClean="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Plasma</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is about 90% of insect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hemolymph</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 watery fluid -- usually clear, but sometimes greenish or yellowish in color.   It contains relatively high concentrations of amino acids, proteins, sugars, and inorganic ions. It’s important in transporting nutrients, hormones, and wastes. It's an important site for storage of metabolites, Heat transfer and protection (produces or sequesters distasteful compounds). </a:t>
            </a:r>
            <a:endPar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1800"/>
              </a:spcBef>
              <a:buFont typeface="+mj-lt"/>
              <a:buAutoNum type="arabicPeriod"/>
            </a:pP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Hemocytes</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are the remaining 10% of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hemolymph</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volume is made up of various cell types; </a:t>
            </a:r>
            <a:endPar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indent="228600" algn="just"/>
            <a:r>
              <a:rPr lang="en-US" sz="2000" dirty="0">
                <a:latin typeface="Times New Roman" panose="02020603050405020304" pitchFamily="18" charset="0"/>
                <a:ea typeface="Times New Roman" panose="02020603050405020304" pitchFamily="18" charset="0"/>
                <a:cs typeface="Times New Roman" panose="02020603050405020304" pitchFamily="18" charset="0"/>
              </a:rPr>
              <a:t>With the exception of a few aquatic midges, insect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hemolymph</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does NOT contain hemoglobin (or red blood cells).   Oxygen is delivered by the tracheal system, not the circulatory system</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a:t>
            </a:r>
          </a:p>
          <a:p>
            <a:endParaRPr lang="en-US" sz="2000" b="1" dirty="0" smtClean="0">
              <a:solidFill>
                <a:schemeClr val="accent1"/>
              </a:solidFill>
              <a:latin typeface="Times New Roman" panose="02020603050405020304" pitchFamily="18" charset="0"/>
              <a:cs typeface="Times New Roman" panose="02020603050405020304" pitchFamily="18" charset="0"/>
            </a:endParaRPr>
          </a:p>
          <a:p>
            <a:r>
              <a:rPr lang="en-US" sz="2000" b="1" dirty="0" err="1" smtClean="0">
                <a:solidFill>
                  <a:schemeClr val="accent1"/>
                </a:solidFill>
                <a:latin typeface="Times New Roman" panose="02020603050405020304" pitchFamily="18" charset="0"/>
                <a:cs typeface="Times New Roman" panose="02020603050405020304" pitchFamily="18" charset="0"/>
              </a:rPr>
              <a:t>Hemocytes</a:t>
            </a:r>
            <a:r>
              <a:rPr lang="en-US" sz="2000" b="1" dirty="0" smtClean="0">
                <a:solidFill>
                  <a:schemeClr val="accent1"/>
                </a:solidFill>
                <a:latin typeface="Times New Roman" panose="02020603050405020304" pitchFamily="18" charset="0"/>
                <a:cs typeface="Times New Roman" panose="02020603050405020304" pitchFamily="18" charset="0"/>
              </a:rPr>
              <a:t> functions:</a:t>
            </a:r>
            <a:endParaRPr lang="en-US" sz="2000" b="1" dirty="0">
              <a:solidFill>
                <a:schemeClr val="accent1"/>
              </a:solidFill>
              <a:latin typeface="Times New Roman" panose="02020603050405020304" pitchFamily="18" charset="0"/>
              <a:cs typeface="Times New Roman" panose="02020603050405020304" pitchFamily="18" charset="0"/>
            </a:endParaRPr>
          </a:p>
          <a:p>
            <a:pPr lvl="0">
              <a:lnSpc>
                <a:spcPct val="150000"/>
              </a:lnSpc>
            </a:pPr>
            <a:r>
              <a:rPr lang="en-US" sz="2000" b="1" dirty="0" smtClean="0">
                <a:latin typeface="Times New Roman" panose="02020603050405020304" pitchFamily="18" charset="0"/>
                <a:cs typeface="Times New Roman" panose="02020603050405020304" pitchFamily="18" charset="0"/>
              </a:rPr>
              <a:t>1-Coagulation</a:t>
            </a:r>
            <a:r>
              <a:rPr lang="en-US" sz="2000" dirty="0">
                <a:latin typeface="Times New Roman" panose="02020603050405020304" pitchFamily="18" charset="0"/>
                <a:cs typeface="Times New Roman" panose="02020603050405020304" pitchFamily="18" charset="0"/>
              </a:rPr>
              <a:t>: rapid formation of fine granular </a:t>
            </a:r>
            <a:r>
              <a:rPr lang="en-US" sz="2000" dirty="0" err="1">
                <a:latin typeface="Times New Roman" panose="02020603050405020304" pitchFamily="18" charset="0"/>
                <a:cs typeface="Times New Roman" panose="02020603050405020304" pitchFamily="18" charset="0"/>
              </a:rPr>
              <a:t>ppt</a:t>
            </a:r>
            <a:r>
              <a:rPr lang="en-US" sz="2000" dirty="0">
                <a:latin typeface="Times New Roman" panose="02020603050405020304" pitchFamily="18" charset="0"/>
                <a:cs typeface="Times New Roman" panose="02020603050405020304" pitchFamily="18" charset="0"/>
              </a:rPr>
              <a:t> that can enmesh cells</a:t>
            </a:r>
          </a:p>
          <a:p>
            <a:pPr lvl="0">
              <a:lnSpc>
                <a:spcPct val="150000"/>
              </a:lnSpc>
            </a:pPr>
            <a:r>
              <a:rPr lang="en-US" sz="2000" b="1" dirty="0" smtClean="0">
                <a:latin typeface="Times New Roman" panose="02020603050405020304" pitchFamily="18" charset="0"/>
                <a:cs typeface="Times New Roman" panose="02020603050405020304" pitchFamily="18" charset="0"/>
              </a:rPr>
              <a:t>2-Wound </a:t>
            </a:r>
            <a:r>
              <a:rPr lang="en-US" sz="2000" b="1" dirty="0">
                <a:latin typeface="Times New Roman" panose="02020603050405020304" pitchFamily="18" charset="0"/>
                <a:cs typeface="Times New Roman" panose="02020603050405020304" pitchFamily="18" charset="0"/>
              </a:rPr>
              <a:t>Healing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plasmocytes</a:t>
            </a:r>
            <a:r>
              <a:rPr lang="en-US" sz="2000" dirty="0">
                <a:latin typeface="Times New Roman" panose="02020603050405020304" pitchFamily="18" charset="0"/>
                <a:cs typeface="Times New Roman" panose="02020603050405020304" pitchFamily="18" charset="0"/>
              </a:rPr>
              <a:t> undergo mitosis </a:t>
            </a:r>
            <a:r>
              <a:rPr lang="en-US" sz="2000" dirty="0" smtClean="0">
                <a:latin typeface="Times New Roman" panose="02020603050405020304" pitchFamily="18" charset="0"/>
                <a:cs typeface="Times New Roman" panose="02020603050405020304" pitchFamily="18" charset="0"/>
              </a:rPr>
              <a:t>with </a:t>
            </a:r>
            <a:r>
              <a:rPr lang="en-US" sz="2000" dirty="0">
                <a:latin typeface="Times New Roman" panose="02020603050405020304" pitchFamily="18" charset="0"/>
                <a:cs typeface="Times New Roman" panose="02020603050405020304" pitchFamily="18" charset="0"/>
              </a:rPr>
              <a:t>wounds</a:t>
            </a:r>
          </a:p>
          <a:p>
            <a:pPr lvl="0">
              <a:lnSpc>
                <a:spcPct val="150000"/>
              </a:lnSpc>
            </a:pPr>
            <a:r>
              <a:rPr lang="en-US" sz="2000" b="1" dirty="0" smtClean="0">
                <a:latin typeface="Times New Roman" panose="02020603050405020304" pitchFamily="18" charset="0"/>
                <a:cs typeface="Times New Roman" panose="02020603050405020304" pitchFamily="18" charset="0"/>
              </a:rPr>
              <a:t>3-Detoxification</a:t>
            </a:r>
            <a:r>
              <a:rPr lang="en-US" sz="2000" dirty="0">
                <a:latin typeface="Times New Roman" panose="02020603050405020304" pitchFamily="18" charset="0"/>
                <a:cs typeface="Times New Roman" panose="02020603050405020304" pitchFamily="18" charset="0"/>
              </a:rPr>
              <a:t>: some have ability to detoxify metabolites</a:t>
            </a:r>
          </a:p>
          <a:p>
            <a:pPr lvl="0">
              <a:lnSpc>
                <a:spcPct val="150000"/>
              </a:lnSpc>
            </a:pPr>
            <a:r>
              <a:rPr lang="en-US" sz="2000" b="1" dirty="0" smtClean="0">
                <a:latin typeface="Times New Roman" panose="02020603050405020304" pitchFamily="18" charset="0"/>
                <a:cs typeface="Times New Roman" panose="02020603050405020304" pitchFamily="18" charset="0"/>
              </a:rPr>
              <a:t>4-Phagocytosis</a:t>
            </a:r>
            <a:r>
              <a:rPr lang="en-US" sz="2000" dirty="0">
                <a:latin typeface="Times New Roman" panose="02020603050405020304" pitchFamily="18" charset="0"/>
                <a:cs typeface="Times New Roman" panose="02020603050405020304" pitchFamily="18" charset="0"/>
              </a:rPr>
              <a:t>: ability to ingest foreign particles </a:t>
            </a:r>
          </a:p>
          <a:p>
            <a:pPr lvl="0">
              <a:lnSpc>
                <a:spcPct val="150000"/>
              </a:lnSpc>
            </a:pPr>
            <a:r>
              <a:rPr lang="en-US" sz="2000" b="1" dirty="0">
                <a:latin typeface="Times New Roman" panose="02020603050405020304" pitchFamily="18" charset="0"/>
                <a:cs typeface="Times New Roman" panose="02020603050405020304" pitchFamily="18" charset="0"/>
              </a:rPr>
              <a:t>5</a:t>
            </a:r>
            <a:r>
              <a:rPr lang="en-US" sz="2000" b="1" dirty="0" smtClean="0">
                <a:latin typeface="Times New Roman" panose="02020603050405020304" pitchFamily="18" charset="0"/>
                <a:cs typeface="Times New Roman" panose="02020603050405020304" pitchFamily="18" charset="0"/>
              </a:rPr>
              <a:t>-Encapsulation</a:t>
            </a:r>
            <a:r>
              <a:rPr lang="en-US" sz="2000" dirty="0">
                <a:latin typeface="Times New Roman" panose="02020603050405020304" pitchFamily="18" charset="0"/>
                <a:cs typeface="Times New Roman" panose="02020603050405020304" pitchFamily="18" charset="0"/>
              </a:rPr>
              <a:t>: flatten out and surround (encapsulate) object in several layers of </a:t>
            </a:r>
            <a:r>
              <a:rPr lang="en-US" sz="2000" dirty="0" err="1">
                <a:latin typeface="Times New Roman" panose="02020603050405020304" pitchFamily="18" charset="0"/>
                <a:cs typeface="Times New Roman" panose="02020603050405020304" pitchFamily="18" charset="0"/>
              </a:rPr>
              <a:t>hemocytes</a:t>
            </a:r>
            <a:endParaRPr lang="en-US" sz="2000" dirty="0">
              <a:latin typeface="Times New Roman" panose="02020603050405020304" pitchFamily="18" charset="0"/>
              <a:cs typeface="Times New Roman" panose="02020603050405020304" pitchFamily="18" charset="0"/>
            </a:endParaRPr>
          </a:p>
          <a:p>
            <a:pPr marL="228600" indent="228600" algn="just"/>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2199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8877"/>
            <a:ext cx="11962502" cy="3477875"/>
          </a:xfrm>
          <a:prstGeom prst="rect">
            <a:avLst/>
          </a:prstGeom>
        </p:spPr>
        <p:txBody>
          <a:bodyPr wrap="square">
            <a:spAutoFit/>
          </a:bodyPr>
          <a:lstStyle/>
          <a:p>
            <a:r>
              <a:rPr lang="en-US" sz="2000" b="1" dirty="0">
                <a:solidFill>
                  <a:schemeClr val="accent1"/>
                </a:solidFill>
                <a:latin typeface="Times New Roman" panose="02020603050405020304" pitchFamily="18" charset="0"/>
                <a:ea typeface="Times New Roman" panose="02020603050405020304" pitchFamily="18" charset="0"/>
              </a:rPr>
              <a:t>Types of </a:t>
            </a:r>
            <a:r>
              <a:rPr lang="en-US" sz="2000" b="1" dirty="0" err="1">
                <a:solidFill>
                  <a:schemeClr val="accent1"/>
                </a:solidFill>
                <a:latin typeface="Times New Roman" panose="02020603050405020304" pitchFamily="18" charset="0"/>
                <a:ea typeface="Times New Roman" panose="02020603050405020304" pitchFamily="18" charset="0"/>
              </a:rPr>
              <a:t>hemocytes</a:t>
            </a:r>
            <a:endParaRPr lang="en-US" sz="2000" dirty="0" smtClean="0">
              <a:solidFill>
                <a:schemeClr val="accent1"/>
              </a:solidFill>
              <a:effectLst/>
              <a:latin typeface="Times New Roman" panose="02020603050405020304" pitchFamily="18" charset="0"/>
              <a:ea typeface="Times New Roman" panose="02020603050405020304" pitchFamily="18" charset="0"/>
            </a:endParaRPr>
          </a:p>
          <a:p>
            <a:r>
              <a:rPr lang="en-US" sz="2000" dirty="0" smtClean="0">
                <a:latin typeface="Times New Roman" panose="02020603050405020304" pitchFamily="18" charset="0"/>
                <a:ea typeface="Times New Roman" panose="02020603050405020304" pitchFamily="18" charset="0"/>
              </a:rPr>
              <a:t>the </a:t>
            </a:r>
            <a:r>
              <a:rPr lang="en-US" sz="2000" dirty="0">
                <a:latin typeface="Times New Roman" panose="02020603050405020304" pitchFamily="18" charset="0"/>
                <a:ea typeface="Times New Roman" panose="02020603050405020304" pitchFamily="18" charset="0"/>
              </a:rPr>
              <a:t>following types are recognized </a:t>
            </a:r>
            <a:r>
              <a:rPr lang="en-US" sz="2000" dirty="0" err="1">
                <a:latin typeface="Times New Roman" panose="02020603050405020304" pitchFamily="18" charset="0"/>
                <a:ea typeface="Times New Roman" panose="02020603050405020304" pitchFamily="18" charset="0"/>
              </a:rPr>
              <a:t>inmany</a:t>
            </a:r>
            <a:r>
              <a:rPr lang="en-US" sz="2000" dirty="0">
                <a:latin typeface="Times New Roman" panose="02020603050405020304" pitchFamily="18" charset="0"/>
                <a:ea typeface="Times New Roman" panose="02020603050405020304" pitchFamily="18" charset="0"/>
              </a:rPr>
              <a:t> insects:</a:t>
            </a:r>
            <a:endParaRPr lang="en-US" sz="2000" dirty="0" smtClean="0">
              <a:effectLst/>
              <a:latin typeface="Times New Roman" panose="02020603050405020304" pitchFamily="18" charset="0"/>
              <a:ea typeface="Times New Roman" panose="02020603050405020304" pitchFamily="18" charset="0"/>
            </a:endParaRPr>
          </a:p>
          <a:p>
            <a:r>
              <a:rPr lang="en-US" sz="2000" b="1" dirty="0" smtClean="0">
                <a:latin typeface="Times New Roman" panose="02020603050405020304" pitchFamily="18" charset="0"/>
                <a:ea typeface="Times New Roman" panose="02020603050405020304" pitchFamily="18" charset="0"/>
              </a:rPr>
              <a:t>1- </a:t>
            </a:r>
            <a:r>
              <a:rPr lang="en-US" sz="2000" b="1" dirty="0">
                <a:latin typeface="Times New Roman" panose="02020603050405020304" pitchFamily="18" charset="0"/>
                <a:ea typeface="Times New Roman" panose="02020603050405020304" pitchFamily="18" charset="0"/>
              </a:rPr>
              <a:t>The </a:t>
            </a:r>
            <a:r>
              <a:rPr lang="en-US" sz="2000" b="1" dirty="0" err="1">
                <a:latin typeface="Times New Roman" panose="02020603050405020304" pitchFamily="18" charset="0"/>
                <a:ea typeface="Times New Roman" panose="02020603050405020304" pitchFamily="18" charset="0"/>
              </a:rPr>
              <a:t>prohemocyte</a:t>
            </a:r>
            <a:r>
              <a:rPr lang="en-US" sz="2000" b="1"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the stem cell, from which other </a:t>
            </a:r>
            <a:r>
              <a:rPr lang="en-US" sz="2000" dirty="0" err="1">
                <a:latin typeface="Times New Roman" panose="02020603050405020304" pitchFamily="18" charset="0"/>
                <a:ea typeface="Times New Roman" panose="02020603050405020304" pitchFamily="18" charset="0"/>
              </a:rPr>
              <a:t>hemocytes</a:t>
            </a:r>
            <a:r>
              <a:rPr lang="en-US" sz="2000" dirty="0">
                <a:latin typeface="Times New Roman" panose="02020603050405020304" pitchFamily="18" charset="0"/>
                <a:ea typeface="Times New Roman" panose="02020603050405020304" pitchFamily="18" charset="0"/>
              </a:rPr>
              <a:t> are derived. The </a:t>
            </a:r>
            <a:r>
              <a:rPr lang="en-US" sz="2000" dirty="0" err="1">
                <a:latin typeface="Times New Roman" panose="02020603050405020304" pitchFamily="18" charset="0"/>
                <a:ea typeface="Times New Roman" panose="02020603050405020304" pitchFamily="18" charset="0"/>
              </a:rPr>
              <a:t>prohemocyte</a:t>
            </a:r>
            <a:r>
              <a:rPr lang="en-US" sz="2000" dirty="0">
                <a:latin typeface="Times New Roman" panose="02020603050405020304" pitchFamily="18" charset="0"/>
                <a:ea typeface="Times New Roman" panose="02020603050405020304" pitchFamily="18" charset="0"/>
              </a:rPr>
              <a:t> is a small cell with very little cytoplasm</a:t>
            </a:r>
            <a:r>
              <a:rPr lang="en-US" sz="2000" dirty="0" smtClean="0">
                <a:latin typeface="Times New Roman" panose="02020603050405020304" pitchFamily="18" charset="0"/>
                <a:ea typeface="Times New Roman" panose="02020603050405020304" pitchFamily="18" charset="0"/>
              </a:rPr>
              <a:t>.</a:t>
            </a:r>
          </a:p>
          <a:p>
            <a:r>
              <a:rPr lang="en-US" sz="2000" dirty="0" smtClean="0">
                <a:latin typeface="Times New Roman" panose="02020603050405020304" pitchFamily="18" charset="0"/>
                <a:ea typeface="Times New Roman" panose="02020603050405020304" pitchFamily="18" charset="0"/>
              </a:rPr>
              <a:t> </a:t>
            </a:r>
            <a:r>
              <a:rPr lang="en-US" sz="2000" b="1" dirty="0" smtClean="0">
                <a:latin typeface="Times New Roman" panose="02020603050405020304" pitchFamily="18" charset="0"/>
                <a:ea typeface="Times New Roman" panose="02020603050405020304" pitchFamily="18" charset="0"/>
              </a:rPr>
              <a:t>2- </a:t>
            </a:r>
            <a:r>
              <a:rPr lang="en-US" sz="2000" b="1" dirty="0">
                <a:latin typeface="Times New Roman" panose="02020603050405020304" pitchFamily="18" charset="0"/>
                <a:ea typeface="Times New Roman" panose="02020603050405020304" pitchFamily="18" charset="0"/>
              </a:rPr>
              <a:t>The granulocyte: </a:t>
            </a:r>
            <a:r>
              <a:rPr lang="en-US" sz="2000" dirty="0">
                <a:latin typeface="Times New Roman" panose="02020603050405020304" pitchFamily="18" charset="0"/>
                <a:ea typeface="Times New Roman" panose="02020603050405020304" pitchFamily="18" charset="0"/>
              </a:rPr>
              <a:t>a </a:t>
            </a:r>
            <a:r>
              <a:rPr lang="en-US" sz="2000" dirty="0" err="1">
                <a:latin typeface="Times New Roman" panose="02020603050405020304" pitchFamily="18" charset="0"/>
                <a:ea typeface="Times New Roman" panose="02020603050405020304" pitchFamily="18" charset="0"/>
              </a:rPr>
              <a:t>phagocytically</a:t>
            </a:r>
            <a:r>
              <a:rPr lang="en-US" sz="2000" dirty="0">
                <a:latin typeface="Times New Roman" panose="02020603050405020304" pitchFamily="18" charset="0"/>
                <a:ea typeface="Times New Roman" panose="02020603050405020304" pitchFamily="18" charset="0"/>
              </a:rPr>
              <a:t> active</a:t>
            </a:r>
            <a:r>
              <a:rPr lang="en-US" sz="2000" dirty="0" smtClean="0">
                <a:latin typeface="Times New Roman" panose="02020603050405020304" pitchFamily="18" charset="0"/>
                <a:ea typeface="Times New Roman" panose="02020603050405020304" pitchFamily="18" charset="0"/>
              </a:rPr>
              <a:t>, adherent </a:t>
            </a:r>
            <a:r>
              <a:rPr lang="en-US" sz="2000" dirty="0">
                <a:latin typeface="Times New Roman" panose="02020603050405020304" pitchFamily="18" charset="0"/>
                <a:ea typeface="Times New Roman" panose="02020603050405020304" pitchFamily="18" charset="0"/>
              </a:rPr>
              <a:t>cell type that contains large numbers of intracellular granules</a:t>
            </a:r>
            <a:r>
              <a:rPr lang="en-US" sz="2000" dirty="0" smtClean="0">
                <a:latin typeface="Times New Roman" panose="02020603050405020304" pitchFamily="18" charset="0"/>
                <a:ea typeface="Times New Roman" panose="02020603050405020304" pitchFamily="18" charset="0"/>
              </a:rPr>
              <a:t>.</a:t>
            </a:r>
          </a:p>
          <a:p>
            <a:r>
              <a:rPr lang="en-US" sz="2000" b="1" dirty="0" smtClean="0">
                <a:latin typeface="Times New Roman" panose="02020603050405020304" pitchFamily="18" charset="0"/>
                <a:ea typeface="Times New Roman" panose="02020603050405020304" pitchFamily="18" charset="0"/>
              </a:rPr>
              <a:t>3- </a:t>
            </a:r>
            <a:r>
              <a:rPr lang="en-US" sz="2000" b="1" dirty="0">
                <a:latin typeface="Times New Roman" panose="02020603050405020304" pitchFamily="18" charset="0"/>
                <a:ea typeface="Times New Roman" panose="02020603050405020304" pitchFamily="18" charset="0"/>
              </a:rPr>
              <a:t>The </a:t>
            </a:r>
            <a:r>
              <a:rPr lang="en-US" sz="2000" b="1" dirty="0" err="1">
                <a:latin typeface="Times New Roman" panose="02020603050405020304" pitchFamily="18" charset="0"/>
                <a:ea typeface="Times New Roman" panose="02020603050405020304" pitchFamily="18" charset="0"/>
              </a:rPr>
              <a:t>plasmatocyte</a:t>
            </a:r>
            <a:r>
              <a:rPr lang="en-US" sz="2000" b="1"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a large cell type that is strongly adherent and spreads across foreign surfaces (for example, to glass slides). </a:t>
            </a:r>
            <a:endParaRPr lang="en-US" sz="2000" dirty="0" smtClean="0">
              <a:effectLst/>
              <a:latin typeface="Times New Roman" panose="02020603050405020304" pitchFamily="18" charset="0"/>
              <a:ea typeface="Times New Roman" panose="02020603050405020304" pitchFamily="18" charset="0"/>
            </a:endParaRPr>
          </a:p>
          <a:p>
            <a:r>
              <a:rPr lang="en-US" sz="2000" b="1" dirty="0" smtClean="0">
                <a:latin typeface="Times New Roman" panose="02020603050405020304" pitchFamily="18" charset="0"/>
                <a:ea typeface="Times New Roman" panose="02020603050405020304" pitchFamily="18" charset="0"/>
              </a:rPr>
              <a:t>4-The </a:t>
            </a:r>
            <a:r>
              <a:rPr lang="en-US" sz="2000" b="1" dirty="0" err="1">
                <a:latin typeface="Times New Roman" panose="02020603050405020304" pitchFamily="18" charset="0"/>
                <a:ea typeface="Times New Roman" panose="02020603050405020304" pitchFamily="18" charset="0"/>
              </a:rPr>
              <a:t>oenocytoid</a:t>
            </a:r>
            <a:r>
              <a:rPr lang="en-US" sz="2000" b="1"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a non-adherent cell that is defined functionally as constitutively containing </a:t>
            </a:r>
            <a:r>
              <a:rPr lang="en-US" sz="2000" dirty="0" err="1">
                <a:latin typeface="Times New Roman" panose="02020603050405020304" pitchFamily="18" charset="0"/>
                <a:ea typeface="Times New Roman" panose="02020603050405020304" pitchFamily="18" charset="0"/>
              </a:rPr>
              <a:t>phenoloxidase</a:t>
            </a:r>
            <a:r>
              <a:rPr lang="en-US" sz="2000" dirty="0">
                <a:latin typeface="Times New Roman" panose="02020603050405020304" pitchFamily="18" charset="0"/>
                <a:ea typeface="Times New Roman" panose="02020603050405020304" pitchFamily="18" charset="0"/>
              </a:rPr>
              <a:t> activity.</a:t>
            </a:r>
            <a:endParaRPr lang="en-US" sz="2000" dirty="0" smtClean="0">
              <a:effectLst/>
              <a:latin typeface="Times New Roman" panose="02020603050405020304" pitchFamily="18" charset="0"/>
              <a:ea typeface="Times New Roman" panose="02020603050405020304" pitchFamily="18" charset="0"/>
            </a:endParaRPr>
          </a:p>
          <a:p>
            <a:r>
              <a:rPr lang="en-US" sz="2000" b="1" dirty="0" smtClean="0">
                <a:latin typeface="Times New Roman" panose="02020603050405020304" pitchFamily="18" charset="0"/>
                <a:ea typeface="Times New Roman" panose="02020603050405020304" pitchFamily="18" charset="0"/>
              </a:rPr>
              <a:t>5- </a:t>
            </a:r>
            <a:r>
              <a:rPr lang="en-US" sz="2000" b="1" dirty="0">
                <a:latin typeface="Times New Roman" panose="02020603050405020304" pitchFamily="18" charset="0"/>
                <a:ea typeface="Times New Roman" panose="02020603050405020304" pitchFamily="18" charset="0"/>
              </a:rPr>
              <a:t>The spherule: </a:t>
            </a:r>
            <a:r>
              <a:rPr lang="en-US" sz="2000" dirty="0">
                <a:latin typeface="Times New Roman" panose="02020603050405020304" pitchFamily="18" charset="0"/>
                <a:ea typeface="Times New Roman" panose="02020603050405020304" pitchFamily="18" charset="0"/>
              </a:rPr>
              <a:t>cells with large, </a:t>
            </a:r>
            <a:r>
              <a:rPr lang="en-US" sz="2000" dirty="0" err="1">
                <a:latin typeface="Times New Roman" panose="02020603050405020304" pitchFamily="18" charset="0"/>
                <a:ea typeface="Times New Roman" panose="02020603050405020304" pitchFamily="18" charset="0"/>
              </a:rPr>
              <a:t>refractile</a:t>
            </a:r>
            <a:r>
              <a:rPr lang="en-US" sz="2000" dirty="0">
                <a:latin typeface="Times New Roman" panose="02020603050405020304" pitchFamily="18" charset="0"/>
                <a:ea typeface="Times New Roman" panose="02020603050405020304" pitchFamily="18" charset="0"/>
              </a:rPr>
              <a:t> spherules in the cytoplasm and that contain </a:t>
            </a:r>
            <a:r>
              <a:rPr lang="en-US" sz="2000" dirty="0" err="1">
                <a:latin typeface="Times New Roman" panose="02020603050405020304" pitchFamily="18" charset="0"/>
                <a:ea typeface="Times New Roman" panose="02020603050405020304" pitchFamily="18" charset="0"/>
              </a:rPr>
              <a:t>cuticular</a:t>
            </a:r>
            <a:r>
              <a:rPr lang="en-US" sz="2000" dirty="0">
                <a:latin typeface="Times New Roman" panose="02020603050405020304" pitchFamily="18" charset="0"/>
                <a:ea typeface="Times New Roman" panose="02020603050405020304" pitchFamily="18" charset="0"/>
              </a:rPr>
              <a:t> </a:t>
            </a:r>
            <a:r>
              <a:rPr lang="en-US" sz="2000" dirty="0" smtClean="0">
                <a:latin typeface="Times New Roman" panose="02020603050405020304" pitchFamily="18" charset="0"/>
                <a:ea typeface="Times New Roman" panose="02020603050405020304" pitchFamily="18" charset="0"/>
              </a:rPr>
              <a:t>components.</a:t>
            </a:r>
            <a:endParaRPr lang="en-US" sz="2000" dirty="0">
              <a:effectLst/>
              <a:latin typeface="Times New Roman" panose="02020603050405020304" pitchFamily="18" charset="0"/>
              <a:ea typeface="Times New Roman" panose="02020603050405020304" pitchFamily="18" charset="0"/>
            </a:endParaRPr>
          </a:p>
        </p:txBody>
      </p:sp>
      <p:pic>
        <p:nvPicPr>
          <p:cNvPr id="205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3497" y="3481960"/>
            <a:ext cx="3804744" cy="3376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6019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1335" y="126292"/>
            <a:ext cx="7152595" cy="6346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3191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785</Words>
  <Application>Microsoft Office PowerPoint</Application>
  <PresentationFormat>Widescreen</PresentationFormat>
  <Paragraphs>105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Batez</dc:creator>
  <cp:lastModifiedBy>Batez</cp:lastModifiedBy>
  <cp:revision>38</cp:revision>
  <dcterms:created xsi:type="dcterms:W3CDTF">2023-04-14T18:12:43Z</dcterms:created>
  <dcterms:modified xsi:type="dcterms:W3CDTF">2023-05-01T19:37:28Z</dcterms:modified>
</cp:coreProperties>
</file>