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4"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3A88B-65C7-4529-A7F9-CF61B85B8D26}"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207223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A88B-65C7-4529-A7F9-CF61B85B8D26}"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274475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A88B-65C7-4529-A7F9-CF61B85B8D26}"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23555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A88B-65C7-4529-A7F9-CF61B85B8D26}"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333196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B3A88B-65C7-4529-A7F9-CF61B85B8D26}"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296970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3A88B-65C7-4529-A7F9-CF61B85B8D26}"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255142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3A88B-65C7-4529-A7F9-CF61B85B8D26}"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419213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3A88B-65C7-4529-A7F9-CF61B85B8D26}"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121789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3A88B-65C7-4529-A7F9-CF61B85B8D26}"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162465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B3A88B-65C7-4529-A7F9-CF61B85B8D26}"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397207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B3A88B-65C7-4529-A7F9-CF61B85B8D26}"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0E76-ED3A-42DD-A9E5-2A3A3B1C1C7F}" type="slidenum">
              <a:rPr lang="en-US" smtClean="0"/>
              <a:t>‹#›</a:t>
            </a:fld>
            <a:endParaRPr lang="en-US"/>
          </a:p>
        </p:txBody>
      </p:sp>
    </p:spTree>
    <p:extLst>
      <p:ext uri="{BB962C8B-B14F-4D97-AF65-F5344CB8AC3E}">
        <p14:creationId xmlns:p14="http://schemas.microsoft.com/office/powerpoint/2010/main" val="424507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3A88B-65C7-4529-A7F9-CF61B85B8D26}" type="datetimeFigureOut">
              <a:rPr lang="en-US" smtClean="0"/>
              <a:t>2/19/2023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40E76-ED3A-42DD-A9E5-2A3A3B1C1C7F}" type="slidenum">
              <a:rPr lang="en-US" smtClean="0"/>
              <a:t>‹#›</a:t>
            </a:fld>
            <a:endParaRPr lang="en-US"/>
          </a:p>
        </p:txBody>
      </p:sp>
    </p:spTree>
    <p:extLst>
      <p:ext uri="{BB962C8B-B14F-4D97-AF65-F5344CB8AC3E}">
        <p14:creationId xmlns:p14="http://schemas.microsoft.com/office/powerpoint/2010/main" val="349502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6973"/>
            <a:ext cx="12113111" cy="6924973"/>
          </a:xfrm>
          <a:prstGeom prst="rect">
            <a:avLst/>
          </a:prstGeom>
        </p:spPr>
        <p:txBody>
          <a:bodyPr wrap="square">
            <a:spAutoFit/>
          </a:bodyPr>
          <a:lstStyle/>
          <a:p>
            <a:pPr algn="ctr"/>
            <a:r>
              <a:rPr lang="en-US" sz="2400" b="1" dirty="0" smtClean="0">
                <a:solidFill>
                  <a:srgbClr val="92D050"/>
                </a:solidFill>
                <a:latin typeface="Times New Roman" panose="02020603050405020304" pitchFamily="18" charset="0"/>
                <a:ea typeface="Times New Roman" panose="02020603050405020304" pitchFamily="18" charset="0"/>
              </a:rPr>
              <a:t>Insect Structures</a:t>
            </a:r>
          </a:p>
          <a:p>
            <a:pPr algn="ctr"/>
            <a:r>
              <a:rPr lang="en-US" sz="2400" b="1" dirty="0" smtClean="0">
                <a:solidFill>
                  <a:srgbClr val="92D050"/>
                </a:solidFill>
                <a:effectLst/>
                <a:latin typeface="Times New Roman" panose="02020603050405020304" pitchFamily="18" charset="0"/>
                <a:ea typeface="Times New Roman" panose="02020603050405020304" pitchFamily="18" charset="0"/>
              </a:rPr>
              <a:t>Lect. 8-Grade 2-Dr. </a:t>
            </a:r>
            <a:r>
              <a:rPr lang="en-US" sz="2400" b="1" dirty="0" err="1" smtClean="0">
                <a:solidFill>
                  <a:srgbClr val="92D050"/>
                </a:solidFill>
                <a:effectLst/>
                <a:latin typeface="Times New Roman" panose="02020603050405020304" pitchFamily="18" charset="0"/>
                <a:ea typeface="Times New Roman" panose="02020603050405020304" pitchFamily="18" charset="0"/>
              </a:rPr>
              <a:t>Gazang</a:t>
            </a:r>
            <a:r>
              <a:rPr lang="en-US" sz="2400" b="1" dirty="0" smtClean="0">
                <a:solidFill>
                  <a:srgbClr val="92D050"/>
                </a:solidFill>
                <a:effectLst/>
                <a:latin typeface="Times New Roman" panose="02020603050405020304" pitchFamily="18" charset="0"/>
                <a:ea typeface="Times New Roman" panose="02020603050405020304" pitchFamily="18" charset="0"/>
              </a:rPr>
              <a:t> T. </a:t>
            </a:r>
            <a:r>
              <a:rPr lang="en-US" sz="2400" b="1" smtClean="0">
                <a:solidFill>
                  <a:srgbClr val="92D050"/>
                </a:solidFill>
                <a:effectLst/>
                <a:latin typeface="Times New Roman" panose="02020603050405020304" pitchFamily="18" charset="0"/>
                <a:ea typeface="Times New Roman" panose="02020603050405020304" pitchFamily="18" charset="0"/>
              </a:rPr>
              <a:t>Omar</a:t>
            </a:r>
            <a:endParaRPr lang="en-US" sz="2400" b="1" dirty="0" smtClean="0">
              <a:solidFill>
                <a:srgbClr val="92D050"/>
              </a:solidFill>
              <a:effectLst/>
              <a:latin typeface="Times New Roman" panose="02020603050405020304" pitchFamily="18" charset="0"/>
              <a:ea typeface="Times New Roman" panose="02020603050405020304" pitchFamily="18" charset="0"/>
            </a:endParaRPr>
          </a:p>
          <a:p>
            <a:r>
              <a:rPr lang="en-US" sz="2200" b="1" dirty="0" smtClean="0">
                <a:solidFill>
                  <a:srgbClr val="92D050"/>
                </a:solidFill>
                <a:effectLst/>
                <a:latin typeface="Times New Roman" panose="02020603050405020304" pitchFamily="18" charset="0"/>
                <a:ea typeface="Times New Roman" panose="02020603050405020304" pitchFamily="18" charset="0"/>
              </a:rPr>
              <a:t>Abdomen</a:t>
            </a:r>
            <a:endParaRPr lang="en-US" sz="2200" dirty="0" smtClean="0">
              <a:solidFill>
                <a:srgbClr val="92D050"/>
              </a:solidFill>
              <a:effectLst/>
              <a:latin typeface="Times New Roman" panose="02020603050405020304" pitchFamily="18" charset="0"/>
              <a:ea typeface="Times New Roman" panose="02020603050405020304" pitchFamily="18" charset="0"/>
            </a:endParaRPr>
          </a:p>
          <a:p>
            <a:pPr algn="just"/>
            <a:r>
              <a:rPr lang="en-US" sz="2200" dirty="0">
                <a:solidFill>
                  <a:srgbClr val="141314"/>
                </a:solidFill>
                <a:latin typeface="Times New Roman" panose="02020603050405020304" pitchFamily="18" charset="0"/>
                <a:ea typeface="Times-Roman"/>
              </a:rPr>
              <a:t>  </a:t>
            </a:r>
            <a:r>
              <a:rPr lang="en-US" sz="2200" dirty="0" smtClean="0">
                <a:solidFill>
                  <a:srgbClr val="141314"/>
                </a:solidFill>
                <a:latin typeface="Times New Roman" panose="02020603050405020304" pitchFamily="18" charset="0"/>
                <a:ea typeface="Times-Roman"/>
              </a:rPr>
              <a:t> </a:t>
            </a:r>
            <a:r>
              <a:rPr lang="en-US" sz="2200" dirty="0">
                <a:solidFill>
                  <a:srgbClr val="141314"/>
                </a:solidFill>
                <a:latin typeface="Times New Roman" panose="02020603050405020304" pitchFamily="18" charset="0"/>
                <a:ea typeface="Times-Roman"/>
              </a:rPr>
              <a:t>The number of abdominal segments varies. The primitive number appears to be 12, though this number is found today in only the </a:t>
            </a:r>
            <a:r>
              <a:rPr lang="en-US" sz="2200" dirty="0" err="1">
                <a:solidFill>
                  <a:srgbClr val="141314"/>
                </a:solidFill>
                <a:latin typeface="Times New Roman" panose="02020603050405020304" pitchFamily="18" charset="0"/>
                <a:ea typeface="Times-Roman"/>
              </a:rPr>
              <a:t>Protura</a:t>
            </a:r>
            <a:r>
              <a:rPr lang="en-US" sz="2200" dirty="0">
                <a:solidFill>
                  <a:srgbClr val="141314"/>
                </a:solidFill>
                <a:latin typeface="Times New Roman" panose="02020603050405020304" pitchFamily="18" charset="0"/>
                <a:ea typeface="Times-Roman"/>
              </a:rPr>
              <a:t>. Most insects have 10 or 11 abdominal segments, but several of these are reduced. The reduction occurs primarily at the posterior end, but in some </a:t>
            </a:r>
            <a:r>
              <a:rPr lang="en-US" sz="2200" dirty="0" err="1">
                <a:solidFill>
                  <a:srgbClr val="141314"/>
                </a:solidFill>
                <a:latin typeface="Times New Roman" panose="02020603050405020304" pitchFamily="18" charset="0"/>
                <a:ea typeface="Times-Roman"/>
              </a:rPr>
              <a:t>endopterygotes</a:t>
            </a:r>
            <a:r>
              <a:rPr lang="en-US" sz="2200" dirty="0">
                <a:solidFill>
                  <a:srgbClr val="141314"/>
                </a:solidFill>
                <a:latin typeface="Times New Roman" panose="02020603050405020304" pitchFamily="18" charset="0"/>
                <a:ea typeface="Times-Roman"/>
              </a:rPr>
              <a:t> the first segment is reduced and intimately fused with the </a:t>
            </a:r>
            <a:r>
              <a:rPr lang="en-US" sz="2200" dirty="0" err="1">
                <a:solidFill>
                  <a:srgbClr val="141314"/>
                </a:solidFill>
                <a:latin typeface="Times New Roman" panose="02020603050405020304" pitchFamily="18" charset="0"/>
                <a:ea typeface="Times-Roman"/>
              </a:rPr>
              <a:t>metathorax</a:t>
            </a:r>
            <a:r>
              <a:rPr lang="en-US" sz="2200" dirty="0">
                <a:solidFill>
                  <a:srgbClr val="141314"/>
                </a:solidFill>
                <a:latin typeface="Times New Roman" panose="02020603050405020304" pitchFamily="18" charset="0"/>
                <a:ea typeface="Times-Roman"/>
              </a:rPr>
              <a:t>.</a:t>
            </a:r>
            <a:r>
              <a:rPr lang="en-US" sz="2200" dirty="0">
                <a:latin typeface="Times New Roman" panose="02020603050405020304" pitchFamily="18" charset="0"/>
                <a:ea typeface="SimSun" panose="02010600030101010101" pitchFamily="2" charset="-122"/>
              </a:rPr>
              <a:t> </a:t>
            </a:r>
            <a:endParaRPr lang="en-US" sz="2200" dirty="0" smtClean="0">
              <a:latin typeface="Times New Roman" panose="02020603050405020304" pitchFamily="18" charset="0"/>
              <a:ea typeface="SimSun" panose="02010600030101010101" pitchFamily="2" charset="-122"/>
            </a:endParaRPr>
          </a:p>
          <a:p>
            <a:pPr algn="just"/>
            <a:r>
              <a:rPr lang="en-US" sz="2200" dirty="0" smtClean="0">
                <a:latin typeface="Times New Roman" panose="02020603050405020304" pitchFamily="18" charset="0"/>
                <a:ea typeface="SimSun" panose="02010600030101010101" pitchFamily="2" charset="-122"/>
              </a:rPr>
              <a:t>The </a:t>
            </a:r>
            <a:r>
              <a:rPr lang="en-US" sz="2200" dirty="0">
                <a:latin typeface="Times New Roman" panose="02020603050405020304" pitchFamily="18" charset="0"/>
                <a:ea typeface="SimSun" panose="02010600030101010101" pitchFamily="2" charset="-122"/>
              </a:rPr>
              <a:t>insect abdomen has </a:t>
            </a:r>
            <a:endParaRPr lang="en-US" sz="2200" dirty="0" smtClean="0">
              <a:latin typeface="Times New Roman" panose="02020603050405020304" pitchFamily="18" charset="0"/>
              <a:ea typeface="SimSun" panose="02010600030101010101" pitchFamily="2" charset="-122"/>
            </a:endParaRPr>
          </a:p>
          <a:p>
            <a:pPr algn="just"/>
            <a:r>
              <a:rPr lang="en-US" sz="2200" dirty="0" smtClean="0">
                <a:latin typeface="Times New Roman" panose="02020603050405020304" pitchFamily="18" charset="0"/>
                <a:ea typeface="SimSun" panose="02010600030101010101" pitchFamily="2" charset="-122"/>
              </a:rPr>
              <a:t>-</a:t>
            </a:r>
            <a:r>
              <a:rPr lang="en-US" sz="2200" b="1" dirty="0" smtClean="0">
                <a:solidFill>
                  <a:srgbClr val="FF0000"/>
                </a:solidFill>
                <a:latin typeface="Times New Roman" panose="02020603050405020304" pitchFamily="18" charset="0"/>
                <a:ea typeface="SimSun" panose="02010600030101010101" pitchFamily="2" charset="-122"/>
              </a:rPr>
              <a:t>tergum</a:t>
            </a:r>
          </a:p>
          <a:p>
            <a:pPr algn="just"/>
            <a:r>
              <a:rPr lang="en-US" sz="2200" b="1" dirty="0" smtClean="0">
                <a:solidFill>
                  <a:srgbClr val="FF0000"/>
                </a:solidFill>
                <a:latin typeface="Times New Roman" panose="02020603050405020304" pitchFamily="18" charset="0"/>
                <a:ea typeface="SimSun" panose="02010600030101010101" pitchFamily="2" charset="-122"/>
              </a:rPr>
              <a:t>-sternum </a:t>
            </a:r>
          </a:p>
          <a:p>
            <a:pPr algn="just"/>
            <a:r>
              <a:rPr lang="en-US" sz="2200" b="1" dirty="0" smtClean="0">
                <a:solidFill>
                  <a:srgbClr val="FF0000"/>
                </a:solidFill>
                <a:latin typeface="Times New Roman" panose="02020603050405020304" pitchFamily="18" charset="0"/>
                <a:ea typeface="SimSun" panose="02010600030101010101" pitchFamily="2" charset="-122"/>
              </a:rPr>
              <a:t>- </a:t>
            </a:r>
            <a:r>
              <a:rPr lang="en-US" sz="2200" b="1" dirty="0" err="1">
                <a:solidFill>
                  <a:srgbClr val="FF0000"/>
                </a:solidFill>
                <a:latin typeface="Times New Roman" panose="02020603050405020304" pitchFamily="18" charset="0"/>
                <a:ea typeface="SimSun" panose="02010600030101010101" pitchFamily="2" charset="-122"/>
              </a:rPr>
              <a:t>pleuron</a:t>
            </a:r>
            <a:r>
              <a:rPr lang="en-US" sz="2200" b="1" dirty="0">
                <a:solidFill>
                  <a:srgbClr val="FF0000"/>
                </a:solidFill>
                <a:latin typeface="Times New Roman" panose="02020603050405020304" pitchFamily="18" charset="0"/>
                <a:ea typeface="SimSun" panose="02010600030101010101" pitchFamily="2" charset="-122"/>
              </a:rPr>
              <a:t>. </a:t>
            </a:r>
            <a:endParaRPr lang="en-US" sz="2200" b="1" dirty="0" smtClean="0">
              <a:solidFill>
                <a:srgbClr val="FF0000"/>
              </a:solidFill>
              <a:latin typeface="Times New Roman" panose="02020603050405020304" pitchFamily="18" charset="0"/>
              <a:ea typeface="SimSun" panose="02010600030101010101" pitchFamily="2" charset="-122"/>
            </a:endParaRPr>
          </a:p>
          <a:p>
            <a:pPr algn="just"/>
            <a:r>
              <a:rPr lang="en-US" sz="2200" dirty="0" smtClean="0">
                <a:solidFill>
                  <a:srgbClr val="141314"/>
                </a:solidFill>
                <a:latin typeface="Times New Roman" panose="02020603050405020304" pitchFamily="18" charset="0"/>
                <a:ea typeface="Times-Roman"/>
              </a:rPr>
              <a:t>Biologically</a:t>
            </a:r>
            <a:r>
              <a:rPr lang="en-US" sz="2200" dirty="0">
                <a:solidFill>
                  <a:srgbClr val="141314"/>
                </a:solidFill>
                <a:latin typeface="Times New Roman" panose="02020603050405020304" pitchFamily="18" charset="0"/>
                <a:ea typeface="Times-Roman"/>
              </a:rPr>
              <a:t>, the abdomen of insects plays an important role in </a:t>
            </a:r>
            <a:r>
              <a:rPr lang="en-US" sz="2200" b="1" dirty="0" smtClean="0">
                <a:solidFill>
                  <a:schemeClr val="accent2"/>
                </a:solidFill>
                <a:latin typeface="Times New Roman" panose="02020603050405020304" pitchFamily="18" charset="0"/>
                <a:ea typeface="Times-Roman"/>
              </a:rPr>
              <a:t>(respiration</a:t>
            </a:r>
            <a:r>
              <a:rPr lang="en-US" sz="2200" b="1" dirty="0">
                <a:solidFill>
                  <a:schemeClr val="accent2"/>
                </a:solidFill>
                <a:latin typeface="Times New Roman" panose="02020603050405020304" pitchFamily="18" charset="0"/>
                <a:ea typeface="Times-Roman"/>
              </a:rPr>
              <a:t>, reproduction, digestion, excretion and intermediate </a:t>
            </a:r>
            <a:r>
              <a:rPr lang="en-US" sz="2200" b="1" dirty="0" smtClean="0">
                <a:solidFill>
                  <a:schemeClr val="accent2"/>
                </a:solidFill>
                <a:latin typeface="Times New Roman" panose="02020603050405020304" pitchFamily="18" charset="0"/>
                <a:ea typeface="Times-Roman"/>
              </a:rPr>
              <a:t>metabolism).</a:t>
            </a:r>
          </a:p>
          <a:p>
            <a:pPr algn="just"/>
            <a:r>
              <a:rPr lang="en-US" sz="2200" dirty="0" smtClean="0">
                <a:solidFill>
                  <a:srgbClr val="141314"/>
                </a:solidFill>
                <a:latin typeface="Times New Roman" panose="02020603050405020304" pitchFamily="18" charset="0"/>
                <a:ea typeface="Times-Roman"/>
              </a:rPr>
              <a:t> -First  abdominal segment is called  </a:t>
            </a:r>
            <a:r>
              <a:rPr lang="en-US" sz="2200" b="1" i="1" dirty="0" smtClean="0">
                <a:solidFill>
                  <a:schemeClr val="accent2"/>
                </a:solidFill>
                <a:latin typeface="Times New Roman" panose="02020603050405020304" pitchFamily="18" charset="0"/>
                <a:ea typeface="Times-Roman"/>
              </a:rPr>
              <a:t>propodeum</a:t>
            </a:r>
            <a:r>
              <a:rPr lang="en-US" sz="2200" b="1" dirty="0" smtClean="0">
                <a:solidFill>
                  <a:schemeClr val="accent2"/>
                </a:solidFill>
                <a:latin typeface="Times New Roman" panose="02020603050405020304" pitchFamily="18" charset="0"/>
                <a:ea typeface="Times-Roman"/>
              </a:rPr>
              <a:t>.</a:t>
            </a:r>
          </a:p>
          <a:p>
            <a:pPr algn="just"/>
            <a:r>
              <a:rPr lang="en-US" sz="2200" dirty="0" smtClean="0">
                <a:solidFill>
                  <a:srgbClr val="141314"/>
                </a:solidFill>
                <a:latin typeface="Times New Roman" panose="02020603050405020304" pitchFamily="18" charset="0"/>
                <a:ea typeface="Times-Roman"/>
              </a:rPr>
              <a:t>-The more anterior segments of abdomen is </a:t>
            </a:r>
            <a:r>
              <a:rPr lang="en-US" sz="2200" b="1" dirty="0" err="1" smtClean="0">
                <a:solidFill>
                  <a:schemeClr val="accent2"/>
                </a:solidFill>
                <a:latin typeface="Times New Roman" panose="02020603050405020304" pitchFamily="18" charset="0"/>
                <a:ea typeface="Times-Roman"/>
              </a:rPr>
              <a:t>pregenital</a:t>
            </a:r>
            <a:r>
              <a:rPr lang="en-US" sz="2200" b="1" dirty="0" smtClean="0">
                <a:solidFill>
                  <a:schemeClr val="accent2"/>
                </a:solidFill>
                <a:latin typeface="Times New Roman" panose="02020603050405020304" pitchFamily="18" charset="0"/>
                <a:ea typeface="Times-Roman"/>
              </a:rPr>
              <a:t>, </a:t>
            </a:r>
          </a:p>
          <a:p>
            <a:pPr algn="just"/>
            <a:r>
              <a:rPr lang="en-US" sz="2200" dirty="0" smtClean="0">
                <a:solidFill>
                  <a:srgbClr val="141314"/>
                </a:solidFill>
                <a:latin typeface="Times New Roman" panose="02020603050405020304" pitchFamily="18" charset="0"/>
                <a:ea typeface="Times-Roman"/>
              </a:rPr>
              <a:t>-The genital opening </a:t>
            </a:r>
            <a:r>
              <a:rPr lang="en-US" sz="2200" b="1" dirty="0" smtClean="0">
                <a:solidFill>
                  <a:schemeClr val="accent2"/>
                </a:solidFill>
                <a:latin typeface="Times New Roman" panose="02020603050405020304" pitchFamily="18" charset="0"/>
                <a:ea typeface="Times-Roman"/>
              </a:rPr>
              <a:t>(</a:t>
            </a:r>
            <a:r>
              <a:rPr lang="en-US" sz="2200" b="1" i="1" dirty="0" err="1" smtClean="0">
                <a:solidFill>
                  <a:schemeClr val="accent2"/>
                </a:solidFill>
                <a:latin typeface="Times New Roman" panose="02020603050405020304" pitchFamily="18" charset="0"/>
                <a:ea typeface="Times-Roman"/>
              </a:rPr>
              <a:t>gonopore</a:t>
            </a:r>
            <a:r>
              <a:rPr lang="en-US" sz="2200" b="1" dirty="0" smtClean="0">
                <a:solidFill>
                  <a:schemeClr val="accent2"/>
                </a:solidFill>
                <a:latin typeface="Times New Roman" panose="02020603050405020304" pitchFamily="18" charset="0"/>
                <a:ea typeface="Times-Roman"/>
              </a:rPr>
              <a:t>) </a:t>
            </a:r>
            <a:r>
              <a:rPr lang="en-US" sz="2200" dirty="0" smtClean="0">
                <a:solidFill>
                  <a:srgbClr val="141314"/>
                </a:solidFill>
                <a:latin typeface="Times New Roman" panose="02020603050405020304" pitchFamily="18" charset="0"/>
                <a:ea typeface="Times-Roman"/>
              </a:rPr>
              <a:t>is located on or behind eighth or ninth sternum in the female, and behind ninth sternum in the male. </a:t>
            </a:r>
          </a:p>
          <a:p>
            <a:pPr algn="just"/>
            <a:r>
              <a:rPr lang="en-US" sz="2200" dirty="0" smtClean="0">
                <a:solidFill>
                  <a:srgbClr val="141314"/>
                </a:solidFill>
                <a:latin typeface="Times New Roman" panose="02020603050405020304" pitchFamily="18" charset="0"/>
                <a:ea typeface="Times-Roman"/>
              </a:rPr>
              <a:t>-The</a:t>
            </a:r>
            <a:r>
              <a:rPr lang="en-US" sz="2200" b="1" dirty="0" smtClean="0">
                <a:solidFill>
                  <a:schemeClr val="accent2"/>
                </a:solidFill>
                <a:latin typeface="Times New Roman" panose="02020603050405020304" pitchFamily="18" charset="0"/>
                <a:ea typeface="Times-Roman"/>
              </a:rPr>
              <a:t> </a:t>
            </a:r>
            <a:r>
              <a:rPr lang="en-US" sz="2200" b="1" dirty="0" err="1" smtClean="0">
                <a:solidFill>
                  <a:schemeClr val="accent2"/>
                </a:solidFill>
                <a:latin typeface="Times New Roman" panose="02020603050405020304" pitchFamily="18" charset="0"/>
                <a:ea typeface="Times-Roman"/>
              </a:rPr>
              <a:t>postgenital</a:t>
            </a:r>
            <a:r>
              <a:rPr lang="en-US" sz="2200" b="1" dirty="0" smtClean="0">
                <a:solidFill>
                  <a:schemeClr val="accent2"/>
                </a:solidFill>
                <a:latin typeface="Times New Roman" panose="02020603050405020304" pitchFamily="18" charset="0"/>
                <a:ea typeface="Times-Roman"/>
              </a:rPr>
              <a:t> </a:t>
            </a:r>
            <a:r>
              <a:rPr lang="en-US" sz="2200" dirty="0" smtClean="0">
                <a:solidFill>
                  <a:srgbClr val="141314"/>
                </a:solidFill>
                <a:latin typeface="Times New Roman" panose="02020603050405020304" pitchFamily="18" charset="0"/>
                <a:ea typeface="Times-Roman"/>
              </a:rPr>
              <a:t>segments include the 10th and, when present, the 11th abdominal segments. </a:t>
            </a:r>
          </a:p>
          <a:p>
            <a:pPr algn="just"/>
            <a:r>
              <a:rPr lang="en-US" sz="2200" dirty="0">
                <a:solidFill>
                  <a:srgbClr val="141314"/>
                </a:solidFill>
                <a:latin typeface="Times New Roman" panose="02020603050405020304" pitchFamily="18" charset="0"/>
                <a:ea typeface="Times-Roman"/>
              </a:rPr>
              <a:t>-</a:t>
            </a:r>
            <a:r>
              <a:rPr lang="en-US" sz="2200" dirty="0" smtClean="0">
                <a:solidFill>
                  <a:srgbClr val="141314"/>
                </a:solidFill>
                <a:latin typeface="Times New Roman" panose="02020603050405020304" pitchFamily="18" charset="0"/>
                <a:ea typeface="Times-Roman"/>
              </a:rPr>
              <a:t>Usually eight pairs of small lateral openings (</a:t>
            </a:r>
            <a:r>
              <a:rPr lang="en-US" sz="2200" b="1" dirty="0" smtClean="0">
                <a:solidFill>
                  <a:schemeClr val="accent2"/>
                </a:solidFill>
                <a:latin typeface="Times New Roman" panose="02020603050405020304" pitchFamily="18" charset="0"/>
                <a:ea typeface="Times-Roman"/>
              </a:rPr>
              <a:t>spiracles) </a:t>
            </a:r>
            <a:r>
              <a:rPr lang="en-US" sz="2200" dirty="0" smtClean="0">
                <a:solidFill>
                  <a:srgbClr val="141314"/>
                </a:solidFill>
                <a:latin typeface="Times New Roman" panose="02020603050405020304" pitchFamily="18" charset="0"/>
                <a:ea typeface="Times-Roman"/>
              </a:rPr>
              <a:t>are present on the first eight abdominal segments. In grasshoppers, a pair of tympanum is found one on either side of the first abdominal seg­ment</a:t>
            </a:r>
            <a:endParaRPr lang="en-US" sz="22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23482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Insect Abdomen: Guide To The Digestive &amp; Reproductive Syste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8861" y="3689655"/>
            <a:ext cx="6367374" cy="2893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bdomen Contains the following - ppt downlo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77" y="3689655"/>
            <a:ext cx="4163209" cy="31224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1163" y="559398"/>
            <a:ext cx="12005534" cy="2631490"/>
          </a:xfrm>
          <a:prstGeom prst="rect">
            <a:avLst/>
          </a:prstGeom>
        </p:spPr>
        <p:txBody>
          <a:bodyPr wrap="square">
            <a:spAutoFit/>
          </a:bodyPr>
          <a:lstStyle/>
          <a:p>
            <a:pPr algn="just">
              <a:lnSpc>
                <a:spcPct val="150000"/>
              </a:lnSpc>
              <a:tabLst>
                <a:tab pos="0" algn="l"/>
                <a:tab pos="0" algn="l"/>
                <a:tab pos="457200" algn="l"/>
              </a:tabLst>
            </a:pPr>
            <a:r>
              <a:rPr lang="en-US" sz="2200" b="1" dirty="0">
                <a:solidFill>
                  <a:schemeClr val="accent6">
                    <a:lumMod val="75000"/>
                  </a:schemeClr>
                </a:solidFill>
                <a:latin typeface="Times New Roman" panose="02020603050405020304" pitchFamily="18" charset="0"/>
                <a:ea typeface="Times-Roman"/>
              </a:rPr>
              <a:t>Modifications:</a:t>
            </a:r>
            <a:endParaRPr lang="en-US" sz="2200" b="1" spc="-10" dirty="0">
              <a:solidFill>
                <a:schemeClr val="accent6">
                  <a:lumMod val="75000"/>
                </a:schemeClr>
              </a:solidFill>
              <a:latin typeface="Times New Roman" panose="02020603050405020304" pitchFamily="18" charset="0"/>
            </a:endParaRPr>
          </a:p>
          <a:p>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Reduction in number of abdominal segments has taken place in many insects. </a:t>
            </a:r>
          </a:p>
          <a:p>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-In spring tail only six segments are present. </a:t>
            </a:r>
          </a:p>
          <a:p>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-In house fly only segments 2 to 5 are visible and segments 6 to 9 are telescoped within others.</a:t>
            </a:r>
          </a:p>
          <a:p>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In ants, bees and wasps, the first abdominal segment is fused with the </a:t>
            </a:r>
            <a:r>
              <a:rPr lang="en-US" sz="2200" spc="-10" dirty="0" err="1">
                <a:latin typeface="Times New Roman" panose="02020603050405020304" pitchFamily="18" charset="0"/>
                <a:ea typeface="Times New Roman" panose="02020603050405020304" pitchFamily="18" charset="0"/>
                <a:cs typeface="Times New Roman" panose="02020603050405020304" pitchFamily="18" charset="0"/>
              </a:rPr>
              <a:t>metathorax</a:t>
            </a:r>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and is called </a:t>
            </a:r>
            <a:r>
              <a:rPr lang="en-US" sz="2200" b="1" spc="-1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propodeum</a:t>
            </a:r>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Often the second segment forms a narrow petiole. The rest of the abdomen is called </a:t>
            </a:r>
            <a:r>
              <a:rPr lang="en-US" sz="2200" b="1" spc="-10"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gaster</a:t>
            </a:r>
            <a:r>
              <a:rPr lang="en-US" sz="2200" b="1" spc="-1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-In queen termite after mating the abdomen </a:t>
            </a:r>
            <a:r>
              <a:rPr lang="en-US" sz="2200" dirty="0">
                <a:latin typeface="Times New Roman" panose="02020603050405020304" pitchFamily="18" charset="0"/>
                <a:cs typeface="Times New Roman" panose="02020603050405020304" pitchFamily="18" charset="0"/>
              </a:rPr>
              <a:t>becomes gradually swollen due to the enlarge­ment of ovaries. </a:t>
            </a:r>
          </a:p>
        </p:txBody>
      </p:sp>
    </p:spTree>
    <p:extLst>
      <p:ext uri="{BB962C8B-B14F-4D97-AF65-F5344CB8AC3E}">
        <p14:creationId xmlns:p14="http://schemas.microsoft.com/office/powerpoint/2010/main" val="78914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324261"/>
          </a:xfrm>
          <a:prstGeom prst="rect">
            <a:avLst/>
          </a:prstGeom>
        </p:spPr>
        <p:txBody>
          <a:bodyPr wrap="square">
            <a:spAutoFit/>
          </a:bodyPr>
          <a:lstStyle/>
          <a:p>
            <a:pPr algn="just">
              <a:lnSpc>
                <a:spcPct val="150000"/>
              </a:lnSpc>
              <a:tabLst>
                <a:tab pos="0" algn="l"/>
                <a:tab pos="0" algn="l"/>
                <a:tab pos="457200" algn="l"/>
              </a:tabLst>
            </a:pPr>
            <a:r>
              <a:rPr lang="en-US" sz="2200" b="1" spc="-10" dirty="0">
                <a:solidFill>
                  <a:schemeClr val="accent6">
                    <a:lumMod val="50000"/>
                  </a:schemeClr>
                </a:solidFill>
                <a:latin typeface="Times New Roman" panose="02020603050405020304" pitchFamily="18" charset="0"/>
              </a:rPr>
              <a:t>Appendages:</a:t>
            </a:r>
            <a:r>
              <a:rPr lang="en-US" sz="2200" b="1" spc="-10" dirty="0">
                <a:latin typeface="Times New Roman" panose="02020603050405020304" pitchFamily="18" charset="0"/>
                <a:ea typeface="Times New Roman" panose="02020603050405020304" pitchFamily="18" charset="0"/>
              </a:rPr>
              <a:t> </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b="1" spc="-10" dirty="0" err="1">
                <a:solidFill>
                  <a:srgbClr val="C00000"/>
                </a:solidFill>
                <a:latin typeface="Times New Roman" panose="02020603050405020304" pitchFamily="18" charset="0"/>
                <a:ea typeface="Times New Roman" panose="02020603050405020304" pitchFamily="18" charset="0"/>
              </a:rPr>
              <a:t>A.Pregenital</a:t>
            </a:r>
            <a:r>
              <a:rPr lang="en-US" sz="2200" b="1" spc="-10" dirty="0">
                <a:solidFill>
                  <a:srgbClr val="C00000"/>
                </a:solidFill>
                <a:latin typeface="Times New Roman" panose="02020603050405020304" pitchFamily="18" charset="0"/>
                <a:ea typeface="Times New Roman" panose="02020603050405020304" pitchFamily="18" charset="0"/>
              </a:rPr>
              <a:t> Appendages in Wingless Insects</a:t>
            </a:r>
            <a:endParaRPr lang="en-US" sz="2200" dirty="0">
              <a:solidFill>
                <a:srgbClr val="C00000"/>
              </a:solidFill>
              <a:latin typeface="Times New Roman" panose="02020603050405020304" pitchFamily="18" charset="0"/>
              <a:ea typeface="Times New Roman" panose="02020603050405020304" pitchFamily="18" charset="0"/>
            </a:endParaRPr>
          </a:p>
          <a:p>
            <a:pPr algn="just">
              <a:tabLst>
                <a:tab pos="0" algn="l"/>
                <a:tab pos="457200" algn="l"/>
              </a:tabLst>
            </a:pPr>
            <a:r>
              <a:rPr lang="en-US" sz="2200" b="1" spc="-10" dirty="0">
                <a:latin typeface="Times New Roman" panose="02020603050405020304" pitchFamily="18" charset="0"/>
                <a:ea typeface="Times New Roman" panose="02020603050405020304" pitchFamily="18" charset="0"/>
              </a:rPr>
              <a:t>1. Styli: (Stylus: Singular)</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spc="-10" dirty="0">
                <a:latin typeface="Times New Roman" panose="02020603050405020304" pitchFamily="18" charset="0"/>
                <a:ea typeface="Times New Roman" panose="02020603050405020304" pitchFamily="18" charset="0"/>
              </a:rPr>
              <a:t>	Varying number of paired tube like outgrowths are found on the ventral side of the abdomen of silverfish. These are reduced abdominal legs, which help in locomotion.</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b="1" spc="-10" dirty="0">
                <a:latin typeface="Times New Roman" panose="02020603050405020304" pitchFamily="18" charset="0"/>
                <a:ea typeface="Times New Roman" panose="02020603050405020304" pitchFamily="18" charset="0"/>
              </a:rPr>
              <a:t>2. </a:t>
            </a:r>
            <a:r>
              <a:rPr lang="en-US" sz="2200" b="1" spc="-10" dirty="0" err="1">
                <a:latin typeface="Times New Roman" panose="02020603050405020304" pitchFamily="18" charset="0"/>
                <a:ea typeface="Times New Roman" panose="02020603050405020304" pitchFamily="18" charset="0"/>
              </a:rPr>
              <a:t>Collophore</a:t>
            </a:r>
            <a:r>
              <a:rPr lang="en-US" sz="2200" b="1" spc="-10" dirty="0">
                <a:latin typeface="Times New Roman" panose="02020603050405020304" pitchFamily="18" charset="0"/>
                <a:ea typeface="Times New Roman" panose="02020603050405020304" pitchFamily="18" charset="0"/>
              </a:rPr>
              <a:t> or ventral tube or glue peg:</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spc="-10" dirty="0">
                <a:latin typeface="Times New Roman" panose="02020603050405020304" pitchFamily="18" charset="0"/>
                <a:ea typeface="Times New Roman" panose="02020603050405020304" pitchFamily="18" charset="0"/>
              </a:rPr>
              <a:t>	It is located on the ventral of the first abdominal segment of spring tail. It is cylindrical. It is protruded out by the hydrostatic pressure of </a:t>
            </a:r>
            <a:r>
              <a:rPr lang="en-US" sz="2200" spc="-10" dirty="0" err="1">
                <a:latin typeface="Times New Roman" panose="02020603050405020304" pitchFamily="18" charset="0"/>
                <a:ea typeface="Times New Roman" panose="02020603050405020304" pitchFamily="18" charset="0"/>
              </a:rPr>
              <a:t>haemolymph</a:t>
            </a:r>
            <a:r>
              <a:rPr lang="en-US" sz="2200" spc="-10" dirty="0">
                <a:latin typeface="Times New Roman" panose="02020603050405020304" pitchFamily="18" charset="0"/>
                <a:ea typeface="Times New Roman" panose="02020603050405020304" pitchFamily="18" charset="0"/>
              </a:rPr>
              <a:t>. It might serve as an organ of adhesion. It aids in water absorption from the substratum and also in respiration.</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b="1" spc="-10" dirty="0">
                <a:latin typeface="Times New Roman" panose="02020603050405020304" pitchFamily="18" charset="0"/>
                <a:ea typeface="Times New Roman" panose="02020603050405020304" pitchFamily="18" charset="0"/>
              </a:rPr>
              <a:t>3. Retinaculum or </a:t>
            </a:r>
            <a:r>
              <a:rPr lang="en-US" sz="2200" b="1" spc="-10" dirty="0" err="1">
                <a:latin typeface="Times New Roman" panose="02020603050405020304" pitchFamily="18" charset="0"/>
                <a:ea typeface="Times New Roman" panose="02020603050405020304" pitchFamily="18" charset="0"/>
              </a:rPr>
              <a:t>tenaculum</a:t>
            </a:r>
            <a:r>
              <a:rPr lang="en-US" sz="2200" b="1" spc="-10" dirty="0">
                <a:latin typeface="Times New Roman" panose="02020603050405020304" pitchFamily="18" charset="0"/>
                <a:ea typeface="Times New Roman" panose="02020603050405020304" pitchFamily="18" charset="0"/>
              </a:rPr>
              <a:t> or catch:</a:t>
            </a:r>
            <a:endParaRPr lang="en-US" sz="2200" dirty="0">
              <a:latin typeface="Times New Roman" panose="02020603050405020304" pitchFamily="18" charset="0"/>
              <a:ea typeface="Times New Roman" panose="02020603050405020304" pitchFamily="18" charset="0"/>
            </a:endParaRPr>
          </a:p>
          <a:p>
            <a:pPr algn="just">
              <a:tabLst>
                <a:tab pos="0" algn="l"/>
                <a:tab pos="457200" algn="l"/>
              </a:tabLst>
            </a:pPr>
            <a:r>
              <a:rPr lang="en-US" sz="2200" spc="-10" dirty="0">
                <a:latin typeface="Times New Roman" panose="02020603050405020304" pitchFamily="18" charset="0"/>
                <a:ea typeface="Times New Roman" panose="02020603050405020304" pitchFamily="18" charset="0"/>
              </a:rPr>
              <a:t>	It is present on the ventral side of the third abdominal segment. It is useful to hold the springing organ when not in use.</a:t>
            </a:r>
            <a:endParaRPr lang="en-US" sz="2200" dirty="0">
              <a:latin typeface="Times New Roman" panose="02020603050405020304" pitchFamily="18" charset="0"/>
              <a:ea typeface="Times New Roman" panose="02020603050405020304" pitchFamily="18" charset="0"/>
            </a:endParaRPr>
          </a:p>
        </p:txBody>
      </p:sp>
      <p:pic>
        <p:nvPicPr>
          <p:cNvPr id="2050" name="Picture 2" descr="https://upload.wikimedia.org/wikipedia/commons/thumb/b/ba/Isotoma_Habitus.jpg/220px-Isotoma_Habi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626" y="4535740"/>
            <a:ext cx="2957421" cy="200298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Untitled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085" y="4016840"/>
            <a:ext cx="3539266" cy="27091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Description: C:\Users\DOS\Desktop\Lepisma_saccharin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822" y="4620787"/>
            <a:ext cx="3286218" cy="1917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63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7305"/>
            <a:ext cx="12016292" cy="4093428"/>
          </a:xfrm>
          <a:prstGeom prst="rect">
            <a:avLst/>
          </a:prstGeom>
        </p:spPr>
        <p:txBody>
          <a:bodyPr wrap="square">
            <a:spAutoFit/>
          </a:bodyPr>
          <a:lstStyle/>
          <a:p>
            <a:pPr algn="just">
              <a:tabLst>
                <a:tab pos="0" algn="l"/>
                <a:tab pos="457200" algn="l"/>
              </a:tabLst>
            </a:pPr>
            <a:r>
              <a:rPr lang="en-US" sz="2000" b="1" spc="-10" dirty="0" err="1">
                <a:solidFill>
                  <a:schemeClr val="accent6">
                    <a:lumMod val="50000"/>
                  </a:schemeClr>
                </a:solidFill>
                <a:latin typeface="Times New Roman" panose="02020603050405020304" pitchFamily="18" charset="0"/>
                <a:ea typeface="Times New Roman" panose="02020603050405020304" pitchFamily="18" charset="0"/>
              </a:rPr>
              <a:t>B.Abdominal</a:t>
            </a:r>
            <a:r>
              <a:rPr lang="en-US" sz="2000" b="1" spc="-10" dirty="0">
                <a:solidFill>
                  <a:schemeClr val="accent6">
                    <a:lumMod val="50000"/>
                  </a:schemeClr>
                </a:solidFill>
                <a:latin typeface="Times New Roman" panose="02020603050405020304" pitchFamily="18" charset="0"/>
                <a:ea typeface="Times New Roman" panose="02020603050405020304" pitchFamily="18" charset="0"/>
              </a:rPr>
              <a:t> Appendages in Larvae </a:t>
            </a:r>
            <a:endParaRPr lang="en-US" sz="2000" dirty="0">
              <a:solidFill>
                <a:schemeClr val="accent6">
                  <a:lumMod val="50000"/>
                </a:schemeClr>
              </a:solidFill>
              <a:latin typeface="Times New Roman" panose="02020603050405020304" pitchFamily="18" charset="0"/>
              <a:ea typeface="Times New Roman" panose="02020603050405020304" pitchFamily="18" charset="0"/>
            </a:endParaRPr>
          </a:p>
          <a:p>
            <a:pPr algn="just">
              <a:tabLst>
                <a:tab pos="0" algn="l"/>
                <a:tab pos="457200" algn="l"/>
              </a:tabLst>
            </a:pPr>
            <a:endParaRPr lang="en-US" sz="2000" b="1" spc="-10" dirty="0" smtClean="0">
              <a:latin typeface="Times New Roman" panose="02020603050405020304" pitchFamily="18" charset="0"/>
              <a:ea typeface="Times New Roman" panose="02020603050405020304" pitchFamily="18" charset="0"/>
            </a:endParaRPr>
          </a:p>
          <a:p>
            <a:pPr algn="just">
              <a:tabLst>
                <a:tab pos="0" algn="l"/>
                <a:tab pos="457200" algn="l"/>
              </a:tabLst>
            </a:pPr>
            <a:r>
              <a:rPr lang="en-US" sz="2000" b="1" spc="-10" dirty="0" smtClean="0">
                <a:solidFill>
                  <a:srgbClr val="C00000"/>
                </a:solidFill>
                <a:latin typeface="Times New Roman" panose="02020603050405020304" pitchFamily="18" charset="0"/>
                <a:ea typeface="Times New Roman" panose="02020603050405020304" pitchFamily="18" charset="0"/>
              </a:rPr>
              <a:t>1</a:t>
            </a:r>
            <a:r>
              <a:rPr lang="en-US" sz="2000" b="1" spc="-10" dirty="0">
                <a:solidFill>
                  <a:srgbClr val="C00000"/>
                </a:solidFill>
                <a:latin typeface="Times New Roman" panose="02020603050405020304" pitchFamily="18" charset="0"/>
                <a:ea typeface="Times New Roman" panose="02020603050405020304" pitchFamily="18" charset="0"/>
              </a:rPr>
              <a:t>. Tracheal gills:</a:t>
            </a:r>
            <a:endParaRPr lang="en-US" sz="2000" dirty="0">
              <a:solidFill>
                <a:srgbClr val="C00000"/>
              </a:solidFill>
              <a:latin typeface="Times New Roman" panose="02020603050405020304" pitchFamily="18" charset="0"/>
              <a:ea typeface="Times New Roman" panose="02020603050405020304" pitchFamily="18" charset="0"/>
            </a:endParaRPr>
          </a:p>
          <a:p>
            <a:pPr algn="just">
              <a:tabLst>
                <a:tab pos="0" algn="l"/>
                <a:tab pos="457200" algn="l"/>
              </a:tabLst>
            </a:pPr>
            <a:r>
              <a:rPr lang="en-US" sz="2000" spc="-10" dirty="0">
                <a:latin typeface="Times New Roman" panose="02020603050405020304" pitchFamily="18" charset="0"/>
                <a:ea typeface="Times New Roman" panose="02020603050405020304" pitchFamily="18" charset="0"/>
              </a:rPr>
              <a:t>	Gills are lateral outgrowths of body wall which are richly supplied with tracheae to obtain oxygen from water. Seven pairs of filamentous gills are present in the first seven abdominal segments of naiads of may fly. Leaf like gills are found at the end of abdomen of naiad of damselfly.</a:t>
            </a:r>
            <a:endParaRPr lang="en-US" sz="2000" dirty="0">
              <a:latin typeface="Times New Roman" panose="02020603050405020304" pitchFamily="18" charset="0"/>
              <a:ea typeface="Times New Roman" panose="02020603050405020304" pitchFamily="18" charset="0"/>
            </a:endParaRPr>
          </a:p>
          <a:p>
            <a:pPr algn="just">
              <a:tabLst>
                <a:tab pos="0" algn="l"/>
                <a:tab pos="457200" algn="l"/>
              </a:tabLst>
            </a:pPr>
            <a:endParaRPr lang="en-US" sz="2000" b="1" spc="-10" dirty="0" smtClean="0">
              <a:latin typeface="Times New Roman" panose="02020603050405020304" pitchFamily="18" charset="0"/>
              <a:ea typeface="Times New Roman" panose="02020603050405020304" pitchFamily="18" charset="0"/>
            </a:endParaRPr>
          </a:p>
          <a:p>
            <a:pPr algn="just">
              <a:tabLst>
                <a:tab pos="0" algn="l"/>
                <a:tab pos="457200" algn="l"/>
              </a:tabLst>
            </a:pPr>
            <a:r>
              <a:rPr lang="en-US" sz="2000" b="1" spc="-10" dirty="0" smtClean="0">
                <a:solidFill>
                  <a:srgbClr val="C00000"/>
                </a:solidFill>
                <a:latin typeface="Times New Roman" panose="02020603050405020304" pitchFamily="18" charset="0"/>
                <a:ea typeface="Times New Roman" panose="02020603050405020304" pitchFamily="18" charset="0"/>
              </a:rPr>
              <a:t>2</a:t>
            </a:r>
            <a:r>
              <a:rPr lang="en-US" sz="2000" b="1" spc="-10" dirty="0">
                <a:solidFill>
                  <a:srgbClr val="C00000"/>
                </a:solidFill>
                <a:latin typeface="Times New Roman" panose="02020603050405020304" pitchFamily="18" charset="0"/>
                <a:ea typeface="Times New Roman" panose="02020603050405020304" pitchFamily="18" charset="0"/>
              </a:rPr>
              <a:t>. Anal papillae:</a:t>
            </a:r>
            <a:endParaRPr lang="en-US" sz="2000" dirty="0">
              <a:solidFill>
                <a:srgbClr val="C00000"/>
              </a:solidFill>
              <a:latin typeface="Times New Roman" panose="02020603050405020304" pitchFamily="18" charset="0"/>
              <a:ea typeface="Times New Roman" panose="02020603050405020304" pitchFamily="18" charset="0"/>
            </a:endParaRPr>
          </a:p>
          <a:p>
            <a:pPr algn="just">
              <a:tabLst>
                <a:tab pos="0" algn="l"/>
                <a:tab pos="457200" algn="l"/>
              </a:tabLst>
            </a:pPr>
            <a:r>
              <a:rPr lang="en-US" sz="2000" spc="-10" dirty="0">
                <a:latin typeface="Times New Roman" panose="02020603050405020304" pitchFamily="18" charset="0"/>
                <a:ea typeface="Times New Roman" panose="02020603050405020304" pitchFamily="18" charset="0"/>
              </a:rPr>
              <a:t>	A group of four papillae surrounds the anus in mosquito larvae. These papillae are concerned with salt regulation.</a:t>
            </a:r>
            <a:endParaRPr lang="en-US" sz="2000" dirty="0">
              <a:latin typeface="Times New Roman" panose="02020603050405020304" pitchFamily="18" charset="0"/>
              <a:ea typeface="Times New Roman" panose="02020603050405020304" pitchFamily="18" charset="0"/>
            </a:endParaRPr>
          </a:p>
          <a:p>
            <a:pPr algn="just">
              <a:tabLst>
                <a:tab pos="0" algn="l"/>
                <a:tab pos="457200" algn="l"/>
              </a:tabLst>
            </a:pPr>
            <a:endParaRPr lang="en-US" sz="2000" b="1" spc="-10" dirty="0" smtClean="0">
              <a:latin typeface="Times New Roman" panose="02020603050405020304" pitchFamily="18" charset="0"/>
              <a:ea typeface="Times New Roman" panose="02020603050405020304" pitchFamily="18" charset="0"/>
            </a:endParaRPr>
          </a:p>
          <a:p>
            <a:pPr algn="just">
              <a:tabLst>
                <a:tab pos="0" algn="l"/>
                <a:tab pos="457200" algn="l"/>
              </a:tabLst>
            </a:pPr>
            <a:r>
              <a:rPr lang="en-US" sz="2000" b="1" spc="-10" dirty="0" smtClean="0">
                <a:solidFill>
                  <a:srgbClr val="C00000"/>
                </a:solidFill>
                <a:latin typeface="Times New Roman" panose="02020603050405020304" pitchFamily="18" charset="0"/>
                <a:ea typeface="Times New Roman" panose="02020603050405020304" pitchFamily="18" charset="0"/>
              </a:rPr>
              <a:t>3</a:t>
            </a:r>
            <a:r>
              <a:rPr lang="en-US" sz="2000" b="1" spc="-10" dirty="0">
                <a:solidFill>
                  <a:srgbClr val="C00000"/>
                </a:solidFill>
                <a:latin typeface="Times New Roman" panose="02020603050405020304" pitchFamily="18" charset="0"/>
                <a:ea typeface="Times New Roman" panose="02020603050405020304" pitchFamily="18" charset="0"/>
              </a:rPr>
              <a:t>. </a:t>
            </a:r>
            <a:r>
              <a:rPr lang="en-US" sz="2000" b="1" spc="-10" dirty="0" err="1">
                <a:solidFill>
                  <a:srgbClr val="C00000"/>
                </a:solidFill>
                <a:latin typeface="Times New Roman" panose="02020603050405020304" pitchFamily="18" charset="0"/>
                <a:ea typeface="Times New Roman" panose="02020603050405020304" pitchFamily="18" charset="0"/>
              </a:rPr>
              <a:t>Prolegs</a:t>
            </a:r>
            <a:r>
              <a:rPr lang="en-US" sz="2000" spc="-10" dirty="0">
                <a:solidFill>
                  <a:srgbClr val="C00000"/>
                </a:solidFill>
                <a:latin typeface="Times New Roman" panose="02020603050405020304" pitchFamily="18" charset="0"/>
                <a:ea typeface="Times New Roman" panose="02020603050405020304" pitchFamily="18" charset="0"/>
              </a:rPr>
              <a:t> : </a:t>
            </a:r>
            <a:r>
              <a:rPr lang="en-US" sz="2000" spc="-10" dirty="0">
                <a:latin typeface="Times New Roman" panose="02020603050405020304" pitchFamily="18" charset="0"/>
                <a:ea typeface="Times New Roman" panose="02020603050405020304" pitchFamily="18" charset="0"/>
              </a:rPr>
              <a:t>These are present in the larvae of moth, butterfly and sawfly. Two to five pairs are normally present. They are unsegmented, thick and fleshy. The tip of the </a:t>
            </a:r>
            <a:r>
              <a:rPr lang="en-US" sz="2000" spc="-10" dirty="0" err="1">
                <a:latin typeface="Times New Roman" panose="02020603050405020304" pitchFamily="18" charset="0"/>
                <a:ea typeface="Times New Roman" panose="02020603050405020304" pitchFamily="18" charset="0"/>
              </a:rPr>
              <a:t>proleg</a:t>
            </a:r>
            <a:r>
              <a:rPr lang="en-US" sz="2000" spc="-10" dirty="0">
                <a:latin typeface="Times New Roman" panose="02020603050405020304" pitchFamily="18" charset="0"/>
                <a:ea typeface="Times New Roman" panose="02020603050405020304" pitchFamily="18" charset="0"/>
              </a:rPr>
              <a:t> is called planta upon which are borne heavily sclerotized hooks called crochets. They aid in crawling and clinging to surface.</a:t>
            </a:r>
            <a:endParaRPr lang="en-US" sz="2000" dirty="0">
              <a:effectLst/>
              <a:latin typeface="Times New Roman" panose="02020603050405020304" pitchFamily="18" charset="0"/>
              <a:ea typeface="Times New Roman" panose="02020603050405020304" pitchFamily="18" charset="0"/>
            </a:endParaRPr>
          </a:p>
        </p:txBody>
      </p:sp>
      <p:pic>
        <p:nvPicPr>
          <p:cNvPr id="6" name="Picture 1" descr="mosquito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7914" y="4450080"/>
            <a:ext cx="23622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Description: https://upload.wikimedia.org/wikipedia/commons/d/d8/Anopheles_Culex_larvae_feeding_position_CDC_m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8240" y="4290733"/>
            <a:ext cx="3162300" cy="22193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s it a Sawfly Larva or a Caterpillar? | BYG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151" y="4290733"/>
            <a:ext cx="3808209" cy="257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18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763"/>
            <a:ext cx="12102353" cy="6063198"/>
          </a:xfrm>
          <a:prstGeom prst="rect">
            <a:avLst/>
          </a:prstGeom>
        </p:spPr>
        <p:txBody>
          <a:bodyPr wrap="square">
            <a:spAutoFit/>
          </a:bodyPr>
          <a:lstStyle/>
          <a:p>
            <a:pPr algn="just">
              <a:tabLst>
                <a:tab pos="0" algn="l"/>
                <a:tab pos="457200" algn="l"/>
              </a:tabLst>
            </a:pPr>
            <a:r>
              <a:rPr lang="en-US" sz="2200" b="1" spc="-10"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C.Abdominal</a:t>
            </a:r>
            <a:r>
              <a:rPr lang="en-US" sz="2200" b="1" spc="-10"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Appendages in Winged Insects</a:t>
            </a:r>
            <a:endParaRPr lang="en-US" sz="2200" dirty="0" smtClean="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0" algn="l"/>
                <a:tab pos="457200" algn="l"/>
              </a:tabLst>
            </a:pPr>
            <a:r>
              <a:rPr lang="en-US" sz="2200" b="1" spc="-1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200" b="1" spc="-1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Cornicles :</a:t>
            </a:r>
            <a:endParaRPr lang="en-US" sz="22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0" algn="l"/>
                <a:tab pos="457200" algn="l"/>
              </a:tabLst>
            </a:pPr>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Aphids have a pair of short tubes known as cornicles or </a:t>
            </a:r>
            <a:r>
              <a:rPr lang="en-US" sz="2200" spc="-10" dirty="0" err="1">
                <a:latin typeface="Times New Roman" panose="02020603050405020304" pitchFamily="18" charset="0"/>
                <a:ea typeface="Times New Roman" panose="02020603050405020304" pitchFamily="18" charset="0"/>
                <a:cs typeface="Times New Roman" panose="02020603050405020304" pitchFamily="18" charset="0"/>
              </a:rPr>
              <a:t>siphonculi</a:t>
            </a:r>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projecting from dorsum of fifth or sixth abdominal segment. They permit the escape of waxy fluid which perhaps serves for protection against predators.</a:t>
            </a:r>
            <a:endParaRPr lang="en-US" sz="2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0" algn="l"/>
                <a:tab pos="457200" algn="l"/>
              </a:tabLst>
            </a:pPr>
            <a:r>
              <a:rPr lang="en-US" sz="2200" b="1" spc="-1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2. Caudal breathing tube:</a:t>
            </a:r>
            <a:endParaRPr lang="en-US" sz="22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0" algn="l"/>
                <a:tab pos="457200" algn="l"/>
              </a:tabLst>
            </a:pPr>
            <a:r>
              <a:rPr lang="en-US" sz="2200" spc="-10" dirty="0">
                <a:latin typeface="Times New Roman" panose="02020603050405020304" pitchFamily="18" charset="0"/>
                <a:ea typeface="Times New Roman" panose="02020603050405020304" pitchFamily="18" charset="0"/>
                <a:cs typeface="Times New Roman" panose="02020603050405020304" pitchFamily="18" charset="0"/>
              </a:rPr>
              <a:t>	It consists of two grooved filaments closely applied to each other forming a hollow tube at the apex of abdomen. </a:t>
            </a:r>
            <a:r>
              <a:rPr lang="en-US" sz="2200" dirty="0"/>
              <a:t>e.g. water scorpion.</a:t>
            </a:r>
            <a:r>
              <a:rPr lang="en-US" sz="2200" spc="-10" dirty="0" smtClean="0">
                <a:latin typeface="Times New Roman" panose="02020603050405020304" pitchFamily="18" charset="0"/>
                <a:ea typeface="Times New Roman" panose="02020603050405020304" pitchFamily="18" charset="0"/>
                <a:cs typeface="Times New Roman" panose="02020603050405020304" pitchFamily="18" charset="0"/>
              </a:rPr>
              <a:t> </a:t>
            </a:r>
          </a:p>
          <a:p>
            <a:r>
              <a:rPr lang="en-US" sz="2200" b="1" dirty="0">
                <a:solidFill>
                  <a:srgbClr val="C00000"/>
                </a:solidFill>
                <a:latin typeface="Times New Roman" panose="02020603050405020304" pitchFamily="18" charset="0"/>
                <a:cs typeface="Times New Roman" panose="02020603050405020304" pitchFamily="18" charset="0"/>
              </a:rPr>
              <a:t>3. Cerci: (Cercus : Singular)</a:t>
            </a:r>
            <a:endParaRPr lang="en-US" sz="2200" dirty="0">
              <a:solidFill>
                <a:srgbClr val="C00000"/>
              </a:solidFill>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They are the most </a:t>
            </a:r>
            <a:r>
              <a:rPr lang="en-US" sz="2200" dirty="0" smtClean="0">
                <a:latin typeface="Times New Roman" panose="02020603050405020304" pitchFamily="18" charset="0"/>
                <a:cs typeface="Times New Roman" panose="02020603050405020304" pitchFamily="18" charset="0"/>
              </a:rPr>
              <a:t>conspicuous </a:t>
            </a:r>
            <a:r>
              <a:rPr lang="en-US" sz="2200" dirty="0">
                <a:latin typeface="Times New Roman" panose="02020603050405020304" pitchFamily="18" charset="0"/>
                <a:cs typeface="Times New Roman" panose="02020603050405020304" pitchFamily="18" charset="0"/>
              </a:rPr>
              <a:t>appendages associated normally with the eleventh abdominal segment. They are sensory in func­tion. They exhibit wide diversity and form.</a:t>
            </a:r>
          </a:p>
          <a:p>
            <a:r>
              <a:rPr lang="en-US" sz="2200" dirty="0" smtClean="0">
                <a:latin typeface="Times New Roman" panose="02020603050405020304" pitchFamily="18" charset="0"/>
                <a:cs typeface="Times New Roman" panose="02020603050405020304" pitchFamily="18" charset="0"/>
              </a:rPr>
              <a:t>1-Long </a:t>
            </a:r>
            <a:r>
              <a:rPr lang="en-US" sz="2200" dirty="0">
                <a:latin typeface="Times New Roman" panose="02020603050405020304" pitchFamily="18" charset="0"/>
                <a:cs typeface="Times New Roman" panose="02020603050405020304" pitchFamily="18" charset="0"/>
              </a:rPr>
              <a:t>and many segmented - e.g. Mayfly</a:t>
            </a:r>
          </a:p>
          <a:p>
            <a:r>
              <a:rPr lang="en-US" sz="2200" dirty="0" smtClean="0">
                <a:latin typeface="Times New Roman" panose="02020603050405020304" pitchFamily="18" charset="0"/>
                <a:cs typeface="Times New Roman" panose="02020603050405020304" pitchFamily="18" charset="0"/>
              </a:rPr>
              <a:t>2-Long </a:t>
            </a:r>
            <a:r>
              <a:rPr lang="en-US" sz="2200" dirty="0">
                <a:latin typeface="Times New Roman" panose="02020603050405020304" pitchFamily="18" charset="0"/>
                <a:cs typeface="Times New Roman" panose="02020603050405020304" pitchFamily="18" charset="0"/>
              </a:rPr>
              <a:t>and unsegmented - e.g. Cricket</a:t>
            </a:r>
          </a:p>
          <a:p>
            <a:r>
              <a:rPr lang="en-US" sz="2200" dirty="0" smtClean="0">
                <a:latin typeface="Times New Roman" panose="02020603050405020304" pitchFamily="18" charset="0"/>
                <a:cs typeface="Times New Roman" panose="02020603050405020304" pitchFamily="18" charset="0"/>
              </a:rPr>
              <a:t>3-Short </a:t>
            </a:r>
            <a:r>
              <a:rPr lang="en-US" sz="2200" dirty="0">
                <a:latin typeface="Times New Roman" panose="02020603050405020304" pitchFamily="18" charset="0"/>
                <a:cs typeface="Times New Roman" panose="02020603050405020304" pitchFamily="18" charset="0"/>
              </a:rPr>
              <a:t>and many segmented - e.g. Cockroach</a:t>
            </a:r>
          </a:p>
          <a:p>
            <a:r>
              <a:rPr lang="en-US" sz="2200" dirty="0" smtClean="0">
                <a:latin typeface="Times New Roman" panose="02020603050405020304" pitchFamily="18" charset="0"/>
                <a:cs typeface="Times New Roman" panose="02020603050405020304" pitchFamily="18" charset="0"/>
              </a:rPr>
              <a:t>4-Short </a:t>
            </a:r>
            <a:r>
              <a:rPr lang="en-US" sz="2200" dirty="0">
                <a:latin typeface="Times New Roman" panose="02020603050405020304" pitchFamily="18" charset="0"/>
                <a:cs typeface="Times New Roman" panose="02020603050405020304" pitchFamily="18" charset="0"/>
              </a:rPr>
              <a:t>and unsegmented - e.g. </a:t>
            </a:r>
            <a:r>
              <a:rPr lang="en-US" sz="2200" dirty="0" smtClean="0">
                <a:latin typeface="Times New Roman" panose="02020603050405020304" pitchFamily="18" charset="0"/>
                <a:cs typeface="Times New Roman" panose="02020603050405020304" pitchFamily="18" charset="0"/>
              </a:rPr>
              <a:t>Grasshopper</a:t>
            </a:r>
          </a:p>
          <a:p>
            <a:r>
              <a:rPr lang="en-US" sz="2200" dirty="0" smtClean="0">
                <a:latin typeface="Times New Roman" panose="02020603050405020304" pitchFamily="18" charset="0"/>
                <a:cs typeface="Times New Roman" panose="02020603050405020304" pitchFamily="18" charset="0"/>
              </a:rPr>
              <a:t>5-Forceps like – e.g. Earwigs</a:t>
            </a:r>
            <a:endParaRPr lang="en-US" sz="22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algn="just">
              <a:tabLst>
                <a:tab pos="0" algn="l"/>
                <a:tab pos="457200" algn="l"/>
              </a:tabLst>
            </a:pPr>
            <a:endParaRPr lang="en-US" sz="1600" dirty="0">
              <a:effectLst/>
              <a:latin typeface="Times New Roman" panose="02020603050405020304" pitchFamily="18" charset="0"/>
              <a:ea typeface="Times New Roman" panose="02020603050405020304" pitchFamily="18" charset="0"/>
            </a:endParaRPr>
          </a:p>
        </p:txBody>
      </p:sp>
      <p:pic>
        <p:nvPicPr>
          <p:cNvPr id="4098" name="Picture 5" descr="Description: C:\Users\DOS\Desktop\5 Brinjal aphid Aphis_gossyp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71" y="5013064"/>
            <a:ext cx="2612036" cy="1830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213727" y="6488668"/>
            <a:ext cx="1109278" cy="369332"/>
          </a:xfrm>
          <a:prstGeom prst="rect">
            <a:avLst/>
          </a:prstGeom>
        </p:spPr>
        <p:txBody>
          <a:bodyPr wrap="none">
            <a:spAutoFit/>
          </a:bodyPr>
          <a:lstStyle/>
          <a:p>
            <a:r>
              <a:rPr lang="en-US" b="1" spc="-1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Cornicles</a:t>
            </a:r>
            <a:endParaRPr lang="en-US" dirty="0"/>
          </a:p>
        </p:txBody>
      </p:sp>
      <p:pic>
        <p:nvPicPr>
          <p:cNvPr id="4099" name="Picture 3" descr="water-scorp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5529" y="5013064"/>
            <a:ext cx="2426824" cy="178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0045013" y="6369942"/>
            <a:ext cx="1885218" cy="400110"/>
          </a:xfrm>
          <a:prstGeom prst="rect">
            <a:avLst/>
          </a:prstGeom>
        </p:spPr>
        <p:txBody>
          <a:bodyPr wrap="square">
            <a:spAutoFit/>
          </a:bodyPr>
          <a:lstStyle/>
          <a:p>
            <a:r>
              <a:rPr lang="en-US" dirty="0"/>
              <a:t>water scorpion.</a:t>
            </a:r>
            <a:r>
              <a:rPr lang="en-US" sz="2000" spc="-1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pic>
        <p:nvPicPr>
          <p:cNvPr id="4101" name="Picture 5" descr="Cerci - Entomologists' glossary - Amateur Entomologists' Society (A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4060" y="5081912"/>
            <a:ext cx="238125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779197" y="6219255"/>
            <a:ext cx="1527586"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Forceps </a:t>
            </a:r>
            <a:endParaRPr lang="en-US" dirty="0"/>
          </a:p>
        </p:txBody>
      </p:sp>
      <p:pic>
        <p:nvPicPr>
          <p:cNvPr id="4105" name="Picture 9" descr="Australian cockroach - Periplaneta australasia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19303" y="3408518"/>
            <a:ext cx="2710927" cy="1631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88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23868" cy="5416868"/>
          </a:xfrm>
          <a:prstGeom prst="rect">
            <a:avLst/>
          </a:prstGeom>
        </p:spPr>
        <p:txBody>
          <a:bodyPr wrap="square">
            <a:spAutoFit/>
          </a:bodyPr>
          <a:lstStyle/>
          <a:p>
            <a:r>
              <a:rPr lang="en-US" sz="2200" b="1" dirty="0">
                <a:solidFill>
                  <a:srgbClr val="C00000"/>
                </a:solidFill>
                <a:latin typeface="Times New Roman" panose="02020603050405020304" pitchFamily="18" charset="0"/>
                <a:cs typeface="Times New Roman" panose="02020603050405020304" pitchFamily="18" charset="0"/>
              </a:rPr>
              <a:t>4. </a:t>
            </a:r>
            <a:r>
              <a:rPr lang="en-US" sz="2200" dirty="0">
                <a:solidFill>
                  <a:srgbClr val="C00000"/>
                </a:solidFill>
                <a:latin typeface="Times New Roman" panose="02020603050405020304" pitchFamily="18" charset="0"/>
                <a:cs typeface="Times New Roman" panose="02020603050405020304" pitchFamily="18" charset="0"/>
              </a:rPr>
              <a:t> </a:t>
            </a:r>
            <a:r>
              <a:rPr lang="en-US" sz="2200" b="1" dirty="0">
                <a:solidFill>
                  <a:srgbClr val="C00000"/>
                </a:solidFill>
                <a:latin typeface="Times New Roman" panose="02020603050405020304" pitchFamily="18" charset="0"/>
                <a:cs typeface="Times New Roman" panose="02020603050405020304" pitchFamily="18" charset="0"/>
              </a:rPr>
              <a:t>Anal styli:</a:t>
            </a:r>
            <a:endParaRPr lang="en-US" sz="2200" dirty="0">
              <a:solidFill>
                <a:srgbClr val="C00000"/>
              </a:solidFill>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 pair of short unsegmented structures is found at the end of the abdomen of male cockroach. They are useful to hold the female during copulation.</a:t>
            </a:r>
          </a:p>
          <a:p>
            <a:r>
              <a:rPr lang="en-US" sz="2200" b="1" dirty="0" smtClean="0">
                <a:solidFill>
                  <a:srgbClr val="C00000"/>
                </a:solidFill>
                <a:latin typeface="Times New Roman" panose="02020603050405020304" pitchFamily="18" charset="0"/>
                <a:cs typeface="Times New Roman" panose="02020603050405020304" pitchFamily="18" charset="0"/>
              </a:rPr>
              <a:t>5. Ovipositor:</a:t>
            </a:r>
            <a:endParaRPr lang="en-US" sz="2200" dirty="0" smtClean="0">
              <a:solidFill>
                <a:srgbClr val="C00000"/>
              </a:solidFill>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	The egg laying organ found in female insect is called ovi­positor. It is suited to lay eggs in precise microhabitats. It exhibits wide diversity and form.</a:t>
            </a:r>
          </a:p>
          <a:p>
            <a:r>
              <a:rPr lang="en-US" sz="2200" dirty="0" smtClean="0">
                <a:latin typeface="Times New Roman" panose="02020603050405020304" pitchFamily="18" charset="0"/>
                <a:cs typeface="Times New Roman" panose="02020603050405020304" pitchFamily="18" charset="0"/>
              </a:rPr>
              <a:t>1-Short and horny: e.g. Short horned grasshopper </a:t>
            </a:r>
          </a:p>
          <a:p>
            <a:r>
              <a:rPr lang="en-US" sz="2200" dirty="0" smtClean="0">
                <a:latin typeface="Times New Roman" panose="02020603050405020304" pitchFamily="18" charset="0"/>
                <a:cs typeface="Times New Roman" panose="02020603050405020304" pitchFamily="18" charset="0"/>
              </a:rPr>
              <a:t>2-Long and sword like: e.g. Katydid, long horned grasshopper </a:t>
            </a:r>
          </a:p>
          <a:p>
            <a:r>
              <a:rPr lang="en-US" sz="2200" dirty="0" smtClean="0">
                <a:latin typeface="Times New Roman" panose="02020603050405020304" pitchFamily="18" charset="0"/>
                <a:cs typeface="Times New Roman" panose="02020603050405020304" pitchFamily="18" charset="0"/>
              </a:rPr>
              <a:t>3-Needle like: e.g. Cricket </a:t>
            </a:r>
          </a:p>
          <a:p>
            <a:r>
              <a:rPr lang="en-US" sz="2200" dirty="0" smtClean="0">
                <a:latin typeface="Times New Roman" panose="02020603050405020304" pitchFamily="18" charset="0"/>
                <a:cs typeface="Times New Roman" panose="02020603050405020304" pitchFamily="18" charset="0"/>
              </a:rPr>
              <a:t>4-Ovipositor modified into sting: e.g. Worker honey bee.</a:t>
            </a:r>
          </a:p>
          <a:p>
            <a:r>
              <a:rPr lang="en-US" sz="2200" dirty="0" smtClean="0">
                <a:latin typeface="Times New Roman" panose="02020603050405020304" pitchFamily="18" charset="0"/>
                <a:cs typeface="Times New Roman" panose="02020603050405020304" pitchFamily="18" charset="0"/>
              </a:rPr>
              <a:t>5-Long and permanently extruded: </a:t>
            </a: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Ichenumon</a:t>
            </a:r>
            <a:r>
              <a:rPr lang="en-US" sz="2200" dirty="0" smtClean="0">
                <a:latin typeface="Times New Roman" panose="02020603050405020304" pitchFamily="18" charset="0"/>
                <a:cs typeface="Times New Roman" panose="02020603050405020304" pitchFamily="18" charset="0"/>
              </a:rPr>
              <a:t> fly</a:t>
            </a:r>
          </a:p>
          <a:p>
            <a:r>
              <a:rPr lang="en-US" sz="2200" dirty="0" smtClean="0">
                <a:latin typeface="Times New Roman" panose="02020603050405020304" pitchFamily="18" charset="0"/>
                <a:cs typeface="Times New Roman" panose="02020603050405020304" pitchFamily="18" charset="0"/>
              </a:rPr>
              <a:t>An appendicular ovipositor is lacking in fruit flies and house flies. In fruit flies, the elongated abdomen terminates into a sharp point with which the fly pierces the rind of the fruit before depositing the eggs. In the house fly the terminal abdominal segments are telescopic and these telescopic segments aid in oviposit ion.</a:t>
            </a:r>
          </a:p>
          <a:p>
            <a:pPr algn="just">
              <a:tabLst>
                <a:tab pos="0" algn="l"/>
                <a:tab pos="457200" algn="l"/>
              </a:tabLst>
            </a:pPr>
            <a:endParaRPr lang="en-US" sz="1600" dirty="0">
              <a:effectLst/>
              <a:latin typeface="Times New Roman" panose="02020603050405020304" pitchFamily="18" charset="0"/>
              <a:ea typeface="Times New Roman" panose="02020603050405020304" pitchFamily="18" charset="0"/>
            </a:endParaRPr>
          </a:p>
        </p:txBody>
      </p:sp>
      <p:pic>
        <p:nvPicPr>
          <p:cNvPr id="5122" name="Picture 2" descr="LECTURE 13: GRASSHOPPERS, CRICKETS, AND KATYDIDS Flashcards | Quizl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5962" y="4663831"/>
            <a:ext cx="2872291" cy="213698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tinging worker honeybee - Stock Image - Z345/0624 - Science Photo Libra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1995" y="4758335"/>
            <a:ext cx="2958352" cy="2026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999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382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SimSun</vt:lpstr>
      <vt:lpstr>Arial</vt:lpstr>
      <vt:lpstr>Calibri</vt:lpstr>
      <vt:lpstr>Calibri Light</vt:lpstr>
      <vt:lpstr>Times New Roman</vt:lpstr>
      <vt:lpstr>Times-Roman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Batez</dc:creator>
  <cp:lastModifiedBy>Batez</cp:lastModifiedBy>
  <cp:revision>22</cp:revision>
  <dcterms:created xsi:type="dcterms:W3CDTF">2023-02-17T17:58:02Z</dcterms:created>
  <dcterms:modified xsi:type="dcterms:W3CDTF">2023-02-18T22:49:37Z</dcterms:modified>
</cp:coreProperties>
</file>