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4" r:id="rId4"/>
    <p:sldId id="276" r:id="rId5"/>
    <p:sldId id="277" r:id="rId6"/>
    <p:sldId id="278" r:id="rId7"/>
    <p:sldId id="267" r:id="rId8"/>
    <p:sldId id="271" r:id="rId9"/>
    <p:sldId id="268" r:id="rId10"/>
    <p:sldId id="269" r:id="rId11"/>
    <p:sldId id="270" r:id="rId12"/>
    <p:sldId id="283" r:id="rId13"/>
    <p:sldId id="279" r:id="rId14"/>
    <p:sldId id="280" r:id="rId15"/>
    <p:sldId id="281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8EA2-7034-466A-A8EB-589E4D1EA8AD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FDEDF-633E-41C2-B642-EA273D467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3F237BD-9BC2-4BF3-BFB9-8F127F94AC4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0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5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7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A88B-65C7-4529-A7F9-CF61B85B8D2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0E76-ED3A-42DD-A9E5-2A3A3B1C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s.ncsu.edu/course/ent425/tutorial/respire.html#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als.ncsu.edu/course/ent425/tutorial/respire.html#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.asu.edu/~icjfh/edu/trachea/TS_Spir1.html" TargetMode="External"/><Relationship Id="rId2" Type="http://schemas.openxmlformats.org/officeDocument/2006/relationships/hyperlink" Target="http://www.public.asu.edu/~icjfh/edu/trachea/TS_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ls.ncsu.edu/course/ent425/tutorial/respire.html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06" y="104804"/>
            <a:ext cx="120915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Insect Structures</a:t>
            </a:r>
          </a:p>
          <a:p>
            <a:pPr algn="ctr"/>
            <a:r>
              <a:rPr lang="en-US" sz="23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Lect. </a:t>
            </a:r>
            <a:r>
              <a:rPr lang="en-US" sz="23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10-Grade 2-            Dr</a:t>
            </a:r>
            <a:r>
              <a:rPr lang="en-US" sz="23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Gazang</a:t>
            </a:r>
            <a:r>
              <a:rPr lang="en-US" sz="23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 </a:t>
            </a:r>
            <a:r>
              <a:rPr lang="en-US" sz="23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Omar</a:t>
            </a:r>
            <a:endParaRPr lang="en-US" sz="2300" b="1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06" y="905023"/>
            <a:ext cx="11980432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 is responsible for delivering sufficient  oxygen to all cells of the body and for removing carbon dioxide (CO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is produced as a waste product of cellular respiration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 of insects is separate from the circulatory system. It is a complex network of tubes (called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tracheal system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delivers oxygen-containing air to every cell of the body.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000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Spiracles</a:t>
            </a: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valve-like openings in the exoskeleton and locate laterally along the thorax and abdomen of most insects, usually one pair of spiracles per body segment.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000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tracheal trunk</a:t>
            </a: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pair of lateral trunks on each side, in addition to dorsal and ventral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trunks may be also present. These trunks are connected to other trachea by transverse tubes.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000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Tracheal tubes</a:t>
            </a:r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subdividing into smaller and smaller diameters and reaches every part of the body. Each tracheal tube develops as an invagination of the ectoderm during embryonic development. A thin layer of cuticle (the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taenidia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runs spirally through the membranous wall to prevent it trachea collapse under pressure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1206" y="5842982"/>
            <a:ext cx="33098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 .    Male Reproductive System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07" y="574918"/>
            <a:ext cx="4201478" cy="453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192" y="120609"/>
            <a:ext cx="1188361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Spermatogenesis</a:t>
            </a:r>
          </a:p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distal end of each testis follicle is    the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germarium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the germ cells divide to produce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spermatogonia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zone of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divide mitotically to produce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spermatocytes</a:t>
            </a:r>
          </a:p>
          <a:p>
            <a:pPr algn="just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zone of maturation and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spermatocytes divide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meiotically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produce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spermatids.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zone of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 </a:t>
            </a:r>
          </a:p>
          <a:p>
            <a:pPr algn="just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insect spermatozoon 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1-acrosome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2-nucleus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3-centroile 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4-mitochondrial element 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5-axial filament</a:t>
            </a:r>
          </a:p>
          <a:p>
            <a:pPr algn="just">
              <a:buFontTx/>
              <a:buNone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None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6" y="872266"/>
            <a:ext cx="38385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168332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C00000"/>
                </a:solidFill>
              </a:rPr>
              <a:t>Sperm types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656243" y="3792617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C00000"/>
                </a:solidFill>
              </a:rPr>
              <a:t>Apyrene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26316" y="3792617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</a:rPr>
              <a:t>Eupyrene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14" y="0"/>
            <a:ext cx="7109216" cy="657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758"/>
            <a:ext cx="1205932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4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Female Reproductive System 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This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reproductive system 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consists: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Pair of ovaries: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 laterally located; each ovary consists of number of </a:t>
            </a:r>
            <a:r>
              <a:rPr lang="en-US" sz="2400" b="1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ovarioles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egg tubes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Lateral </a:t>
            </a:r>
            <a:r>
              <a:rPr lang="en-US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oviduct: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arises from the base of each ovary as a short duct. The two lateral oviducts unite to form a </a:t>
            </a:r>
            <a:r>
              <a:rPr lang="en-US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common oviduct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which opens out through the female </a:t>
            </a:r>
            <a:r>
              <a:rPr lang="en-US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gonopore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through </a:t>
            </a:r>
            <a:r>
              <a:rPr lang="en-US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vagina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Spermathe­ca</a:t>
            </a:r>
            <a:r>
              <a:rPr lang="en-US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opens into the vagina ; some times found as a pair: one is sac like and the other is filamentous. Sperms received during copulation are stored in </a:t>
            </a:r>
            <a:r>
              <a:rPr lang="en-US" sz="2400" b="1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spermatheca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Accessory glands: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arise from the vagina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</a:p>
          <a:p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produce the materials required for the formation of eggs and of cementing 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them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sperm 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maintenance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3- fertilizing. </a:t>
            </a:r>
            <a:endParaRPr lang="en-US" sz="24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4-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poison to paralyses their prey and defense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Between the vagina and the anus are </a:t>
            </a:r>
            <a:r>
              <a:rPr lang="en-US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chitinous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processes called </a:t>
            </a:r>
            <a:r>
              <a:rPr lang="en-US" sz="2400" b="1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gonapophyses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laying of the eggs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56" y="213314"/>
            <a:ext cx="5911944" cy="61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37912" y="6350169"/>
            <a:ext cx="31325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Female Reproductive System 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2289"/>
            <a:ext cx="63900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US" sz="24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Female reproductive system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1-Egg production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2-Egg fertilization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3-Includes sperm storage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4-Egg placement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oviposition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Oogenesis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germarium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prefollicular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 and the stem line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oogonia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derived from the germ cells,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oogonium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grow into an oocyte. As the oocyte grows the nucleus also increases in size, so the oocyte pass down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ovariole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Each oocyte leaves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germarium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clothed by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prefollicular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tissues which form the follicular epithelium. The number of follicles in a mature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ovariole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variable between species. 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1808"/>
            <a:ext cx="64330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sz="2000" b="1" spc="-1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Ovariole</a:t>
            </a:r>
            <a:r>
              <a:rPr lang="en-US" sz="2000" b="1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categories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ovarioles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Panoistic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Ovarioles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have no specialized nurse cells, are found in the more primitive orders of insects.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B.Merostic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Ovarioles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:Which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specialized nurse cells, are found in the more evaluated insects 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Hemiptera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Coleoptera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…..etc., this divide into:-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Telotrophic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Ovarioles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Polytrophic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ovarioles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70" y="80067"/>
            <a:ext cx="51339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73806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Strategies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Lay Eggs or Not To Lay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Oviparity:Egg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laid shortly after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2-Ovoviviparity: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Eggs retained until embryogenesis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complete. Female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nymph/larva</a:t>
            </a:r>
          </a:p>
          <a:p>
            <a:r>
              <a:rPr lang="en-US" altLang="en-US" sz="2400" dirty="0" smtClean="0"/>
              <a:t>3-Viviparity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-Eggs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Embryo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by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Immatures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complete development before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Examples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Tsetse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Strategies upon to Who Reproduces?”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1-Paedogenesis: Reproduction by larval insects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2-Parthenogenesis: Development without fertilization. Unfertilized eggs produce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3-Polyembryony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-Found in some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endoparasitic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groups only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-Single egg results in 2 to ‘several thousand’ larvae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-Some larvae may be ‘defender morphs’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-Remaining larvae become ‘reproductive morphs’ that complete development and reproduce to carry on the species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1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62" y="0"/>
            <a:ext cx="1193494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tracheole</a:t>
            </a: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special cell at the end of each tracheal branch, provides a thin, moist interface for the exchange of gasses between atmospheric air and a living cell.</a:t>
            </a:r>
          </a:p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20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Air sacs</a:t>
            </a:r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balloon-like structures that may store a reserve of air and formation of collapsible in the absence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taenidia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Oxygen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tracheal tube first dissolves in the liquid of the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tracheole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then diffuses into the cytoplasm of an adjacent cell. At the same time, carbon dioxide, produced as a waste product of cellular respiration, diffuses out of the cell and, out of the body through the tracheal system. </a:t>
            </a: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Small insects rely almost on passive diffusion and physical activity for the movement of gasses within the tracheal system.   However, larger insects may require active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ventilation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tracheal system.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as Exchange - The Giant Pill Millip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34" y="4090635"/>
            <a:ext cx="3560782" cy="25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piration system in ins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9" y="3954929"/>
            <a:ext cx="3476310" cy="26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45956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Spiracles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Spiracles are located at the transition between external cuticle and the 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tracheal system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insects had spiracles at each side of every segment.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Because spiracles connect the internal air space of the tracheal system with the external air space of the environment, they serve several important functions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1-Valves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control respiratory 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gas exchange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0"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2-With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valves closed, insect are independent from the atmosphere for a limited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time.</a:t>
            </a:r>
          </a:p>
          <a:p>
            <a:pPr marR="0"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3- Filter hairs protect the tracheal system from intruders.</a:t>
            </a:r>
          </a:p>
          <a:p>
            <a:pPr lvl="0"/>
            <a:endParaRPr lang="en-US" sz="2400" dirty="0" smtClean="0"/>
          </a:p>
          <a:p>
            <a:pPr algn="just">
              <a:lnSpc>
                <a:spcPct val="115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Evolution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valves: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Spiracular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valves evolved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 From "simple holes in the wall" (Springtails,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Collembola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2.To external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valves, like the thoracic spiracles of the grasshopper 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Schistocerca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 and finally to internal valves with a complex mechanism and additional structures such as filter hairs and an atrium (like in butterflies)</a:t>
            </a:r>
          </a:p>
          <a:p>
            <a:pPr lvl="0"/>
            <a:endParaRPr lang="en-US" sz="2400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78" y="1245200"/>
            <a:ext cx="2397473" cy="23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piracle-664x3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50" y="4560392"/>
            <a:ext cx="3914302" cy="229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4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5084" y="-128726"/>
            <a:ext cx="12107539" cy="678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Respiration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Aquatic Insects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Cutaneous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respiration: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spiracles are absent, respiration occurs through body wall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Protura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Collembola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endoparasitic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insects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Tracheal gills: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Trichoptera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nymphs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Ephemeroptera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as abdominal gills which occur as the outgrowths of the trachea in the form of gills distributed on the lateral sides of the body.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Blood gills: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tubular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digitiform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at the anal end of body ranging from 4-6 in larva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Trichoptera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chironomid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larva of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Diptera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called blood gills as they contain blood but some times have trachea.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these structures is the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Absorption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water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norganic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rather than respiration.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just">
              <a:lnSpc>
                <a:spcPct val="115000"/>
              </a:lnSpc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Picture 1" descr="Chironomidae: Biology, Ecology and Systematics | Intech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06" y="5225704"/>
            <a:ext cx="2864846" cy="16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94CD8A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872" y="2332838"/>
            <a:ext cx="2795480" cy="18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3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6334"/>
            <a:ext cx="12063470" cy="705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Rectal gills: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dragonfly nymphs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naids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rectum modifies in to a barrel like chamber where the rectal wall forms in to basal thick pads and distal gill filaments which are richly supplied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tracheoles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help in respiration.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15000"/>
              </a:lnSpc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15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15000"/>
              </a:lnSpc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15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15000"/>
              </a:lnSpc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lnSpc>
                <a:spcPct val="115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Air sacs: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many winged insects, the trachea get dilated at some points to form thin walled air sacs which do not contain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taenidia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can be seen as glistening sac like structures mainly function as storage structures of air which change their volume with respiratory movement .e.g.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Dytiscus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beetles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a bubble or store of air at their posterior ends. </a:t>
            </a:r>
          </a:p>
          <a:p>
            <a:pPr rtl="1">
              <a:lnSpc>
                <a:spcPct val="115000"/>
              </a:lnSpc>
            </a:pPr>
            <a:endParaRPr lang="en-US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1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Plastron respiration: e.g.: aquatic beetles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plastron is a special type of air store in the form of a thin film held by a system of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hydrofuge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hairs, scales or other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cuticular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processes whose volume remains constant.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Dragonflies and Damselflies (Odonata)- State Hygienic Lab - The University  of I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73" y="1146135"/>
            <a:ext cx="2848239" cy="21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3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93735"/>
            <a:ext cx="12048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7.Directly by siphons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adapted to aquatic life, it has respiratory siphon which ended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hairs.The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hydrofuge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hairs in breaking surface tension and preventing water from entering the spiracle of the siphon of various aquatic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insects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air dissolved in the water by body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Mosquito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the tissue of aquatic plants. </a:t>
            </a:r>
          </a:p>
        </p:txBody>
      </p:sp>
      <p:pic>
        <p:nvPicPr>
          <p:cNvPr id="1027" name="Picture 3" descr="siphon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50" y="1360226"/>
            <a:ext cx="2265101" cy="249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0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6" y="0"/>
            <a:ext cx="12192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of tracheal system based on number and arrangement of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spiracles: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most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insects, 10 pairs of spiracles are present. Some of the modifications are as follows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1-Holopneustic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These are primitive type with 2 pairs of spiracles on thorax and 8 pairs on abdomen . All the spiracles are functional. 1 + 1 + 8.  e.g. dragonflies, grasshoppers and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cockroach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Hemipneustic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more pairs of spiracles become non-functional. They are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Peripneustic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Metathoracic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spiracle is closed. 1 + 0 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e.g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larvae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Lepidoptera,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Hymenoptera,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Coleoptera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Amphipneustic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Only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mesothoracic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last pair of abdominal spiracles are open. 1 + 0 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Propneustic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pair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Mesothoracic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spiracles are open, 1 + 0 +0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e.g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Mosquito pupa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Metapneustic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last pair of abdominal spiracles are open. 0 + 0 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 e.g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mosquito larvae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Apneustic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functional spiracles.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mayfly larva, nymph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Odonata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3-Hypopneustic: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or 2 pairs of spiracles may completely disappear or absent e.g.: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Mallophaga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4-Hyperpneustic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10 pairs of spiracles are present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Japyx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(Dipluran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3" y="3120670"/>
            <a:ext cx="2798284" cy="2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4" r="51776"/>
          <a:stretch>
            <a:fillRect/>
          </a:stretch>
        </p:blipFill>
        <p:spPr bwMode="auto">
          <a:xfrm>
            <a:off x="9303360" y="3120671"/>
            <a:ext cx="2450892" cy="277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5710"/>
            <a:ext cx="6984694" cy="293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Types of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Spiracle: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rtl="1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1.Lipped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Spiracle</a:t>
            </a:r>
          </a:p>
          <a:p>
            <a:pPr rtl="1">
              <a:lnSpc>
                <a:spcPct val="115000"/>
              </a:lnSpc>
            </a:pPr>
            <a:r>
              <a:rPr lang="en-US" sz="2400" dirty="0">
                <a:cs typeface="+mj-cs"/>
              </a:rPr>
              <a:t>2.Sinous Spiracle ( in </a:t>
            </a:r>
            <a:r>
              <a:rPr lang="en-US" sz="2400" dirty="0" err="1" smtClean="0">
                <a:cs typeface="+mj-cs"/>
              </a:rPr>
              <a:t>Calliphoridae</a:t>
            </a:r>
            <a:r>
              <a:rPr lang="en-US" sz="2400" dirty="0" smtClean="0">
                <a:cs typeface="+mj-cs"/>
              </a:rPr>
              <a:t>)</a:t>
            </a:r>
          </a:p>
          <a:p>
            <a:pPr rtl="1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3-Simple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spiracle 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or non- </a:t>
            </a:r>
            <a:r>
              <a:rPr lang="en-US" sz="2400" dirty="0" err="1">
                <a:solidFill>
                  <a:srgbClr val="3B38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Atriate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 </a:t>
            </a:r>
            <a:r>
              <a:rPr lang="ar-IQ" sz="24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rtl="1">
              <a:lnSpc>
                <a:spcPct val="115000"/>
              </a:lnSpc>
              <a:tabLst>
                <a:tab pos="396430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4-Sieve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Spiracle : In some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beetles</a:t>
            </a:r>
          </a:p>
          <a:p>
            <a:pPr rtl="1">
              <a:lnSpc>
                <a:spcPct val="115000"/>
              </a:lnSpc>
              <a:tabLst>
                <a:tab pos="396430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5-Digitate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Spiracle</a:t>
            </a:r>
          </a:p>
          <a:p>
            <a:pPr rtl="1">
              <a:lnSpc>
                <a:spcPct val="115000"/>
              </a:lnSpc>
              <a:tabLst>
                <a:tab pos="396430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319" y="6190697"/>
            <a:ext cx="199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r>
              <a:rPr lang="en-US" dirty="0"/>
              <a:t>Sinous Spiracle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84675" y="6099489"/>
            <a:ext cx="248981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tabLst>
                <a:tab pos="396430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Digitate Spiracle</a:t>
            </a: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4907268" y="3216926"/>
            <a:ext cx="2429965" cy="2677124"/>
            <a:chOff x="7560" y="3810"/>
            <a:chExt cx="2700" cy="2415"/>
          </a:xfrm>
        </p:grpSpPr>
        <p:pic>
          <p:nvPicPr>
            <p:cNvPr id="3093" name="Picture 21" descr="insectspirac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" y="3810"/>
              <a:ext cx="2700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8280" y="5685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hlinkClick r:id="rId5"/>
                </a:rPr>
                <a:t>Spiracles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58871" y="5688608"/>
            <a:ext cx="171072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lnSpc>
                <a:spcPct val="115000"/>
              </a:lnSpc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Lipped Spiracle</a:t>
            </a:r>
          </a:p>
        </p:txBody>
      </p:sp>
    </p:spTree>
    <p:extLst>
      <p:ext uri="{BB962C8B-B14F-4D97-AF65-F5344CB8AC3E}">
        <p14:creationId xmlns:p14="http://schemas.microsoft.com/office/powerpoint/2010/main" val="38793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8083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Reproductive System in Insects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Male Reproductive System 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 of the male reproductive system </a:t>
            </a:r>
            <a:endParaRPr lang="en-US" sz="2000" b="1" spc="-1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1-Include production</a:t>
            </a: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 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torage 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sperm and delivery to the female.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includes a pair of </a:t>
            </a:r>
            <a:endParaRPr lang="en-US" sz="2000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A-Testes: </a:t>
            </a:r>
            <a:r>
              <a:rPr lang="en-US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testes embedded in the fat bodies above or below the gut in the abdomen. Each testis is composed of a number of globular follicles.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B-Vas deferens: </a:t>
            </a:r>
            <a:r>
              <a:rPr lang="en-US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each testis, a lateral, short duct called </a:t>
            </a:r>
            <a:r>
              <a:rPr lang="en-US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vas deferens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arises which leads to the </a:t>
            </a:r>
            <a:r>
              <a:rPr lang="en-US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seminal vesicles</a:t>
            </a:r>
            <a:endParaRPr lang="en-US" sz="2000" b="1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C- Seminal vesicles: </a:t>
            </a:r>
            <a:r>
              <a:rPr lang="en-US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two seminal vesicles are long enlarged ducts, which stores the sperm. </a:t>
            </a:r>
            <a:endParaRPr lang="en-US" sz="2000" b="1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D- Median </a:t>
            </a:r>
            <a:r>
              <a:rPr lang="en-US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ejaculatory </a:t>
            </a:r>
            <a:r>
              <a:rPr lang="en-US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duct: </a:t>
            </a:r>
            <a:r>
              <a:rPr lang="en-US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Both 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seminal vesicles unite to form the </a:t>
            </a:r>
            <a:r>
              <a:rPr lang="en-US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ejaculatory duct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which opens out through the </a:t>
            </a:r>
            <a:r>
              <a:rPr lang="en-US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male </a:t>
            </a:r>
            <a:r>
              <a:rPr lang="en-US" sz="2000" b="1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gonopore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Male </a:t>
            </a:r>
            <a:r>
              <a:rPr lang="en-US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gonopore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surrounded by </a:t>
            </a:r>
            <a:r>
              <a:rPr lang="en-US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chitinous</a:t>
            </a:r>
            <a:r>
              <a:rPr lang="en-US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plates which aid in copulation.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E- </a:t>
            </a:r>
            <a:r>
              <a:rPr lang="en-US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accessory glands.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1353</Words>
  <Application>Microsoft Office PowerPoint</Application>
  <PresentationFormat>Widescreen</PresentationFormat>
  <Paragraphs>156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Batez</dc:creator>
  <cp:lastModifiedBy>Batez</cp:lastModifiedBy>
  <cp:revision>103</cp:revision>
  <dcterms:created xsi:type="dcterms:W3CDTF">2023-02-17T17:58:02Z</dcterms:created>
  <dcterms:modified xsi:type="dcterms:W3CDTF">2023-03-25T18:20:08Z</dcterms:modified>
</cp:coreProperties>
</file>