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sldIdLst>
    <p:sldId id="310" r:id="rId2"/>
    <p:sldId id="262" r:id="rId3"/>
    <p:sldId id="267" r:id="rId4"/>
    <p:sldId id="305" r:id="rId5"/>
    <p:sldId id="268" r:id="rId6"/>
    <p:sldId id="306" r:id="rId7"/>
    <p:sldId id="307" r:id="rId8"/>
    <p:sldId id="270" r:id="rId9"/>
    <p:sldId id="308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0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2416" autoAdjust="0"/>
  </p:normalViewPr>
  <p:slideViewPr>
    <p:cSldViewPr>
      <p:cViewPr varScale="1">
        <p:scale>
          <a:sx n="73" d="100"/>
          <a:sy n="73" d="100"/>
        </p:scale>
        <p:origin x="132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C9D844-DBF9-4DB6-9461-8B579F0B28BB}" type="datetimeFigureOut">
              <a:rPr lang="en-US" smtClean="0"/>
              <a:pPr/>
              <a:t>4/15/2024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408D51-CF06-4217-B14E-F1B47DF264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408D51-CF06-4217-B14E-F1B47DF26449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408D51-CF06-4217-B14E-F1B47DF2644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560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4/15/2024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3505200"/>
          </a:xfrm>
        </p:spPr>
        <p:txBody>
          <a:bodyPr>
            <a:normAutofit/>
          </a:bodyPr>
          <a:lstStyle/>
          <a:p>
            <a:pPr algn="ctr"/>
            <a:r>
              <a:rPr lang="en-US" sz="4400" b="1" i="1" dirty="0" smtClean="0">
                <a:solidFill>
                  <a:srgbClr val="FF0000"/>
                </a:solidFill>
                <a:latin typeface="Book Antiqua" pitchFamily="18" charset="0"/>
                <a:cs typeface="Times New Roman" pitchFamily="18" charset="0"/>
              </a:rPr>
              <a:t>Segmental Bridges</a:t>
            </a:r>
            <a:endParaRPr lang="en-US" sz="4400" b="1" i="1" dirty="0"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1000"/>
            <a:ext cx="7848600" cy="2209800"/>
          </a:xfrm>
        </p:spPr>
        <p:txBody>
          <a:bodyPr>
            <a:normAutofit/>
          </a:bodyPr>
          <a:lstStyle/>
          <a:p>
            <a:pPr lvl="2" algn="ctr">
              <a:buNone/>
            </a:pPr>
            <a:r>
              <a:rPr lang="en-US" sz="2400" b="1" dirty="0" smtClean="0">
                <a:solidFill>
                  <a:srgbClr val="FF0000"/>
                </a:solidFill>
                <a:cs typeface="Times New Roman" pitchFamily="18" charset="0"/>
              </a:rPr>
              <a:t>Dr. </a:t>
            </a:r>
            <a:r>
              <a:rPr lang="en-US" sz="2400" b="1" dirty="0" err="1" smtClean="0">
                <a:solidFill>
                  <a:srgbClr val="FF0000"/>
                </a:solidFill>
                <a:cs typeface="Times New Roman" pitchFamily="18" charset="0"/>
              </a:rPr>
              <a:t>Ghassan</a:t>
            </a:r>
            <a:endParaRPr lang="en-US" sz="3000" b="1" dirty="0" smtClean="0">
              <a:solidFill>
                <a:srgbClr val="FF0000"/>
              </a:solidFill>
              <a:latin typeface="Book Antiqua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7763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1000"/>
            <a:ext cx="8229600" cy="63246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3800" dirty="0" smtClean="0">
                <a:solidFill>
                  <a:srgbClr val="FF0000"/>
                </a:solidFill>
              </a:rPr>
              <a:t>Casting of  Segments</a:t>
            </a:r>
            <a:r>
              <a:rPr lang="en-US" sz="3800" dirty="0" smtClean="0"/>
              <a:t> </a:t>
            </a:r>
          </a:p>
          <a:p>
            <a:pPr marL="514350" indent="-514350" algn="just">
              <a:buNone/>
            </a:pPr>
            <a:r>
              <a:rPr lang="en-US" sz="3100" dirty="0" smtClean="0"/>
              <a:t>      </a:t>
            </a:r>
          </a:p>
          <a:p>
            <a:pPr marL="514350" indent="-514350" algn="just">
              <a:buNone/>
            </a:pPr>
            <a:r>
              <a:rPr lang="en-US" sz="3100" dirty="0" smtClean="0"/>
              <a:t> Two method used for casting of segments</a:t>
            </a:r>
          </a:p>
          <a:p>
            <a:pPr marL="514350" indent="-514350" algn="just">
              <a:buNone/>
            </a:pPr>
            <a:endParaRPr lang="en-US" sz="3100" dirty="0" smtClean="0"/>
          </a:p>
          <a:p>
            <a:pPr marL="880110" lvl="1" indent="-514350" algn="just">
              <a:buFont typeface="Wingdings" pitchFamily="2" charset="2"/>
              <a:buChar char="Ø"/>
            </a:pPr>
            <a:r>
              <a:rPr lang="en-US" sz="3300" dirty="0" smtClean="0">
                <a:solidFill>
                  <a:srgbClr val="FF0000"/>
                </a:solidFill>
              </a:rPr>
              <a:t>Short Line Method</a:t>
            </a:r>
          </a:p>
          <a:p>
            <a:pPr marL="880110" lvl="1" indent="-514350" algn="just">
              <a:buNone/>
            </a:pPr>
            <a:r>
              <a:rPr lang="en-US" sz="3100" dirty="0" smtClean="0"/>
              <a:t>      In this rate of segment production  is </a:t>
            </a:r>
            <a:r>
              <a:rPr lang="en-US" sz="3100" dirty="0" smtClean="0">
                <a:solidFill>
                  <a:srgbClr val="FF0000"/>
                </a:solidFill>
              </a:rPr>
              <a:t>slow</a:t>
            </a:r>
            <a:r>
              <a:rPr lang="en-US" sz="3100" dirty="0" smtClean="0"/>
              <a:t>. Three or four segments cast at a time.</a:t>
            </a:r>
          </a:p>
          <a:p>
            <a:pPr marL="880110" lvl="1" indent="-514350" algn="just">
              <a:buFont typeface="Wingdings" pitchFamily="2" charset="2"/>
              <a:buChar char="Ø"/>
            </a:pPr>
            <a:r>
              <a:rPr lang="en-US" sz="3300" dirty="0" smtClean="0">
                <a:solidFill>
                  <a:srgbClr val="FF0000"/>
                </a:solidFill>
              </a:rPr>
              <a:t>Long Line Method</a:t>
            </a:r>
          </a:p>
          <a:p>
            <a:pPr marL="880110" lvl="1" indent="-514350" algn="just">
              <a:buNone/>
            </a:pPr>
            <a:r>
              <a:rPr lang="en-US" sz="3100" dirty="0" smtClean="0"/>
              <a:t>      In this rate of segment production  is fast. Segments  equal to one span cast at a time.</a:t>
            </a:r>
            <a:r>
              <a:rPr lang="en-US" dirty="0" smtClean="0"/>
              <a:t>  </a:t>
            </a:r>
          </a:p>
          <a:p>
            <a:pPr algn="just">
              <a:buNone/>
            </a:pPr>
            <a:endParaRPr lang="en-US" sz="2800" dirty="0" smtClean="0"/>
          </a:p>
          <a:p>
            <a:pPr marL="880110" lvl="1" indent="-514350" algn="just">
              <a:buNone/>
            </a:pPr>
            <a:r>
              <a:rPr lang="en-US" dirty="0" smtClean="0"/>
              <a:t>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Segmental Bridge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sz="8600" dirty="0"/>
              <a:t>U</a:t>
            </a:r>
            <a:r>
              <a:rPr lang="en-US" sz="8600" dirty="0" smtClean="0"/>
              <a:t>sed  for the </a:t>
            </a:r>
            <a:r>
              <a:rPr lang="en-US" sz="8600" dirty="0" smtClean="0">
                <a:solidFill>
                  <a:srgbClr val="FF0000"/>
                </a:solidFill>
              </a:rPr>
              <a:t>long  bridges</a:t>
            </a:r>
            <a:r>
              <a:rPr lang="en-US" sz="8600" dirty="0" smtClean="0"/>
              <a:t>. </a:t>
            </a:r>
          </a:p>
          <a:p>
            <a:pPr algn="just">
              <a:lnSpc>
                <a:spcPct val="170000"/>
              </a:lnSpc>
            </a:pPr>
            <a:r>
              <a:rPr lang="en-US" sz="8600" dirty="0" smtClean="0"/>
              <a:t>It is economical when there is </a:t>
            </a:r>
            <a:r>
              <a:rPr lang="en-US" sz="8600" dirty="0" smtClean="0">
                <a:solidFill>
                  <a:srgbClr val="FF0000"/>
                </a:solidFill>
              </a:rPr>
              <a:t>large number of spans</a:t>
            </a:r>
            <a:r>
              <a:rPr lang="en-US" sz="8600" dirty="0" smtClean="0"/>
              <a:t>.</a:t>
            </a:r>
          </a:p>
          <a:p>
            <a:pPr algn="just">
              <a:lnSpc>
                <a:spcPct val="170000"/>
              </a:lnSpc>
            </a:pPr>
            <a:r>
              <a:rPr lang="en-US" sz="8600" dirty="0" smtClean="0"/>
              <a:t>This method involves the following steps.</a:t>
            </a:r>
          </a:p>
          <a:p>
            <a:pPr lvl="1">
              <a:lnSpc>
                <a:spcPct val="120000"/>
              </a:lnSpc>
            </a:pPr>
            <a:r>
              <a:rPr lang="en-US" sz="8400" dirty="0" smtClean="0">
                <a:solidFill>
                  <a:srgbClr val="FF0000"/>
                </a:solidFill>
              </a:rPr>
              <a:t>Casting</a:t>
            </a:r>
            <a:r>
              <a:rPr lang="en-US" sz="8400" dirty="0" smtClean="0"/>
              <a:t> of Precast segments in casting yard.</a:t>
            </a:r>
          </a:p>
          <a:p>
            <a:pPr lvl="1">
              <a:lnSpc>
                <a:spcPct val="120000"/>
              </a:lnSpc>
            </a:pPr>
            <a:r>
              <a:rPr lang="en-US" sz="8400" dirty="0" smtClean="0">
                <a:solidFill>
                  <a:srgbClr val="FF0000"/>
                </a:solidFill>
              </a:rPr>
              <a:t>Transporting</a:t>
            </a:r>
            <a:r>
              <a:rPr lang="en-US" sz="8400" dirty="0" smtClean="0"/>
              <a:t> the precast segments at the site.</a:t>
            </a:r>
          </a:p>
          <a:p>
            <a:pPr lvl="1">
              <a:lnSpc>
                <a:spcPct val="120000"/>
              </a:lnSpc>
            </a:pPr>
            <a:r>
              <a:rPr lang="en-US" sz="8400" dirty="0" smtClean="0">
                <a:solidFill>
                  <a:srgbClr val="FF0000"/>
                </a:solidFill>
              </a:rPr>
              <a:t>Erection</a:t>
            </a:r>
            <a:r>
              <a:rPr lang="en-US" sz="8400" dirty="0" smtClean="0"/>
              <a:t> of the precast segment.</a:t>
            </a:r>
          </a:p>
          <a:p>
            <a:pPr lvl="1">
              <a:lnSpc>
                <a:spcPct val="120000"/>
              </a:lnSpc>
            </a:pPr>
            <a:r>
              <a:rPr lang="en-US" sz="8400" dirty="0" smtClean="0"/>
              <a:t>Prestressing.</a:t>
            </a:r>
          </a:p>
          <a:p>
            <a:pPr lvl="1">
              <a:lnSpc>
                <a:spcPct val="120000"/>
              </a:lnSpc>
            </a:pPr>
            <a:r>
              <a:rPr lang="en-US" sz="8400" dirty="0" smtClean="0"/>
              <a:t>Grouting.</a:t>
            </a:r>
          </a:p>
          <a:p>
            <a:pPr algn="just">
              <a:buFont typeface="Wingdings" pitchFamily="2" charset="2"/>
              <a:buChar char="Ø"/>
            </a:pPr>
            <a:endParaRPr lang="en-US" sz="24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Span-by-Span Method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Balanced Cantilever Method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Progressive Placement </a:t>
            </a:r>
            <a:r>
              <a:rPr lang="en-US" dirty="0"/>
              <a:t>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04800"/>
            <a:ext cx="8229600" cy="6324600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en-US" sz="2300" dirty="0" smtClean="0"/>
          </a:p>
          <a:p>
            <a:pPr algn="just"/>
            <a:r>
              <a:rPr lang="en-US" sz="2300" dirty="0"/>
              <a:t>In the span-by-span method, an </a:t>
            </a:r>
            <a:r>
              <a:rPr lang="en-US" sz="2300" dirty="0">
                <a:solidFill>
                  <a:srgbClr val="FF0000"/>
                </a:solidFill>
              </a:rPr>
              <a:t>entire span is assembled</a:t>
            </a:r>
            <a:r>
              <a:rPr lang="en-US" sz="2300" dirty="0"/>
              <a:t>, </a:t>
            </a:r>
            <a:r>
              <a:rPr lang="en-US" sz="2300" dirty="0" smtClean="0"/>
              <a:t>posttensioned, and </a:t>
            </a:r>
            <a:r>
              <a:rPr lang="en-US" sz="2300" dirty="0"/>
              <a:t>erected so that it is self-supporting before the next span </a:t>
            </a:r>
            <a:r>
              <a:rPr lang="en-US" sz="2300" dirty="0" smtClean="0"/>
              <a:t>is erected</a:t>
            </a:r>
            <a:r>
              <a:rPr lang="en-US" sz="2300" dirty="0"/>
              <a:t>. </a:t>
            </a:r>
            <a:endParaRPr lang="en-US" sz="2300" dirty="0" smtClean="0"/>
          </a:p>
          <a:p>
            <a:pPr algn="just"/>
            <a:r>
              <a:rPr lang="en-US" sz="2300" dirty="0" smtClean="0"/>
              <a:t>The </a:t>
            </a:r>
            <a:r>
              <a:rPr lang="en-US" sz="2300" dirty="0"/>
              <a:t>method is appropriate for span lengths up to about </a:t>
            </a:r>
            <a:r>
              <a:rPr lang="en-US" sz="2300" dirty="0" smtClean="0">
                <a:solidFill>
                  <a:srgbClr val="FF0000"/>
                </a:solidFill>
              </a:rPr>
              <a:t>45m</a:t>
            </a:r>
            <a:r>
              <a:rPr lang="en-US" sz="2300" dirty="0" smtClean="0"/>
              <a:t>.</a:t>
            </a:r>
          </a:p>
          <a:p>
            <a:pPr algn="just"/>
            <a:r>
              <a:rPr lang="en-US" sz="2300" dirty="0" smtClean="0"/>
              <a:t>Beyond </a:t>
            </a:r>
            <a:r>
              <a:rPr lang="en-US" sz="2300" dirty="0" smtClean="0">
                <a:solidFill>
                  <a:srgbClr val="FF0000"/>
                </a:solidFill>
              </a:rPr>
              <a:t>45 </a:t>
            </a:r>
            <a:r>
              <a:rPr lang="en-US" sz="2300" dirty="0">
                <a:solidFill>
                  <a:srgbClr val="FF0000"/>
                </a:solidFill>
              </a:rPr>
              <a:t>to 55m</a:t>
            </a:r>
            <a:r>
              <a:rPr lang="en-US" sz="2300" dirty="0"/>
              <a:t>, the method is less cost effective. </a:t>
            </a:r>
            <a:endParaRPr lang="en-US" sz="2300" dirty="0" smtClean="0"/>
          </a:p>
          <a:p>
            <a:pPr algn="just"/>
            <a:r>
              <a:rPr lang="en-US" sz="2300" dirty="0" smtClean="0"/>
              <a:t>In </a:t>
            </a:r>
            <a:r>
              <a:rPr lang="en-US" sz="2300" dirty="0"/>
              <a:t>one variation of this </a:t>
            </a:r>
            <a:r>
              <a:rPr lang="en-US" sz="2300" dirty="0" smtClean="0"/>
              <a:t>method, all </a:t>
            </a:r>
            <a:r>
              <a:rPr lang="en-US" sz="2300" dirty="0"/>
              <a:t>the segments are supported by an</a:t>
            </a:r>
            <a:r>
              <a:rPr lang="en-US" sz="2300" dirty="0">
                <a:solidFill>
                  <a:srgbClr val="FF0000"/>
                </a:solidFill>
              </a:rPr>
              <a:t> erection truss before the segments </a:t>
            </a:r>
            <a:r>
              <a:rPr lang="en-US" sz="2300" dirty="0" smtClean="0">
                <a:solidFill>
                  <a:srgbClr val="FF0000"/>
                </a:solidFill>
              </a:rPr>
              <a:t>are post-tensioned</a:t>
            </a:r>
            <a:r>
              <a:rPr lang="en-US" sz="2300" dirty="0" smtClean="0"/>
              <a:t> together. </a:t>
            </a:r>
            <a:r>
              <a:rPr lang="en-US" sz="2300" dirty="0"/>
              <a:t>The erection truss may be located </a:t>
            </a:r>
            <a:r>
              <a:rPr lang="en-US" sz="2300" dirty="0" smtClean="0"/>
              <a:t>either above </a:t>
            </a:r>
            <a:r>
              <a:rPr lang="en-US" sz="2300" dirty="0"/>
              <a:t>or below the segments. </a:t>
            </a:r>
            <a:endParaRPr lang="en-US" sz="23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2300" dirty="0"/>
          </a:p>
        </p:txBody>
      </p:sp>
      <p:sp>
        <p:nvSpPr>
          <p:cNvPr id="2" name="Rectangle 1"/>
          <p:cNvSpPr/>
          <p:nvPr/>
        </p:nvSpPr>
        <p:spPr>
          <a:xfrm>
            <a:off x="2209800" y="152400"/>
            <a:ext cx="429155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 smtClean="0">
                <a:solidFill>
                  <a:srgbClr val="FF0000"/>
                </a:solidFill>
              </a:rPr>
              <a:t>Span-by-Span </a:t>
            </a:r>
            <a:r>
              <a:rPr lang="en-US" sz="3200" b="1" i="1" dirty="0">
                <a:solidFill>
                  <a:srgbClr val="FF0000"/>
                </a:solidFill>
              </a:rPr>
              <a:t>Method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6967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i="1" dirty="0" smtClean="0">
                <a:solidFill>
                  <a:srgbClr val="FF0000"/>
                </a:solidFill>
                <a:latin typeface="+mn-lt"/>
              </a:rPr>
              <a:t>Balanced Cantilever Method</a:t>
            </a:r>
            <a:endParaRPr lang="en-US" sz="400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326" y="1524000"/>
            <a:ext cx="8229600" cy="5562600"/>
          </a:xfrm>
        </p:spPr>
        <p:txBody>
          <a:bodyPr>
            <a:normAutofit/>
          </a:bodyPr>
          <a:lstStyle/>
          <a:p>
            <a:pPr algn="just"/>
            <a:r>
              <a:rPr lang="en-US" sz="2700" dirty="0"/>
              <a:t>T</a:t>
            </a:r>
            <a:r>
              <a:rPr lang="en-US" sz="2700" dirty="0" smtClean="0"/>
              <a:t>he </a:t>
            </a:r>
            <a:r>
              <a:rPr lang="en-US" sz="2700" dirty="0"/>
              <a:t>superstructure is erected </a:t>
            </a:r>
            <a:r>
              <a:rPr lang="en-US" sz="2700" dirty="0" smtClean="0"/>
              <a:t>by cantilevering </a:t>
            </a:r>
            <a:r>
              <a:rPr lang="en-US" sz="2700" dirty="0"/>
              <a:t>out from </a:t>
            </a:r>
            <a:r>
              <a:rPr lang="en-US" sz="2700" dirty="0">
                <a:solidFill>
                  <a:srgbClr val="FF0000"/>
                </a:solidFill>
              </a:rPr>
              <a:t>opposite sides of the pier</a:t>
            </a:r>
            <a:r>
              <a:rPr lang="en-US" sz="2700" dirty="0"/>
              <a:t>. </a:t>
            </a:r>
            <a:endParaRPr lang="en-US" sz="2700" dirty="0" smtClean="0"/>
          </a:p>
          <a:p>
            <a:pPr algn="just"/>
            <a:r>
              <a:rPr lang="en-US" sz="2700" dirty="0" smtClean="0"/>
              <a:t>The </a:t>
            </a:r>
            <a:r>
              <a:rPr lang="en-US" sz="2700" dirty="0"/>
              <a:t>segments are </a:t>
            </a:r>
            <a:r>
              <a:rPr lang="en-US" sz="2700" dirty="0" smtClean="0"/>
              <a:t>added either </a:t>
            </a:r>
            <a:r>
              <a:rPr lang="en-US" sz="2700" dirty="0"/>
              <a:t>at the </a:t>
            </a:r>
            <a:r>
              <a:rPr lang="en-US" sz="2700" dirty="0">
                <a:solidFill>
                  <a:srgbClr val="FF0000"/>
                </a:solidFill>
              </a:rPr>
              <a:t>same time </a:t>
            </a:r>
            <a:r>
              <a:rPr lang="en-US" sz="2700" dirty="0"/>
              <a:t>or </a:t>
            </a:r>
            <a:r>
              <a:rPr lang="en-US" sz="2700" dirty="0">
                <a:solidFill>
                  <a:srgbClr val="FF0000"/>
                </a:solidFill>
              </a:rPr>
              <a:t>alternately</a:t>
            </a:r>
            <a:r>
              <a:rPr lang="en-US" sz="2700" dirty="0"/>
              <a:t> to each cantilever to maintain </a:t>
            </a:r>
            <a:r>
              <a:rPr lang="en-US" sz="2700" dirty="0" smtClean="0"/>
              <a:t>a relatively </a:t>
            </a:r>
            <a:r>
              <a:rPr lang="en-US" sz="2700" dirty="0"/>
              <a:t>balanced </a:t>
            </a:r>
            <a:r>
              <a:rPr lang="en-US" sz="2700" dirty="0" smtClean="0"/>
              <a:t>system.</a:t>
            </a:r>
          </a:p>
          <a:p>
            <a:pPr algn="just"/>
            <a:r>
              <a:rPr lang="en-US" sz="2700" dirty="0" smtClean="0"/>
              <a:t>After </a:t>
            </a:r>
            <a:r>
              <a:rPr lang="en-US" sz="2700" dirty="0"/>
              <a:t>the cantilevers from </a:t>
            </a:r>
            <a:r>
              <a:rPr lang="en-US" sz="2700" dirty="0" smtClean="0"/>
              <a:t>each adjacent </a:t>
            </a:r>
            <a:r>
              <a:rPr lang="en-US" sz="2700" dirty="0"/>
              <a:t>pier reach mid-span, a cast-in-place </a:t>
            </a:r>
            <a:r>
              <a:rPr lang="en-US" sz="2700" dirty="0">
                <a:solidFill>
                  <a:srgbClr val="FF0000"/>
                </a:solidFill>
              </a:rPr>
              <a:t>closure segment </a:t>
            </a:r>
            <a:r>
              <a:rPr lang="en-US" sz="2700" dirty="0"/>
              <a:t>is </a:t>
            </a:r>
            <a:r>
              <a:rPr lang="en-US" sz="2700" dirty="0" smtClean="0"/>
              <a:t>placed followed </a:t>
            </a:r>
            <a:r>
              <a:rPr lang="en-US" sz="2700" dirty="0"/>
              <a:t>by additional </a:t>
            </a:r>
            <a:r>
              <a:rPr lang="en-US" sz="2700" dirty="0" smtClean="0"/>
              <a:t>post-tensioning.</a:t>
            </a:r>
          </a:p>
          <a:p>
            <a:pPr algn="just"/>
            <a:r>
              <a:rPr lang="en-US" sz="2800" dirty="0"/>
              <a:t>S</a:t>
            </a:r>
            <a:r>
              <a:rPr lang="en-US" sz="2800" dirty="0" smtClean="0"/>
              <a:t>egments </a:t>
            </a:r>
            <a:r>
              <a:rPr lang="en-US" sz="2800" dirty="0"/>
              <a:t>are lifted into </a:t>
            </a:r>
            <a:r>
              <a:rPr lang="en-US" sz="2800" dirty="0" smtClean="0"/>
              <a:t>place using </a:t>
            </a:r>
            <a:r>
              <a:rPr lang="en-US" sz="2800" dirty="0"/>
              <a:t>ground- or water-based </a:t>
            </a:r>
            <a:r>
              <a:rPr lang="en-US" sz="2800" dirty="0">
                <a:solidFill>
                  <a:srgbClr val="FF0000"/>
                </a:solidFill>
              </a:rPr>
              <a:t>cranes</a:t>
            </a:r>
            <a:r>
              <a:rPr lang="en-US" sz="2800" dirty="0"/>
              <a:t>, deck mounted </a:t>
            </a:r>
            <a:r>
              <a:rPr lang="en-US" sz="2800" dirty="0">
                <a:solidFill>
                  <a:srgbClr val="FF0000"/>
                </a:solidFill>
              </a:rPr>
              <a:t>lifters</a:t>
            </a:r>
            <a:r>
              <a:rPr lang="en-US" sz="2800" dirty="0"/>
              <a:t> at the end of </a:t>
            </a:r>
            <a:r>
              <a:rPr lang="en-US" sz="2800" dirty="0" smtClean="0"/>
              <a:t>each cantilever.</a:t>
            </a:r>
            <a:endParaRPr lang="en-US" sz="2700" dirty="0" smtClean="0"/>
          </a:p>
          <a:p>
            <a:pPr marL="0" indent="0" algn="just">
              <a:buNone/>
            </a:pP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" y="1447800"/>
            <a:ext cx="9072283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i="1" dirty="0" smtClean="0">
                <a:solidFill>
                  <a:srgbClr val="FF0000"/>
                </a:solidFill>
                <a:latin typeface="+mn-lt"/>
              </a:rPr>
              <a:t>Balanced Cantilever Method</a:t>
            </a:r>
            <a:endParaRPr lang="en-US" sz="4000" b="1" i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0643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i="1" dirty="0" smtClean="0">
                <a:solidFill>
                  <a:srgbClr val="FF0000"/>
                </a:solidFill>
                <a:latin typeface="+mn-lt"/>
              </a:rPr>
              <a:t>Balanced Cantilever Method</a:t>
            </a:r>
            <a:endParaRPr lang="en-US" sz="400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/>
          </a:bodyPr>
          <a:lstStyle/>
          <a:p>
            <a:pPr algn="just"/>
            <a:endParaRPr lang="en-US" dirty="0" smtClean="0"/>
          </a:p>
          <a:p>
            <a:pPr algn="just"/>
            <a:r>
              <a:rPr lang="en-US" sz="2400" dirty="0"/>
              <a:t>The balanced cantilever method is most economical for span lengths </a:t>
            </a:r>
            <a:r>
              <a:rPr lang="en-US" sz="2400" dirty="0">
                <a:solidFill>
                  <a:srgbClr val="FF0000"/>
                </a:solidFill>
              </a:rPr>
              <a:t>greater than about 50m</a:t>
            </a:r>
            <a:r>
              <a:rPr lang="en-US" sz="2400" dirty="0" smtClean="0"/>
              <a:t>.</a:t>
            </a:r>
            <a:endParaRPr lang="en-US" dirty="0"/>
          </a:p>
          <a:p>
            <a:pPr algn="just"/>
            <a:r>
              <a:rPr lang="en-US" dirty="0" smtClean="0"/>
              <a:t>For </a:t>
            </a:r>
            <a:r>
              <a:rPr lang="en-US" dirty="0"/>
              <a:t>span </a:t>
            </a:r>
            <a:r>
              <a:rPr lang="en-US" dirty="0" smtClean="0"/>
              <a:t>lengths </a:t>
            </a:r>
            <a:r>
              <a:rPr lang="en-US" dirty="0"/>
              <a:t>greater than about </a:t>
            </a:r>
            <a:r>
              <a:rPr lang="en-US" dirty="0">
                <a:solidFill>
                  <a:srgbClr val="FF0000"/>
                </a:solidFill>
              </a:rPr>
              <a:t>140m</a:t>
            </a:r>
            <a:r>
              <a:rPr lang="en-US" dirty="0"/>
              <a:t>, the </a:t>
            </a:r>
            <a:r>
              <a:rPr lang="en-US" dirty="0">
                <a:solidFill>
                  <a:srgbClr val="FF0000"/>
                </a:solidFill>
              </a:rPr>
              <a:t>weight</a:t>
            </a:r>
            <a:r>
              <a:rPr lang="en-US" dirty="0"/>
              <a:t> of the segments near the </a:t>
            </a:r>
            <a:r>
              <a:rPr lang="en-US" dirty="0" smtClean="0"/>
              <a:t>piers reduces </a:t>
            </a:r>
            <a:r>
              <a:rPr lang="en-US" dirty="0"/>
              <a:t>the feasibility of using precast segments in balanced </a:t>
            </a:r>
            <a:r>
              <a:rPr lang="en-US" dirty="0" smtClean="0"/>
              <a:t>cantilever construction.</a:t>
            </a:r>
          </a:p>
        </p:txBody>
      </p:sp>
    </p:spTree>
    <p:extLst>
      <p:ext uri="{BB962C8B-B14F-4D97-AF65-F5344CB8AC3E}">
        <p14:creationId xmlns:p14="http://schemas.microsoft.com/office/powerpoint/2010/main" val="23968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503" y="304800"/>
            <a:ext cx="8229600" cy="667512"/>
          </a:xfrm>
        </p:spPr>
        <p:txBody>
          <a:bodyPr>
            <a:normAutofit/>
          </a:bodyPr>
          <a:lstStyle/>
          <a:p>
            <a:pPr algn="ctr"/>
            <a:r>
              <a:rPr lang="en-US" sz="4000" b="1" i="1" dirty="0" smtClean="0">
                <a:solidFill>
                  <a:srgbClr val="FF0000"/>
                </a:solidFill>
                <a:latin typeface="+mn-lt"/>
              </a:rPr>
              <a:t>Progressive </a:t>
            </a:r>
            <a:r>
              <a:rPr lang="en-US" sz="4000" b="1" i="1" dirty="0">
                <a:solidFill>
                  <a:srgbClr val="FF0000"/>
                </a:solidFill>
                <a:latin typeface="+mn-lt"/>
              </a:rPr>
              <a:t>P</a:t>
            </a:r>
            <a:r>
              <a:rPr lang="en-US" sz="4000" b="1" i="1" dirty="0" smtClean="0">
                <a:solidFill>
                  <a:srgbClr val="FF0000"/>
                </a:solidFill>
                <a:latin typeface="+mn-lt"/>
              </a:rPr>
              <a:t>lacement Method</a:t>
            </a:r>
            <a:endParaRPr lang="en-US" sz="400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03" y="1905000"/>
            <a:ext cx="8229600" cy="49530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The </a:t>
            </a:r>
            <a:r>
              <a:rPr lang="en-US" dirty="0"/>
              <a:t>progressive placement method involves </a:t>
            </a:r>
            <a:r>
              <a:rPr lang="en-US" dirty="0">
                <a:solidFill>
                  <a:srgbClr val="FF0000"/>
                </a:solidFill>
              </a:rPr>
              <a:t>starting at one end </a:t>
            </a:r>
            <a:r>
              <a:rPr lang="en-US" dirty="0"/>
              <a:t>of </a:t>
            </a:r>
            <a:r>
              <a:rPr lang="en-US" dirty="0" smtClean="0"/>
              <a:t>the bridge </a:t>
            </a:r>
            <a:r>
              <a:rPr lang="en-US" dirty="0"/>
              <a:t>and erecting segments in sequential </a:t>
            </a:r>
            <a:r>
              <a:rPr lang="en-US" dirty="0" smtClean="0"/>
              <a:t>order.</a:t>
            </a:r>
          </a:p>
          <a:p>
            <a:pPr algn="just"/>
            <a:r>
              <a:rPr lang="en-US" dirty="0" smtClean="0"/>
              <a:t>This </a:t>
            </a:r>
            <a:r>
              <a:rPr lang="en-US" dirty="0"/>
              <a:t>method </a:t>
            </a:r>
            <a:r>
              <a:rPr lang="en-US" dirty="0" smtClean="0"/>
              <a:t>of construction </a:t>
            </a:r>
            <a:r>
              <a:rPr lang="en-US" dirty="0"/>
              <a:t>is particularly suitable </a:t>
            </a:r>
            <a:r>
              <a:rPr lang="en-US" dirty="0" smtClean="0"/>
              <a:t>where </a:t>
            </a:r>
            <a:r>
              <a:rPr lang="en-US" dirty="0">
                <a:solidFill>
                  <a:srgbClr val="FF0000"/>
                </a:solidFill>
              </a:rPr>
              <a:t>construction access is </a:t>
            </a:r>
            <a:r>
              <a:rPr lang="en-US" dirty="0" smtClean="0">
                <a:solidFill>
                  <a:srgbClr val="FF0000"/>
                </a:solidFill>
              </a:rPr>
              <a:t>limited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The </a:t>
            </a:r>
            <a:r>
              <a:rPr lang="en-US" dirty="0"/>
              <a:t>method usually requires the placement </a:t>
            </a:r>
            <a:r>
              <a:rPr lang="en-US" dirty="0" smtClean="0"/>
              <a:t>of </a:t>
            </a:r>
            <a:r>
              <a:rPr lang="en-US" dirty="0" smtClean="0">
                <a:solidFill>
                  <a:srgbClr val="FF0000"/>
                </a:solidFill>
              </a:rPr>
              <a:t>temporary </a:t>
            </a:r>
            <a:r>
              <a:rPr lang="en-US" dirty="0">
                <a:solidFill>
                  <a:srgbClr val="FF0000"/>
                </a:solidFill>
              </a:rPr>
              <a:t>piers </a:t>
            </a:r>
            <a:r>
              <a:rPr lang="en-US" dirty="0"/>
              <a:t>at about the middle of each </a:t>
            </a:r>
            <a:r>
              <a:rPr lang="en-US" dirty="0" smtClean="0"/>
              <a:t>span.</a:t>
            </a:r>
          </a:p>
          <a:p>
            <a:pPr algn="just"/>
            <a:r>
              <a:rPr lang="en-US" dirty="0" smtClean="0"/>
              <a:t>Suitable </a:t>
            </a:r>
            <a:r>
              <a:rPr lang="en-US" dirty="0"/>
              <a:t>for </a:t>
            </a:r>
            <a:r>
              <a:rPr lang="en-US" dirty="0" smtClean="0"/>
              <a:t>span lengths </a:t>
            </a:r>
            <a:r>
              <a:rPr lang="en-US" dirty="0"/>
              <a:t>of </a:t>
            </a:r>
            <a:r>
              <a:rPr lang="en-US" dirty="0">
                <a:solidFill>
                  <a:srgbClr val="FF0000"/>
                </a:solidFill>
              </a:rPr>
              <a:t>30 to </a:t>
            </a:r>
            <a:r>
              <a:rPr lang="en-US" dirty="0" smtClean="0">
                <a:solidFill>
                  <a:srgbClr val="FF0000"/>
                </a:solidFill>
              </a:rPr>
              <a:t>90m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en-US" sz="4000" b="1" i="1" dirty="0" smtClean="0">
                <a:solidFill>
                  <a:srgbClr val="FF0000"/>
                </a:solidFill>
                <a:latin typeface="+mn-lt"/>
              </a:rPr>
              <a:t>Progressive placement Method</a:t>
            </a:r>
            <a:endParaRPr lang="en-US" sz="4000" b="1" i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676400"/>
            <a:ext cx="9190008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9061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1048</TotalTime>
  <Words>407</Words>
  <Application>Microsoft Office PowerPoint</Application>
  <PresentationFormat>On-screen Show (4:3)</PresentationFormat>
  <Paragraphs>49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Book Antiqua</vt:lpstr>
      <vt:lpstr>Calibri</vt:lpstr>
      <vt:lpstr>Lucida Sans</vt:lpstr>
      <vt:lpstr>Times New Roman</vt:lpstr>
      <vt:lpstr>Verdana</vt:lpstr>
      <vt:lpstr>Wingdings</vt:lpstr>
      <vt:lpstr>Wingdings 2</vt:lpstr>
      <vt:lpstr>Flow</vt:lpstr>
      <vt:lpstr>Segmental Bridges</vt:lpstr>
      <vt:lpstr>Segmental Bridge</vt:lpstr>
      <vt:lpstr>PowerPoint Presentation</vt:lpstr>
      <vt:lpstr>PowerPoint Presentation</vt:lpstr>
      <vt:lpstr>Balanced Cantilever Method</vt:lpstr>
      <vt:lpstr>Balanced Cantilever Method</vt:lpstr>
      <vt:lpstr>Balanced Cantilever Method</vt:lpstr>
      <vt:lpstr>Progressive Placement Method</vt:lpstr>
      <vt:lpstr>Progressive placement Method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on SEGMENTAL CONSTRUCTION               OF Bridges</dc:title>
  <dc:creator>MIQDAD</dc:creator>
  <cp:lastModifiedBy>MIQDAD</cp:lastModifiedBy>
  <cp:revision>128</cp:revision>
  <dcterms:created xsi:type="dcterms:W3CDTF">2006-08-16T00:00:00Z</dcterms:created>
  <dcterms:modified xsi:type="dcterms:W3CDTF">2024-04-15T16:34:13Z</dcterms:modified>
</cp:coreProperties>
</file>