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sldIdLst>
    <p:sldId id="256" r:id="rId2"/>
    <p:sldId id="257" r:id="rId3"/>
    <p:sldId id="258" r:id="rId4"/>
    <p:sldId id="259" r:id="rId5"/>
    <p:sldId id="261" r:id="rId6"/>
    <p:sldId id="262" r:id="rId7"/>
    <p:sldId id="265" r:id="rId8"/>
    <p:sldId id="264" r:id="rId9"/>
    <p:sldId id="266" r:id="rId10"/>
    <p:sldId id="267" r:id="rId11"/>
    <p:sldId id="268" r:id="rId12"/>
    <p:sldId id="269"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E9640E-9E8E-4C29-9A0C-74A93A5A60B9}" type="datetimeFigureOut">
              <a:rPr lang="en-US" smtClean="0"/>
              <a:t>1/7/2023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BF6FC3-7D3C-491F-A970-C4BAAAB9E53E}" type="slidenum">
              <a:rPr lang="en-US" smtClean="0"/>
              <a:t>‹#›</a:t>
            </a:fld>
            <a:endParaRPr lang="en-US"/>
          </a:p>
        </p:txBody>
      </p:sp>
    </p:spTree>
    <p:extLst>
      <p:ext uri="{BB962C8B-B14F-4D97-AF65-F5344CB8AC3E}">
        <p14:creationId xmlns:p14="http://schemas.microsoft.com/office/powerpoint/2010/main" val="672473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xmlns="" id="{0262DF73-FE10-4BDF-8F2A-B4F6908D11EE}"/>
              </a:ext>
            </a:extLst>
          </p:cNvPr>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B1E580A9-1F30-456F-9388-725BD610B977}" type="slidenum">
              <a:rPr lang="en-GB" altLang="en-US">
                <a:solidFill>
                  <a:srgbClr val="000000"/>
                </a:solidFill>
              </a:rPr>
              <a:pPr/>
              <a:t>8</a:t>
            </a:fld>
            <a:endParaRPr lang="en-GB" altLang="en-US">
              <a:solidFill>
                <a:srgbClr val="000000"/>
              </a:solidFill>
            </a:endParaRPr>
          </a:p>
        </p:txBody>
      </p:sp>
      <p:sp>
        <p:nvSpPr>
          <p:cNvPr id="61443" name="Rectangle 2">
            <a:extLst>
              <a:ext uri="{FF2B5EF4-FFF2-40B4-BE49-F238E27FC236}">
                <a16:creationId xmlns:a16="http://schemas.microsoft.com/office/drawing/2014/main" xmlns="" id="{0688228E-589F-461C-91FA-8520F3BEE237}"/>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xmlns="" id="{1F28A40A-A058-4242-9852-89195552CB81}"/>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937811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DD4160B-D462-478A-91BA-CBFDAA0F7602}" type="datetimeFigureOut">
              <a:rPr lang="ar-IQ" smtClean="0"/>
              <a:t>15/06/1444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8036808-5D42-4D7C-8AEA-D6E9B1DB2ABD}" type="slidenum">
              <a:rPr lang="ar-IQ" smtClean="0"/>
              <a:t>‹#›</a:t>
            </a:fld>
            <a:endParaRPr lang="ar-IQ"/>
          </a:p>
        </p:txBody>
      </p:sp>
    </p:spTree>
    <p:extLst>
      <p:ext uri="{BB962C8B-B14F-4D97-AF65-F5344CB8AC3E}">
        <p14:creationId xmlns:p14="http://schemas.microsoft.com/office/powerpoint/2010/main" val="1240726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DD4160B-D462-478A-91BA-CBFDAA0F7602}" type="datetimeFigureOut">
              <a:rPr lang="ar-IQ" smtClean="0"/>
              <a:t>15/06/1444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8036808-5D42-4D7C-8AEA-D6E9B1DB2ABD}" type="slidenum">
              <a:rPr lang="ar-IQ" smtClean="0"/>
              <a:t>‹#›</a:t>
            </a:fld>
            <a:endParaRPr lang="ar-IQ"/>
          </a:p>
        </p:txBody>
      </p:sp>
    </p:spTree>
    <p:extLst>
      <p:ext uri="{BB962C8B-B14F-4D97-AF65-F5344CB8AC3E}">
        <p14:creationId xmlns:p14="http://schemas.microsoft.com/office/powerpoint/2010/main" val="3437298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DD4160B-D462-478A-91BA-CBFDAA0F7602}" type="datetimeFigureOut">
              <a:rPr lang="ar-IQ" smtClean="0"/>
              <a:t>15/06/1444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8036808-5D42-4D7C-8AEA-D6E9B1DB2ABD}" type="slidenum">
              <a:rPr lang="ar-IQ" smtClean="0"/>
              <a:t>‹#›</a:t>
            </a:fld>
            <a:endParaRPr lang="ar-IQ"/>
          </a:p>
        </p:txBody>
      </p:sp>
    </p:spTree>
    <p:extLst>
      <p:ext uri="{BB962C8B-B14F-4D97-AF65-F5344CB8AC3E}">
        <p14:creationId xmlns:p14="http://schemas.microsoft.com/office/powerpoint/2010/main" val="2881634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DD4160B-D462-478A-91BA-CBFDAA0F7602}" type="datetimeFigureOut">
              <a:rPr lang="ar-IQ" smtClean="0"/>
              <a:t>15/06/1444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8036808-5D42-4D7C-8AEA-D6E9B1DB2ABD}" type="slidenum">
              <a:rPr lang="ar-IQ" smtClean="0"/>
              <a:t>‹#›</a:t>
            </a:fld>
            <a:endParaRPr lang="ar-IQ"/>
          </a:p>
        </p:txBody>
      </p:sp>
    </p:spTree>
    <p:extLst>
      <p:ext uri="{BB962C8B-B14F-4D97-AF65-F5344CB8AC3E}">
        <p14:creationId xmlns:p14="http://schemas.microsoft.com/office/powerpoint/2010/main" val="1242919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D4160B-D462-478A-91BA-CBFDAA0F7602}" type="datetimeFigureOut">
              <a:rPr lang="ar-IQ" smtClean="0"/>
              <a:t>15/06/1444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8036808-5D42-4D7C-8AEA-D6E9B1DB2ABD}" type="slidenum">
              <a:rPr lang="ar-IQ" smtClean="0"/>
              <a:t>‹#›</a:t>
            </a:fld>
            <a:endParaRPr lang="ar-IQ"/>
          </a:p>
        </p:txBody>
      </p:sp>
    </p:spTree>
    <p:extLst>
      <p:ext uri="{BB962C8B-B14F-4D97-AF65-F5344CB8AC3E}">
        <p14:creationId xmlns:p14="http://schemas.microsoft.com/office/powerpoint/2010/main" val="644544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DD4160B-D462-478A-91BA-CBFDAA0F7602}" type="datetimeFigureOut">
              <a:rPr lang="ar-IQ" smtClean="0"/>
              <a:t>15/06/1444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8036808-5D42-4D7C-8AEA-D6E9B1DB2ABD}" type="slidenum">
              <a:rPr lang="ar-IQ" smtClean="0"/>
              <a:t>‹#›</a:t>
            </a:fld>
            <a:endParaRPr lang="ar-IQ"/>
          </a:p>
        </p:txBody>
      </p:sp>
    </p:spTree>
    <p:extLst>
      <p:ext uri="{BB962C8B-B14F-4D97-AF65-F5344CB8AC3E}">
        <p14:creationId xmlns:p14="http://schemas.microsoft.com/office/powerpoint/2010/main" val="1230971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DD4160B-D462-478A-91BA-CBFDAA0F7602}" type="datetimeFigureOut">
              <a:rPr lang="ar-IQ" smtClean="0"/>
              <a:t>15/06/1444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8036808-5D42-4D7C-8AEA-D6E9B1DB2ABD}" type="slidenum">
              <a:rPr lang="ar-IQ" smtClean="0"/>
              <a:t>‹#›</a:t>
            </a:fld>
            <a:endParaRPr lang="ar-IQ"/>
          </a:p>
        </p:txBody>
      </p:sp>
    </p:spTree>
    <p:extLst>
      <p:ext uri="{BB962C8B-B14F-4D97-AF65-F5344CB8AC3E}">
        <p14:creationId xmlns:p14="http://schemas.microsoft.com/office/powerpoint/2010/main" val="1129465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DD4160B-D462-478A-91BA-CBFDAA0F7602}" type="datetimeFigureOut">
              <a:rPr lang="ar-IQ" smtClean="0"/>
              <a:t>15/06/1444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8036808-5D42-4D7C-8AEA-D6E9B1DB2ABD}" type="slidenum">
              <a:rPr lang="ar-IQ" smtClean="0"/>
              <a:t>‹#›</a:t>
            </a:fld>
            <a:endParaRPr lang="ar-IQ"/>
          </a:p>
        </p:txBody>
      </p:sp>
    </p:spTree>
    <p:extLst>
      <p:ext uri="{BB962C8B-B14F-4D97-AF65-F5344CB8AC3E}">
        <p14:creationId xmlns:p14="http://schemas.microsoft.com/office/powerpoint/2010/main" val="3344095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4160B-D462-478A-91BA-CBFDAA0F7602}" type="datetimeFigureOut">
              <a:rPr lang="ar-IQ" smtClean="0"/>
              <a:t>15/06/1444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8036808-5D42-4D7C-8AEA-D6E9B1DB2ABD}" type="slidenum">
              <a:rPr lang="ar-IQ" smtClean="0"/>
              <a:t>‹#›</a:t>
            </a:fld>
            <a:endParaRPr lang="ar-IQ"/>
          </a:p>
        </p:txBody>
      </p:sp>
    </p:spTree>
    <p:extLst>
      <p:ext uri="{BB962C8B-B14F-4D97-AF65-F5344CB8AC3E}">
        <p14:creationId xmlns:p14="http://schemas.microsoft.com/office/powerpoint/2010/main" val="1946329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4160B-D462-478A-91BA-CBFDAA0F7602}" type="datetimeFigureOut">
              <a:rPr lang="ar-IQ" smtClean="0"/>
              <a:t>15/06/1444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8036808-5D42-4D7C-8AEA-D6E9B1DB2ABD}" type="slidenum">
              <a:rPr lang="ar-IQ" smtClean="0"/>
              <a:t>‹#›</a:t>
            </a:fld>
            <a:endParaRPr lang="ar-IQ"/>
          </a:p>
        </p:txBody>
      </p:sp>
    </p:spTree>
    <p:extLst>
      <p:ext uri="{BB962C8B-B14F-4D97-AF65-F5344CB8AC3E}">
        <p14:creationId xmlns:p14="http://schemas.microsoft.com/office/powerpoint/2010/main" val="2314573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4160B-D462-478A-91BA-CBFDAA0F7602}" type="datetimeFigureOut">
              <a:rPr lang="ar-IQ" smtClean="0"/>
              <a:t>15/06/1444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8036808-5D42-4D7C-8AEA-D6E9B1DB2ABD}" type="slidenum">
              <a:rPr lang="ar-IQ" smtClean="0"/>
              <a:t>‹#›</a:t>
            </a:fld>
            <a:endParaRPr lang="ar-IQ"/>
          </a:p>
        </p:txBody>
      </p:sp>
    </p:spTree>
    <p:extLst>
      <p:ext uri="{BB962C8B-B14F-4D97-AF65-F5344CB8AC3E}">
        <p14:creationId xmlns:p14="http://schemas.microsoft.com/office/powerpoint/2010/main" val="3549504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DD4160B-D462-478A-91BA-CBFDAA0F7602}" type="datetimeFigureOut">
              <a:rPr lang="ar-IQ" smtClean="0"/>
              <a:t>15/06/1444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8036808-5D42-4D7C-8AEA-D6E9B1DB2ABD}" type="slidenum">
              <a:rPr lang="ar-IQ" smtClean="0"/>
              <a:t>‹#›</a:t>
            </a:fld>
            <a:endParaRPr lang="ar-IQ"/>
          </a:p>
        </p:txBody>
      </p:sp>
    </p:spTree>
    <p:extLst>
      <p:ext uri="{BB962C8B-B14F-4D97-AF65-F5344CB8AC3E}">
        <p14:creationId xmlns:p14="http://schemas.microsoft.com/office/powerpoint/2010/main" val="1080412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2"/>
            <a:ext cx="7772400" cy="1470025"/>
          </a:xfrm>
        </p:spPr>
        <p:txBody>
          <a:bodyPr>
            <a:normAutofit/>
          </a:bodyPr>
          <a:lstStyle/>
          <a:p>
            <a:r>
              <a:rPr lang="en-US" sz="4000" dirty="0" smtClean="0">
                <a:latin typeface="Albertus Medium" panose="020E0602030304020303" pitchFamily="34" charset="0"/>
              </a:rPr>
              <a:t>Introduction to Animal Physiology</a:t>
            </a:r>
            <a:endParaRPr lang="ar-IQ" sz="4000" dirty="0">
              <a:latin typeface="Albertus Medium" panose="020E0602030304020303" pitchFamily="34" charset="0"/>
            </a:endParaRPr>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891417"/>
            <a:ext cx="4912593" cy="452729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Rectangle 2"/>
          <p:cNvSpPr/>
          <p:nvPr/>
        </p:nvSpPr>
        <p:spPr>
          <a:xfrm>
            <a:off x="7380312" y="5805264"/>
            <a:ext cx="144016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05/10/2020</a:t>
            </a:r>
            <a:endParaRPr lang="ar-IQ" dirty="0"/>
          </a:p>
        </p:txBody>
      </p:sp>
    </p:spTree>
    <p:extLst>
      <p:ext uri="{BB962C8B-B14F-4D97-AF65-F5344CB8AC3E}">
        <p14:creationId xmlns:p14="http://schemas.microsoft.com/office/powerpoint/2010/main" val="669814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t>Types</a:t>
            </a:r>
            <a:r>
              <a:rPr lang="en-US" b="1" dirty="0" smtClean="0"/>
              <a:t>:</a:t>
            </a:r>
            <a:endParaRPr lang="en-US" dirty="0"/>
          </a:p>
        </p:txBody>
      </p:sp>
      <p:sp>
        <p:nvSpPr>
          <p:cNvPr id="3" name="Content Placeholder 2"/>
          <p:cNvSpPr>
            <a:spLocks noGrp="1"/>
          </p:cNvSpPr>
          <p:nvPr>
            <p:ph idx="1"/>
          </p:nvPr>
        </p:nvSpPr>
        <p:spPr/>
        <p:txBody>
          <a:bodyPr>
            <a:normAutofit lnSpcReduction="10000"/>
          </a:bodyPr>
          <a:lstStyle/>
          <a:p>
            <a:pPr lvl="0" algn="just" rtl="0"/>
            <a:r>
              <a:rPr lang="en-US" b="1" dirty="0"/>
              <a:t>Diffusion</a:t>
            </a:r>
            <a:r>
              <a:rPr lang="en-US" dirty="0"/>
              <a:t>: Random movement of particles from an area of high concentration to an area of low concentration (High to Low).</a:t>
            </a:r>
          </a:p>
          <a:p>
            <a:pPr lvl="0" algn="just" rtl="0"/>
            <a:r>
              <a:rPr lang="en-US" b="1" dirty="0"/>
              <a:t>Facilitative diffusion</a:t>
            </a:r>
            <a:r>
              <a:rPr lang="en-US" dirty="0"/>
              <a:t>: Diffusion with the help of transport proteins.</a:t>
            </a:r>
          </a:p>
          <a:p>
            <a:pPr lvl="0" algn="just" rtl="0"/>
            <a:r>
              <a:rPr lang="en-US" b="1" dirty="0"/>
              <a:t>Osmosis</a:t>
            </a:r>
            <a:r>
              <a:rPr lang="en-US" dirty="0"/>
              <a:t>: Diffusion of water through a selectively permeable membrane. Water molecules move from a higher concentration of water to a lower concentration of water</a:t>
            </a:r>
            <a:r>
              <a:rPr lang="en-US" dirty="0" smtClean="0"/>
              <a:t>.</a:t>
            </a:r>
            <a:endParaRPr lang="en-US" dirty="0"/>
          </a:p>
        </p:txBody>
      </p:sp>
    </p:spTree>
    <p:extLst>
      <p:ext uri="{BB962C8B-B14F-4D97-AF65-F5344CB8AC3E}">
        <p14:creationId xmlns:p14="http://schemas.microsoft.com/office/powerpoint/2010/main" val="1371550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Cellular transport mechanisms</a:t>
            </a:r>
          </a:p>
        </p:txBody>
      </p:sp>
      <p:sp>
        <p:nvSpPr>
          <p:cNvPr id="3" name="Content Placeholder 2"/>
          <p:cNvSpPr>
            <a:spLocks noGrp="1"/>
          </p:cNvSpPr>
          <p:nvPr>
            <p:ph idx="1"/>
          </p:nvPr>
        </p:nvSpPr>
        <p:spPr/>
        <p:txBody>
          <a:bodyPr>
            <a:normAutofit/>
          </a:bodyPr>
          <a:lstStyle/>
          <a:p>
            <a:pPr marL="0" lvl="0" indent="0" algn="just" rtl="0">
              <a:buNone/>
            </a:pPr>
            <a:r>
              <a:rPr lang="en-US" b="1" dirty="0" smtClean="0"/>
              <a:t>2. </a:t>
            </a:r>
            <a:r>
              <a:rPr lang="en-US" b="1" dirty="0"/>
              <a:t>Active transport</a:t>
            </a:r>
            <a:r>
              <a:rPr lang="en-US" b="1" dirty="0" smtClean="0"/>
              <a:t>:</a:t>
            </a:r>
          </a:p>
          <a:p>
            <a:pPr lvl="0" algn="just" rtl="0"/>
            <a:r>
              <a:rPr lang="en-US" dirty="0"/>
              <a:t>Cell uses energy in the form of ATP.</a:t>
            </a:r>
          </a:p>
          <a:p>
            <a:pPr lvl="0" algn="just" rtl="0"/>
            <a:r>
              <a:rPr lang="en-US" dirty="0"/>
              <a:t>Active Transport: requires capable of moving solute particles against the concentration gradient (from low concentration to high concentration).</a:t>
            </a:r>
          </a:p>
        </p:txBody>
      </p:sp>
    </p:spTree>
    <p:extLst>
      <p:ext uri="{BB962C8B-B14F-4D97-AF65-F5344CB8AC3E}">
        <p14:creationId xmlns:p14="http://schemas.microsoft.com/office/powerpoint/2010/main" val="4242502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t>Types</a:t>
            </a:r>
            <a:r>
              <a:rPr lang="en-US" b="1" dirty="0" smtClean="0"/>
              <a:t>:</a:t>
            </a:r>
            <a:endParaRPr lang="en-US" dirty="0"/>
          </a:p>
        </p:txBody>
      </p:sp>
      <p:sp>
        <p:nvSpPr>
          <p:cNvPr id="3" name="Content Placeholder 2"/>
          <p:cNvSpPr>
            <a:spLocks noGrp="1"/>
          </p:cNvSpPr>
          <p:nvPr>
            <p:ph idx="1"/>
          </p:nvPr>
        </p:nvSpPr>
        <p:spPr/>
        <p:txBody>
          <a:bodyPr>
            <a:normAutofit lnSpcReduction="10000"/>
          </a:bodyPr>
          <a:lstStyle/>
          <a:p>
            <a:pPr algn="just" rtl="0"/>
            <a:r>
              <a:rPr lang="en-US" dirty="0"/>
              <a:t>Protein pumps: transport proteins that require energy to do work (e.g.: Sodium/Potassium pumps are important in nerve responses</a:t>
            </a:r>
            <a:r>
              <a:rPr lang="en-US" dirty="0" smtClean="0"/>
              <a:t>).</a:t>
            </a:r>
            <a:endParaRPr lang="en-US" sz="2400" dirty="0"/>
          </a:p>
          <a:p>
            <a:pPr algn="just" rtl="0"/>
            <a:r>
              <a:rPr lang="en-US" dirty="0" smtClean="0"/>
              <a:t>Endocytosis</a:t>
            </a:r>
            <a:r>
              <a:rPr lang="en-US" dirty="0"/>
              <a:t>: a process of taking material into the cell by means of </a:t>
            </a:r>
            <a:r>
              <a:rPr lang="en-US" dirty="0" err="1"/>
              <a:t>infoldings</a:t>
            </a:r>
            <a:r>
              <a:rPr lang="en-US" dirty="0"/>
              <a:t>, or pockets, of the cell membrane (usually putting them into a vacuole) such as phagocytosis process.</a:t>
            </a:r>
            <a:endParaRPr lang="en-US" sz="2000" dirty="0"/>
          </a:p>
          <a:p>
            <a:pPr algn="just" rtl="0"/>
            <a:r>
              <a:rPr lang="en-US" dirty="0"/>
              <a:t>Exocytosis: results in secretion – materials exiting the cell.</a:t>
            </a:r>
          </a:p>
        </p:txBody>
      </p:sp>
    </p:spTree>
    <p:extLst>
      <p:ext uri="{BB962C8B-B14F-4D97-AF65-F5344CB8AC3E}">
        <p14:creationId xmlns:p14="http://schemas.microsoft.com/office/powerpoint/2010/main" val="381235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smtClean="0"/>
              <a:t>Physiology</a:t>
            </a:r>
            <a:endParaRPr lang="ar-IQ" dirty="0"/>
          </a:p>
        </p:txBody>
      </p:sp>
      <p:sp>
        <p:nvSpPr>
          <p:cNvPr id="3" name="Content Placeholder 2"/>
          <p:cNvSpPr>
            <a:spLocks noGrp="1"/>
          </p:cNvSpPr>
          <p:nvPr>
            <p:ph idx="1"/>
          </p:nvPr>
        </p:nvSpPr>
        <p:spPr>
          <a:xfrm>
            <a:off x="457200" y="1196752"/>
            <a:ext cx="8229600" cy="5256584"/>
          </a:xfrm>
        </p:spPr>
        <p:txBody>
          <a:bodyPr>
            <a:noAutofit/>
          </a:bodyPr>
          <a:lstStyle/>
          <a:p>
            <a:pPr algn="just" rtl="0">
              <a:lnSpc>
                <a:spcPct val="120000"/>
              </a:lnSpc>
            </a:pPr>
            <a:r>
              <a:rPr lang="en-US" sz="2200" dirty="0" smtClean="0">
                <a:latin typeface="Californian FB" panose="0207040306080B030204" pitchFamily="18" charset="0"/>
                <a:cs typeface="Times New Roman" pitchFamily="18" charset="0"/>
              </a:rPr>
              <a:t>The study of how living organisms function including such processes as nutrition, movement, and reproduction.</a:t>
            </a:r>
          </a:p>
          <a:p>
            <a:pPr algn="just" rtl="0">
              <a:lnSpc>
                <a:spcPct val="120000"/>
              </a:lnSpc>
            </a:pPr>
            <a:endParaRPr lang="en-US" sz="2200" dirty="0" smtClean="0">
              <a:latin typeface="Californian FB" panose="0207040306080B030204" pitchFamily="18" charset="0"/>
              <a:cs typeface="Times New Roman" pitchFamily="18" charset="0"/>
            </a:endParaRPr>
          </a:p>
          <a:p>
            <a:pPr algn="just" rtl="0">
              <a:lnSpc>
                <a:spcPct val="120000"/>
              </a:lnSpc>
            </a:pPr>
            <a:r>
              <a:rPr lang="en-US" sz="2200" dirty="0" smtClean="0">
                <a:latin typeface="Californian FB" panose="0207040306080B030204" pitchFamily="18" charset="0"/>
                <a:cs typeface="Times New Roman" pitchFamily="18" charset="0"/>
              </a:rPr>
              <a:t>The word "function" is important to the definition of physiology because physiology traditionally had to do with the function of living things while anatomy had to do with morphology, the shape and form, of things.</a:t>
            </a:r>
          </a:p>
          <a:p>
            <a:pPr marL="0" indent="0" algn="just" rtl="0">
              <a:lnSpc>
                <a:spcPct val="120000"/>
              </a:lnSpc>
              <a:buNone/>
            </a:pPr>
            <a:endParaRPr lang="en-US" sz="2200" dirty="0" smtClean="0">
              <a:latin typeface="Californian FB" panose="0207040306080B030204" pitchFamily="18" charset="0"/>
              <a:cs typeface="Times New Roman" pitchFamily="18" charset="0"/>
            </a:endParaRPr>
          </a:p>
          <a:p>
            <a:pPr algn="just" rtl="0">
              <a:lnSpc>
                <a:spcPct val="120000"/>
              </a:lnSpc>
            </a:pPr>
            <a:r>
              <a:rPr lang="en-US" sz="2200" dirty="0" smtClean="0">
                <a:latin typeface="Californian FB" panose="0207040306080B030204" pitchFamily="18" charset="0"/>
                <a:cs typeface="Times New Roman" pitchFamily="18" charset="0"/>
              </a:rPr>
              <a:t>Some physiological studies are concerned with processes that go on within cells such as phagocytosis, the process by which cells engulf and usually digest particles, bacteria and other microorganisms, and even harmful cells.</a:t>
            </a:r>
          </a:p>
        </p:txBody>
      </p:sp>
    </p:spTree>
    <p:extLst>
      <p:ext uri="{BB962C8B-B14F-4D97-AF65-F5344CB8AC3E}">
        <p14:creationId xmlns:p14="http://schemas.microsoft.com/office/powerpoint/2010/main" val="1934991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smtClean="0"/>
              <a:t>Physiology</a:t>
            </a:r>
            <a:endParaRPr lang="ar-IQ" dirty="0"/>
          </a:p>
        </p:txBody>
      </p:sp>
      <p:sp>
        <p:nvSpPr>
          <p:cNvPr id="3" name="Content Placeholder 2"/>
          <p:cNvSpPr>
            <a:spLocks noGrp="1"/>
          </p:cNvSpPr>
          <p:nvPr>
            <p:ph idx="1"/>
          </p:nvPr>
        </p:nvSpPr>
        <p:spPr>
          <a:xfrm>
            <a:off x="457200" y="1196752"/>
            <a:ext cx="8229600" cy="5256584"/>
          </a:xfrm>
        </p:spPr>
        <p:txBody>
          <a:bodyPr>
            <a:noAutofit/>
          </a:bodyPr>
          <a:lstStyle/>
          <a:p>
            <a:pPr algn="just" rtl="0"/>
            <a:r>
              <a:rPr lang="en-US" sz="2400" dirty="0" smtClean="0">
                <a:latin typeface="Californian FB" panose="0207040306080B030204" pitchFamily="18" charset="0"/>
                <a:cs typeface="Times New Roman" pitchFamily="18" charset="0"/>
              </a:rPr>
              <a:t>Other physiological studies deal with how tissues and organs work, how they are controlled and interact with other tissues and organs and how they are integrated within the individual.</a:t>
            </a:r>
          </a:p>
          <a:p>
            <a:pPr marL="0" indent="0" algn="just" rtl="0">
              <a:buNone/>
            </a:pPr>
            <a:endParaRPr lang="en-US" sz="2400" dirty="0" smtClean="0">
              <a:latin typeface="Californian FB" panose="0207040306080B030204" pitchFamily="18" charset="0"/>
              <a:cs typeface="Times New Roman" pitchFamily="18" charset="0"/>
            </a:endParaRPr>
          </a:p>
          <a:p>
            <a:pPr algn="just" rtl="0"/>
            <a:r>
              <a:rPr lang="en-US" sz="2400" dirty="0" smtClean="0">
                <a:latin typeface="Californian FB" panose="0207040306080B030204" pitchFamily="18" charset="0"/>
                <a:cs typeface="Times New Roman" pitchFamily="18" charset="0"/>
              </a:rPr>
              <a:t>Yet other physiological studies deal with how we respond to our environment.</a:t>
            </a:r>
          </a:p>
        </p:txBody>
      </p:sp>
    </p:spTree>
    <p:extLst>
      <p:ext uri="{BB962C8B-B14F-4D97-AF65-F5344CB8AC3E}">
        <p14:creationId xmlns:p14="http://schemas.microsoft.com/office/powerpoint/2010/main" val="79737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physiolo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1195473"/>
            <a:ext cx="5040560" cy="504056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74638"/>
            <a:ext cx="8229600" cy="634082"/>
          </a:xfrm>
        </p:spPr>
        <p:txBody>
          <a:bodyPr>
            <a:normAutofit fontScale="90000"/>
          </a:bodyPr>
          <a:lstStyle/>
          <a:p>
            <a:r>
              <a:rPr lang="en-US" b="1" dirty="0" smtClean="0"/>
              <a:t>Physiology</a:t>
            </a:r>
            <a:endParaRPr lang="ar-IQ" dirty="0"/>
          </a:p>
        </p:txBody>
      </p:sp>
      <p:sp>
        <p:nvSpPr>
          <p:cNvPr id="3" name="Content Placeholder 2"/>
          <p:cNvSpPr>
            <a:spLocks noGrp="1"/>
          </p:cNvSpPr>
          <p:nvPr>
            <p:ph idx="1"/>
          </p:nvPr>
        </p:nvSpPr>
        <p:spPr>
          <a:xfrm>
            <a:off x="457200" y="1196752"/>
            <a:ext cx="4690864" cy="5256584"/>
          </a:xfrm>
        </p:spPr>
        <p:txBody>
          <a:bodyPr>
            <a:noAutofit/>
          </a:bodyPr>
          <a:lstStyle/>
          <a:p>
            <a:pPr algn="just" rtl="0"/>
            <a:r>
              <a:rPr lang="en-US" sz="2400" b="1" dirty="0" smtClean="0">
                <a:latin typeface="Californian FB" panose="0207040306080B030204" pitchFamily="18" charset="0"/>
                <a:cs typeface="Times New Roman" pitchFamily="18" charset="0"/>
              </a:rPr>
              <a:t>from the Greek </a:t>
            </a:r>
          </a:p>
          <a:p>
            <a:pPr marL="0" indent="0" algn="just" rtl="0">
              <a:buNone/>
            </a:pPr>
            <a:r>
              <a:rPr lang="en-US" sz="2400" b="1" i="1" dirty="0" smtClean="0">
                <a:latin typeface="Californian FB" panose="0207040306080B030204" pitchFamily="18" charset="0"/>
                <a:cs typeface="Times New Roman" pitchFamily="18" charset="0"/>
              </a:rPr>
              <a:t>     </a:t>
            </a:r>
            <a:r>
              <a:rPr lang="en-US" sz="2400" b="1" i="1" dirty="0" err="1" smtClean="0">
                <a:latin typeface="Californian FB" panose="0207040306080B030204" pitchFamily="18" charset="0"/>
                <a:cs typeface="Times New Roman" pitchFamily="18" charset="0"/>
              </a:rPr>
              <a:t>physis</a:t>
            </a:r>
            <a:r>
              <a:rPr lang="en-US" sz="2400" b="1" i="1" dirty="0" smtClean="0">
                <a:latin typeface="Californian FB" panose="0207040306080B030204" pitchFamily="18" charset="0"/>
                <a:cs typeface="Times New Roman" pitchFamily="18" charset="0"/>
              </a:rPr>
              <a:t> = nature; </a:t>
            </a:r>
          </a:p>
          <a:p>
            <a:pPr marL="0" indent="0" algn="just" rtl="0">
              <a:buNone/>
            </a:pPr>
            <a:r>
              <a:rPr lang="en-US" sz="2400" b="1" i="1" dirty="0" smtClean="0">
                <a:latin typeface="Californian FB" panose="0207040306080B030204" pitchFamily="18" charset="0"/>
                <a:cs typeface="Times New Roman" pitchFamily="18" charset="0"/>
              </a:rPr>
              <a:t>     logos = study</a:t>
            </a:r>
          </a:p>
          <a:p>
            <a:pPr algn="just" rtl="0"/>
            <a:endParaRPr lang="en-US" sz="2400" b="1" i="1" dirty="0" smtClean="0">
              <a:latin typeface="Californian FB" panose="0207040306080B030204" pitchFamily="18" charset="0"/>
              <a:cs typeface="Times New Roman" pitchFamily="18" charset="0"/>
            </a:endParaRPr>
          </a:p>
          <a:p>
            <a:pPr algn="just" rtl="0"/>
            <a:r>
              <a:rPr lang="en-US" sz="2400" dirty="0" smtClean="0">
                <a:latin typeface="Californian FB" panose="0207040306080B030204" pitchFamily="18" charset="0"/>
                <a:cs typeface="Times New Roman" pitchFamily="18" charset="0"/>
              </a:rPr>
              <a:t>Is the study of biological function—of  how the body works, from cell to tissue, tissue to organ, organ to system, and of how the organism as a whole accomplishes particular tasks essential for life. </a:t>
            </a:r>
          </a:p>
        </p:txBody>
      </p:sp>
    </p:spTree>
    <p:extLst>
      <p:ext uri="{BB962C8B-B14F-4D97-AF65-F5344CB8AC3E}">
        <p14:creationId xmlns:p14="http://schemas.microsoft.com/office/powerpoint/2010/main" val="79737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smtClean="0"/>
              <a:t>Physiology</a:t>
            </a:r>
            <a:endParaRPr lang="ar-IQ" dirty="0"/>
          </a:p>
        </p:txBody>
      </p:sp>
      <p:sp>
        <p:nvSpPr>
          <p:cNvPr id="3" name="Content Placeholder 2"/>
          <p:cNvSpPr>
            <a:spLocks noGrp="1"/>
          </p:cNvSpPr>
          <p:nvPr>
            <p:ph idx="1"/>
          </p:nvPr>
        </p:nvSpPr>
        <p:spPr>
          <a:xfrm>
            <a:off x="457200" y="1196752"/>
            <a:ext cx="8229600" cy="5256584"/>
          </a:xfrm>
        </p:spPr>
        <p:txBody>
          <a:bodyPr>
            <a:noAutofit/>
          </a:bodyPr>
          <a:lstStyle/>
          <a:p>
            <a:pPr algn="just" rtl="0"/>
            <a:r>
              <a:rPr lang="en-US" sz="2400" b="1" dirty="0" smtClean="0">
                <a:latin typeface="Californian FB" panose="0207040306080B030204" pitchFamily="18" charset="0"/>
                <a:cs typeface="Times New Roman" pitchFamily="18" charset="0"/>
              </a:rPr>
              <a:t>Cell physiology:</a:t>
            </a:r>
            <a:r>
              <a:rPr lang="en-US" sz="2400" dirty="0" smtClean="0">
                <a:latin typeface="Californian FB" panose="0207040306080B030204" pitchFamily="18" charset="0"/>
                <a:cs typeface="Times New Roman" pitchFamily="18" charset="0"/>
              </a:rPr>
              <a:t> examines the processes occurring in cells.</a:t>
            </a:r>
          </a:p>
          <a:p>
            <a:pPr algn="just" rtl="0"/>
            <a:r>
              <a:rPr lang="en-US" sz="2400" b="1" dirty="0" smtClean="0">
                <a:latin typeface="Californian FB" panose="0207040306080B030204" pitchFamily="18" charset="0"/>
                <a:cs typeface="Times New Roman" pitchFamily="18" charset="0"/>
              </a:rPr>
              <a:t>Systemic physiology:</a:t>
            </a:r>
            <a:r>
              <a:rPr lang="en-US" sz="2400" dirty="0" smtClean="0">
                <a:latin typeface="Californian FB" panose="0207040306080B030204" pitchFamily="18" charset="0"/>
                <a:cs typeface="Times New Roman" pitchFamily="18" charset="0"/>
              </a:rPr>
              <a:t> considers the functions of organ systems.</a:t>
            </a:r>
          </a:p>
          <a:p>
            <a:pPr algn="just" rtl="0"/>
            <a:r>
              <a:rPr lang="en-US" sz="2400" b="1" dirty="0" smtClean="0">
                <a:latin typeface="Californian FB" panose="0207040306080B030204" pitchFamily="18" charset="0"/>
                <a:cs typeface="Times New Roman" pitchFamily="18" charset="0"/>
              </a:rPr>
              <a:t>Neurophysiology:</a:t>
            </a:r>
            <a:r>
              <a:rPr lang="en-US" sz="2400" dirty="0" smtClean="0">
                <a:latin typeface="Californian FB" panose="0207040306080B030204" pitchFamily="18" charset="0"/>
                <a:cs typeface="Times New Roman" pitchFamily="18" charset="0"/>
              </a:rPr>
              <a:t> focuses on the nervous system and,</a:t>
            </a:r>
          </a:p>
          <a:p>
            <a:pPr algn="just" rtl="0"/>
            <a:r>
              <a:rPr lang="en-US" sz="2400" b="1" dirty="0" smtClean="0">
                <a:latin typeface="Californian FB" panose="0207040306080B030204" pitchFamily="18" charset="0"/>
                <a:cs typeface="Times New Roman" pitchFamily="18" charset="0"/>
              </a:rPr>
              <a:t>Cardiovascular physiology</a:t>
            </a:r>
            <a:r>
              <a:rPr lang="en-US" sz="2400" dirty="0" smtClean="0">
                <a:latin typeface="Californian FB" panose="0207040306080B030204" pitchFamily="18" charset="0"/>
                <a:cs typeface="Times New Roman" pitchFamily="18" charset="0"/>
              </a:rPr>
              <a:t> deals with the heart and blood vessels.</a:t>
            </a:r>
          </a:p>
          <a:p>
            <a:pPr algn="just" rtl="0"/>
            <a:r>
              <a:rPr lang="en-US" sz="2400" b="1" dirty="0" smtClean="0">
                <a:latin typeface="Californian FB" panose="0207040306080B030204" pitchFamily="18" charset="0"/>
                <a:cs typeface="Times New Roman" pitchFamily="18" charset="0"/>
              </a:rPr>
              <a:t>Pathology: </a:t>
            </a:r>
            <a:r>
              <a:rPr lang="en-US" sz="2400" dirty="0" smtClean="0">
                <a:latin typeface="Californian FB" panose="0207040306080B030204" pitchFamily="18" charset="0"/>
                <a:cs typeface="Times New Roman" pitchFamily="18" charset="0"/>
              </a:rPr>
              <a:t>is the medical science dealing with all aspects of disease, with an emphasis on the cause and development of abnormal conditions as well as the structural and functional changes resulting from disease.</a:t>
            </a:r>
            <a:endParaRPr lang="en-US" sz="2400" b="1" dirty="0" smtClean="0">
              <a:latin typeface="Californian FB" panose="0207040306080B030204" pitchFamily="18" charset="0"/>
              <a:cs typeface="Times New Roman" pitchFamily="18" charset="0"/>
            </a:endParaRPr>
          </a:p>
          <a:p>
            <a:pPr algn="just" rtl="0"/>
            <a:r>
              <a:rPr lang="en-US" sz="2400" b="1" dirty="0" smtClean="0">
                <a:latin typeface="Californian FB" panose="0207040306080B030204" pitchFamily="18" charset="0"/>
                <a:cs typeface="Times New Roman" pitchFamily="18" charset="0"/>
              </a:rPr>
              <a:t>Exercise physiology:</a:t>
            </a:r>
            <a:r>
              <a:rPr lang="en-US" sz="2400" dirty="0" smtClean="0">
                <a:latin typeface="Californian FB" panose="0207040306080B030204" pitchFamily="18" charset="0"/>
                <a:cs typeface="Times New Roman" pitchFamily="18" charset="0"/>
              </a:rPr>
              <a:t> focuses on changes in function, but also structure, caused by exercise.</a:t>
            </a:r>
          </a:p>
        </p:txBody>
      </p:sp>
    </p:spTree>
    <p:extLst>
      <p:ext uri="{BB962C8B-B14F-4D97-AF65-F5344CB8AC3E}">
        <p14:creationId xmlns:p14="http://schemas.microsoft.com/office/powerpoint/2010/main" val="4039455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smtClean="0"/>
              <a:t>Physiology</a:t>
            </a:r>
            <a:endParaRPr lang="ar-IQ" dirty="0"/>
          </a:p>
        </p:txBody>
      </p:sp>
      <p:sp>
        <p:nvSpPr>
          <p:cNvPr id="3" name="Content Placeholder 2"/>
          <p:cNvSpPr>
            <a:spLocks noGrp="1"/>
          </p:cNvSpPr>
          <p:nvPr>
            <p:ph idx="1"/>
          </p:nvPr>
        </p:nvSpPr>
        <p:spPr>
          <a:xfrm>
            <a:off x="457200" y="1196752"/>
            <a:ext cx="8229600" cy="5256584"/>
          </a:xfrm>
        </p:spPr>
        <p:txBody>
          <a:bodyPr>
            <a:noAutofit/>
          </a:bodyPr>
          <a:lstStyle/>
          <a:p>
            <a:pPr algn="just" rtl="0">
              <a:buNone/>
            </a:pPr>
            <a:r>
              <a:rPr lang="en-US" sz="2400" b="1" dirty="0" smtClean="0">
                <a:latin typeface="Californian FB" panose="0207040306080B030204" pitchFamily="18" charset="0"/>
                <a:cs typeface="Times New Roman" pitchFamily="18" charset="0"/>
              </a:rPr>
              <a:t>Physiology: </a:t>
            </a:r>
            <a:r>
              <a:rPr lang="en-US" sz="2400" dirty="0" smtClean="0">
                <a:latin typeface="Californian FB" panose="0207040306080B030204" pitchFamily="18" charset="0"/>
                <a:cs typeface="Times New Roman" pitchFamily="18" charset="0"/>
              </a:rPr>
              <a:t>Is the study of the functions of living organisms</a:t>
            </a:r>
          </a:p>
          <a:p>
            <a:pPr lvl="1" algn="just" rtl="0"/>
            <a:r>
              <a:rPr lang="en-US" sz="2400" dirty="0" smtClean="0">
                <a:latin typeface="Californian FB" panose="0207040306080B030204" pitchFamily="18" charset="0"/>
                <a:cs typeface="Times New Roman" pitchFamily="18" charset="0"/>
              </a:rPr>
              <a:t>whole organisms</a:t>
            </a:r>
          </a:p>
          <a:p>
            <a:pPr lvl="1" algn="just" rtl="0"/>
            <a:r>
              <a:rPr lang="en-US" sz="2400" dirty="0" smtClean="0">
                <a:latin typeface="Californian FB" panose="0207040306080B030204" pitchFamily="18" charset="0"/>
                <a:cs typeface="Times New Roman" pitchFamily="18" charset="0"/>
              </a:rPr>
              <a:t>organ systems</a:t>
            </a:r>
          </a:p>
          <a:p>
            <a:pPr lvl="1" algn="just" rtl="0"/>
            <a:r>
              <a:rPr lang="en-US" sz="2400" dirty="0" smtClean="0">
                <a:latin typeface="Californian FB" panose="0207040306080B030204" pitchFamily="18" charset="0"/>
                <a:cs typeface="Times New Roman" pitchFamily="18" charset="0"/>
              </a:rPr>
              <a:t>organs</a:t>
            </a:r>
          </a:p>
          <a:p>
            <a:pPr lvl="1" algn="just" rtl="0"/>
            <a:r>
              <a:rPr lang="en-US" sz="2400" dirty="0" smtClean="0">
                <a:latin typeface="Californian FB" panose="0207040306080B030204" pitchFamily="18" charset="0"/>
                <a:cs typeface="Times New Roman" pitchFamily="18" charset="0"/>
              </a:rPr>
              <a:t>tissues</a:t>
            </a:r>
          </a:p>
          <a:p>
            <a:pPr lvl="1" algn="just" rtl="0"/>
            <a:r>
              <a:rPr lang="en-US" sz="2400" dirty="0" smtClean="0">
                <a:latin typeface="Californian FB" panose="0207040306080B030204" pitchFamily="18" charset="0"/>
                <a:cs typeface="Times New Roman" pitchFamily="18" charset="0"/>
              </a:rPr>
              <a:t>Cells </a:t>
            </a:r>
          </a:p>
        </p:txBody>
      </p:sp>
    </p:spTree>
    <p:extLst>
      <p:ext uri="{BB962C8B-B14F-4D97-AF65-F5344CB8AC3E}">
        <p14:creationId xmlns:p14="http://schemas.microsoft.com/office/powerpoint/2010/main" val="4039455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000" b="1" dirty="0"/>
              <a:t>About Cell Membranes</a:t>
            </a:r>
            <a:endParaRPr lang="en-US" sz="4000" b="1" dirty="0"/>
          </a:p>
        </p:txBody>
      </p:sp>
      <p:sp>
        <p:nvSpPr>
          <p:cNvPr id="3" name="Content Placeholder 2"/>
          <p:cNvSpPr>
            <a:spLocks noGrp="1"/>
          </p:cNvSpPr>
          <p:nvPr>
            <p:ph idx="1"/>
          </p:nvPr>
        </p:nvSpPr>
        <p:spPr/>
        <p:txBody>
          <a:bodyPr>
            <a:normAutofit fontScale="92500" lnSpcReduction="10000"/>
          </a:bodyPr>
          <a:lstStyle/>
          <a:p>
            <a:pPr marL="304800" indent="-304800" algn="just" rtl="0">
              <a:lnSpc>
                <a:spcPct val="90000"/>
              </a:lnSpc>
              <a:buFontTx/>
              <a:buAutoNum type="arabicPeriod"/>
            </a:pPr>
            <a:r>
              <a:rPr lang="en-US" altLang="en-US" dirty="0" smtClean="0"/>
              <a:t> All </a:t>
            </a:r>
            <a:r>
              <a:rPr lang="en-US" altLang="en-US" dirty="0"/>
              <a:t>cells have a cell membrane</a:t>
            </a:r>
          </a:p>
          <a:p>
            <a:pPr marL="304800" indent="-304800" algn="just" rtl="0">
              <a:lnSpc>
                <a:spcPct val="90000"/>
              </a:lnSpc>
              <a:buFontTx/>
              <a:buAutoNum type="arabicPeriod"/>
            </a:pPr>
            <a:r>
              <a:rPr lang="en-US" altLang="en-US" b="1" dirty="0" smtClean="0"/>
              <a:t> Functions</a:t>
            </a:r>
            <a:r>
              <a:rPr lang="en-US" altLang="en-US" dirty="0"/>
              <a:t>:  </a:t>
            </a:r>
          </a:p>
          <a:p>
            <a:pPr marL="457200" lvl="1" indent="0" algn="just" rtl="0">
              <a:lnSpc>
                <a:spcPct val="90000"/>
              </a:lnSpc>
              <a:buNone/>
            </a:pPr>
            <a:r>
              <a:rPr lang="en-US" altLang="en-US" sz="3200" dirty="0"/>
              <a:t>Controls what enters and exits the cell to maintain an internal balance called </a:t>
            </a:r>
            <a:r>
              <a:rPr lang="en-US" altLang="en-US" sz="3200" b="1" u="sng" dirty="0"/>
              <a:t>homeostasis</a:t>
            </a:r>
            <a:endParaRPr lang="en-US" altLang="en-US" sz="3200" dirty="0"/>
          </a:p>
          <a:p>
            <a:pPr marL="304800" indent="-304800" algn="just" rtl="0">
              <a:buFontTx/>
              <a:buAutoNum type="arabicPeriod" startAt="3"/>
            </a:pPr>
            <a:r>
              <a:rPr lang="en-US" altLang="en-US" dirty="0"/>
              <a:t>Provides protection and support for the </a:t>
            </a:r>
            <a:r>
              <a:rPr lang="en-US" altLang="en-US" dirty="0" smtClean="0"/>
              <a:t>cell </a:t>
            </a:r>
            <a:r>
              <a:rPr lang="en-US" altLang="en-US" sz="2800" dirty="0" smtClean="0">
                <a:solidFill>
                  <a:srgbClr val="000000"/>
                </a:solidFill>
              </a:rPr>
              <a:t>Structure </a:t>
            </a:r>
            <a:r>
              <a:rPr lang="en-US" altLang="en-US" sz="2800" dirty="0">
                <a:solidFill>
                  <a:srgbClr val="000000"/>
                </a:solidFill>
              </a:rPr>
              <a:t>of cell </a:t>
            </a:r>
            <a:r>
              <a:rPr lang="en-US" altLang="en-US" sz="2800" dirty="0" smtClean="0">
                <a:solidFill>
                  <a:srgbClr val="000000"/>
                </a:solidFill>
              </a:rPr>
              <a:t>membrane.</a:t>
            </a:r>
            <a:endParaRPr lang="en-US" altLang="en-US" sz="2800" dirty="0">
              <a:solidFill>
                <a:srgbClr val="000000"/>
              </a:solidFill>
            </a:endParaRPr>
          </a:p>
          <a:p>
            <a:pPr marL="304800" indent="-304800" algn="just" rtl="0">
              <a:buNone/>
            </a:pPr>
            <a:r>
              <a:rPr lang="en-US" altLang="en-US" sz="2800" b="1" i="1" dirty="0">
                <a:solidFill>
                  <a:srgbClr val="000000"/>
                </a:solidFill>
              </a:rPr>
              <a:t>Lipid Bilayer</a:t>
            </a:r>
            <a:r>
              <a:rPr lang="en-US" altLang="en-US" sz="2800" dirty="0">
                <a:solidFill>
                  <a:srgbClr val="000000"/>
                </a:solidFill>
              </a:rPr>
              <a:t> -2 layers of phospholipids</a:t>
            </a:r>
          </a:p>
          <a:p>
            <a:pPr marL="762000" lvl="1" indent="-304800" algn="just" rtl="0">
              <a:buFontTx/>
              <a:buAutoNum type="alphaLcPeriod"/>
            </a:pPr>
            <a:r>
              <a:rPr lang="en-US" altLang="en-US" dirty="0">
                <a:solidFill>
                  <a:srgbClr val="000000"/>
                </a:solidFill>
              </a:rPr>
              <a:t>Phosphate head is </a:t>
            </a:r>
            <a:r>
              <a:rPr lang="en-US" altLang="en-US" i="1" dirty="0">
                <a:solidFill>
                  <a:srgbClr val="000000"/>
                </a:solidFill>
              </a:rPr>
              <a:t>polar</a:t>
            </a:r>
            <a:r>
              <a:rPr lang="en-US" altLang="en-US" dirty="0">
                <a:solidFill>
                  <a:srgbClr val="000000"/>
                </a:solidFill>
              </a:rPr>
              <a:t> (water loving)</a:t>
            </a:r>
          </a:p>
          <a:p>
            <a:pPr marL="762000" lvl="1" indent="-304800" algn="just" rtl="0">
              <a:buFontTx/>
              <a:buAutoNum type="alphaLcPeriod"/>
            </a:pPr>
            <a:r>
              <a:rPr lang="en-US" altLang="en-US" dirty="0">
                <a:solidFill>
                  <a:srgbClr val="000000"/>
                </a:solidFill>
              </a:rPr>
              <a:t>Fatty acid tails </a:t>
            </a:r>
            <a:r>
              <a:rPr lang="en-US" altLang="en-US" i="1" dirty="0">
                <a:solidFill>
                  <a:srgbClr val="000000"/>
                </a:solidFill>
              </a:rPr>
              <a:t>non-polar</a:t>
            </a:r>
            <a:r>
              <a:rPr lang="en-US" altLang="en-US" dirty="0">
                <a:solidFill>
                  <a:srgbClr val="000000"/>
                </a:solidFill>
              </a:rPr>
              <a:t> (water fearing)</a:t>
            </a:r>
          </a:p>
          <a:p>
            <a:pPr marL="762000" lvl="1" indent="-304800" algn="just" rtl="0">
              <a:buFontTx/>
              <a:buAutoNum type="alphaLcPeriod"/>
            </a:pPr>
            <a:r>
              <a:rPr lang="en-US" altLang="en-US" dirty="0">
                <a:solidFill>
                  <a:srgbClr val="000000"/>
                </a:solidFill>
              </a:rPr>
              <a:t>Proteins embedded in membrane</a:t>
            </a:r>
          </a:p>
          <a:p>
            <a:pPr algn="just"/>
            <a:endParaRPr lang="en-US" dirty="0"/>
          </a:p>
        </p:txBody>
      </p:sp>
    </p:spTree>
    <p:extLst>
      <p:ext uri="{BB962C8B-B14F-4D97-AF65-F5344CB8AC3E}">
        <p14:creationId xmlns:p14="http://schemas.microsoft.com/office/powerpoint/2010/main" val="2948050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5" name="Rectangle 7">
            <a:extLst>
              <a:ext uri="{FF2B5EF4-FFF2-40B4-BE49-F238E27FC236}">
                <a16:creationId xmlns:a16="http://schemas.microsoft.com/office/drawing/2014/main" xmlns="" id="{3D352496-8B6A-4E61-9AE7-DD813D083CC9}"/>
              </a:ext>
            </a:extLst>
          </p:cNvPr>
          <p:cNvSpPr>
            <a:spLocks noChangeArrowheads="1"/>
          </p:cNvSpPr>
          <p:nvPr/>
        </p:nvSpPr>
        <p:spPr bwMode="auto">
          <a:xfrm>
            <a:off x="533400" y="304800"/>
            <a:ext cx="8305800" cy="1471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04800" indent="-3048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62000" indent="-3048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l" rtl="0" eaLnBrk="1" hangingPunct="1">
              <a:buNone/>
            </a:pPr>
            <a:r>
              <a:rPr lang="en-US" altLang="en-US" sz="2800" dirty="0">
                <a:solidFill>
                  <a:srgbClr val="000000"/>
                </a:solidFill>
              </a:rPr>
              <a:t>4. Cell membranes have pores (holes) in it</a:t>
            </a:r>
          </a:p>
          <a:p>
            <a:pPr marL="457200" lvl="1" indent="0" algn="l" rtl="0" eaLnBrk="1" hangingPunct="1">
              <a:buNone/>
            </a:pPr>
            <a:r>
              <a:rPr lang="en-US" altLang="en-US" b="1" dirty="0">
                <a:solidFill>
                  <a:srgbClr val="000000"/>
                </a:solidFill>
              </a:rPr>
              <a:t>Selectively permeable</a:t>
            </a:r>
            <a:r>
              <a:rPr lang="en-US" altLang="en-US" dirty="0">
                <a:solidFill>
                  <a:srgbClr val="000000"/>
                </a:solidFill>
              </a:rPr>
              <a:t>:  Allows some molecules in and keeps other molecules </a:t>
            </a:r>
            <a:r>
              <a:rPr lang="en-US" altLang="en-US" dirty="0" smtClean="0">
                <a:solidFill>
                  <a:srgbClr val="000000"/>
                </a:solidFill>
              </a:rPr>
              <a:t>out.</a:t>
            </a:r>
            <a:endParaRPr lang="en-US" altLang="en-US" dirty="0">
              <a:solidFill>
                <a:srgbClr val="000000"/>
              </a:solidFill>
            </a:endParaRPr>
          </a:p>
        </p:txBody>
      </p:sp>
      <p:pic>
        <p:nvPicPr>
          <p:cNvPr id="10" name="Picture 9"/>
          <p:cNvPicPr/>
          <p:nvPr/>
        </p:nvPicPr>
        <p:blipFill>
          <a:blip r:embed="rId3">
            <a:extLst>
              <a:ext uri="{28A0092B-C50C-407E-A947-70E740481C1C}">
                <a14:useLocalDpi xmlns:a14="http://schemas.microsoft.com/office/drawing/2010/main" val="0"/>
              </a:ext>
            </a:extLst>
          </a:blip>
          <a:srcRect/>
          <a:stretch>
            <a:fillRect/>
          </a:stretch>
        </p:blipFill>
        <p:spPr bwMode="auto">
          <a:xfrm>
            <a:off x="2331869" y="2420888"/>
            <a:ext cx="4708862" cy="3185954"/>
          </a:xfrm>
          <a:prstGeom prst="rect">
            <a:avLst/>
          </a:prstGeom>
          <a:noFill/>
          <a:ln>
            <a:noFill/>
          </a:ln>
        </p:spPr>
      </p:pic>
    </p:spTree>
    <p:extLst>
      <p:ext uri="{BB962C8B-B14F-4D97-AF65-F5344CB8AC3E}">
        <p14:creationId xmlns:p14="http://schemas.microsoft.com/office/powerpoint/2010/main" val="3056235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Cellular transport mechanisms</a:t>
            </a:r>
          </a:p>
        </p:txBody>
      </p:sp>
      <p:sp>
        <p:nvSpPr>
          <p:cNvPr id="3" name="Content Placeholder 2"/>
          <p:cNvSpPr>
            <a:spLocks noGrp="1"/>
          </p:cNvSpPr>
          <p:nvPr>
            <p:ph idx="1"/>
          </p:nvPr>
        </p:nvSpPr>
        <p:spPr/>
        <p:txBody>
          <a:bodyPr>
            <a:normAutofit/>
          </a:bodyPr>
          <a:lstStyle/>
          <a:p>
            <a:pPr marL="0" indent="0" algn="just" rtl="0">
              <a:buNone/>
            </a:pPr>
            <a:r>
              <a:rPr lang="en-US" b="1" dirty="0"/>
              <a:t>Types of cellular transport</a:t>
            </a:r>
            <a:endParaRPr lang="en-US" dirty="0"/>
          </a:p>
          <a:p>
            <a:pPr marL="0" indent="0" algn="just" rtl="0">
              <a:buNone/>
            </a:pPr>
            <a:r>
              <a:rPr lang="en-US" dirty="0"/>
              <a:t>Substances can enter or leave a cell in two ways:</a:t>
            </a:r>
          </a:p>
          <a:p>
            <a:pPr marL="0" lvl="0" indent="0" algn="just" rtl="0">
              <a:buNone/>
            </a:pPr>
            <a:r>
              <a:rPr lang="en-US" b="1" dirty="0" smtClean="0"/>
              <a:t>1. Passive </a:t>
            </a:r>
            <a:r>
              <a:rPr lang="en-US" b="1" dirty="0"/>
              <a:t>transport:</a:t>
            </a:r>
            <a:endParaRPr lang="en-US" dirty="0"/>
          </a:p>
          <a:p>
            <a:pPr lvl="0" algn="just" rtl="0"/>
            <a:r>
              <a:rPr lang="en-US" dirty="0"/>
              <a:t>Cell does not use energy.</a:t>
            </a:r>
          </a:p>
          <a:p>
            <a:pPr lvl="0" algn="just" rtl="0"/>
            <a:r>
              <a:rPr lang="en-US" dirty="0"/>
              <a:t>Molecules move randomly.</a:t>
            </a:r>
          </a:p>
          <a:p>
            <a:pPr algn="just" rtl="0"/>
            <a:r>
              <a:rPr lang="en-US" dirty="0"/>
              <a:t>Molecules spread out from an area of high concentration to an area of low concentration (</a:t>
            </a:r>
            <a:r>
              <a:rPr lang="en-US" dirty="0" err="1"/>
              <a:t>High</a:t>
            </a:r>
            <a:r>
              <a:rPr lang="en-US" dirty="0" err="1">
                <a:sym typeface="Wingdings" panose="05000000000000000000" pitchFamily="2" charset="2"/>
              </a:rPr>
              <a:t></a:t>
            </a:r>
            <a:r>
              <a:rPr lang="en-US" dirty="0" err="1"/>
              <a:t>Low</a:t>
            </a:r>
            <a:r>
              <a:rPr lang="en-US" dirty="0"/>
              <a:t>).</a:t>
            </a:r>
          </a:p>
        </p:txBody>
      </p:sp>
    </p:spTree>
    <p:extLst>
      <p:ext uri="{BB962C8B-B14F-4D97-AF65-F5344CB8AC3E}">
        <p14:creationId xmlns:p14="http://schemas.microsoft.com/office/powerpoint/2010/main" val="851999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625</Words>
  <Application>Microsoft Office PowerPoint</Application>
  <PresentationFormat>On-screen Show (4:3)</PresentationFormat>
  <Paragraphs>63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Introduction to Animal Physiology</vt:lpstr>
      <vt:lpstr>Physiology</vt:lpstr>
      <vt:lpstr>Physiology</vt:lpstr>
      <vt:lpstr>Physiology</vt:lpstr>
      <vt:lpstr>Physiology</vt:lpstr>
      <vt:lpstr>Physiology</vt:lpstr>
      <vt:lpstr>About Cell Membranes</vt:lpstr>
      <vt:lpstr>PowerPoint Presentation</vt:lpstr>
      <vt:lpstr>Cellular transport mechanisms</vt:lpstr>
      <vt:lpstr>Types:</vt:lpstr>
      <vt:lpstr>Cellular transport mechanisms</vt:lpstr>
      <vt:lpstr>Types: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Animal Physiology</dc:title>
  <dc:creator>Dubai</dc:creator>
  <cp:lastModifiedBy>DR.Ahmed Saker 2o1O</cp:lastModifiedBy>
  <cp:revision>23</cp:revision>
  <dcterms:created xsi:type="dcterms:W3CDTF">2017-10-18T18:28:54Z</dcterms:created>
  <dcterms:modified xsi:type="dcterms:W3CDTF">2023-01-06T21:41:37Z</dcterms:modified>
</cp:coreProperties>
</file>