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93" r:id="rId4"/>
    <p:sldId id="308" r:id="rId5"/>
    <p:sldId id="307" r:id="rId6"/>
    <p:sldId id="311" r:id="rId7"/>
    <p:sldId id="312" r:id="rId8"/>
    <p:sldId id="313" r:id="rId9"/>
    <p:sldId id="314" r:id="rId10"/>
    <p:sldId id="298" r:id="rId11"/>
    <p:sldId id="300" r:id="rId12"/>
    <p:sldId id="301" r:id="rId13"/>
    <p:sldId id="302" r:id="rId14"/>
    <p:sldId id="315" r:id="rId15"/>
    <p:sldId id="303" r:id="rId16"/>
    <p:sldId id="304" r:id="rId17"/>
    <p:sldId id="305" r:id="rId18"/>
    <p:sldId id="306"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99"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125"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512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fld id="{5DC609B3-10D3-4E9B-A7FF-16F9817E7632}" type="slidenum">
              <a:rPr lang="en-US" altLang="en-US"/>
              <a:pPr/>
              <a:t>‹#›</a:t>
            </a:fld>
            <a:endParaRPr lang="en-US" altLang="en-US"/>
          </a:p>
        </p:txBody>
      </p:sp>
    </p:spTree>
    <p:extLst>
      <p:ext uri="{BB962C8B-B14F-4D97-AF65-F5344CB8AC3E}">
        <p14:creationId xmlns:p14="http://schemas.microsoft.com/office/powerpoint/2010/main" val="965024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15783DB-53A1-40C8-8DAC-13BED2E48536}" type="slidenum">
              <a:rPr lang="en-US" altLang="en-US"/>
              <a:pPr/>
              <a:t>‹#›</a:t>
            </a:fld>
            <a:endParaRPr lang="en-US" altLang="en-US"/>
          </a:p>
        </p:txBody>
      </p:sp>
    </p:spTree>
    <p:extLst>
      <p:ext uri="{BB962C8B-B14F-4D97-AF65-F5344CB8AC3E}">
        <p14:creationId xmlns:p14="http://schemas.microsoft.com/office/powerpoint/2010/main" val="428264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7953810-9AA8-4D79-8468-FE4F0ED71057}" type="slidenum">
              <a:rPr lang="en-US" altLang="en-US"/>
              <a:pPr/>
              <a:t>‹#›</a:t>
            </a:fld>
            <a:endParaRPr lang="en-US" altLang="en-US"/>
          </a:p>
        </p:txBody>
      </p:sp>
    </p:spTree>
    <p:extLst>
      <p:ext uri="{BB962C8B-B14F-4D97-AF65-F5344CB8AC3E}">
        <p14:creationId xmlns:p14="http://schemas.microsoft.com/office/powerpoint/2010/main" val="3824864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905000"/>
            <a:ext cx="7696200" cy="40386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0E113AA-7DBE-449F-B3AA-B9A6CED5BB14}" type="slidenum">
              <a:rPr lang="en-US" altLang="en-US"/>
              <a:pPr/>
              <a:t>‹#›</a:t>
            </a:fld>
            <a:endParaRPr lang="en-US" altLang="en-US"/>
          </a:p>
        </p:txBody>
      </p:sp>
    </p:spTree>
    <p:extLst>
      <p:ext uri="{BB962C8B-B14F-4D97-AF65-F5344CB8AC3E}">
        <p14:creationId xmlns:p14="http://schemas.microsoft.com/office/powerpoint/2010/main" val="3638361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76962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62000" y="4000500"/>
            <a:ext cx="76962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4B0983F-D96B-4CCC-B27B-B9C4D33E4406}" type="slidenum">
              <a:rPr lang="en-US" altLang="en-US"/>
              <a:pPr/>
              <a:t>‹#›</a:t>
            </a:fld>
            <a:endParaRPr lang="en-US" altLang="en-US"/>
          </a:p>
        </p:txBody>
      </p:sp>
    </p:spTree>
    <p:extLst>
      <p:ext uri="{BB962C8B-B14F-4D97-AF65-F5344CB8AC3E}">
        <p14:creationId xmlns:p14="http://schemas.microsoft.com/office/powerpoint/2010/main" val="312929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A6C7F12-29BC-44B4-AA96-53AB91BF5946}" type="slidenum">
              <a:rPr lang="en-US" altLang="en-US"/>
              <a:pPr/>
              <a:t>‹#›</a:t>
            </a:fld>
            <a:endParaRPr lang="en-US" altLang="en-US"/>
          </a:p>
        </p:txBody>
      </p:sp>
    </p:spTree>
    <p:extLst>
      <p:ext uri="{BB962C8B-B14F-4D97-AF65-F5344CB8AC3E}">
        <p14:creationId xmlns:p14="http://schemas.microsoft.com/office/powerpoint/2010/main" val="218997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13D06A82-4557-4B18-BA23-08F7C2C5E14C}" type="slidenum">
              <a:rPr lang="en-US" altLang="en-US"/>
              <a:pPr/>
              <a:t>‹#›</a:t>
            </a:fld>
            <a:endParaRPr lang="en-US" altLang="en-US"/>
          </a:p>
        </p:txBody>
      </p:sp>
    </p:spTree>
    <p:extLst>
      <p:ext uri="{BB962C8B-B14F-4D97-AF65-F5344CB8AC3E}">
        <p14:creationId xmlns:p14="http://schemas.microsoft.com/office/powerpoint/2010/main" val="198258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D0F774F-2E3D-4763-8BC3-7AF47522C815}" type="slidenum">
              <a:rPr lang="en-US" altLang="en-US"/>
              <a:pPr/>
              <a:t>‹#›</a:t>
            </a:fld>
            <a:endParaRPr lang="en-US" altLang="en-US"/>
          </a:p>
        </p:txBody>
      </p:sp>
    </p:spTree>
    <p:extLst>
      <p:ext uri="{BB962C8B-B14F-4D97-AF65-F5344CB8AC3E}">
        <p14:creationId xmlns:p14="http://schemas.microsoft.com/office/powerpoint/2010/main" val="255331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437EC5B-B982-4281-9A34-FD0D2487EB3F}" type="slidenum">
              <a:rPr lang="en-US" altLang="en-US"/>
              <a:pPr/>
              <a:t>‹#›</a:t>
            </a:fld>
            <a:endParaRPr lang="en-US" altLang="en-US"/>
          </a:p>
        </p:txBody>
      </p:sp>
    </p:spTree>
    <p:extLst>
      <p:ext uri="{BB962C8B-B14F-4D97-AF65-F5344CB8AC3E}">
        <p14:creationId xmlns:p14="http://schemas.microsoft.com/office/powerpoint/2010/main" val="228220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87A4E66-E1D0-4D2F-953A-4398AEE9054E}" type="slidenum">
              <a:rPr lang="en-US" altLang="en-US"/>
              <a:pPr/>
              <a:t>‹#›</a:t>
            </a:fld>
            <a:endParaRPr lang="en-US" altLang="en-US"/>
          </a:p>
        </p:txBody>
      </p:sp>
    </p:spTree>
    <p:extLst>
      <p:ext uri="{BB962C8B-B14F-4D97-AF65-F5344CB8AC3E}">
        <p14:creationId xmlns:p14="http://schemas.microsoft.com/office/powerpoint/2010/main" val="265158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CA91C70-1DD7-43A8-8650-B0C7EAA36F98}" type="slidenum">
              <a:rPr lang="en-US" altLang="en-US"/>
              <a:pPr/>
              <a:t>‹#›</a:t>
            </a:fld>
            <a:endParaRPr lang="en-US" altLang="en-US"/>
          </a:p>
        </p:txBody>
      </p:sp>
    </p:spTree>
    <p:extLst>
      <p:ext uri="{BB962C8B-B14F-4D97-AF65-F5344CB8AC3E}">
        <p14:creationId xmlns:p14="http://schemas.microsoft.com/office/powerpoint/2010/main" val="348710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8D148F2-966E-48D1-BF60-4E6C2967F1A0}" type="slidenum">
              <a:rPr lang="en-US" altLang="en-US"/>
              <a:pPr/>
              <a:t>‹#›</a:t>
            </a:fld>
            <a:endParaRPr lang="en-US" altLang="en-US"/>
          </a:p>
        </p:txBody>
      </p:sp>
    </p:spTree>
    <p:extLst>
      <p:ext uri="{BB962C8B-B14F-4D97-AF65-F5344CB8AC3E}">
        <p14:creationId xmlns:p14="http://schemas.microsoft.com/office/powerpoint/2010/main" val="56778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8D1FD7F-1FE4-4B6A-95C2-F80466442971}" type="slidenum">
              <a:rPr lang="en-US" altLang="en-US"/>
              <a:pPr/>
              <a:t>‹#›</a:t>
            </a:fld>
            <a:endParaRPr lang="en-US" altLang="en-US"/>
          </a:p>
        </p:txBody>
      </p:sp>
    </p:spTree>
    <p:extLst>
      <p:ext uri="{BB962C8B-B14F-4D97-AF65-F5344CB8AC3E}">
        <p14:creationId xmlns:p14="http://schemas.microsoft.com/office/powerpoint/2010/main" val="3065509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E7E054A-BC7C-4F22-95F9-DFB29293A529}" type="slidenum">
              <a:rPr lang="en-US" altLang="en-US"/>
              <a:pPr/>
              <a:t>‹#›</a:t>
            </a:fld>
            <a:endParaRPr lang="en-US" altLang="en-US"/>
          </a:p>
        </p:txBody>
      </p:sp>
    </p:spTree>
    <p:extLst>
      <p:ext uri="{BB962C8B-B14F-4D97-AF65-F5344CB8AC3E}">
        <p14:creationId xmlns:p14="http://schemas.microsoft.com/office/powerpoint/2010/main" val="214902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D86D388-323C-456C-9A55-50736F5A101A}" type="slidenum">
              <a:rPr lang="en-US" altLang="en-US"/>
              <a:pPr/>
              <a:t>‹#›</a:t>
            </a:fld>
            <a:endParaRPr lang="en-US" altLang="en-US"/>
          </a:p>
        </p:txBody>
      </p:sp>
    </p:spTree>
    <p:extLst>
      <p:ext uri="{BB962C8B-B14F-4D97-AF65-F5344CB8AC3E}">
        <p14:creationId xmlns:p14="http://schemas.microsoft.com/office/powerpoint/2010/main" val="215208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fld id="{5F657245-872D-496C-A240-99BD1BDC38EB}" type="slidenum">
              <a:rPr lang="en-US" altLang="en-US"/>
              <a:pPr/>
              <a:t>‹#›</a:t>
            </a:fld>
            <a:endParaRPr lang="en-US" altLang="en-US"/>
          </a:p>
        </p:txBody>
      </p:sp>
      <p:grpSp>
        <p:nvGrpSpPr>
          <p:cNvPr id="1031"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12"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anose="05000000000000000000"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295650"/>
            <a:ext cx="7924800" cy="2266950"/>
          </a:xfrm>
        </p:spPr>
        <p:txBody>
          <a:bodyPr/>
          <a:lstStyle/>
          <a:p>
            <a:pPr eaLnBrk="1" hangingPunct="1"/>
            <a:r>
              <a:rPr lang="en-US" altLang="en-US" sz="3600" b="1" dirty="0" smtClean="0"/>
              <a:t>Blood grouping (typing)</a:t>
            </a:r>
            <a:endParaRPr lang="en-US" altLang="en-US" sz="3600" dirty="0" smtClean="0"/>
          </a:p>
        </p:txBody>
      </p:sp>
      <p:sp>
        <p:nvSpPr>
          <p:cNvPr id="3075" name="Rectangle 3"/>
          <p:cNvSpPr>
            <a:spLocks noGrp="1" noChangeArrowheads="1"/>
          </p:cNvSpPr>
          <p:nvPr>
            <p:ph type="subTitle" idx="1"/>
          </p:nvPr>
        </p:nvSpPr>
        <p:spPr>
          <a:xfrm>
            <a:off x="838200" y="1143000"/>
            <a:ext cx="6172200" cy="700088"/>
          </a:xfrm>
        </p:spPr>
        <p:txBody>
          <a:bodyPr/>
          <a:lstStyle/>
          <a:p>
            <a:pPr algn="l" eaLnBrk="1" hangingPunct="1"/>
            <a:r>
              <a:rPr lang="en-US" altLang="en-US" smtClean="0"/>
              <a:t>Blood Physiology:</a:t>
            </a:r>
          </a:p>
        </p:txBody>
      </p:sp>
      <p:pic>
        <p:nvPicPr>
          <p:cNvPr id="3076" name="Picture 5" descr="Image result for Blood groups 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762000"/>
            <a:ext cx="238125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970338"/>
            <a:ext cx="2343150" cy="221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3" name="Rectangle 2"/>
          <p:cNvSpPr>
            <a:spLocks noGrp="1" noChangeArrowheads="1"/>
          </p:cNvSpPr>
          <p:nvPr>
            <p:ph type="title"/>
          </p:nvPr>
        </p:nvSpPr>
        <p:spPr/>
        <p:txBody>
          <a:bodyPr/>
          <a:lstStyle/>
          <a:p>
            <a:pPr eaLnBrk="1" hangingPunct="1"/>
            <a:r>
              <a:rPr lang="en-US" altLang="en-US" smtClean="0"/>
              <a:t>Background - </a:t>
            </a:r>
            <a:r>
              <a:rPr lang="en-US" altLang="en-US" sz="2000" smtClean="0"/>
              <a:t>Rh factor</a:t>
            </a:r>
            <a:endParaRPr lang="en-US" altLang="en-US" smtClean="0"/>
          </a:p>
        </p:txBody>
      </p:sp>
      <p:sp>
        <p:nvSpPr>
          <p:cNvPr id="5123" name="Rectangle 3"/>
          <p:cNvSpPr>
            <a:spLocks noGrp="1" noChangeArrowheads="1"/>
          </p:cNvSpPr>
          <p:nvPr>
            <p:ph type="body" idx="1"/>
          </p:nvPr>
        </p:nvSpPr>
        <p:spPr>
          <a:xfrm>
            <a:off x="762000" y="1828800"/>
            <a:ext cx="7696200" cy="4038600"/>
          </a:xfrm>
        </p:spPr>
        <p:txBody>
          <a:bodyPr/>
          <a:lstStyle/>
          <a:p>
            <a:pPr lvl="0"/>
            <a:r>
              <a:rPr lang="en-US" dirty="0"/>
              <a:t>Rhesus types: most people are "rhesus positive" as they have rhesus antigens on their red blood cells. But, about 3 in 20 people do not have rhesus antigens and are said to be "rhesus negative".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Background – </a:t>
            </a:r>
            <a:r>
              <a:rPr lang="en-US" altLang="en-US" sz="2000" smtClean="0"/>
              <a:t>Note</a:t>
            </a:r>
            <a:endParaRPr lang="en-US" altLang="en-US" smtClean="0"/>
          </a:p>
        </p:txBody>
      </p:sp>
      <p:sp>
        <p:nvSpPr>
          <p:cNvPr id="12291" name="Rectangle 3"/>
          <p:cNvSpPr>
            <a:spLocks noGrp="1" noChangeArrowheads="1"/>
          </p:cNvSpPr>
          <p:nvPr>
            <p:ph type="body" idx="1"/>
          </p:nvPr>
        </p:nvSpPr>
        <p:spPr/>
        <p:txBody>
          <a:bodyPr/>
          <a:lstStyle/>
          <a:p>
            <a:pPr algn="just"/>
            <a:r>
              <a:rPr lang="en-US" sz="2800" dirty="0"/>
              <a:t>O blood type is called the UNIVERSAL DONOR because it has no ABO antigens for a patient's antibodies to </a:t>
            </a:r>
            <a:r>
              <a:rPr lang="en-US" sz="2800" dirty="0" smtClean="0"/>
              <a:t>attach.</a:t>
            </a:r>
          </a:p>
          <a:p>
            <a:pPr algn="just"/>
            <a:r>
              <a:rPr lang="en-US" sz="2800" dirty="0" smtClean="0"/>
              <a:t>In </a:t>
            </a:r>
            <a:r>
              <a:rPr lang="en-US" sz="2800" dirty="0"/>
              <a:t>contrast, AB blood type is called the UNIVERSAL RECIPIENT because it has no ABO antibodies to attach the antigens on transfused red blood cells.</a:t>
            </a:r>
            <a:endParaRPr lang="en-US" altLang="en-US" sz="2400" dirty="0" smtClean="0"/>
          </a:p>
        </p:txBody>
      </p:sp>
      <p:pic>
        <p:nvPicPr>
          <p:cNvPr id="12292" name="Picture 2" descr="Image result for universal donor blood type 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4759036"/>
            <a:ext cx="150306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Background – </a:t>
            </a:r>
            <a:r>
              <a:rPr lang="en-US" sz="2000" b="1" dirty="0"/>
              <a:t>Rh disease of the newborn</a:t>
            </a:r>
            <a:endParaRPr lang="en-US" altLang="en-US" sz="1200" dirty="0" smtClean="0"/>
          </a:p>
        </p:txBody>
      </p:sp>
      <p:sp>
        <p:nvSpPr>
          <p:cNvPr id="13315" name="Rectangle 3"/>
          <p:cNvSpPr>
            <a:spLocks noGrp="1" noChangeArrowheads="1"/>
          </p:cNvSpPr>
          <p:nvPr>
            <p:ph type="body" idx="1"/>
          </p:nvPr>
        </p:nvSpPr>
        <p:spPr/>
        <p:txBody>
          <a:bodyPr/>
          <a:lstStyle/>
          <a:p>
            <a:pPr marL="0" indent="0" algn="just">
              <a:buNone/>
            </a:pPr>
            <a:r>
              <a:rPr lang="en-US" sz="2800" dirty="0"/>
              <a:t>Rh disease of the newborn may also be called </a:t>
            </a:r>
            <a:r>
              <a:rPr lang="en-US" sz="2800" b="1" dirty="0" err="1"/>
              <a:t>erythroblastosis</a:t>
            </a:r>
            <a:r>
              <a:rPr lang="en-US" sz="2800" dirty="0"/>
              <a:t> </a:t>
            </a:r>
            <a:r>
              <a:rPr lang="en-US" sz="2800" b="1" dirty="0" err="1"/>
              <a:t>fetalis</a:t>
            </a:r>
            <a:r>
              <a:rPr lang="en-US" sz="2800" dirty="0"/>
              <a:t> and is the result of an Rh incompatibility between mother and fetus. If the mother is rhesus negative, and the newborn baby is rhesus positive, then the mother's immune system may produce anti-rhesus antibodies. These may attach and destroy the baby's blood cells and this condition is called hemolytic disease of the newborn.</a:t>
            </a:r>
            <a:endParaRPr lang="en-US" alt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Background – </a:t>
            </a:r>
            <a:r>
              <a:rPr lang="en-US" altLang="en-US" sz="2000" smtClean="0"/>
              <a:t>Blood groups and pregnancy</a:t>
            </a:r>
          </a:p>
        </p:txBody>
      </p:sp>
      <p:sp>
        <p:nvSpPr>
          <p:cNvPr id="14339" name="Rectangle 3"/>
          <p:cNvSpPr>
            <a:spLocks noGrp="1" noChangeArrowheads="1"/>
          </p:cNvSpPr>
          <p:nvPr>
            <p:ph type="body" idx="1"/>
          </p:nvPr>
        </p:nvSpPr>
        <p:spPr>
          <a:xfrm>
            <a:off x="762000" y="1905000"/>
            <a:ext cx="5334000" cy="4038600"/>
          </a:xfrm>
        </p:spPr>
        <p:txBody>
          <a:bodyPr/>
          <a:lstStyle/>
          <a:p>
            <a:pPr marL="0" indent="0" algn="just">
              <a:buNone/>
            </a:pPr>
            <a:r>
              <a:rPr lang="en-US" sz="2800" dirty="0"/>
              <a:t>This is rarely a problem in a first pregnancy. However, without treatment, this can become a serious problem in subsequent pregnancies. If an Rh-negative woman delivers an Rh-positive baby, she should be given Rho-GAM within 72 hours after delivery</a:t>
            </a:r>
            <a:r>
              <a:rPr lang="en-US" sz="2800" dirty="0" smtClean="0"/>
              <a:t>.</a:t>
            </a:r>
            <a:endParaRPr lang="en-US" altLang="en-US" sz="2400" dirty="0" smtClean="0"/>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3950" y="2819400"/>
            <a:ext cx="27114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Background – </a:t>
            </a:r>
            <a:r>
              <a:rPr lang="en-US" altLang="en-US" sz="2000" smtClean="0"/>
              <a:t>Blood groups and pregnancy</a:t>
            </a:r>
          </a:p>
        </p:txBody>
      </p:sp>
      <p:sp>
        <p:nvSpPr>
          <p:cNvPr id="14339" name="Rectangle 3"/>
          <p:cNvSpPr>
            <a:spLocks noGrp="1" noChangeArrowheads="1"/>
          </p:cNvSpPr>
          <p:nvPr>
            <p:ph type="body" idx="1"/>
          </p:nvPr>
        </p:nvSpPr>
        <p:spPr>
          <a:xfrm>
            <a:off x="762000" y="1905000"/>
            <a:ext cx="5334000" cy="4038600"/>
          </a:xfrm>
        </p:spPr>
        <p:txBody>
          <a:bodyPr/>
          <a:lstStyle/>
          <a:p>
            <a:pPr marL="0" indent="0" algn="just">
              <a:buNone/>
            </a:pPr>
            <a:r>
              <a:rPr lang="en-US" sz="2800" dirty="0" smtClean="0"/>
              <a:t>Rho-GAM </a:t>
            </a:r>
            <a:r>
              <a:rPr lang="en-US" sz="2800" dirty="0"/>
              <a:t>is an anti-Rh antibody that will destroy any fetal RBCs that have entered the mother’s circulation before her immune system can respond and produce antibodies. </a:t>
            </a:r>
            <a:endParaRPr lang="en-US" altLang="en-US" sz="2400" dirty="0" smtClean="0"/>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3950" y="2819400"/>
            <a:ext cx="27114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3801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Procedure</a:t>
            </a:r>
            <a:endParaRPr lang="en-US" altLang="en-US" sz="2000" smtClean="0"/>
          </a:p>
        </p:txBody>
      </p:sp>
      <p:sp>
        <p:nvSpPr>
          <p:cNvPr id="15363" name="Rectangle 3"/>
          <p:cNvSpPr>
            <a:spLocks noGrp="1" noChangeArrowheads="1"/>
          </p:cNvSpPr>
          <p:nvPr>
            <p:ph type="body" idx="1"/>
          </p:nvPr>
        </p:nvSpPr>
        <p:spPr/>
        <p:txBody>
          <a:bodyPr/>
          <a:lstStyle/>
          <a:p>
            <a:pPr marL="514350" indent="-514350">
              <a:buFont typeface="Arial Black" panose="020B0A04020102020204" pitchFamily="34" charset="0"/>
              <a:buAutoNum type="arabicPeriod"/>
            </a:pPr>
            <a:r>
              <a:rPr lang="en-US" altLang="en-US" sz="2800" smtClean="0"/>
              <a:t>Obtain a clean slide, a Hema-tag (with circles), and 3 toothpicks.</a:t>
            </a:r>
          </a:p>
          <a:p>
            <a:pPr marL="514350" indent="-514350">
              <a:buFont typeface="Arial Black" panose="020B0A04020102020204" pitchFamily="34" charset="0"/>
              <a:buAutoNum type="arabicPeriod"/>
            </a:pPr>
            <a:r>
              <a:rPr lang="en-US" altLang="en-US" sz="2800" smtClean="0"/>
              <a:t>Dangle the hand down to increase the flow of blood in the fingers.</a:t>
            </a:r>
          </a:p>
          <a:p>
            <a:pPr marL="514350" indent="-514350">
              <a:buFont typeface="Arial Black" panose="020B0A04020102020204" pitchFamily="34" charset="0"/>
              <a:buAutoNum type="arabicPeriod"/>
            </a:pPr>
            <a:r>
              <a:rPr lang="en-US" altLang="en-US" sz="2800" smtClean="0"/>
              <a:t>Clean the fingertip with 70% alcohol (usually ring or middle finger).</a:t>
            </a:r>
          </a:p>
          <a:p>
            <a:pPr marL="514350" indent="-514350">
              <a:buFont typeface="Arial Black" panose="020B0A04020102020204" pitchFamily="34" charset="0"/>
              <a:buAutoNum type="arabicPeriod"/>
            </a:pPr>
            <a:r>
              <a:rPr lang="en-US" altLang="en-US" sz="2800" smtClean="0"/>
              <a:t>With the help of the sterile lancet, pierce the fingertip and place one drop of blood in each of the cavities.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Procedure</a:t>
            </a:r>
            <a:endParaRPr lang="en-US" altLang="en-US" sz="2000" smtClean="0"/>
          </a:p>
        </p:txBody>
      </p:sp>
      <p:sp>
        <p:nvSpPr>
          <p:cNvPr id="16387" name="Rectangle 3"/>
          <p:cNvSpPr>
            <a:spLocks noGrp="1" noChangeArrowheads="1"/>
          </p:cNvSpPr>
          <p:nvPr>
            <p:ph type="body" idx="1"/>
          </p:nvPr>
        </p:nvSpPr>
        <p:spPr/>
        <p:txBody>
          <a:bodyPr/>
          <a:lstStyle/>
          <a:p>
            <a:pPr marL="514350" indent="-514350" algn="just">
              <a:buFont typeface="Arial Black" panose="020B0A04020102020204" pitchFamily="34" charset="0"/>
              <a:buAutoNum type="arabicPeriod" startAt="5"/>
            </a:pPr>
            <a:r>
              <a:rPr lang="en-US" altLang="en-US" sz="2800" smtClean="0"/>
              <a:t>Add one drop of antiserum into each cavity as shown below:</a:t>
            </a:r>
          </a:p>
          <a:p>
            <a:pPr marL="514350" indent="-514350" algn="just">
              <a:buFont typeface="Arial Black" panose="020B0A04020102020204" pitchFamily="34" charset="0"/>
              <a:buAutoNum type="arabicPeriod" startAt="5"/>
            </a:pPr>
            <a:endParaRPr lang="en-US" altLang="en-US" sz="2800" smtClean="0"/>
          </a:p>
          <a:p>
            <a:pPr marL="514350" indent="-514350" algn="just">
              <a:buFont typeface="Arial Black" panose="020B0A04020102020204" pitchFamily="34" charset="0"/>
              <a:buAutoNum type="arabicPeriod" startAt="5"/>
            </a:pPr>
            <a:r>
              <a:rPr lang="en-US" altLang="en-US" sz="2800" smtClean="0"/>
              <a:t>Mix each blood drop and the antiserum using a fresh mixing stick.</a:t>
            </a:r>
          </a:p>
          <a:p>
            <a:pPr marL="514350" indent="-514350" algn="just">
              <a:buFont typeface="Arial Black" panose="020B0A04020102020204" pitchFamily="34" charset="0"/>
              <a:buAutoNum type="arabicPeriod" startAt="5"/>
            </a:pPr>
            <a:r>
              <a:rPr lang="en-US" altLang="en-US" sz="2800" smtClean="0"/>
              <a:t>Observe agglutination in the form of fine red granules within 30 seconds. Anti RhD takes slightly longer time to agglutinate compared to Anti A and Anti B.</a:t>
            </a:r>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8163" y="2362200"/>
            <a:ext cx="29670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Procedure - </a:t>
            </a:r>
            <a:r>
              <a:rPr lang="en-US" altLang="en-US" sz="2000" b="1" smtClean="0"/>
              <a:t>Observation and Result</a:t>
            </a:r>
            <a:endParaRPr lang="en-US" altLang="en-US" sz="2000" smtClean="0"/>
          </a:p>
        </p:txBody>
      </p:sp>
      <p:pic>
        <p:nvPicPr>
          <p:cNvPr id="174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 y="2133600"/>
            <a:ext cx="74485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Procedure - </a:t>
            </a:r>
            <a:r>
              <a:rPr lang="en-US" altLang="en-US" sz="2000" b="1" smtClean="0"/>
              <a:t>Observation and Result</a:t>
            </a:r>
            <a:endParaRPr lang="en-US" altLang="en-US" sz="2000" smtClean="0"/>
          </a:p>
        </p:txBody>
      </p:sp>
      <p:sp>
        <p:nvSpPr>
          <p:cNvPr id="18435" name="Rectangle 1"/>
          <p:cNvSpPr>
            <a:spLocks noChangeArrowheads="1"/>
          </p:cNvSpPr>
          <p:nvPr/>
        </p:nvSpPr>
        <p:spPr bwMode="auto">
          <a:xfrm>
            <a:off x="668338" y="2133600"/>
            <a:ext cx="784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en-US" b="1"/>
              <a:t>Table: Determination of blood group and Rh factor based on agglutination seen</a:t>
            </a:r>
            <a:endParaRPr lang="en-US" altLang="en-US"/>
          </a:p>
        </p:txBody>
      </p:sp>
      <p:pic>
        <p:nvPicPr>
          <p:cNvPr id="184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779713"/>
            <a:ext cx="7740650"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18970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Purpose</a:t>
            </a:r>
          </a:p>
        </p:txBody>
      </p:sp>
      <p:sp>
        <p:nvSpPr>
          <p:cNvPr id="4099" name="Rectangle 3"/>
          <p:cNvSpPr>
            <a:spLocks noGrp="1" noChangeArrowheads="1"/>
          </p:cNvSpPr>
          <p:nvPr>
            <p:ph type="body" idx="1"/>
          </p:nvPr>
        </p:nvSpPr>
        <p:spPr/>
        <p:txBody>
          <a:bodyPr/>
          <a:lstStyle/>
          <a:p>
            <a:pPr algn="just" eaLnBrk="1" hangingPunct="1">
              <a:lnSpc>
                <a:spcPct val="90000"/>
              </a:lnSpc>
            </a:pPr>
            <a:r>
              <a:rPr lang="en-US" altLang="en-US" sz="2800" smtClean="0"/>
              <a:t>The purpose of this lab is to help you to understand the ABO blood group system, and</a:t>
            </a:r>
          </a:p>
          <a:p>
            <a:pPr algn="just" eaLnBrk="1" hangingPunct="1">
              <a:lnSpc>
                <a:spcPct val="90000"/>
              </a:lnSpc>
            </a:pPr>
            <a:r>
              <a:rPr lang="en-US" altLang="en-US" sz="2800" smtClean="0"/>
              <a:t> its importance in blood transfusion.</a:t>
            </a:r>
          </a:p>
        </p:txBody>
      </p:sp>
      <p:pic>
        <p:nvPicPr>
          <p:cNvPr id="4100" name="Picture 5"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778250"/>
            <a:ext cx="4213225"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Background</a:t>
            </a:r>
          </a:p>
        </p:txBody>
      </p:sp>
      <p:sp>
        <p:nvSpPr>
          <p:cNvPr id="5123" name="Rectangle 3"/>
          <p:cNvSpPr>
            <a:spLocks noGrp="1" noChangeArrowheads="1"/>
          </p:cNvSpPr>
          <p:nvPr>
            <p:ph type="body" idx="1"/>
          </p:nvPr>
        </p:nvSpPr>
        <p:spPr/>
        <p:txBody>
          <a:bodyPr/>
          <a:lstStyle/>
          <a:p>
            <a:pPr marL="0" indent="0" algn="just" eaLnBrk="1" hangingPunct="1">
              <a:lnSpc>
                <a:spcPct val="150000"/>
              </a:lnSpc>
              <a:buNone/>
            </a:pPr>
            <a:r>
              <a:rPr lang="en-US" sz="2800" dirty="0" smtClean="0"/>
              <a:t>The </a:t>
            </a:r>
            <a:r>
              <a:rPr lang="en-US" sz="2800" dirty="0"/>
              <a:t>current system of blood grouping was discovered by Landsteiner in 1900 and is known as the Landsteiner's ABO system</a:t>
            </a:r>
            <a:r>
              <a:rPr lang="en-US" sz="2800" dirty="0" smtClean="0"/>
              <a:t>.</a:t>
            </a:r>
            <a:endParaRPr lang="en-US"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Background</a:t>
            </a:r>
          </a:p>
        </p:txBody>
      </p:sp>
      <p:sp>
        <p:nvSpPr>
          <p:cNvPr id="5123" name="Rectangle 3"/>
          <p:cNvSpPr>
            <a:spLocks noGrp="1" noChangeArrowheads="1"/>
          </p:cNvSpPr>
          <p:nvPr>
            <p:ph type="body" idx="1"/>
          </p:nvPr>
        </p:nvSpPr>
        <p:spPr/>
        <p:txBody>
          <a:bodyPr/>
          <a:lstStyle/>
          <a:p>
            <a:pPr marL="0" indent="0" algn="just" eaLnBrk="1" hangingPunct="1">
              <a:buNone/>
            </a:pPr>
            <a:r>
              <a:rPr lang="en-US" sz="2800" dirty="0" smtClean="0"/>
              <a:t>When </a:t>
            </a:r>
            <a:r>
              <a:rPr lang="en-US" sz="2800" dirty="0"/>
              <a:t>blood from one person is mixed with plasma from another person, the red blood cells will sometimes agglutinate or clump together. This agglutination, which is very important in determining the safety of transfusion (agglutinated cells can block small blood vessels), is due to a mismatch of genetically determined blood types.</a:t>
            </a:r>
            <a:endParaRPr lang="en-US" altLang="en-US" sz="2800" dirty="0"/>
          </a:p>
        </p:txBody>
      </p:sp>
    </p:spTree>
    <p:extLst>
      <p:ext uri="{BB962C8B-B14F-4D97-AF65-F5344CB8AC3E}">
        <p14:creationId xmlns:p14="http://schemas.microsoft.com/office/powerpoint/2010/main" val="1538056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Background</a:t>
            </a:r>
          </a:p>
        </p:txBody>
      </p:sp>
      <p:sp>
        <p:nvSpPr>
          <p:cNvPr id="5123" name="Rectangle 3"/>
          <p:cNvSpPr>
            <a:spLocks noGrp="1" noChangeArrowheads="1"/>
          </p:cNvSpPr>
          <p:nvPr>
            <p:ph type="body" idx="1"/>
          </p:nvPr>
        </p:nvSpPr>
        <p:spPr>
          <a:xfrm>
            <a:off x="762000" y="1905000"/>
            <a:ext cx="4724400" cy="4038600"/>
          </a:xfrm>
        </p:spPr>
        <p:txBody>
          <a:bodyPr/>
          <a:lstStyle/>
          <a:p>
            <a:pPr marL="0" indent="0" algn="just" eaLnBrk="1" hangingPunct="1">
              <a:buNone/>
            </a:pPr>
            <a:r>
              <a:rPr lang="en-US" sz="2800" dirty="0" smtClean="0"/>
              <a:t>A </a:t>
            </a:r>
            <a:r>
              <a:rPr lang="en-US" sz="2800" dirty="0"/>
              <a:t>blood group is determined by the presence or absence of specific antigens (proteins) on the surface of red blood cells (RBC). There are two different classes of antigens: the A and B antigens, in addition to the Rh antigens.</a:t>
            </a:r>
          </a:p>
        </p:txBody>
      </p:sp>
      <p:pic>
        <p:nvPicPr>
          <p:cNvPr id="4" name="Picture 2" descr="Image result for Blood group is determined by the presence or absence of specific antigens (proteins) on the surface of red blood cells (RB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981200"/>
            <a:ext cx="330241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5990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Background – </a:t>
            </a:r>
            <a:r>
              <a:rPr lang="en-US" altLang="en-US" sz="2000" smtClean="0"/>
              <a:t>ABO blood group system</a:t>
            </a:r>
          </a:p>
        </p:txBody>
      </p:sp>
      <p:sp>
        <p:nvSpPr>
          <p:cNvPr id="5123" name="Rectangle 3"/>
          <p:cNvSpPr>
            <a:spLocks noGrp="1" noChangeArrowheads="1"/>
          </p:cNvSpPr>
          <p:nvPr>
            <p:ph type="body" idx="1"/>
          </p:nvPr>
        </p:nvSpPr>
        <p:spPr/>
        <p:txBody>
          <a:bodyPr/>
          <a:lstStyle/>
          <a:p>
            <a:pPr algn="just">
              <a:lnSpc>
                <a:spcPct val="150000"/>
              </a:lnSpc>
              <a:defRPr/>
            </a:pPr>
            <a:r>
              <a:rPr lang="en-US" b="1" dirty="0"/>
              <a:t>Blood </a:t>
            </a:r>
            <a:r>
              <a:rPr lang="en-US" b="1" dirty="0" smtClean="0"/>
              <a:t>group A: </a:t>
            </a:r>
            <a:r>
              <a:rPr lang="en-US" dirty="0"/>
              <a:t>If you have type A antigens on the surface of your RBCs, you also have anti-B antibodies in your plasma</a:t>
            </a:r>
            <a:r>
              <a:rPr lang="en-US" dirty="0" smtClean="0"/>
              <a:t>.</a:t>
            </a:r>
            <a:endParaRPr lang="en-US" sz="2400" dirty="0"/>
          </a:p>
        </p:txBody>
      </p:sp>
    </p:spTree>
    <p:extLst>
      <p:ext uri="{BB962C8B-B14F-4D97-AF65-F5344CB8AC3E}">
        <p14:creationId xmlns:p14="http://schemas.microsoft.com/office/powerpoint/2010/main" val="3151453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Background – </a:t>
            </a:r>
            <a:r>
              <a:rPr lang="en-US" altLang="en-US" sz="2000" smtClean="0"/>
              <a:t>ABO blood group system</a:t>
            </a:r>
          </a:p>
        </p:txBody>
      </p:sp>
      <p:sp>
        <p:nvSpPr>
          <p:cNvPr id="5123" name="Rectangle 3"/>
          <p:cNvSpPr>
            <a:spLocks noGrp="1" noChangeArrowheads="1"/>
          </p:cNvSpPr>
          <p:nvPr>
            <p:ph type="body" idx="1"/>
          </p:nvPr>
        </p:nvSpPr>
        <p:spPr/>
        <p:txBody>
          <a:bodyPr/>
          <a:lstStyle/>
          <a:p>
            <a:pPr algn="just">
              <a:lnSpc>
                <a:spcPct val="150000"/>
              </a:lnSpc>
              <a:defRPr/>
            </a:pPr>
            <a:r>
              <a:rPr lang="en-US" b="1" dirty="0"/>
              <a:t>Blood </a:t>
            </a:r>
            <a:r>
              <a:rPr lang="en-US" b="1" dirty="0" smtClean="0"/>
              <a:t>group B: </a:t>
            </a:r>
            <a:r>
              <a:rPr lang="en-US" dirty="0"/>
              <a:t>If you have type B antigens on the surface of your RBCs, you also have anti-A antibodies in your plasma</a:t>
            </a:r>
            <a:r>
              <a:rPr lang="en-US" dirty="0" smtClean="0"/>
              <a:t>.</a:t>
            </a:r>
            <a:endParaRPr lang="en-US" sz="2400" dirty="0"/>
          </a:p>
        </p:txBody>
      </p:sp>
    </p:spTree>
    <p:extLst>
      <p:ext uri="{BB962C8B-B14F-4D97-AF65-F5344CB8AC3E}">
        <p14:creationId xmlns:p14="http://schemas.microsoft.com/office/powerpoint/2010/main" val="452926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Background – </a:t>
            </a:r>
            <a:r>
              <a:rPr lang="en-US" altLang="en-US" sz="2000" smtClean="0"/>
              <a:t>ABO blood group system</a:t>
            </a:r>
          </a:p>
        </p:txBody>
      </p:sp>
      <p:sp>
        <p:nvSpPr>
          <p:cNvPr id="5123" name="Rectangle 3"/>
          <p:cNvSpPr>
            <a:spLocks noGrp="1" noChangeArrowheads="1"/>
          </p:cNvSpPr>
          <p:nvPr>
            <p:ph type="body" idx="1"/>
          </p:nvPr>
        </p:nvSpPr>
        <p:spPr/>
        <p:txBody>
          <a:bodyPr/>
          <a:lstStyle/>
          <a:p>
            <a:pPr algn="just">
              <a:lnSpc>
                <a:spcPct val="150000"/>
              </a:lnSpc>
              <a:defRPr/>
            </a:pPr>
            <a:r>
              <a:rPr lang="en-US" b="1" dirty="0"/>
              <a:t>Blood </a:t>
            </a:r>
            <a:r>
              <a:rPr lang="en-US" b="1" dirty="0" smtClean="0"/>
              <a:t>group AB: </a:t>
            </a:r>
            <a:r>
              <a:rPr lang="en-US" dirty="0"/>
              <a:t>If you have type A and type B antigens on the surface of your RBCs, you do not have antibodies to A or B antigens in your plasma.</a:t>
            </a:r>
            <a:endParaRPr lang="en-US" sz="2400" dirty="0"/>
          </a:p>
        </p:txBody>
      </p:sp>
    </p:spTree>
    <p:extLst>
      <p:ext uri="{BB962C8B-B14F-4D97-AF65-F5344CB8AC3E}">
        <p14:creationId xmlns:p14="http://schemas.microsoft.com/office/powerpoint/2010/main" val="227118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Background – </a:t>
            </a:r>
            <a:r>
              <a:rPr lang="en-US" altLang="en-US" sz="2000" smtClean="0"/>
              <a:t>ABO blood group system</a:t>
            </a:r>
          </a:p>
        </p:txBody>
      </p:sp>
      <p:sp>
        <p:nvSpPr>
          <p:cNvPr id="5123" name="Rectangle 3"/>
          <p:cNvSpPr>
            <a:spLocks noGrp="1" noChangeArrowheads="1"/>
          </p:cNvSpPr>
          <p:nvPr>
            <p:ph type="body" idx="1"/>
          </p:nvPr>
        </p:nvSpPr>
        <p:spPr/>
        <p:txBody>
          <a:bodyPr/>
          <a:lstStyle/>
          <a:p>
            <a:pPr algn="just">
              <a:lnSpc>
                <a:spcPct val="150000"/>
              </a:lnSpc>
              <a:defRPr/>
            </a:pPr>
            <a:r>
              <a:rPr lang="en-US" b="1" dirty="0"/>
              <a:t>Blood </a:t>
            </a:r>
            <a:r>
              <a:rPr lang="en-US" b="1" dirty="0" smtClean="0"/>
              <a:t>group O: </a:t>
            </a:r>
            <a:r>
              <a:rPr lang="en-US" dirty="0"/>
              <a:t>If you have neither type A nor type B antigens on the surface of your RBCs, you have anti-A and anti-B antibodies in your plasma.</a:t>
            </a:r>
            <a:endParaRPr lang="en-US" sz="2400" dirty="0"/>
          </a:p>
        </p:txBody>
      </p:sp>
    </p:spTree>
    <p:extLst>
      <p:ext uri="{BB962C8B-B14F-4D97-AF65-F5344CB8AC3E}">
        <p14:creationId xmlns:p14="http://schemas.microsoft.com/office/powerpoint/2010/main" val="2797660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Studio</Template>
  <TotalTime>617</TotalTime>
  <Words>705</Words>
  <Application>Microsoft Office PowerPoint</Application>
  <PresentationFormat>On-screen Show (4:3)</PresentationFormat>
  <Paragraphs>43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Studio</vt:lpstr>
      <vt:lpstr>Blood grouping (typing)</vt:lpstr>
      <vt:lpstr>Purpose</vt:lpstr>
      <vt:lpstr>Background</vt:lpstr>
      <vt:lpstr>Background</vt:lpstr>
      <vt:lpstr>Background</vt:lpstr>
      <vt:lpstr>Background – ABO blood group system</vt:lpstr>
      <vt:lpstr>Background – ABO blood group system</vt:lpstr>
      <vt:lpstr>Background – ABO blood group system</vt:lpstr>
      <vt:lpstr>Background – ABO blood group system</vt:lpstr>
      <vt:lpstr>Background - Rh factor</vt:lpstr>
      <vt:lpstr>Background – Note</vt:lpstr>
      <vt:lpstr>Background – Rh disease of the newborn</vt:lpstr>
      <vt:lpstr>Background – Blood groups and pregnancy</vt:lpstr>
      <vt:lpstr>Background – Blood groups and pregnancy</vt:lpstr>
      <vt:lpstr>Procedure</vt:lpstr>
      <vt:lpstr>Procedure</vt:lpstr>
      <vt:lpstr>Procedure - Observation and Result</vt:lpstr>
      <vt:lpstr>Procedure - Observation and Result</vt:lpstr>
    </vt:vector>
  </TitlesOfParts>
  <Company>Austin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ABO/D Blood Groups</dc:title>
  <dc:creator>kotrla</dc:creator>
  <cp:lastModifiedBy>DR.Ahmed Saker 2o1O</cp:lastModifiedBy>
  <cp:revision>45</cp:revision>
  <dcterms:created xsi:type="dcterms:W3CDTF">2005-07-14T15:31:23Z</dcterms:created>
  <dcterms:modified xsi:type="dcterms:W3CDTF">2023-01-11T19:39:55Z</dcterms:modified>
</cp:coreProperties>
</file>