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1" r:id="rId3"/>
    <p:sldId id="262" r:id="rId4"/>
    <p:sldId id="263" r:id="rId5"/>
    <p:sldId id="264" r:id="rId6"/>
    <p:sldId id="266" r:id="rId7"/>
    <p:sldId id="267" r:id="rId8"/>
    <p:sldId id="269" r:id="rId9"/>
    <p:sldId id="270" r:id="rId10"/>
    <p:sldId id="271" r:id="rId11"/>
    <p:sldId id="275" r:id="rId12"/>
    <p:sldId id="277" r:id="rId13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rgbClr val="000000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rgbClr val="000000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rgbClr val="000000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rgbClr val="000000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>
          <p15:clr>
            <a:srgbClr val="A4A3A4"/>
          </p15:clr>
        </p15:guide>
        <p15:guide id="2" orient="horz" pos="346">
          <p15:clr>
            <a:srgbClr val="A4A3A4"/>
          </p15:clr>
        </p15:guide>
        <p15:guide id="3" orient="horz" pos="4201">
          <p15:clr>
            <a:srgbClr val="A4A3A4"/>
          </p15:clr>
        </p15:guide>
        <p15:guide id="4" orient="horz" pos="3500">
          <p15:clr>
            <a:srgbClr val="A4A3A4"/>
          </p15:clr>
        </p15:guide>
        <p15:guide id="5" orient="horz" pos="3067">
          <p15:clr>
            <a:srgbClr val="A4A3A4"/>
          </p15:clr>
        </p15:guide>
        <p15:guide id="6" orient="horz" pos="1207">
          <p15:clr>
            <a:srgbClr val="A4A3A4"/>
          </p15:clr>
        </p15:guide>
        <p15:guide id="7" orient="horz" pos="618">
          <p15:clr>
            <a:srgbClr val="A4A3A4"/>
          </p15:clr>
        </p15:guide>
        <p15:guide id="8" orient="horz" pos="799">
          <p15:clr>
            <a:srgbClr val="A4A3A4"/>
          </p15:clr>
        </p15:guide>
        <p15:guide id="9" pos="431">
          <p15:clr>
            <a:srgbClr val="A4A3A4"/>
          </p15:clr>
        </p15:guide>
        <p15:guide id="10" pos="703">
          <p15:clr>
            <a:srgbClr val="A4A3A4"/>
          </p15:clr>
        </p15:guide>
        <p15:guide id="11" pos="1837">
          <p15:clr>
            <a:srgbClr val="A4A3A4"/>
          </p15:clr>
        </p15:guide>
        <p15:guide id="12" pos="3606">
          <p15:clr>
            <a:srgbClr val="A4A3A4"/>
          </p15:clr>
        </p15:guide>
        <p15:guide id="13" pos="4032">
          <p15:clr>
            <a:srgbClr val="A4A3A4"/>
          </p15:clr>
        </p15:guide>
        <p15:guide id="14" pos="4320">
          <p15:clr>
            <a:srgbClr val="A4A3A4"/>
          </p15:clr>
        </p15:guide>
        <p15:guide id="15" pos="4536">
          <p15:clr>
            <a:srgbClr val="A4A3A4"/>
          </p15:clr>
        </p15:guide>
        <p15:guide id="16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3300"/>
    <a:srgbClr val="990000"/>
    <a:srgbClr val="990033"/>
    <a:srgbClr val="A50021"/>
    <a:srgbClr val="FFFFFF"/>
    <a:srgbClr val="CC66FF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82" autoAdjust="0"/>
    <p:restoredTop sz="94599" autoAdjust="0"/>
  </p:normalViewPr>
  <p:slideViewPr>
    <p:cSldViewPr>
      <p:cViewPr varScale="1">
        <p:scale>
          <a:sx n="73" d="100"/>
          <a:sy n="73" d="100"/>
        </p:scale>
        <p:origin x="1110" y="96"/>
      </p:cViewPr>
      <p:guideLst>
        <p:guide orient="horz" pos="527"/>
        <p:guide orient="horz" pos="346"/>
        <p:guide orient="horz" pos="4201"/>
        <p:guide orient="horz" pos="3500"/>
        <p:guide orient="horz" pos="3067"/>
        <p:guide orient="horz" pos="1207"/>
        <p:guide orient="horz" pos="618"/>
        <p:guide orient="horz" pos="799"/>
        <p:guide pos="431"/>
        <p:guide pos="703"/>
        <p:guide pos="1837"/>
        <p:guide pos="3606"/>
        <p:guide pos="4032"/>
        <p:guide pos="4320"/>
        <p:guide pos="4536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6"/>
    </p:cViewPr>
  </p:sorterViewPr>
  <p:notesViewPr>
    <p:cSldViewPr>
      <p:cViewPr varScale="1">
        <p:scale>
          <a:sx n="47" d="100"/>
          <a:sy n="47" d="100"/>
        </p:scale>
        <p:origin x="-201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fld id="{5E333BC3-3274-4628-A642-5D24A5C53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356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2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342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42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fld id="{FD92EF1B-78B3-4A59-90AF-74BD5402BE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7561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fld id="{D12E9DBA-5085-4797-8BA4-DCE6A84B678E}" type="slidenum">
              <a:rPr lang="en-GB" altLang="en-US" sz="1200">
                <a:solidFill>
                  <a:schemeClr val="tx1"/>
                </a:solidFill>
                <a:latin typeface="Times" panose="02020603050405020304" pitchFamily="18" charset="0"/>
              </a:rPr>
              <a:pPr/>
              <a:t>1</a:t>
            </a:fld>
            <a:endParaRPr lang="en-GB" altLang="en-US" sz="12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r>
              <a:rPr lang="en-GB" altLang="en-US" sz="1400" b="1" smtClean="0">
                <a:latin typeface="Verdana" panose="020B0604030504040204" pitchFamily="34" charset="0"/>
              </a:rPr>
              <a:t>CONTENTS 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en-GB" altLang="en-US" sz="1400" b="1" smtClean="0">
              <a:latin typeface="Verdana" panose="020B0604030504040204" pitchFamily="34" charset="0"/>
            </a:endParaRPr>
          </a:p>
          <a:p>
            <a:pPr marL="228600" indent="-228600" eaLnBrk="1" hangingPunct="1">
              <a:lnSpc>
                <a:spcPct val="80000"/>
              </a:lnSpc>
            </a:pPr>
            <a:r>
              <a:rPr lang="en-GB" altLang="en-US" sz="1400" b="1" smtClean="0">
                <a:latin typeface="Verdana" panose="020B0604030504040204" pitchFamily="34" charset="0"/>
              </a:rPr>
              <a:t>Section One: Background to type 2 diabetes, the metabolic syndrome and cardiovascular disease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en-GB" altLang="en-US" sz="1400" b="1" smtClean="0">
              <a:latin typeface="Verdana" panose="020B0604030504040204" pitchFamily="34" charset="0"/>
            </a:endParaRPr>
          </a:p>
          <a:p>
            <a:pPr marL="228600" indent="-228600" eaLnBrk="1" hangingPunct="1">
              <a:lnSpc>
                <a:spcPct val="80000"/>
              </a:lnSpc>
              <a:buFontTx/>
              <a:buChar char="•"/>
            </a:pPr>
            <a:r>
              <a:rPr lang="en-GB" altLang="en-US" sz="1400" b="1" smtClean="0">
                <a:latin typeface="Verdana" panose="020B0604030504040204" pitchFamily="34" charset="0"/>
              </a:rPr>
              <a:t>Type 2 diabetes</a:t>
            </a:r>
          </a:p>
          <a:p>
            <a:pPr marL="228600" indent="-228600" eaLnBrk="1" hangingPunct="1">
              <a:lnSpc>
                <a:spcPct val="80000"/>
              </a:lnSpc>
              <a:buFontTx/>
              <a:buChar char="•"/>
            </a:pPr>
            <a:r>
              <a:rPr lang="en-GB" altLang="en-US" sz="1400" b="1" smtClean="0">
                <a:latin typeface="Verdana" panose="020B0604030504040204" pitchFamily="34" charset="0"/>
              </a:rPr>
              <a:t>The metabolic syndrome – definition and components</a:t>
            </a:r>
          </a:p>
          <a:p>
            <a:pPr marL="228600" indent="-228600" eaLnBrk="1" hangingPunct="1">
              <a:lnSpc>
                <a:spcPct val="80000"/>
              </a:lnSpc>
              <a:buFontTx/>
              <a:buChar char="•"/>
            </a:pPr>
            <a:r>
              <a:rPr lang="en-GB" altLang="en-US" sz="1400" b="1" smtClean="0">
                <a:latin typeface="Verdana" panose="020B0604030504040204" pitchFamily="34" charset="0"/>
              </a:rPr>
              <a:t>Cardiovascular disease </a:t>
            </a:r>
          </a:p>
          <a:p>
            <a:pPr marL="228600" indent="-228600" eaLnBrk="1" hangingPunct="1">
              <a:lnSpc>
                <a:spcPct val="80000"/>
              </a:lnSpc>
              <a:buFontTx/>
              <a:buChar char="•"/>
            </a:pPr>
            <a:endParaRPr lang="en-GB" altLang="en-US" sz="1400" b="1" smtClean="0">
              <a:latin typeface="Verdana" panose="020B0604030504040204" pitchFamily="34" charset="0"/>
            </a:endParaRPr>
          </a:p>
          <a:p>
            <a:pPr marL="228600" indent="-228600" eaLnBrk="1" hangingPunct="1">
              <a:lnSpc>
                <a:spcPct val="80000"/>
              </a:lnSpc>
            </a:pPr>
            <a:r>
              <a:rPr lang="en-AU" altLang="en-US" b="1" smtClean="0">
                <a:latin typeface="Verdana" panose="020B0604030504040204" pitchFamily="34" charset="0"/>
              </a:rPr>
              <a:t>Section Two: The argument for intensive management and prevention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en-AU" altLang="en-US" b="1" smtClean="0">
              <a:latin typeface="Verdana" panose="020B0604030504040204" pitchFamily="34" charset="0"/>
            </a:endParaRPr>
          </a:p>
          <a:p>
            <a:pPr marL="228600" indent="-228600" eaLnBrk="1" hangingPunct="1">
              <a:lnSpc>
                <a:spcPct val="80000"/>
              </a:lnSpc>
              <a:buFontTx/>
              <a:buChar char="•"/>
            </a:pPr>
            <a:r>
              <a:rPr lang="en-AU" altLang="en-US" b="1" smtClean="0">
                <a:latin typeface="Verdana" panose="020B0604030504040204" pitchFamily="34" charset="0"/>
              </a:rPr>
              <a:t>Diabetes – A Growing Threat</a:t>
            </a:r>
          </a:p>
          <a:p>
            <a:pPr marL="228600" indent="-228600" eaLnBrk="1" hangingPunct="1">
              <a:lnSpc>
                <a:spcPct val="80000"/>
              </a:lnSpc>
              <a:buFontTx/>
              <a:buChar char="•"/>
            </a:pPr>
            <a:r>
              <a:rPr lang="en-AU" altLang="en-US" b="1" smtClean="0">
                <a:latin typeface="Verdana" panose="020B0604030504040204" pitchFamily="34" charset="0"/>
              </a:rPr>
              <a:t>The cost of diabetes</a:t>
            </a:r>
          </a:p>
          <a:p>
            <a:pPr marL="228600" indent="-228600" eaLnBrk="1" hangingPunct="1">
              <a:lnSpc>
                <a:spcPct val="80000"/>
              </a:lnSpc>
              <a:buFontTx/>
              <a:buChar char="•"/>
            </a:pPr>
            <a:r>
              <a:rPr lang="en-AU" altLang="en-US" b="1" smtClean="0">
                <a:latin typeface="Verdana" panose="020B0604030504040204" pitchFamily="34" charset="0"/>
              </a:rPr>
              <a:t>Managing diabetes and diabetic complications</a:t>
            </a:r>
          </a:p>
          <a:p>
            <a:pPr marL="228600" indent="-228600" eaLnBrk="1" hangingPunct="1">
              <a:lnSpc>
                <a:spcPct val="80000"/>
              </a:lnSpc>
              <a:buFontTx/>
              <a:buChar char="•"/>
            </a:pPr>
            <a:r>
              <a:rPr lang="en-AU" altLang="en-US" b="1" smtClean="0">
                <a:latin typeface="Verdana" panose="020B0604030504040204" pitchFamily="34" charset="0"/>
              </a:rPr>
              <a:t>Prevention and management of micro and macrovascular complications. 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en-GB" altLang="en-US" sz="1400" b="1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fld id="{94EBF0C0-DDB8-43C7-9831-098FC7EBE1B1}" type="slidenum">
              <a:rPr lang="en-GB" altLang="en-US" sz="1200">
                <a:solidFill>
                  <a:schemeClr val="tx1"/>
                </a:solidFill>
                <a:latin typeface="Times" panose="02020603050405020304" pitchFamily="18" charset="0"/>
              </a:rPr>
              <a:pPr/>
              <a:t>10</a:t>
            </a:fld>
            <a:endParaRPr lang="en-GB" altLang="en-US" sz="12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CONTENTS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Section One: Background to type 2 diabetes, the metabolic syndrome and cardiovascular disease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 b="1">
                <a:latin typeface="Verdana" panose="020B0604030504040204" pitchFamily="34" charset="0"/>
              </a:rPr>
              <a:t>Type 2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The metabolic syndrome – definition and components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Cardiovascular disease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AU" altLang="en-US">
                <a:latin typeface="Verdana" panose="020B0604030504040204" pitchFamily="34" charset="0"/>
              </a:rPr>
              <a:t>Section Two: The argument for intensive management and prevention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Diabetes – A Growing Threat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The cost of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Managing diabetes and diabetic complications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Prevention and management of micro and macrovascular complications.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fld id="{3574EB26-46E7-4FC5-AFB6-0756D5DC7B0B}" type="slidenum">
              <a:rPr lang="en-GB" altLang="en-US" sz="1200">
                <a:solidFill>
                  <a:schemeClr val="tx1"/>
                </a:solidFill>
                <a:latin typeface="Times" panose="02020603050405020304" pitchFamily="18" charset="0"/>
              </a:rPr>
              <a:pPr/>
              <a:t>11</a:t>
            </a:fld>
            <a:endParaRPr lang="en-GB" altLang="en-US" sz="12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CONTENTS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Section One: Background to type 2 diabetes, the metabolic syndrome and cardiovascular disease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 b="1">
                <a:latin typeface="Verdana" panose="020B0604030504040204" pitchFamily="34" charset="0"/>
              </a:rPr>
              <a:t>Type 2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The metabolic syndrome – definition and components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Cardiovascular disease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AU" altLang="en-US">
                <a:latin typeface="Verdana" panose="020B0604030504040204" pitchFamily="34" charset="0"/>
              </a:rPr>
              <a:t>Section Two: The argument for intensive management and prevention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Diabetes – A Growing Threat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The cost of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Managing diabetes and diabetic complications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Prevention and management of micro and macrovascular complications.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fld id="{0355BC70-D933-4AD5-B5D2-A186616C7F9C}" type="slidenum">
              <a:rPr lang="en-GB" altLang="en-US" sz="1200">
                <a:solidFill>
                  <a:schemeClr val="tx1"/>
                </a:solidFill>
                <a:latin typeface="Times" panose="02020603050405020304" pitchFamily="18" charset="0"/>
              </a:rPr>
              <a:pPr/>
              <a:t>12</a:t>
            </a:fld>
            <a:endParaRPr lang="en-GB" altLang="en-US" sz="12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CONTENTS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Section One: Background to type 2 diabetes, the metabolic syndrome and cardiovascular disease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 b="1">
                <a:latin typeface="Verdana" panose="020B0604030504040204" pitchFamily="34" charset="0"/>
              </a:rPr>
              <a:t>Type 2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The metabolic syndrome – definition and components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Cardiovascular disease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AU" altLang="en-US">
                <a:latin typeface="Verdana" panose="020B0604030504040204" pitchFamily="34" charset="0"/>
              </a:rPr>
              <a:t>Section Two: The argument for intensive management and prevention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Diabetes – A Growing Threat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The cost of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Managing diabetes and diabetic complications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Prevention and management of micro and macrovascular complications.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fld id="{169E4F18-55B1-4396-B663-A83769A98398}" type="slidenum">
              <a:rPr lang="en-GB" altLang="en-US" sz="1200">
                <a:solidFill>
                  <a:schemeClr val="tx1"/>
                </a:solidFill>
                <a:latin typeface="Times" panose="02020603050405020304" pitchFamily="18" charset="0"/>
              </a:rPr>
              <a:pPr/>
              <a:t>2</a:t>
            </a:fld>
            <a:endParaRPr lang="en-GB" altLang="en-US" sz="12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CONTENTS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Section One: Background to type 2 diabetes, the metabolic syndrome and cardiovascular disease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 b="1">
                <a:latin typeface="Verdana" panose="020B0604030504040204" pitchFamily="34" charset="0"/>
              </a:rPr>
              <a:t>Type 2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The metabolic syndrome – definition and components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Cardiovascular disease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AU" altLang="en-US">
                <a:latin typeface="Verdana" panose="020B0604030504040204" pitchFamily="34" charset="0"/>
              </a:rPr>
              <a:t>Section Two: The argument for intensive management and prevention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Diabetes – A Growing Threat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The cost of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Managing diabetes and diabetic complications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Prevention and management of micro and macrovascular complications.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fld id="{1023719A-7FB9-42BC-B515-D3A60F8072A8}" type="slidenum">
              <a:rPr lang="en-GB" altLang="en-US" sz="1200">
                <a:solidFill>
                  <a:schemeClr val="tx1"/>
                </a:solidFill>
                <a:latin typeface="Times" panose="02020603050405020304" pitchFamily="18" charset="0"/>
              </a:rPr>
              <a:pPr/>
              <a:t>3</a:t>
            </a:fld>
            <a:endParaRPr lang="en-GB" altLang="en-US" sz="12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CONTENTS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Section One: Background to type 2 diabetes, the metabolic syndrome and cardiovascular disease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 b="1">
                <a:latin typeface="Verdana" panose="020B0604030504040204" pitchFamily="34" charset="0"/>
              </a:rPr>
              <a:t>Type 2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The metabolic syndrome – definition and components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Cardiovascular disease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AU" altLang="en-US">
                <a:latin typeface="Verdana" panose="020B0604030504040204" pitchFamily="34" charset="0"/>
              </a:rPr>
              <a:t>Section Two: The argument for intensive management and prevention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Diabetes – A Growing Threat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The cost of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Managing diabetes and diabetic complications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Prevention and management of micro and macrovascular complications.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fld id="{7495B2F7-8A87-4D51-949A-DA26B9AF34EB}" type="slidenum">
              <a:rPr lang="en-GB" altLang="en-US" sz="1200">
                <a:solidFill>
                  <a:schemeClr val="tx1"/>
                </a:solidFill>
                <a:latin typeface="Times" panose="02020603050405020304" pitchFamily="18" charset="0"/>
              </a:rPr>
              <a:pPr/>
              <a:t>4</a:t>
            </a:fld>
            <a:endParaRPr lang="en-GB" altLang="en-US" sz="12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CONTENTS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Section One: Background to type 2 diabetes, the metabolic syndrome and cardiovascular disease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 b="1">
                <a:latin typeface="Verdana" panose="020B0604030504040204" pitchFamily="34" charset="0"/>
              </a:rPr>
              <a:t>Type 2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The metabolic syndrome – definition and components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Cardiovascular disease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AU" altLang="en-US">
                <a:latin typeface="Verdana" panose="020B0604030504040204" pitchFamily="34" charset="0"/>
              </a:rPr>
              <a:t>Section Two: The argument for intensive management and prevention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Diabetes – A Growing Threat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The cost of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Managing diabetes and diabetic complications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Prevention and management of micro and macrovascular complications.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fld id="{EF59E9E1-4749-4292-B258-5589E31856B4}" type="slidenum">
              <a:rPr lang="en-GB" altLang="en-US" sz="1200">
                <a:solidFill>
                  <a:schemeClr val="tx1"/>
                </a:solidFill>
                <a:latin typeface="Times" panose="02020603050405020304" pitchFamily="18" charset="0"/>
              </a:rPr>
              <a:pPr/>
              <a:t>5</a:t>
            </a:fld>
            <a:endParaRPr lang="en-GB" altLang="en-US" sz="12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CONTENTS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Section One: Background to type 2 diabetes, the metabolic syndrome and cardiovascular disease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 b="1">
                <a:latin typeface="Verdana" panose="020B0604030504040204" pitchFamily="34" charset="0"/>
              </a:rPr>
              <a:t>Type 2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The metabolic syndrome – definition and components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Cardiovascular disease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AU" altLang="en-US">
                <a:latin typeface="Verdana" panose="020B0604030504040204" pitchFamily="34" charset="0"/>
              </a:rPr>
              <a:t>Section Two: The argument for intensive management and prevention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Diabetes – A Growing Threat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The cost of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Managing diabetes and diabetic complications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Prevention and management of micro and macrovascular complications.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fld id="{8EDA6C6C-6F31-48D7-B976-BC57D6242C28}" type="slidenum">
              <a:rPr lang="en-GB" altLang="en-US" sz="1200">
                <a:solidFill>
                  <a:schemeClr val="tx1"/>
                </a:solidFill>
                <a:latin typeface="Times" panose="02020603050405020304" pitchFamily="18" charset="0"/>
              </a:rPr>
              <a:pPr/>
              <a:t>6</a:t>
            </a:fld>
            <a:endParaRPr lang="en-GB" altLang="en-US" sz="12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CONTENTS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Section One: Background to type 2 diabetes, the metabolic syndrome and cardiovascular disease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 b="1">
                <a:latin typeface="Verdana" panose="020B0604030504040204" pitchFamily="34" charset="0"/>
              </a:rPr>
              <a:t>Type 2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The metabolic syndrome – definition and components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Cardiovascular disease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AU" altLang="en-US">
                <a:latin typeface="Verdana" panose="020B0604030504040204" pitchFamily="34" charset="0"/>
              </a:rPr>
              <a:t>Section Two: The argument for intensive management and prevention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Diabetes – A Growing Threat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The cost of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Managing diabetes and diabetic complications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Prevention and management of micro and macrovascular complications.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fld id="{2C2D0324-A8D1-4B11-9E6A-7E1B5417F01F}" type="slidenum">
              <a:rPr lang="en-GB" altLang="en-US" sz="1200">
                <a:solidFill>
                  <a:schemeClr val="tx1"/>
                </a:solidFill>
                <a:latin typeface="Times" panose="02020603050405020304" pitchFamily="18" charset="0"/>
              </a:rPr>
              <a:pPr/>
              <a:t>7</a:t>
            </a:fld>
            <a:endParaRPr lang="en-GB" altLang="en-US" sz="12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CONTENTS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Section One: Background to type 2 diabetes, the metabolic syndrome and cardiovascular disease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 b="1">
                <a:latin typeface="Verdana" panose="020B0604030504040204" pitchFamily="34" charset="0"/>
              </a:rPr>
              <a:t>Type 2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The metabolic syndrome – definition and components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Cardiovascular disease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AU" altLang="en-US">
                <a:latin typeface="Verdana" panose="020B0604030504040204" pitchFamily="34" charset="0"/>
              </a:rPr>
              <a:t>Section Two: The argument for intensive management and prevention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Diabetes – A Growing Threat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The cost of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Managing diabetes and diabetic complications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Prevention and management of micro and macrovascular complications.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fld id="{FAC80613-FEE4-4FB5-A025-D0BCC6BDD082}" type="slidenum">
              <a:rPr lang="en-GB" altLang="en-US" sz="1200">
                <a:solidFill>
                  <a:schemeClr val="tx1"/>
                </a:solidFill>
                <a:latin typeface="Times" panose="02020603050405020304" pitchFamily="18" charset="0"/>
              </a:rPr>
              <a:pPr/>
              <a:t>8</a:t>
            </a:fld>
            <a:endParaRPr lang="en-GB" altLang="en-US" sz="12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CONTENTS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Section One: Background to type 2 diabetes, the metabolic syndrome and cardiovascular disease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 b="1">
                <a:latin typeface="Verdana" panose="020B0604030504040204" pitchFamily="34" charset="0"/>
              </a:rPr>
              <a:t>Type 2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The metabolic syndrome – definition and components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Cardiovascular disease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AU" altLang="en-US">
                <a:latin typeface="Verdana" panose="020B0604030504040204" pitchFamily="34" charset="0"/>
              </a:rPr>
              <a:t>Section Two: The argument for intensive management and prevention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Diabetes – A Growing Threat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The cost of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Managing diabetes and diabetic complications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Prevention and management of micro and macrovascular complications.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fld id="{EEBF6893-9545-4EA2-9E5D-B9B365F8EE34}" type="slidenum">
              <a:rPr lang="en-GB" altLang="en-US" sz="1200">
                <a:solidFill>
                  <a:schemeClr val="tx1"/>
                </a:solidFill>
                <a:latin typeface="Times" panose="02020603050405020304" pitchFamily="18" charset="0"/>
              </a:rPr>
              <a:pPr/>
              <a:t>9</a:t>
            </a:fld>
            <a:endParaRPr lang="en-GB" altLang="en-US" sz="12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CONTENTS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GB" altLang="en-US" sz="1400">
                <a:latin typeface="Verdana" panose="020B0604030504040204" pitchFamily="34" charset="0"/>
              </a:rPr>
              <a:t>Section One: Background to type 2 diabetes, the metabolic syndrome and cardiovascular disease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 b="1">
                <a:latin typeface="Verdana" panose="020B0604030504040204" pitchFamily="34" charset="0"/>
              </a:rPr>
              <a:t>Type 2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The metabolic syndrome – definition and components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altLang="en-US" sz="1400">
                <a:latin typeface="Verdana" panose="020B0604030504040204" pitchFamily="34" charset="0"/>
              </a:rPr>
              <a:t>Cardiovascular disease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r>
              <a:rPr lang="en-AU" altLang="en-US">
                <a:latin typeface="Verdana" panose="020B0604030504040204" pitchFamily="34" charset="0"/>
              </a:rPr>
              <a:t>Section Two: The argument for intensive management and prevention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Diabetes – A Growing Threat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The cost of diabetes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Managing diabetes and diabetic complications</a:t>
            </a:r>
          </a:p>
          <a:p>
            <a:pPr marL="190500" indent="-1905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AU" altLang="en-US">
                <a:latin typeface="Verdana" panose="020B0604030504040204" pitchFamily="34" charset="0"/>
              </a:rPr>
              <a:t>Prevention and management of micro and macrovascular complications. </a:t>
            </a: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latin typeface="Verdana" panose="020B0604030504040204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defRPr/>
            </a:pPr>
            <a:endParaRPr lang="en-GB" altLang="en-US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0825" y="1052513"/>
            <a:ext cx="8713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250825" y="5445125"/>
            <a:ext cx="8713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250825" y="6092825"/>
            <a:ext cx="8713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15" descr="FrontPa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8463" y="-398463"/>
            <a:ext cx="9542463" cy="725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6"/>
          <p:cNvSpPr>
            <a:spLocks noChangeArrowheads="1"/>
          </p:cNvSpPr>
          <p:nvPr userDrawn="1"/>
        </p:nvSpPr>
        <p:spPr bwMode="auto">
          <a:xfrm rot="21293526">
            <a:off x="609600" y="1219200"/>
            <a:ext cx="3962400" cy="7223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n-GB" altLang="en-US" sz="3600" b="1">
                <a:solidFill>
                  <a:schemeClr val="tx1"/>
                </a:solidFill>
              </a:rPr>
              <a:t>TIME TO ACT</a:t>
            </a:r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4213" y="5445125"/>
            <a:ext cx="7772400" cy="647700"/>
          </a:xfr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</p:spTree>
    <p:extLst>
      <p:ext uri="{BB962C8B-B14F-4D97-AF65-F5344CB8AC3E}">
        <p14:creationId xmlns:p14="http://schemas.microsoft.com/office/powerpoint/2010/main" val="1366397262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lnSpc>
                <a:spcPct val="120000"/>
              </a:lnSpc>
              <a:defRPr sz="1000" b="1"/>
            </a:lvl1pPr>
          </a:lstStyle>
          <a:p>
            <a:pPr>
              <a:lnSpc>
                <a:spcPct val="100000"/>
              </a:lnSpc>
              <a:defRPr/>
            </a:pPr>
            <a:r>
              <a:rPr lang="en-US" altLang="en-US" sz="1400"/>
              <a:t>Type 2 diabetes</a:t>
            </a:r>
            <a:r>
              <a:rPr lang="en-US" altLang="en-US" sz="1400" b="0"/>
              <a:t>, </a:t>
            </a:r>
          </a:p>
          <a:p>
            <a:pPr>
              <a:defRPr/>
            </a:pPr>
            <a:r>
              <a:rPr lang="en-US" altLang="en-US" b="0"/>
              <a:t>the </a:t>
            </a:r>
            <a:r>
              <a:rPr lang="en-US" altLang="en-US"/>
              <a:t>metabolic syndrome</a:t>
            </a:r>
            <a:r>
              <a:rPr lang="en-US" altLang="en-US" b="0"/>
              <a:t> and </a:t>
            </a:r>
            <a:r>
              <a:rPr lang="en-US" altLang="en-US"/>
              <a:t>cardiovascular disease</a:t>
            </a:r>
            <a:r>
              <a:rPr lang="en-US" altLang="en-US" b="0"/>
              <a:t> in Europe</a:t>
            </a:r>
            <a:endParaRPr lang="en-GB" altLang="en-US" b="0"/>
          </a:p>
        </p:txBody>
      </p:sp>
    </p:spTree>
    <p:extLst>
      <p:ext uri="{BB962C8B-B14F-4D97-AF65-F5344CB8AC3E}">
        <p14:creationId xmlns:p14="http://schemas.microsoft.com/office/powerpoint/2010/main" val="1969778381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88913"/>
            <a:ext cx="2058988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29325" cy="59372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lnSpc>
                <a:spcPct val="120000"/>
              </a:lnSpc>
              <a:defRPr sz="1000" b="1"/>
            </a:lvl1pPr>
          </a:lstStyle>
          <a:p>
            <a:pPr>
              <a:lnSpc>
                <a:spcPct val="100000"/>
              </a:lnSpc>
              <a:defRPr/>
            </a:pPr>
            <a:r>
              <a:rPr lang="en-US" altLang="en-US" sz="1400"/>
              <a:t>Type 2 diabetes</a:t>
            </a:r>
            <a:r>
              <a:rPr lang="en-US" altLang="en-US" sz="1400" b="0"/>
              <a:t>, </a:t>
            </a:r>
          </a:p>
          <a:p>
            <a:pPr>
              <a:defRPr/>
            </a:pPr>
            <a:r>
              <a:rPr lang="en-US" altLang="en-US" b="0"/>
              <a:t>the </a:t>
            </a:r>
            <a:r>
              <a:rPr lang="en-US" altLang="en-US"/>
              <a:t>metabolic syndrome</a:t>
            </a:r>
            <a:r>
              <a:rPr lang="en-US" altLang="en-US" b="0"/>
              <a:t> and </a:t>
            </a:r>
            <a:r>
              <a:rPr lang="en-US" altLang="en-US"/>
              <a:t>cardiovascular disease</a:t>
            </a:r>
            <a:r>
              <a:rPr lang="en-US" altLang="en-US" b="0"/>
              <a:t> in Europe</a:t>
            </a:r>
            <a:endParaRPr lang="en-GB" altLang="en-US" b="0"/>
          </a:p>
        </p:txBody>
      </p:sp>
    </p:spTree>
    <p:extLst>
      <p:ext uri="{BB962C8B-B14F-4D97-AF65-F5344CB8AC3E}">
        <p14:creationId xmlns:p14="http://schemas.microsoft.com/office/powerpoint/2010/main" val="3070831131"/>
      </p:ext>
    </p:extLst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lnSpc>
                <a:spcPct val="120000"/>
              </a:lnSpc>
              <a:defRPr sz="1000" b="1"/>
            </a:lvl1pPr>
          </a:lstStyle>
          <a:p>
            <a:pPr>
              <a:lnSpc>
                <a:spcPct val="100000"/>
              </a:lnSpc>
              <a:defRPr/>
            </a:pPr>
            <a:r>
              <a:rPr lang="en-US" altLang="en-US" sz="1400"/>
              <a:t>Type 2 diabetes</a:t>
            </a:r>
            <a:r>
              <a:rPr lang="en-US" altLang="en-US" sz="1400" b="0"/>
              <a:t>, </a:t>
            </a:r>
          </a:p>
          <a:p>
            <a:pPr>
              <a:defRPr/>
            </a:pPr>
            <a:r>
              <a:rPr lang="en-US" altLang="en-US" b="0"/>
              <a:t>the </a:t>
            </a:r>
            <a:r>
              <a:rPr lang="en-US" altLang="en-US"/>
              <a:t>metabolic syndrome</a:t>
            </a:r>
            <a:r>
              <a:rPr lang="en-US" altLang="en-US" b="0"/>
              <a:t> and </a:t>
            </a:r>
            <a:r>
              <a:rPr lang="en-US" altLang="en-US"/>
              <a:t>cardiovascular disease</a:t>
            </a:r>
            <a:r>
              <a:rPr lang="en-US" altLang="en-US" b="0"/>
              <a:t> in Europe</a:t>
            </a:r>
            <a:endParaRPr lang="en-GB" altLang="en-US" b="0"/>
          </a:p>
        </p:txBody>
      </p:sp>
    </p:spTree>
    <p:extLst>
      <p:ext uri="{BB962C8B-B14F-4D97-AF65-F5344CB8AC3E}">
        <p14:creationId xmlns:p14="http://schemas.microsoft.com/office/powerpoint/2010/main" val="1540475254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lnSpc>
                <a:spcPct val="120000"/>
              </a:lnSpc>
              <a:defRPr sz="1000" b="1"/>
            </a:lvl1pPr>
          </a:lstStyle>
          <a:p>
            <a:pPr>
              <a:lnSpc>
                <a:spcPct val="100000"/>
              </a:lnSpc>
              <a:defRPr/>
            </a:pPr>
            <a:r>
              <a:rPr lang="en-US" altLang="en-US" sz="1400"/>
              <a:t>Type 2 diabetes</a:t>
            </a:r>
            <a:r>
              <a:rPr lang="en-US" altLang="en-US" sz="1400" b="0"/>
              <a:t>, </a:t>
            </a:r>
          </a:p>
          <a:p>
            <a:pPr>
              <a:defRPr/>
            </a:pPr>
            <a:r>
              <a:rPr lang="en-US" altLang="en-US" b="0"/>
              <a:t>the </a:t>
            </a:r>
            <a:r>
              <a:rPr lang="en-US" altLang="en-US"/>
              <a:t>metabolic syndrome</a:t>
            </a:r>
            <a:r>
              <a:rPr lang="en-US" altLang="en-US" b="0"/>
              <a:t> and </a:t>
            </a:r>
            <a:r>
              <a:rPr lang="en-US" altLang="en-US"/>
              <a:t>cardiovascular disease</a:t>
            </a:r>
            <a:r>
              <a:rPr lang="en-US" altLang="en-US" b="0"/>
              <a:t> in Europe</a:t>
            </a:r>
            <a:endParaRPr lang="en-GB" altLang="en-US" b="0"/>
          </a:p>
        </p:txBody>
      </p:sp>
    </p:spTree>
    <p:extLst>
      <p:ext uri="{BB962C8B-B14F-4D97-AF65-F5344CB8AC3E}">
        <p14:creationId xmlns:p14="http://schemas.microsoft.com/office/powerpoint/2010/main" val="2355081897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lnSpc>
                <a:spcPct val="120000"/>
              </a:lnSpc>
              <a:defRPr sz="1000" b="1"/>
            </a:lvl1pPr>
          </a:lstStyle>
          <a:p>
            <a:pPr>
              <a:lnSpc>
                <a:spcPct val="100000"/>
              </a:lnSpc>
              <a:defRPr/>
            </a:pPr>
            <a:r>
              <a:rPr lang="en-US" altLang="en-US" sz="1400"/>
              <a:t>Type 2 diabetes</a:t>
            </a:r>
            <a:r>
              <a:rPr lang="en-US" altLang="en-US" sz="1400" b="0"/>
              <a:t>, </a:t>
            </a:r>
          </a:p>
          <a:p>
            <a:pPr>
              <a:defRPr/>
            </a:pPr>
            <a:r>
              <a:rPr lang="en-US" altLang="en-US" b="0"/>
              <a:t>the </a:t>
            </a:r>
            <a:r>
              <a:rPr lang="en-US" altLang="en-US"/>
              <a:t>metabolic syndrome</a:t>
            </a:r>
            <a:r>
              <a:rPr lang="en-US" altLang="en-US" b="0"/>
              <a:t> and </a:t>
            </a:r>
            <a:r>
              <a:rPr lang="en-US" altLang="en-US"/>
              <a:t>cardiovascular disease</a:t>
            </a:r>
            <a:r>
              <a:rPr lang="en-US" altLang="en-US" b="0"/>
              <a:t> in Europe</a:t>
            </a:r>
            <a:endParaRPr lang="en-GB" altLang="en-US" b="0"/>
          </a:p>
        </p:txBody>
      </p:sp>
    </p:spTree>
    <p:extLst>
      <p:ext uri="{BB962C8B-B14F-4D97-AF65-F5344CB8AC3E}">
        <p14:creationId xmlns:p14="http://schemas.microsoft.com/office/powerpoint/2010/main" val="1138903715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lnSpc>
                <a:spcPct val="120000"/>
              </a:lnSpc>
              <a:defRPr sz="1000" b="1"/>
            </a:lvl1pPr>
          </a:lstStyle>
          <a:p>
            <a:pPr>
              <a:lnSpc>
                <a:spcPct val="100000"/>
              </a:lnSpc>
              <a:defRPr/>
            </a:pPr>
            <a:r>
              <a:rPr lang="en-US" altLang="en-US" sz="1400"/>
              <a:t>Type 2 diabetes</a:t>
            </a:r>
            <a:r>
              <a:rPr lang="en-US" altLang="en-US" sz="1400" b="0"/>
              <a:t>, </a:t>
            </a:r>
          </a:p>
          <a:p>
            <a:pPr>
              <a:defRPr/>
            </a:pPr>
            <a:r>
              <a:rPr lang="en-US" altLang="en-US" b="0"/>
              <a:t>the </a:t>
            </a:r>
            <a:r>
              <a:rPr lang="en-US" altLang="en-US"/>
              <a:t>metabolic syndrome</a:t>
            </a:r>
            <a:r>
              <a:rPr lang="en-US" altLang="en-US" b="0"/>
              <a:t> and </a:t>
            </a:r>
            <a:r>
              <a:rPr lang="en-US" altLang="en-US"/>
              <a:t>cardiovascular disease</a:t>
            </a:r>
            <a:r>
              <a:rPr lang="en-US" altLang="en-US" b="0"/>
              <a:t> in Europe</a:t>
            </a:r>
            <a:endParaRPr lang="en-GB" altLang="en-US" b="0"/>
          </a:p>
        </p:txBody>
      </p:sp>
    </p:spTree>
    <p:extLst>
      <p:ext uri="{BB962C8B-B14F-4D97-AF65-F5344CB8AC3E}">
        <p14:creationId xmlns:p14="http://schemas.microsoft.com/office/powerpoint/2010/main" val="1396474367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lnSpc>
                <a:spcPct val="120000"/>
              </a:lnSpc>
              <a:defRPr sz="1000" b="1"/>
            </a:lvl1pPr>
          </a:lstStyle>
          <a:p>
            <a:pPr>
              <a:lnSpc>
                <a:spcPct val="100000"/>
              </a:lnSpc>
              <a:defRPr/>
            </a:pPr>
            <a:r>
              <a:rPr lang="en-US" altLang="en-US" sz="1400"/>
              <a:t>Type 2 diabetes</a:t>
            </a:r>
            <a:r>
              <a:rPr lang="en-US" altLang="en-US" sz="1400" b="0"/>
              <a:t>, </a:t>
            </a:r>
          </a:p>
          <a:p>
            <a:pPr>
              <a:defRPr/>
            </a:pPr>
            <a:r>
              <a:rPr lang="en-US" altLang="en-US" b="0"/>
              <a:t>the </a:t>
            </a:r>
            <a:r>
              <a:rPr lang="en-US" altLang="en-US"/>
              <a:t>metabolic syndrome</a:t>
            </a:r>
            <a:r>
              <a:rPr lang="en-US" altLang="en-US" b="0"/>
              <a:t> and </a:t>
            </a:r>
            <a:r>
              <a:rPr lang="en-US" altLang="en-US"/>
              <a:t>cardiovascular disease</a:t>
            </a:r>
            <a:r>
              <a:rPr lang="en-US" altLang="en-US" b="0"/>
              <a:t> in Europe</a:t>
            </a:r>
            <a:endParaRPr lang="en-GB" altLang="en-US" b="0"/>
          </a:p>
        </p:txBody>
      </p:sp>
    </p:spTree>
    <p:extLst>
      <p:ext uri="{BB962C8B-B14F-4D97-AF65-F5344CB8AC3E}">
        <p14:creationId xmlns:p14="http://schemas.microsoft.com/office/powerpoint/2010/main" val="1554085909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lnSpc>
                <a:spcPct val="120000"/>
              </a:lnSpc>
              <a:defRPr sz="1000" b="1"/>
            </a:lvl1pPr>
          </a:lstStyle>
          <a:p>
            <a:pPr>
              <a:lnSpc>
                <a:spcPct val="100000"/>
              </a:lnSpc>
              <a:defRPr/>
            </a:pPr>
            <a:r>
              <a:rPr lang="en-US" altLang="en-US" sz="1400"/>
              <a:t>Type 2 diabetes</a:t>
            </a:r>
            <a:r>
              <a:rPr lang="en-US" altLang="en-US" sz="1400" b="0"/>
              <a:t>, </a:t>
            </a:r>
          </a:p>
          <a:p>
            <a:pPr>
              <a:defRPr/>
            </a:pPr>
            <a:r>
              <a:rPr lang="en-US" altLang="en-US" b="0"/>
              <a:t>the </a:t>
            </a:r>
            <a:r>
              <a:rPr lang="en-US" altLang="en-US"/>
              <a:t>metabolic syndrome</a:t>
            </a:r>
            <a:r>
              <a:rPr lang="en-US" altLang="en-US" b="0"/>
              <a:t> and </a:t>
            </a:r>
            <a:r>
              <a:rPr lang="en-US" altLang="en-US"/>
              <a:t>cardiovascular disease</a:t>
            </a:r>
            <a:r>
              <a:rPr lang="en-US" altLang="en-US" b="0"/>
              <a:t> in Europe</a:t>
            </a:r>
            <a:endParaRPr lang="en-GB" altLang="en-US" b="0"/>
          </a:p>
        </p:txBody>
      </p:sp>
    </p:spTree>
    <p:extLst>
      <p:ext uri="{BB962C8B-B14F-4D97-AF65-F5344CB8AC3E}">
        <p14:creationId xmlns:p14="http://schemas.microsoft.com/office/powerpoint/2010/main" val="3695266296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lnSpc>
                <a:spcPct val="120000"/>
              </a:lnSpc>
              <a:defRPr sz="1000" b="1"/>
            </a:lvl1pPr>
          </a:lstStyle>
          <a:p>
            <a:pPr>
              <a:lnSpc>
                <a:spcPct val="100000"/>
              </a:lnSpc>
              <a:defRPr/>
            </a:pPr>
            <a:r>
              <a:rPr lang="en-US" altLang="en-US" sz="1400"/>
              <a:t>Type 2 diabetes</a:t>
            </a:r>
            <a:r>
              <a:rPr lang="en-US" altLang="en-US" sz="1400" b="0"/>
              <a:t>, </a:t>
            </a:r>
          </a:p>
          <a:p>
            <a:pPr>
              <a:defRPr/>
            </a:pPr>
            <a:r>
              <a:rPr lang="en-US" altLang="en-US" b="0"/>
              <a:t>the </a:t>
            </a:r>
            <a:r>
              <a:rPr lang="en-US" altLang="en-US"/>
              <a:t>metabolic syndrome</a:t>
            </a:r>
            <a:r>
              <a:rPr lang="en-US" altLang="en-US" b="0"/>
              <a:t> and </a:t>
            </a:r>
            <a:r>
              <a:rPr lang="en-US" altLang="en-US"/>
              <a:t>cardiovascular disease</a:t>
            </a:r>
            <a:r>
              <a:rPr lang="en-US" altLang="en-US" b="0"/>
              <a:t> in Europe</a:t>
            </a:r>
            <a:endParaRPr lang="en-GB" altLang="en-US" b="0"/>
          </a:p>
        </p:txBody>
      </p:sp>
    </p:spTree>
    <p:extLst>
      <p:ext uri="{BB962C8B-B14F-4D97-AF65-F5344CB8AC3E}">
        <p14:creationId xmlns:p14="http://schemas.microsoft.com/office/powerpoint/2010/main" val="1685481955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lnSpc>
                <a:spcPct val="120000"/>
              </a:lnSpc>
              <a:defRPr sz="1000" b="1"/>
            </a:lvl1pPr>
          </a:lstStyle>
          <a:p>
            <a:pPr>
              <a:lnSpc>
                <a:spcPct val="100000"/>
              </a:lnSpc>
              <a:defRPr/>
            </a:pPr>
            <a:r>
              <a:rPr lang="en-US" altLang="en-US" sz="1400"/>
              <a:t>Type 2 diabetes</a:t>
            </a:r>
            <a:r>
              <a:rPr lang="en-US" altLang="en-US" sz="1400" b="0"/>
              <a:t>, </a:t>
            </a:r>
          </a:p>
          <a:p>
            <a:pPr>
              <a:defRPr/>
            </a:pPr>
            <a:r>
              <a:rPr lang="en-US" altLang="en-US" b="0"/>
              <a:t>the </a:t>
            </a:r>
            <a:r>
              <a:rPr lang="en-US" altLang="en-US"/>
              <a:t>metabolic syndrome</a:t>
            </a:r>
            <a:r>
              <a:rPr lang="en-US" altLang="en-US" b="0"/>
              <a:t> and </a:t>
            </a:r>
            <a:r>
              <a:rPr lang="en-US" altLang="en-US"/>
              <a:t>cardiovascular disease</a:t>
            </a:r>
            <a:r>
              <a:rPr lang="en-US" altLang="en-US" b="0"/>
              <a:t> in Europe</a:t>
            </a:r>
            <a:endParaRPr lang="en-GB" altLang="en-US" b="0"/>
          </a:p>
        </p:txBody>
      </p:sp>
    </p:spTree>
    <p:extLst>
      <p:ext uri="{BB962C8B-B14F-4D97-AF65-F5344CB8AC3E}">
        <p14:creationId xmlns:p14="http://schemas.microsoft.com/office/powerpoint/2010/main" val="3724059318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lnSpc>
                <a:spcPct val="120000"/>
              </a:lnSpc>
              <a:defRPr sz="1000" b="1"/>
            </a:lvl1pPr>
          </a:lstStyle>
          <a:p>
            <a:pPr>
              <a:lnSpc>
                <a:spcPct val="100000"/>
              </a:lnSpc>
              <a:defRPr/>
            </a:pPr>
            <a:r>
              <a:rPr lang="en-US" altLang="en-US" sz="1400"/>
              <a:t>Type 2 diabetes</a:t>
            </a:r>
            <a:r>
              <a:rPr lang="en-US" altLang="en-US" sz="1400" b="0"/>
              <a:t>, </a:t>
            </a:r>
          </a:p>
          <a:p>
            <a:pPr>
              <a:defRPr/>
            </a:pPr>
            <a:r>
              <a:rPr lang="en-US" altLang="en-US" b="0"/>
              <a:t>the </a:t>
            </a:r>
            <a:r>
              <a:rPr lang="en-US" altLang="en-US"/>
              <a:t>metabolic syndrome</a:t>
            </a:r>
            <a:r>
              <a:rPr lang="en-US" altLang="en-US" b="0"/>
              <a:t> and </a:t>
            </a:r>
            <a:r>
              <a:rPr lang="en-US" altLang="en-US"/>
              <a:t>cardiovascular disease</a:t>
            </a:r>
            <a:r>
              <a:rPr lang="en-US" altLang="en-US" b="0"/>
              <a:t> in Europe</a:t>
            </a:r>
            <a:endParaRPr lang="en-GB" altLang="en-US" b="0"/>
          </a:p>
        </p:txBody>
      </p:sp>
    </p:spTree>
    <p:extLst>
      <p:ext uri="{BB962C8B-B14F-4D97-AF65-F5344CB8AC3E}">
        <p14:creationId xmlns:p14="http://schemas.microsoft.com/office/powerpoint/2010/main" val="4074075590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6" descr="ppt_bann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5727700"/>
            <a:ext cx="9577388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Fourth level</a:t>
            </a:r>
          </a:p>
          <a:p>
            <a:pPr lvl="3"/>
            <a:r>
              <a:rPr lang="en-GB" altLang="en-US" smtClean="0"/>
              <a:t>Fifth level </a:t>
            </a:r>
          </a:p>
        </p:txBody>
      </p:sp>
      <p:sp>
        <p:nvSpPr>
          <p:cNvPr id="39967" name="Rectangle 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205538"/>
            <a:ext cx="721201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b="1"/>
              <a:t>Type 2 diabetes</a:t>
            </a:r>
            <a:r>
              <a:rPr lang="en-US" altLang="en-US"/>
              <a:t>, </a:t>
            </a:r>
          </a:p>
          <a:p>
            <a:pPr>
              <a:lnSpc>
                <a:spcPct val="120000"/>
              </a:lnSpc>
              <a:defRPr/>
            </a:pPr>
            <a:r>
              <a:rPr lang="en-US" altLang="en-US" sz="1000"/>
              <a:t>the </a:t>
            </a:r>
            <a:r>
              <a:rPr lang="en-US" altLang="en-US" sz="1000" b="1"/>
              <a:t>metabolic syndrome</a:t>
            </a:r>
            <a:r>
              <a:rPr lang="en-US" altLang="en-US" sz="1000"/>
              <a:t> and </a:t>
            </a:r>
            <a:r>
              <a:rPr lang="en-US" altLang="en-US" sz="1000" b="1"/>
              <a:t>cardiovascular disease</a:t>
            </a:r>
            <a:r>
              <a:rPr lang="en-US" altLang="en-US" sz="1000"/>
              <a:t> in Europe</a:t>
            </a:r>
            <a:endParaRPr lang="en-GB" altLang="en-US" sz="1000"/>
          </a:p>
        </p:txBody>
      </p:sp>
      <p:sp>
        <p:nvSpPr>
          <p:cNvPr id="1030" name="Text Box 32"/>
          <p:cNvSpPr txBox="1">
            <a:spLocks noChangeArrowheads="1"/>
          </p:cNvSpPr>
          <p:nvPr userDrawn="1"/>
        </p:nvSpPr>
        <p:spPr bwMode="auto">
          <a:xfrm rot="-246194">
            <a:off x="304800" y="6216650"/>
            <a:ext cx="1685925" cy="336550"/>
          </a:xfrm>
          <a:prstGeom prst="rect">
            <a:avLst/>
          </a:prstGeom>
          <a:solidFill>
            <a:srgbClr val="800000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fr-FR" altLang="en-US" sz="1600" b="1">
                <a:solidFill>
                  <a:schemeClr val="tx1"/>
                </a:solidFill>
              </a:rPr>
              <a:t>TIME TO ACT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ransition>
    <p:cut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50888" indent="-2778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506538" indent="-428625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914525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Verdana" panose="020B060403050404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322513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5"/>
          <p:cNvSpPr>
            <a:spLocks noChangeShapeType="1"/>
          </p:cNvSpPr>
          <p:nvPr/>
        </p:nvSpPr>
        <p:spPr bwMode="auto">
          <a:xfrm>
            <a:off x="250825" y="6092825"/>
            <a:ext cx="8713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5" name="Picture 24" descr="FrontP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2263" y="-381000"/>
            <a:ext cx="9542463" cy="725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25"/>
          <p:cNvSpPr>
            <a:spLocks noChangeArrowheads="1"/>
          </p:cNvSpPr>
          <p:nvPr/>
        </p:nvSpPr>
        <p:spPr bwMode="auto">
          <a:xfrm rot="-306474">
            <a:off x="530225" y="1208088"/>
            <a:ext cx="4475163" cy="5222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2800" b="1">
                <a:solidFill>
                  <a:schemeClr val="tx1"/>
                </a:solidFill>
              </a:rPr>
              <a:t>Cellular Processes:</a:t>
            </a:r>
          </a:p>
        </p:txBody>
      </p:sp>
      <p:sp>
        <p:nvSpPr>
          <p:cNvPr id="3077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539750" y="2590800"/>
            <a:ext cx="7772400" cy="1630363"/>
          </a:xfrm>
          <a:noFill/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en-US" altLang="en-US" sz="3600" smtClean="0">
                <a:solidFill>
                  <a:schemeClr val="tx1"/>
                </a:solidFill>
              </a:rPr>
              <a:t>Glucose Tolerance Test (GTT)</a:t>
            </a:r>
            <a:endParaRPr lang="en-GB" altLang="en-US" sz="360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943600" y="5157788"/>
            <a:ext cx="3200400" cy="1584325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sz="1800" dirty="0">
              <a:solidFill>
                <a:schemeClr val="bg2">
                  <a:lumMod val="90000"/>
                </a:schemeClr>
              </a:solidFill>
              <a:latin typeface="Bodoni MT Black" pitchFamily="18" charset="0"/>
            </a:endParaRPr>
          </a:p>
        </p:txBody>
      </p:sp>
      <p:pic>
        <p:nvPicPr>
          <p:cNvPr id="3079" name="Picture 8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5453063"/>
            <a:ext cx="12795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2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3743325"/>
            <a:ext cx="2690812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50825" y="6205538"/>
            <a:ext cx="1800225" cy="46355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5" name="Text Box 12"/>
          <p:cNvSpPr txBox="1">
            <a:spLocks noChangeArrowheads="1"/>
          </p:cNvSpPr>
          <p:nvPr/>
        </p:nvSpPr>
        <p:spPr bwMode="auto">
          <a:xfrm>
            <a:off x="900113" y="1700213"/>
            <a:ext cx="7315200" cy="393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Verdana" panose="020B0604030504040204" pitchFamily="34" charset="0"/>
              <a:buAutoNum type="arabicPeriod"/>
            </a:pPr>
            <a:r>
              <a:rPr lang="en-US" altLang="en-US" sz="2400" dirty="0"/>
              <a:t>The subject should have been fasting for the previous 8-14 hours (water is allowed</a:t>
            </a:r>
            <a:r>
              <a:rPr lang="en-US" altLang="en-US" sz="2400" dirty="0" smtClean="0"/>
              <a:t>).</a:t>
            </a:r>
          </a:p>
          <a:p>
            <a:pPr algn="just" eaLnBrk="1" hangingPunct="1">
              <a:spcBef>
                <a:spcPct val="20000"/>
              </a:spcBef>
              <a:buFont typeface="Verdana" panose="020B0604030504040204" pitchFamily="34" charset="0"/>
              <a:buAutoNum type="arabicPeriod"/>
            </a:pPr>
            <a:r>
              <a:rPr lang="en-US" altLang="en-US" sz="2400" dirty="0"/>
              <a:t>Determine each subject's normal blood glucose level, using a glucose meter.</a:t>
            </a:r>
          </a:p>
          <a:p>
            <a:pPr algn="just" eaLnBrk="1" hangingPunct="1">
              <a:spcBef>
                <a:spcPct val="20000"/>
              </a:spcBef>
              <a:buFont typeface="Verdana" panose="020B0604030504040204" pitchFamily="34" charset="0"/>
              <a:buAutoNum type="arabicPeriod"/>
            </a:pPr>
            <a:r>
              <a:rPr lang="en-US" altLang="en-US" sz="2400" dirty="0"/>
              <a:t>The subject is then given a glucose solution to drink. The quantity of solution will be based on a quantity of 1g of glucose per kilogram of body weight. It should be drunk within 5 minutes</a:t>
            </a:r>
            <a:r>
              <a:rPr lang="en-US" altLang="en-US" sz="2400" dirty="0" smtClean="0"/>
              <a:t>.</a:t>
            </a:r>
            <a:endParaRPr lang="en-US" altLang="en-US" sz="2400" dirty="0"/>
          </a:p>
        </p:txBody>
      </p:sp>
      <p:pic>
        <p:nvPicPr>
          <p:cNvPr id="13316" name="Picture 18" descr="ppt_bannerabove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75"/>
            <a:ext cx="13789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21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Procedure</a:t>
            </a:r>
          </a:p>
        </p:txBody>
      </p:sp>
      <p:pic>
        <p:nvPicPr>
          <p:cNvPr id="9" name="Picture 14" descr="http://cdn1.kevinmd.com/blog/wp-content/uploads/shutterstock_105418667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803468"/>
            <a:ext cx="1592449" cy="1054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 bwMode="auto">
          <a:xfrm rot="21355914">
            <a:off x="241300" y="6156325"/>
            <a:ext cx="1800225" cy="454025"/>
          </a:xfrm>
          <a:prstGeom prst="rect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Benjamin Gothic" pitchFamily="34" charset="0"/>
              </a:rPr>
              <a:t>GTT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50825" y="6205538"/>
            <a:ext cx="1800225" cy="46355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7" name="Text Box 12"/>
          <p:cNvSpPr txBox="1">
            <a:spLocks noChangeArrowheads="1"/>
          </p:cNvSpPr>
          <p:nvPr/>
        </p:nvSpPr>
        <p:spPr bwMode="auto">
          <a:xfrm>
            <a:off x="900113" y="1700213"/>
            <a:ext cx="73152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algn="just">
              <a:buFont typeface="Verdana" panose="020B0604030504040204" pitchFamily="34" charset="0"/>
              <a:buAutoNum type="arabicPeriod" startAt="4"/>
            </a:pPr>
            <a:r>
              <a:rPr lang="en-US" altLang="en-US" sz="2400" dirty="0"/>
              <a:t>After ingesting the glucose, the subject will repeat the glucose test every 30 minutes. Testing will continue in this manner for 2 hours or until the end of the lab period</a:t>
            </a:r>
            <a:r>
              <a:rPr lang="en-US" altLang="en-US" sz="2400" dirty="0" smtClean="0"/>
              <a:t>.</a:t>
            </a:r>
          </a:p>
          <a:p>
            <a:pPr algn="just">
              <a:buFont typeface="Verdana" panose="020B0604030504040204" pitchFamily="34" charset="0"/>
              <a:buAutoNum type="arabicPeriod" startAt="4"/>
            </a:pPr>
            <a:r>
              <a:rPr lang="en-US" altLang="en-US" sz="2400" dirty="0"/>
              <a:t>Record and graph the results of the blood glucose tests and then compare with the normal glucose tolerance test curve</a:t>
            </a:r>
            <a:r>
              <a:rPr lang="en-US" altLang="en-US" sz="2400" dirty="0" smtClean="0"/>
              <a:t>.</a:t>
            </a:r>
            <a:endParaRPr lang="en-US" altLang="en-US" sz="2400" dirty="0"/>
          </a:p>
        </p:txBody>
      </p:sp>
      <p:pic>
        <p:nvPicPr>
          <p:cNvPr id="16388" name="Picture 18" descr="ppt_bannerabove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75"/>
            <a:ext cx="13789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21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Procedure</a:t>
            </a:r>
          </a:p>
        </p:txBody>
      </p:sp>
      <p:pic>
        <p:nvPicPr>
          <p:cNvPr id="9" name="Picture 14" descr="http://cdn1.kevinmd.com/blog/wp-content/uploads/shutterstock_105418667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803468"/>
            <a:ext cx="1592449" cy="1054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 bwMode="auto">
          <a:xfrm rot="21355914">
            <a:off x="241300" y="6156325"/>
            <a:ext cx="1800225" cy="454025"/>
          </a:xfrm>
          <a:prstGeom prst="rect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Benjamin Gothic" pitchFamily="34" charset="0"/>
              </a:rPr>
              <a:t>GTT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50825" y="6205538"/>
            <a:ext cx="1800225" cy="46355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35" name="Text Box 12"/>
          <p:cNvSpPr txBox="1">
            <a:spLocks noChangeArrowheads="1"/>
          </p:cNvSpPr>
          <p:nvPr/>
        </p:nvSpPr>
        <p:spPr bwMode="auto">
          <a:xfrm>
            <a:off x="900113" y="5127625"/>
            <a:ext cx="7315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200" b="1"/>
              <a:t>Figure: Glucose Tolerance curve in a normal person and in a person with diabetes</a:t>
            </a:r>
            <a:endParaRPr lang="en-US" altLang="en-US" sz="1200"/>
          </a:p>
        </p:txBody>
      </p:sp>
      <p:pic>
        <p:nvPicPr>
          <p:cNvPr id="18436" name="Picture 18" descr="ppt_bannerabove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75"/>
            <a:ext cx="13789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21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Procedure</a:t>
            </a:r>
          </a:p>
        </p:txBody>
      </p:sp>
      <p:pic>
        <p:nvPicPr>
          <p:cNvPr id="9" name="Picture 14" descr="http://cdn1.kevinmd.com/blog/wp-content/uploads/shutterstock_105418667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803468"/>
            <a:ext cx="1592449" cy="1054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 bwMode="auto">
          <a:xfrm rot="21355914">
            <a:off x="241300" y="6156325"/>
            <a:ext cx="1800225" cy="454025"/>
          </a:xfrm>
          <a:prstGeom prst="rect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Benjamin Gothic" pitchFamily="34" charset="0"/>
              </a:rPr>
              <a:t>GTT</a:t>
            </a:r>
          </a:p>
        </p:txBody>
      </p:sp>
      <p:pic>
        <p:nvPicPr>
          <p:cNvPr id="70660" name="Picture 4" descr="Image result for glucose tolerance tes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44" y="1124744"/>
            <a:ext cx="5613495" cy="38813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50825" y="6205538"/>
            <a:ext cx="1800225" cy="46355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900113" y="1700213"/>
            <a:ext cx="73152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400">
                <a:solidFill>
                  <a:schemeClr val="bg2"/>
                </a:solidFill>
              </a:rPr>
              <a:t>A </a:t>
            </a:r>
            <a:r>
              <a:rPr lang="en-US" altLang="en-US" sz="2400" b="1">
                <a:solidFill>
                  <a:schemeClr val="bg2"/>
                </a:solidFill>
              </a:rPr>
              <a:t>glucose tolerance test </a:t>
            </a:r>
            <a:r>
              <a:rPr lang="en-US" altLang="en-US" sz="2400">
                <a:solidFill>
                  <a:schemeClr val="bg2"/>
                </a:solidFill>
              </a:rPr>
              <a:t>determines how quickly glucose is cleared from the blood. The test is usually used to diagnose </a:t>
            </a:r>
            <a:r>
              <a:rPr lang="en-US" altLang="en-US" sz="2400" b="1">
                <a:solidFill>
                  <a:schemeClr val="bg2"/>
                </a:solidFill>
              </a:rPr>
              <a:t>prediabetes</a:t>
            </a:r>
            <a:r>
              <a:rPr lang="en-US" altLang="en-US" sz="2400">
                <a:solidFill>
                  <a:schemeClr val="bg2"/>
                </a:solidFill>
              </a:rPr>
              <a:t>, </a:t>
            </a:r>
            <a:r>
              <a:rPr lang="en-US" altLang="en-US" sz="2400" b="1">
                <a:solidFill>
                  <a:schemeClr val="bg2"/>
                </a:solidFill>
              </a:rPr>
              <a:t>diabetes</a:t>
            </a:r>
            <a:r>
              <a:rPr lang="en-US" altLang="en-US" sz="2400">
                <a:solidFill>
                  <a:schemeClr val="bg2"/>
                </a:solidFill>
              </a:rPr>
              <a:t>, and is used to check for diabetes that occurs with pregnancy (</a:t>
            </a:r>
            <a:r>
              <a:rPr lang="en-US" altLang="en-US" sz="2400" b="1">
                <a:solidFill>
                  <a:schemeClr val="bg2"/>
                </a:solidFill>
              </a:rPr>
              <a:t>gestational</a:t>
            </a:r>
            <a:r>
              <a:rPr lang="en-US" altLang="en-US" sz="2400">
                <a:solidFill>
                  <a:schemeClr val="bg2"/>
                </a:solidFill>
              </a:rPr>
              <a:t> </a:t>
            </a:r>
            <a:r>
              <a:rPr lang="en-US" altLang="en-US" sz="2400" b="1">
                <a:solidFill>
                  <a:schemeClr val="bg2"/>
                </a:solidFill>
              </a:rPr>
              <a:t>diabetes</a:t>
            </a:r>
            <a:r>
              <a:rPr lang="en-US" altLang="en-US" sz="2400">
                <a:solidFill>
                  <a:schemeClr val="bg2"/>
                </a:solidFill>
              </a:rPr>
              <a:t>).</a:t>
            </a:r>
            <a:endParaRPr lang="fr-FR" altLang="en-US" sz="2400">
              <a:solidFill>
                <a:schemeClr val="bg2"/>
              </a:solidFill>
            </a:endParaRPr>
          </a:p>
        </p:txBody>
      </p:sp>
      <p:pic>
        <p:nvPicPr>
          <p:cNvPr id="4100" name="Picture 18" descr="ppt_bannerabove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75"/>
            <a:ext cx="13789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21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Purpose</a:t>
            </a:r>
          </a:p>
        </p:txBody>
      </p:sp>
      <p:pic>
        <p:nvPicPr>
          <p:cNvPr id="9" name="Picture 14" descr="http://cdn1.kevinmd.com/blog/wp-content/uploads/shutterstock_105418667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803468"/>
            <a:ext cx="1592449" cy="1054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 bwMode="auto">
          <a:xfrm rot="21355914">
            <a:off x="241300" y="6156325"/>
            <a:ext cx="1800225" cy="454025"/>
          </a:xfrm>
          <a:prstGeom prst="rect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Benjamin Gothic" pitchFamily="34" charset="0"/>
              </a:rPr>
              <a:t>GTT</a:t>
            </a:r>
          </a:p>
        </p:txBody>
      </p:sp>
      <p:pic>
        <p:nvPicPr>
          <p:cNvPr id="7177" name="Picture 9" descr="Image result for purpose of glucose tolerance tes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229" y="3900712"/>
            <a:ext cx="4012765" cy="21925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50825" y="6205538"/>
            <a:ext cx="1800225" cy="46355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3" name="Text Box 12"/>
          <p:cNvSpPr txBox="1">
            <a:spLocks noChangeArrowheads="1"/>
          </p:cNvSpPr>
          <p:nvPr/>
        </p:nvSpPr>
        <p:spPr bwMode="auto">
          <a:xfrm>
            <a:off x="900113" y="1700213"/>
            <a:ext cx="7315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400" dirty="0" smtClean="0"/>
              <a:t>The </a:t>
            </a:r>
            <a:r>
              <a:rPr lang="en-US" altLang="en-US" sz="2400" dirty="0"/>
              <a:t>amount of glucose which circulates in the blood of a healthy body is dependent upon several digestive and hormonal conditions and is usually between </a:t>
            </a:r>
            <a:r>
              <a:rPr lang="en-US" altLang="en-US" sz="2400" b="1" dirty="0"/>
              <a:t>80-120mg/dl</a:t>
            </a:r>
            <a:r>
              <a:rPr lang="en-US" altLang="en-US" sz="2400" dirty="0"/>
              <a:t> of blood. The plasma sugar level is maintained by hormones released from the pancreas.</a:t>
            </a:r>
            <a:endParaRPr lang="en-US" altLang="en-US" sz="2400" dirty="0">
              <a:solidFill>
                <a:schemeClr val="bg2"/>
              </a:solidFill>
            </a:endParaRPr>
          </a:p>
        </p:txBody>
      </p:sp>
      <p:pic>
        <p:nvPicPr>
          <p:cNvPr id="5124" name="Picture 18" descr="ppt_bannerabove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75"/>
            <a:ext cx="13789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21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Background</a:t>
            </a:r>
          </a:p>
        </p:txBody>
      </p:sp>
      <p:pic>
        <p:nvPicPr>
          <p:cNvPr id="9" name="Picture 14" descr="http://cdn1.kevinmd.com/blog/wp-content/uploads/shutterstock_105418667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803468"/>
            <a:ext cx="1592449" cy="1054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 bwMode="auto">
          <a:xfrm rot="21355914">
            <a:off x="241300" y="6156325"/>
            <a:ext cx="1800225" cy="454025"/>
          </a:xfrm>
          <a:prstGeom prst="rect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Benjamin Gothic" pitchFamily="34" charset="0"/>
              </a:rPr>
              <a:t>GTT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50825" y="6205538"/>
            <a:ext cx="1800225" cy="46355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7" name="Text Box 12"/>
          <p:cNvSpPr txBox="1">
            <a:spLocks noChangeArrowheads="1"/>
          </p:cNvSpPr>
          <p:nvPr/>
        </p:nvSpPr>
        <p:spPr bwMode="auto">
          <a:xfrm>
            <a:off x="900113" y="1700213"/>
            <a:ext cx="73152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400"/>
              <a:t>The hormone </a:t>
            </a:r>
            <a:r>
              <a:rPr lang="en-US" altLang="en-US" sz="2400" b="1"/>
              <a:t>glucagon</a:t>
            </a:r>
            <a:r>
              <a:rPr lang="en-US" altLang="en-US" sz="2400"/>
              <a:t>, which is released by </a:t>
            </a:r>
            <a:r>
              <a:rPr lang="en-US" altLang="en-US" sz="2400" b="1"/>
              <a:t>pancreatic alpha cells</a:t>
            </a:r>
            <a:r>
              <a:rPr lang="en-US" altLang="en-US" sz="2400"/>
              <a:t>, increases blood sugar by stimulating the conversion of glucose from glycogen. As the blood sugar rises, the </a:t>
            </a:r>
            <a:r>
              <a:rPr lang="en-US" altLang="en-US" sz="2400" b="1"/>
              <a:t>beta cells of pancreas</a:t>
            </a:r>
            <a:r>
              <a:rPr lang="en-US" altLang="en-US" sz="2400"/>
              <a:t> stimulate the production and released of </a:t>
            </a:r>
            <a:r>
              <a:rPr lang="en-US" altLang="en-US" sz="2400" b="1"/>
              <a:t>insulin</a:t>
            </a:r>
            <a:r>
              <a:rPr lang="en-US" altLang="en-US" sz="2400"/>
              <a:t> which acts to increase the cellular uptake of glucose as well as the conversion of the glucose to glycogen.</a:t>
            </a:r>
            <a:endParaRPr lang="en-US" altLang="en-US" sz="2400">
              <a:solidFill>
                <a:schemeClr val="bg2"/>
              </a:solidFill>
            </a:endParaRPr>
          </a:p>
        </p:txBody>
      </p:sp>
      <p:pic>
        <p:nvPicPr>
          <p:cNvPr id="6148" name="Picture 18" descr="ppt_bannerabove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75"/>
            <a:ext cx="13789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21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Background</a:t>
            </a:r>
          </a:p>
        </p:txBody>
      </p:sp>
      <p:pic>
        <p:nvPicPr>
          <p:cNvPr id="9" name="Picture 14" descr="http://cdn1.kevinmd.com/blog/wp-content/uploads/shutterstock_105418667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803468"/>
            <a:ext cx="1592449" cy="1054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 bwMode="auto">
          <a:xfrm rot="21355914">
            <a:off x="241300" y="6156325"/>
            <a:ext cx="1800225" cy="454025"/>
          </a:xfrm>
          <a:prstGeom prst="rect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Benjamin Gothic" pitchFamily="34" charset="0"/>
              </a:rPr>
              <a:t>GTT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50825" y="6205538"/>
            <a:ext cx="1800225" cy="46355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900113" y="1700213"/>
            <a:ext cx="73152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400"/>
              <a:t>Failure of the pancreas to produce either of these hormones results in abnormally low or high levels of plasma glucose and the respective serious conditions of hypoglycemia or </a:t>
            </a:r>
            <a:r>
              <a:rPr lang="en-US" altLang="en-US" sz="2400" i="1"/>
              <a:t>diabetes mellitus</a:t>
            </a:r>
            <a:r>
              <a:rPr lang="en-US" altLang="en-US" sz="2400"/>
              <a:t>.</a:t>
            </a:r>
            <a:endParaRPr lang="en-US" altLang="en-US" sz="2400">
              <a:solidFill>
                <a:schemeClr val="bg2"/>
              </a:solidFill>
            </a:endParaRPr>
          </a:p>
        </p:txBody>
      </p:sp>
      <p:pic>
        <p:nvPicPr>
          <p:cNvPr id="7172" name="Picture 18" descr="ppt_bannerabove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75"/>
            <a:ext cx="13789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21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Background</a:t>
            </a:r>
          </a:p>
        </p:txBody>
      </p:sp>
      <p:pic>
        <p:nvPicPr>
          <p:cNvPr id="9" name="Picture 14" descr="http://cdn1.kevinmd.com/blog/wp-content/uploads/shutterstock_105418667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803468"/>
            <a:ext cx="1592449" cy="1054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 bwMode="auto">
          <a:xfrm rot="21355914">
            <a:off x="241300" y="6156325"/>
            <a:ext cx="1800225" cy="454025"/>
          </a:xfrm>
          <a:prstGeom prst="rect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Benjamin Gothic" pitchFamily="34" charset="0"/>
              </a:rPr>
              <a:t>GTT</a:t>
            </a:r>
          </a:p>
        </p:txBody>
      </p:sp>
      <p:pic>
        <p:nvPicPr>
          <p:cNvPr id="6554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992" y="3639205"/>
            <a:ext cx="3200400" cy="2324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folHlink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50825" y="6205538"/>
            <a:ext cx="1800225" cy="46355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195" name="Text Box 12"/>
          <p:cNvSpPr txBox="1">
            <a:spLocks noChangeArrowheads="1"/>
          </p:cNvSpPr>
          <p:nvPr/>
        </p:nvSpPr>
        <p:spPr bwMode="auto">
          <a:xfrm>
            <a:off x="900113" y="1700213"/>
            <a:ext cx="5472112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400" b="1" i="1"/>
              <a:t>Diabetes mellitus</a:t>
            </a:r>
            <a:r>
              <a:rPr lang="en-US" altLang="en-US" sz="2400" b="1"/>
              <a:t> </a:t>
            </a:r>
            <a:r>
              <a:rPr lang="en-US" altLang="en-US" sz="2400"/>
              <a:t>is a group of diseases that cause high blood sugar levels. </a:t>
            </a:r>
            <a:r>
              <a:rPr lang="en-US" altLang="en-US" sz="2400" b="1"/>
              <a:t>Type 1 diabetes</a:t>
            </a:r>
            <a:r>
              <a:rPr lang="en-US" altLang="en-US" sz="2400"/>
              <a:t> was called insulin-dependent diabetes or juvenile diabetes and develops when the body’s immune systems destroy the cells that make the hormone insulin that controls blood sugar levels.</a:t>
            </a:r>
            <a:endParaRPr lang="en-US" altLang="en-US" sz="2400">
              <a:solidFill>
                <a:schemeClr val="bg2"/>
              </a:solidFill>
            </a:endParaRPr>
          </a:p>
        </p:txBody>
      </p:sp>
      <p:pic>
        <p:nvPicPr>
          <p:cNvPr id="8196" name="Picture 18" descr="ppt_bannerabove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75"/>
            <a:ext cx="13789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21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Background - What is diabetes?</a:t>
            </a:r>
          </a:p>
        </p:txBody>
      </p:sp>
      <p:pic>
        <p:nvPicPr>
          <p:cNvPr id="9" name="Picture 14" descr="http://cdn1.kevinmd.com/blog/wp-content/uploads/shutterstock_105418667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803468"/>
            <a:ext cx="1592449" cy="1054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 bwMode="auto">
          <a:xfrm rot="21355914">
            <a:off x="241300" y="6156325"/>
            <a:ext cx="1800225" cy="454025"/>
          </a:xfrm>
          <a:prstGeom prst="rect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Benjamin Gothic" pitchFamily="34" charset="0"/>
              </a:rPr>
              <a:t>GTT</a:t>
            </a:r>
          </a:p>
        </p:txBody>
      </p:sp>
      <p:pic>
        <p:nvPicPr>
          <p:cNvPr id="8200" name="Picture 2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413" y="2547938"/>
            <a:ext cx="22987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950" y="3716338"/>
            <a:ext cx="43259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250825" y="6205538"/>
            <a:ext cx="1800225" cy="46355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20" name="Text Box 12"/>
          <p:cNvSpPr txBox="1">
            <a:spLocks noChangeArrowheads="1"/>
          </p:cNvSpPr>
          <p:nvPr/>
        </p:nvSpPr>
        <p:spPr bwMode="auto">
          <a:xfrm>
            <a:off x="900113" y="1700213"/>
            <a:ext cx="7315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400" b="1" i="1" dirty="0"/>
              <a:t>Diabetes mellitus</a:t>
            </a:r>
            <a:r>
              <a:rPr lang="en-US" altLang="en-US" sz="2400" b="1" dirty="0"/>
              <a:t> type 2</a:t>
            </a:r>
            <a:r>
              <a:rPr lang="en-US" altLang="en-US" sz="2400" dirty="0"/>
              <a:t> was previously called non-insulin diabetes or adult-onset diabetes</a:t>
            </a:r>
            <a:r>
              <a:rPr lang="en-US" altLang="en-US" sz="2400" dirty="0" smtClean="0"/>
              <a:t>.</a:t>
            </a:r>
            <a:endParaRPr lang="en-US" altLang="en-US" sz="2400" dirty="0">
              <a:solidFill>
                <a:schemeClr val="bg2"/>
              </a:solidFill>
            </a:endParaRPr>
          </a:p>
        </p:txBody>
      </p:sp>
      <p:pic>
        <p:nvPicPr>
          <p:cNvPr id="9221" name="Picture 18" descr="ppt_bannerabove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75"/>
            <a:ext cx="13789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21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Diabetes</a:t>
            </a:r>
          </a:p>
        </p:txBody>
      </p:sp>
      <p:pic>
        <p:nvPicPr>
          <p:cNvPr id="9" name="Picture 14" descr="http://cdn1.kevinmd.com/blog/wp-content/uploads/shutterstock_105418667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803468"/>
            <a:ext cx="1592449" cy="1054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 bwMode="auto">
          <a:xfrm rot="21355914">
            <a:off x="241300" y="6156325"/>
            <a:ext cx="1800225" cy="454025"/>
          </a:xfrm>
          <a:prstGeom prst="rect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Benjamin Gothic" pitchFamily="34" charset="0"/>
              </a:rPr>
              <a:t>GTT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50825" y="6205538"/>
            <a:ext cx="1800225" cy="46355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67" name="Text Box 12"/>
          <p:cNvSpPr txBox="1">
            <a:spLocks noChangeArrowheads="1"/>
          </p:cNvSpPr>
          <p:nvPr/>
        </p:nvSpPr>
        <p:spPr bwMode="auto">
          <a:xfrm>
            <a:off x="900113" y="1700213"/>
            <a:ext cx="7315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400" b="1" dirty="0"/>
              <a:t>BMI</a:t>
            </a:r>
            <a:r>
              <a:rPr lang="en-US" altLang="en-US" sz="2400" dirty="0"/>
              <a:t>, or </a:t>
            </a:r>
            <a:r>
              <a:rPr lang="en-US" altLang="en-US" sz="2400" b="1" dirty="0"/>
              <a:t>body mass index</a:t>
            </a:r>
            <a:r>
              <a:rPr lang="en-US" altLang="en-US" sz="2400" dirty="0"/>
              <a:t>, is an indirect measurement of the amount of fat in a person's body. A high BMI predicts the development of several diseases, including type 2 diabetes. </a:t>
            </a:r>
            <a:endParaRPr lang="en-US" altLang="en-US" sz="2400" dirty="0">
              <a:solidFill>
                <a:schemeClr val="bg2"/>
              </a:solidFill>
            </a:endParaRPr>
          </a:p>
        </p:txBody>
      </p:sp>
      <p:pic>
        <p:nvPicPr>
          <p:cNvPr id="11268" name="Picture 18" descr="ppt_bannerabove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75"/>
            <a:ext cx="13789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21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2400" smtClean="0"/>
              <a:t>Body Mass Index (BMI) and Diabetes</a:t>
            </a:r>
          </a:p>
        </p:txBody>
      </p:sp>
      <p:pic>
        <p:nvPicPr>
          <p:cNvPr id="9" name="Picture 14" descr="http://cdn1.kevinmd.com/blog/wp-content/uploads/shutterstock_105418667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803468"/>
            <a:ext cx="1592449" cy="1054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 bwMode="auto">
          <a:xfrm rot="21355914">
            <a:off x="241300" y="6156325"/>
            <a:ext cx="1800225" cy="454025"/>
          </a:xfrm>
          <a:prstGeom prst="rect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Benjamin Gothic" pitchFamily="34" charset="0"/>
              </a:rPr>
              <a:t>GTT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50825" y="6205538"/>
            <a:ext cx="1800225" cy="46355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91" name="Text Box 12"/>
          <p:cNvSpPr txBox="1">
            <a:spLocks noChangeArrowheads="1"/>
          </p:cNvSpPr>
          <p:nvPr/>
        </p:nvSpPr>
        <p:spPr bwMode="auto">
          <a:xfrm>
            <a:off x="900113" y="1700213"/>
            <a:ext cx="7315200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en-US" altLang="en-US" sz="2400"/>
              <a:t>Body mass index (BMI), which is calculated as:</a:t>
            </a:r>
          </a:p>
          <a:p>
            <a:pPr algn="ctr"/>
            <a:r>
              <a:rPr lang="en-US" altLang="en-US" sz="2400" b="1">
                <a:solidFill>
                  <a:srgbClr val="FF0000"/>
                </a:solidFill>
              </a:rPr>
              <a:t>BMI =Weight in kg/Height m</a:t>
            </a:r>
            <a:r>
              <a:rPr lang="en-US" altLang="en-US" sz="2400" b="1" baseline="30000">
                <a:solidFill>
                  <a:srgbClr val="FF0000"/>
                </a:solidFill>
              </a:rPr>
              <a:t>2</a:t>
            </a:r>
            <a:endParaRPr lang="en-US" altLang="en-US" sz="2400">
              <a:solidFill>
                <a:srgbClr val="FF0000"/>
              </a:solidFill>
            </a:endParaRPr>
          </a:p>
          <a:p>
            <a:endParaRPr lang="en-US" altLang="en-US" sz="2400" b="1"/>
          </a:p>
          <a:p>
            <a:r>
              <a:rPr lang="en-US" altLang="en-US" sz="2400" b="1"/>
              <a:t>Normal weight ranges: The body mass index (BMI)</a:t>
            </a:r>
            <a:endParaRPr lang="en-US" altLang="en-US" sz="2400"/>
          </a:p>
          <a:p>
            <a:r>
              <a:rPr lang="en-US" altLang="en-US" sz="2400"/>
              <a:t>Underweight: BMI is less than 18.5</a:t>
            </a:r>
          </a:p>
          <a:p>
            <a:r>
              <a:rPr lang="en-US" altLang="en-US" sz="2400"/>
              <a:t>Normal weight: BMI is 18.5 to 24.9</a:t>
            </a:r>
          </a:p>
          <a:p>
            <a:r>
              <a:rPr lang="en-US" altLang="en-US" sz="2400"/>
              <a:t>Overweight: BMI is 25 to 29.9</a:t>
            </a:r>
          </a:p>
          <a:p>
            <a:r>
              <a:rPr lang="en-US" altLang="en-US" sz="2400"/>
              <a:t>Obese: BMI is 30 or more</a:t>
            </a:r>
          </a:p>
        </p:txBody>
      </p:sp>
      <p:pic>
        <p:nvPicPr>
          <p:cNvPr id="12292" name="Picture 18" descr="ppt_bannerabove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75"/>
            <a:ext cx="13789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21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mtClean="0"/>
              <a:t>Calculating BMI</a:t>
            </a:r>
          </a:p>
        </p:txBody>
      </p:sp>
      <p:pic>
        <p:nvPicPr>
          <p:cNvPr id="9" name="Picture 14" descr="http://cdn1.kevinmd.com/blog/wp-content/uploads/shutterstock_105418667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803468"/>
            <a:ext cx="1592449" cy="1054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 bwMode="auto">
          <a:xfrm rot="21355914">
            <a:off x="241300" y="6156325"/>
            <a:ext cx="1800225" cy="454025"/>
          </a:xfrm>
          <a:prstGeom prst="rect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Benjamin Gothic" pitchFamily="34" charset="0"/>
              </a:rPr>
              <a:t>GTT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>
            <a:alpha val="85001"/>
          </a:schemeClr>
        </a:solidFill>
        <a:ln>
          <a:noFill/>
        </a:ln>
        <a:effectLst>
          <a:outerShdw dist="17961" dir="2700000" algn="ctr" rotWithShape="0">
            <a:schemeClr val="folHlink">
              <a:gamma/>
              <a:shade val="60000"/>
              <a:invGamma/>
            </a:schemeClr>
          </a:outer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1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>
            <a:alpha val="85001"/>
          </a:schemeClr>
        </a:solidFill>
        <a:ln>
          <a:noFill/>
        </a:ln>
        <a:effectLst>
          <a:outerShdw dist="17961" dir="2700000" algn="ctr" rotWithShape="0">
            <a:schemeClr val="folHlink">
              <a:gamma/>
              <a:shade val="60000"/>
              <a:invGamma/>
            </a:schemeClr>
          </a:outer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1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FFFFFF"/>
        </a:dk1>
        <a:lt1>
          <a:srgbClr val="FFFFFF"/>
        </a:lt1>
        <a:dk2>
          <a:srgbClr val="00000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6">
        <a:dk1>
          <a:srgbClr val="FFFFFF"/>
        </a:dk1>
        <a:lt1>
          <a:srgbClr val="FFFFFF"/>
        </a:lt1>
        <a:dk2>
          <a:srgbClr val="FFFF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9845</TotalTime>
  <Words>1252</Words>
  <Application>Microsoft Office PowerPoint</Application>
  <PresentationFormat>On-screen Show (4:3)</PresentationFormat>
  <Paragraphs>192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Benjamin Gothic</vt:lpstr>
      <vt:lpstr>Bodoni MT Black</vt:lpstr>
      <vt:lpstr>Times</vt:lpstr>
      <vt:lpstr>Verdana</vt:lpstr>
      <vt:lpstr>2_Custom Design</vt:lpstr>
      <vt:lpstr>Glucose Tolerance Test (GTT)</vt:lpstr>
      <vt:lpstr>Purpose</vt:lpstr>
      <vt:lpstr>Background</vt:lpstr>
      <vt:lpstr>Background</vt:lpstr>
      <vt:lpstr>Background</vt:lpstr>
      <vt:lpstr>Background - What is diabetes?</vt:lpstr>
      <vt:lpstr>Diabetes</vt:lpstr>
      <vt:lpstr>Body Mass Index (BMI) and Diabetes</vt:lpstr>
      <vt:lpstr>Calculating BMI</vt:lpstr>
      <vt:lpstr>Procedure</vt:lpstr>
      <vt:lpstr>Procedure</vt:lpstr>
      <vt:lpstr>Procedure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</dc:creator>
  <cp:lastModifiedBy>DR.Ahmed Saker 2o1O</cp:lastModifiedBy>
  <cp:revision>554</cp:revision>
  <dcterms:created xsi:type="dcterms:W3CDTF">2005-01-26T11:38:37Z</dcterms:created>
  <dcterms:modified xsi:type="dcterms:W3CDTF">2024-05-21T20:27:51Z</dcterms:modified>
</cp:coreProperties>
</file>