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3" r:id="rId5"/>
    <p:sldId id="266" r:id="rId6"/>
    <p:sldId id="264" r:id="rId7"/>
    <p:sldId id="265" r:id="rId8"/>
    <p:sldId id="267" r:id="rId9"/>
    <p:sldId id="268" r:id="rId10"/>
    <p:sldId id="269" r:id="rId11"/>
    <p:sldId id="270" r:id="rId12"/>
    <p:sldId id="259" r:id="rId13"/>
    <p:sldId id="260" r:id="rId14"/>
    <p:sldId id="261" r:id="rId15"/>
    <p:sldId id="262"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9" d="100"/>
          <a:sy n="8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44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6507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50719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21040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08695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26970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18375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05830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26304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cybersanchar.com/artificial-intellige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cybersanchar.com/artificial-intellig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cybersanchar.com/artificial-intellige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cybersanchar.com/artificial-intellig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actuaries.digital/2020/05/19/my-path-to-machine-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6319599" y="2262426"/>
            <a:ext cx="7477601" cy="1666399"/>
          </a:xfrm>
          <a:prstGeom prst="rect">
            <a:avLst/>
          </a:prstGeom>
          <a:noFill/>
          <a:ln/>
        </p:spPr>
        <p:txBody>
          <a:bodyPr wrap="square" rtlCol="0" anchor="t"/>
          <a:lstStyle/>
          <a:p>
            <a:pPr marL="0" indent="0">
              <a:lnSpc>
                <a:spcPts val="6561"/>
              </a:lnSpc>
              <a:buNone/>
            </a:pPr>
            <a:r>
              <a:rPr lang="en-US" sz="5249" dirty="0">
                <a:solidFill>
                  <a:srgbClr val="1B1B27"/>
                </a:solidFill>
                <a:latin typeface="Raleway" pitchFamily="34" charset="0"/>
                <a:ea typeface="Raleway" pitchFamily="34" charset="-122"/>
                <a:cs typeface="Raleway" pitchFamily="34" charset="-120"/>
              </a:rPr>
              <a:t>Introduction to Machine Learning</a:t>
            </a:r>
            <a:endParaRPr lang="en-US" sz="5249" dirty="0"/>
          </a:p>
        </p:txBody>
      </p:sp>
      <p:sp>
        <p:nvSpPr>
          <p:cNvPr id="5" name="Text 3"/>
          <p:cNvSpPr/>
          <p:nvPr/>
        </p:nvSpPr>
        <p:spPr>
          <a:xfrm>
            <a:off x="6319599" y="4262080"/>
            <a:ext cx="7477601"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Discover the world of machine learning and its impact on various industries. Learn about the different types of algorithms, applications, benefits, challenges, and emerging trends.</a:t>
            </a:r>
            <a:endParaRPr lang="en-US" sz="1750" dirty="0"/>
          </a:p>
        </p:txBody>
      </p:sp>
      <p:pic>
        <p:nvPicPr>
          <p:cNvPr id="9"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Deep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sp>
        <p:nvSpPr>
          <p:cNvPr id="2" name="TextBox 1">
            <a:extLst>
              <a:ext uri="{FF2B5EF4-FFF2-40B4-BE49-F238E27FC236}">
                <a16:creationId xmlns:a16="http://schemas.microsoft.com/office/drawing/2014/main" id="{BCFAEF2B-ED0D-53C7-1EA8-8435DCB697C7}"/>
              </a:ext>
            </a:extLst>
          </p:cNvPr>
          <p:cNvSpPr txBox="1"/>
          <p:nvPr/>
        </p:nvSpPr>
        <p:spPr>
          <a:xfrm>
            <a:off x="672353" y="2017059"/>
            <a:ext cx="13124847" cy="4401205"/>
          </a:xfrm>
          <a:prstGeom prst="rect">
            <a:avLst/>
          </a:prstGeom>
          <a:noFill/>
        </p:spPr>
        <p:txBody>
          <a:bodyPr wrap="square" rtlCol="0">
            <a:spAutoFit/>
          </a:bodyPr>
          <a:lstStyle/>
          <a:p>
            <a:pPr marL="285750" indent="-285750" algn="l">
              <a:buFont typeface="Arial" panose="020B0604020202020204" pitchFamily="34" charset="0"/>
              <a:buChar char="•"/>
            </a:pPr>
            <a:r>
              <a:rPr lang="en-US" sz="2800" b="0" i="0" u="none" strike="noStrike" baseline="0" dirty="0">
                <a:latin typeface="ArialMT"/>
              </a:rPr>
              <a:t>Neurons in the human brain are stimulated as artificial neural networks in our binary computers to solve problems.</a:t>
            </a:r>
          </a:p>
          <a:p>
            <a:pPr marL="285750" indent="-285750" algn="l">
              <a:buFont typeface="Arial" panose="020B0604020202020204" pitchFamily="34" charset="0"/>
              <a:buChar char="•"/>
            </a:pPr>
            <a:r>
              <a:rPr lang="en-US" sz="2800" b="0" i="0" dirty="0">
                <a:solidFill>
                  <a:srgbClr val="161616"/>
                </a:solidFill>
                <a:effectLst/>
                <a:latin typeface="IBM Plex Sans" panose="020B0604020202020204" pitchFamily="34" charset="0"/>
              </a:rPr>
              <a:t>Deep learning eliminates some of data pre-processing that is typically involved with machine learning. These algorithms can ingest and process unstructured data, like text and images, and it automates feature extraction, removing some of the dependency on human experts.</a:t>
            </a:r>
            <a:endParaRPr lang="en-US" sz="2800" dirty="0">
              <a:solidFill>
                <a:srgbClr val="161616"/>
              </a:solidFill>
              <a:effectLst/>
              <a:latin typeface="ArialMT"/>
            </a:endParaRPr>
          </a:p>
          <a:p>
            <a:pPr marL="285750" indent="-285750" algn="l">
              <a:buFont typeface="Arial" panose="020B0604020202020204" pitchFamily="34" charset="0"/>
              <a:buChar char="•"/>
            </a:pPr>
            <a:r>
              <a:rPr lang="en-US" sz="2800" b="0" i="0" dirty="0">
                <a:solidFill>
                  <a:srgbClr val="161616"/>
                </a:solidFill>
                <a:effectLst/>
                <a:latin typeface="IBM Plex Sans" panose="020B0503050203000203" pitchFamily="34" charset="0"/>
              </a:rPr>
              <a:t>Deep neural networks consist of multiple layers of interconnected nodes, each building upon the previous layer to refine and optimize the prediction or categorization. This progression of computations through the network is called forward propagation.</a:t>
            </a:r>
            <a:r>
              <a:rPr lang="en-US" sz="2800" b="0" i="0" u="none" strike="noStrike" baseline="0" dirty="0">
                <a:latin typeface="ArialMT"/>
              </a:rPr>
              <a:t> </a:t>
            </a:r>
            <a:endParaRPr lang="en-US" sz="4400" b="0" i="0" u="none" strike="noStrike" baseline="0" dirty="0">
              <a:latin typeface="ArialMT"/>
            </a:endParaRPr>
          </a:p>
        </p:txBody>
      </p:sp>
    </p:spTree>
    <p:extLst>
      <p:ext uri="{BB962C8B-B14F-4D97-AF65-F5344CB8AC3E}">
        <p14:creationId xmlns:p14="http://schemas.microsoft.com/office/powerpoint/2010/main" val="354222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Deep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pic>
        <p:nvPicPr>
          <p:cNvPr id="6146" name="Picture 2" descr="Deep Learning Spreads">
            <a:extLst>
              <a:ext uri="{FF2B5EF4-FFF2-40B4-BE49-F238E27FC236}">
                <a16:creationId xmlns:a16="http://schemas.microsoft.com/office/drawing/2014/main" id="{23B0AE23-294D-D5F2-B0CA-5FCF4B3B9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682" y="1380626"/>
            <a:ext cx="10246659" cy="566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3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6319599" y="1434941"/>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Applications of Machine Learning</a:t>
            </a:r>
            <a:endParaRPr lang="en-US" sz="4374" dirty="0"/>
          </a:p>
        </p:txBody>
      </p:sp>
      <p:sp>
        <p:nvSpPr>
          <p:cNvPr id="5" name="Shape 3"/>
          <p:cNvSpPr/>
          <p:nvPr/>
        </p:nvSpPr>
        <p:spPr>
          <a:xfrm>
            <a:off x="6319599" y="3330535"/>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6" name="Text 4"/>
          <p:cNvSpPr/>
          <p:nvPr/>
        </p:nvSpPr>
        <p:spPr>
          <a:xfrm>
            <a:off x="6497122" y="3372207"/>
            <a:ext cx="14478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1</a:t>
            </a:r>
            <a:endParaRPr lang="en-US" sz="2624" dirty="0"/>
          </a:p>
        </p:txBody>
      </p:sp>
      <p:sp>
        <p:nvSpPr>
          <p:cNvPr id="7" name="Text 5"/>
          <p:cNvSpPr/>
          <p:nvPr/>
        </p:nvSpPr>
        <p:spPr>
          <a:xfrm>
            <a:off x="7041713" y="3406854"/>
            <a:ext cx="233172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Industry Examples</a:t>
            </a:r>
            <a:endParaRPr lang="en-US" sz="2187" dirty="0"/>
          </a:p>
        </p:txBody>
      </p:sp>
      <p:sp>
        <p:nvSpPr>
          <p:cNvPr id="8" name="Text 6"/>
          <p:cNvSpPr/>
          <p:nvPr/>
        </p:nvSpPr>
        <p:spPr>
          <a:xfrm>
            <a:off x="7041713" y="3976211"/>
            <a:ext cx="6755487" cy="710803"/>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See how machine learning is transforming finance, healthcare, and other sectors, revolutionizing processes and decision-making.</a:t>
            </a:r>
            <a:endParaRPr lang="en-US" sz="1750" dirty="0"/>
          </a:p>
        </p:txBody>
      </p:sp>
      <p:sp>
        <p:nvSpPr>
          <p:cNvPr id="9" name="Shape 7"/>
          <p:cNvSpPr/>
          <p:nvPr/>
        </p:nvSpPr>
        <p:spPr>
          <a:xfrm>
            <a:off x="6319599" y="5082778"/>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10" name="Text 8"/>
          <p:cNvSpPr/>
          <p:nvPr/>
        </p:nvSpPr>
        <p:spPr>
          <a:xfrm>
            <a:off x="6481882" y="5124450"/>
            <a:ext cx="17526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2</a:t>
            </a:r>
            <a:endParaRPr lang="en-US" sz="2624" dirty="0"/>
          </a:p>
        </p:txBody>
      </p:sp>
      <p:sp>
        <p:nvSpPr>
          <p:cNvPr id="11" name="Text 9"/>
          <p:cNvSpPr/>
          <p:nvPr/>
        </p:nvSpPr>
        <p:spPr>
          <a:xfrm>
            <a:off x="7041713" y="5159097"/>
            <a:ext cx="283464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Real-World Use Cases</a:t>
            </a:r>
            <a:endParaRPr lang="en-US" sz="2187" dirty="0"/>
          </a:p>
        </p:txBody>
      </p:sp>
      <p:sp>
        <p:nvSpPr>
          <p:cNvPr id="12" name="Text 10"/>
          <p:cNvSpPr/>
          <p:nvPr/>
        </p:nvSpPr>
        <p:spPr>
          <a:xfrm>
            <a:off x="7041713" y="5728454"/>
            <a:ext cx="6755487"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From personalized recommendations to fraud detection, uncover a range of practical applications enhancing various aspects of our lives.</a:t>
            </a:r>
            <a:endParaRPr lang="en-US" sz="1750" dirty="0"/>
          </a:p>
        </p:txBody>
      </p:sp>
      <p:pic>
        <p:nvPicPr>
          <p:cNvPr id="15" name="Image 0">
            <a:extLst>
              <a:ext uri="{FF2B5EF4-FFF2-40B4-BE49-F238E27FC236}">
                <a16:creationId xmlns:a16="http://schemas.microsoft.com/office/drawing/2014/main" id="{6D632B8C-CCBB-3E17-E69C-4BF342169056}"/>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 y="1129553"/>
            <a:ext cx="5797867" cy="6194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6319599" y="1434941"/>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Benefits and Challenges of Machine Learning</a:t>
            </a:r>
            <a:endParaRPr lang="en-US" sz="4374" dirty="0"/>
          </a:p>
        </p:txBody>
      </p:sp>
      <p:sp>
        <p:nvSpPr>
          <p:cNvPr id="5" name="Shape 3"/>
          <p:cNvSpPr/>
          <p:nvPr/>
        </p:nvSpPr>
        <p:spPr>
          <a:xfrm>
            <a:off x="6319599" y="3330535"/>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6" name="Text 4"/>
          <p:cNvSpPr/>
          <p:nvPr/>
        </p:nvSpPr>
        <p:spPr>
          <a:xfrm>
            <a:off x="6497122" y="3372207"/>
            <a:ext cx="14478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1</a:t>
            </a:r>
            <a:endParaRPr lang="en-US" sz="2624" dirty="0"/>
          </a:p>
        </p:txBody>
      </p:sp>
      <p:sp>
        <p:nvSpPr>
          <p:cNvPr id="7" name="Text 5"/>
          <p:cNvSpPr/>
          <p:nvPr/>
        </p:nvSpPr>
        <p:spPr>
          <a:xfrm>
            <a:off x="7041713" y="3406854"/>
            <a:ext cx="495300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Advantages of Using Machine Learning</a:t>
            </a:r>
            <a:endParaRPr lang="en-US" sz="2187" dirty="0"/>
          </a:p>
        </p:txBody>
      </p:sp>
      <p:sp>
        <p:nvSpPr>
          <p:cNvPr id="8" name="Text 6"/>
          <p:cNvSpPr/>
          <p:nvPr/>
        </p:nvSpPr>
        <p:spPr>
          <a:xfrm>
            <a:off x="7041713" y="3976211"/>
            <a:ext cx="6755487" cy="710803"/>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Experience improved accuracy, efficiency, automation, and scalability by harnessing the power of machine learning.</a:t>
            </a:r>
            <a:endParaRPr lang="en-US" sz="1750" dirty="0"/>
          </a:p>
        </p:txBody>
      </p:sp>
      <p:sp>
        <p:nvSpPr>
          <p:cNvPr id="9" name="Shape 7"/>
          <p:cNvSpPr/>
          <p:nvPr/>
        </p:nvSpPr>
        <p:spPr>
          <a:xfrm>
            <a:off x="6319599" y="5082778"/>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10" name="Text 8"/>
          <p:cNvSpPr/>
          <p:nvPr/>
        </p:nvSpPr>
        <p:spPr>
          <a:xfrm>
            <a:off x="6481882" y="5124450"/>
            <a:ext cx="17526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2</a:t>
            </a:r>
            <a:endParaRPr lang="en-US" sz="2624" dirty="0"/>
          </a:p>
        </p:txBody>
      </p:sp>
      <p:sp>
        <p:nvSpPr>
          <p:cNvPr id="11" name="Text 9"/>
          <p:cNvSpPr/>
          <p:nvPr/>
        </p:nvSpPr>
        <p:spPr>
          <a:xfrm>
            <a:off x="7041713" y="5159097"/>
            <a:ext cx="402336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Potential Limitations and Pitfalls</a:t>
            </a:r>
            <a:endParaRPr lang="en-US" sz="2187" dirty="0"/>
          </a:p>
        </p:txBody>
      </p:sp>
      <p:sp>
        <p:nvSpPr>
          <p:cNvPr id="12" name="Text 10"/>
          <p:cNvSpPr/>
          <p:nvPr/>
        </p:nvSpPr>
        <p:spPr>
          <a:xfrm>
            <a:off x="7041713" y="5728454"/>
            <a:ext cx="6755487"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Understand the ethical considerations, bias, interpretability challenges, and potential risks associated with machine learning applications.</a:t>
            </a:r>
            <a:endParaRPr lang="en-US" sz="1750" dirty="0"/>
          </a:p>
        </p:txBody>
      </p:sp>
      <p:pic>
        <p:nvPicPr>
          <p:cNvPr id="15" name="Image 0">
            <a:extLst>
              <a:ext uri="{FF2B5EF4-FFF2-40B4-BE49-F238E27FC236}">
                <a16:creationId xmlns:a16="http://schemas.microsoft.com/office/drawing/2014/main" id="{8F156745-3154-B237-1056-36D7C2A6818D}"/>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 y="1129553"/>
            <a:ext cx="5797867" cy="6194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6319599" y="1434941"/>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The Future of Machine Learning</a:t>
            </a:r>
            <a:endParaRPr lang="en-US" sz="4374" dirty="0"/>
          </a:p>
        </p:txBody>
      </p:sp>
      <p:sp>
        <p:nvSpPr>
          <p:cNvPr id="5" name="Shape 3"/>
          <p:cNvSpPr/>
          <p:nvPr/>
        </p:nvSpPr>
        <p:spPr>
          <a:xfrm>
            <a:off x="6319599" y="3330535"/>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6" name="Text 4"/>
          <p:cNvSpPr/>
          <p:nvPr/>
        </p:nvSpPr>
        <p:spPr>
          <a:xfrm>
            <a:off x="6497122" y="3372207"/>
            <a:ext cx="14478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1</a:t>
            </a:r>
            <a:endParaRPr lang="en-US" sz="2624" dirty="0"/>
          </a:p>
        </p:txBody>
      </p:sp>
      <p:sp>
        <p:nvSpPr>
          <p:cNvPr id="7" name="Text 5"/>
          <p:cNvSpPr/>
          <p:nvPr/>
        </p:nvSpPr>
        <p:spPr>
          <a:xfrm>
            <a:off x="7041713" y="3406854"/>
            <a:ext cx="443484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Emerging Trends and Technologies</a:t>
            </a:r>
            <a:endParaRPr lang="en-US" sz="2187" dirty="0"/>
          </a:p>
        </p:txBody>
      </p:sp>
      <p:sp>
        <p:nvSpPr>
          <p:cNvPr id="8" name="Text 6"/>
          <p:cNvSpPr/>
          <p:nvPr/>
        </p:nvSpPr>
        <p:spPr>
          <a:xfrm>
            <a:off x="7041713" y="3976211"/>
            <a:ext cx="6755487"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Delve into cutting-edge advancements such as deep learning, natural language processing, and explainable AI, shaping the future of machine learning.</a:t>
            </a:r>
            <a:endParaRPr lang="en-US" sz="1750" dirty="0"/>
          </a:p>
        </p:txBody>
      </p:sp>
      <p:sp>
        <p:nvSpPr>
          <p:cNvPr id="9" name="Shape 7"/>
          <p:cNvSpPr/>
          <p:nvPr/>
        </p:nvSpPr>
        <p:spPr>
          <a:xfrm>
            <a:off x="6319599" y="5438180"/>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10" name="Text 8"/>
          <p:cNvSpPr/>
          <p:nvPr/>
        </p:nvSpPr>
        <p:spPr>
          <a:xfrm>
            <a:off x="6481882" y="5479852"/>
            <a:ext cx="17526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2</a:t>
            </a:r>
            <a:endParaRPr lang="en-US" sz="2624" dirty="0"/>
          </a:p>
        </p:txBody>
      </p:sp>
      <p:sp>
        <p:nvSpPr>
          <p:cNvPr id="11" name="Text 9"/>
          <p:cNvSpPr/>
          <p:nvPr/>
        </p:nvSpPr>
        <p:spPr>
          <a:xfrm>
            <a:off x="7041713" y="5514499"/>
            <a:ext cx="355854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Impact on Various Industries</a:t>
            </a:r>
            <a:endParaRPr lang="en-US" sz="2187" dirty="0"/>
          </a:p>
        </p:txBody>
      </p:sp>
      <p:sp>
        <p:nvSpPr>
          <p:cNvPr id="12" name="Text 10"/>
          <p:cNvSpPr/>
          <p:nvPr/>
        </p:nvSpPr>
        <p:spPr>
          <a:xfrm>
            <a:off x="7041713" y="6083856"/>
            <a:ext cx="6755487" cy="710803"/>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Explore how machine learning will drive innovation, transform industries, create new job opportunities, and reshape our future.</a:t>
            </a:r>
            <a:endParaRPr lang="en-US" sz="1750" dirty="0"/>
          </a:p>
        </p:txBody>
      </p:sp>
      <p:pic>
        <p:nvPicPr>
          <p:cNvPr id="15" name="Image 0">
            <a:extLst>
              <a:ext uri="{FF2B5EF4-FFF2-40B4-BE49-F238E27FC236}">
                <a16:creationId xmlns:a16="http://schemas.microsoft.com/office/drawing/2014/main" id="{AEE5A5D0-E55C-B849-4374-7C015BB2526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 y="1129553"/>
            <a:ext cx="5797867" cy="6194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833199" y="2720697"/>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Conclusion</a:t>
            </a:r>
            <a:endParaRPr lang="en-US" sz="4374" dirty="0"/>
          </a:p>
        </p:txBody>
      </p:sp>
      <p:sp>
        <p:nvSpPr>
          <p:cNvPr id="5" name="Text 3"/>
          <p:cNvSpPr/>
          <p:nvPr/>
        </p:nvSpPr>
        <p:spPr>
          <a:xfrm>
            <a:off x="833199" y="4442698"/>
            <a:ext cx="7477601"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Summarize the key concepts covered in the presentation and emphasize the importance of machine learning as a powerful tool for solving complex problems and driving innovation.</a:t>
            </a:r>
            <a:endParaRPr lang="en-US" sz="1750" dirty="0"/>
          </a:p>
        </p:txBody>
      </p:sp>
      <p:pic>
        <p:nvPicPr>
          <p:cNvPr id="8" name="Image 0">
            <a:extLst>
              <a:ext uri="{FF2B5EF4-FFF2-40B4-BE49-F238E27FC236}">
                <a16:creationId xmlns:a16="http://schemas.microsoft.com/office/drawing/2014/main" id="{05F79FFD-84FD-3E26-BDDA-6A2FD3911551}"/>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8832533" y="860612"/>
            <a:ext cx="5797867" cy="6194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txBody>
          <a:bodyPr/>
          <a:lstStyle/>
          <a:p>
            <a:endParaRPr lang="en-US"/>
          </a:p>
        </p:txBody>
      </p:sp>
      <p:sp>
        <p:nvSpPr>
          <p:cNvPr id="3" name="Shape 1"/>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US"/>
          </a:p>
        </p:txBody>
      </p:sp>
      <p:sp>
        <p:nvSpPr>
          <p:cNvPr id="4" name="Text 2"/>
          <p:cNvSpPr/>
          <p:nvPr/>
        </p:nvSpPr>
        <p:spPr>
          <a:xfrm>
            <a:off x="2037993" y="2493169"/>
            <a:ext cx="6911340" cy="694373"/>
          </a:xfrm>
          <a:prstGeom prst="rect">
            <a:avLst/>
          </a:prstGeom>
          <a:noFill/>
          <a:ln/>
        </p:spPr>
        <p:txBody>
          <a:bodyPr wrap="non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Defining Machine Learning</a:t>
            </a:r>
            <a:endParaRPr lang="en-US" sz="4374" dirty="0"/>
          </a:p>
        </p:txBody>
      </p:sp>
      <p:sp>
        <p:nvSpPr>
          <p:cNvPr id="5" name="Text 3"/>
          <p:cNvSpPr/>
          <p:nvPr/>
        </p:nvSpPr>
        <p:spPr>
          <a:xfrm>
            <a:off x="2037993" y="3520797"/>
            <a:ext cx="10554414" cy="710803"/>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Machine learning is an artificial intelligence (AI) technique that enables computers to learn from data and improve performance without being explicitly programmed. It is a powerful tool with vast applications.</a:t>
            </a:r>
            <a:endParaRPr lang="en-US" sz="1750" dirty="0"/>
          </a:p>
        </p:txBody>
      </p:sp>
      <p:sp>
        <p:nvSpPr>
          <p:cNvPr id="6" name="Shape 4"/>
          <p:cNvSpPr/>
          <p:nvPr/>
        </p:nvSpPr>
        <p:spPr>
          <a:xfrm>
            <a:off x="2037993" y="4655106"/>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7" name="Text 5"/>
          <p:cNvSpPr/>
          <p:nvPr/>
        </p:nvSpPr>
        <p:spPr>
          <a:xfrm>
            <a:off x="2215515" y="4696778"/>
            <a:ext cx="14478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1</a:t>
            </a:r>
            <a:endParaRPr lang="en-US" sz="2624" dirty="0"/>
          </a:p>
        </p:txBody>
      </p:sp>
      <p:sp>
        <p:nvSpPr>
          <p:cNvPr id="8" name="Text 6"/>
          <p:cNvSpPr/>
          <p:nvPr/>
        </p:nvSpPr>
        <p:spPr>
          <a:xfrm>
            <a:off x="2760107" y="4731425"/>
            <a:ext cx="3429000" cy="347186"/>
          </a:xfrm>
          <a:prstGeom prst="rect">
            <a:avLst/>
          </a:prstGeom>
          <a:noFill/>
          <a:ln/>
        </p:spPr>
        <p:txBody>
          <a:bodyPr wrap="non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Explanation of the Concept</a:t>
            </a:r>
            <a:endParaRPr lang="en-US" sz="2187" dirty="0"/>
          </a:p>
        </p:txBody>
      </p:sp>
      <p:sp>
        <p:nvSpPr>
          <p:cNvPr id="9" name="Text 7"/>
          <p:cNvSpPr/>
          <p:nvPr/>
        </p:nvSpPr>
        <p:spPr>
          <a:xfrm>
            <a:off x="2760107" y="5300782"/>
            <a:ext cx="4444008" cy="1066205"/>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Understand how machine learning algorithms work and the underlying principles that drive their learning capabilities.</a:t>
            </a:r>
            <a:endParaRPr lang="en-US" sz="1750" dirty="0"/>
          </a:p>
        </p:txBody>
      </p:sp>
      <p:sp>
        <p:nvSpPr>
          <p:cNvPr id="10" name="Shape 8"/>
          <p:cNvSpPr/>
          <p:nvPr/>
        </p:nvSpPr>
        <p:spPr>
          <a:xfrm>
            <a:off x="7426285" y="4655106"/>
            <a:ext cx="499943" cy="499943"/>
          </a:xfrm>
          <a:prstGeom prst="roundRect">
            <a:avLst>
              <a:gd name="adj" fmla="val 20000"/>
            </a:avLst>
          </a:prstGeom>
          <a:solidFill>
            <a:srgbClr val="E1E1EA"/>
          </a:solidFill>
          <a:ln w="13811">
            <a:solidFill>
              <a:srgbClr val="C3C3D5"/>
            </a:solidFill>
            <a:prstDash val="solid"/>
          </a:ln>
        </p:spPr>
        <p:txBody>
          <a:bodyPr/>
          <a:lstStyle/>
          <a:p>
            <a:endParaRPr lang="en-US"/>
          </a:p>
        </p:txBody>
      </p:sp>
      <p:sp>
        <p:nvSpPr>
          <p:cNvPr id="11" name="Text 9"/>
          <p:cNvSpPr/>
          <p:nvPr/>
        </p:nvSpPr>
        <p:spPr>
          <a:xfrm>
            <a:off x="7588568" y="4696778"/>
            <a:ext cx="175260" cy="416481"/>
          </a:xfrm>
          <a:prstGeom prst="rect">
            <a:avLst/>
          </a:prstGeom>
          <a:noFill/>
          <a:ln/>
        </p:spPr>
        <p:txBody>
          <a:bodyPr wrap="none" rtlCol="0" anchor="t"/>
          <a:lstStyle/>
          <a:p>
            <a:pPr marL="0" indent="0" algn="ctr">
              <a:lnSpc>
                <a:spcPts val="3281"/>
              </a:lnSpc>
              <a:buNone/>
            </a:pPr>
            <a:r>
              <a:rPr lang="en-US" sz="2624" dirty="0">
                <a:solidFill>
                  <a:srgbClr val="3C3939"/>
                </a:solidFill>
                <a:latin typeface="Raleway" pitchFamily="34" charset="0"/>
                <a:ea typeface="Raleway" pitchFamily="34" charset="-122"/>
                <a:cs typeface="Raleway" pitchFamily="34" charset="-120"/>
              </a:rPr>
              <a:t>2</a:t>
            </a:r>
            <a:endParaRPr lang="en-US" sz="2624" dirty="0"/>
          </a:p>
        </p:txBody>
      </p:sp>
      <p:sp>
        <p:nvSpPr>
          <p:cNvPr id="12" name="Text 10"/>
          <p:cNvSpPr/>
          <p:nvPr/>
        </p:nvSpPr>
        <p:spPr>
          <a:xfrm>
            <a:off x="8148399" y="4731425"/>
            <a:ext cx="4444008" cy="694373"/>
          </a:xfrm>
          <a:prstGeom prst="rect">
            <a:avLst/>
          </a:prstGeom>
          <a:noFill/>
          <a:ln/>
        </p:spPr>
        <p:txBody>
          <a:bodyPr wrap="square" rtlCol="0" anchor="t"/>
          <a:lstStyle/>
          <a:p>
            <a:pPr marL="0" indent="0">
              <a:lnSpc>
                <a:spcPts val="2734"/>
              </a:lnSpc>
              <a:buNone/>
            </a:pPr>
            <a:r>
              <a:rPr lang="en-US" sz="2187" dirty="0">
                <a:solidFill>
                  <a:srgbClr val="3C3939"/>
                </a:solidFill>
                <a:latin typeface="Raleway" pitchFamily="34" charset="0"/>
                <a:ea typeface="Raleway" pitchFamily="34" charset="-122"/>
                <a:cs typeface="Raleway" pitchFamily="34" charset="-120"/>
              </a:rPr>
              <a:t>Difference from Traditional Programming</a:t>
            </a:r>
            <a:endParaRPr lang="en-US" sz="2187" dirty="0"/>
          </a:p>
        </p:txBody>
      </p:sp>
      <p:sp>
        <p:nvSpPr>
          <p:cNvPr id="13" name="Text 11"/>
          <p:cNvSpPr/>
          <p:nvPr/>
        </p:nvSpPr>
        <p:spPr>
          <a:xfrm>
            <a:off x="8148399" y="5647968"/>
            <a:ext cx="4444008" cy="1421606"/>
          </a:xfrm>
          <a:prstGeom prst="rect">
            <a:avLst/>
          </a:prstGeom>
          <a:noFill/>
          <a:ln/>
        </p:spPr>
        <p:txBody>
          <a:bodyPr wrap="square" rtlCol="0" anchor="t"/>
          <a:lstStyle/>
          <a:p>
            <a:pPr marL="0" indent="0">
              <a:lnSpc>
                <a:spcPts val="2799"/>
              </a:lnSpc>
              <a:buNone/>
            </a:pPr>
            <a:r>
              <a:rPr lang="en-US" sz="1750" dirty="0">
                <a:solidFill>
                  <a:srgbClr val="3C3939"/>
                </a:solidFill>
                <a:latin typeface="Roboto" pitchFamily="34" charset="0"/>
                <a:ea typeface="Roboto" pitchFamily="34" charset="-122"/>
                <a:cs typeface="Roboto" pitchFamily="34" charset="-120"/>
              </a:rPr>
              <a:t>Explore why machine learning is distinct from traditional programming methods and how it allows computers to adapt and improve over time.</a:t>
            </a:r>
            <a:endParaRPr lang="en-US" sz="1750" dirty="0"/>
          </a:p>
        </p:txBody>
      </p:sp>
      <p:pic>
        <p:nvPicPr>
          <p:cNvPr id="14" name="Image 0"/>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0" y="0"/>
            <a:ext cx="14630400" cy="15805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4" name="Text 2"/>
          <p:cNvSpPr/>
          <p:nvPr/>
        </p:nvSpPr>
        <p:spPr>
          <a:xfrm>
            <a:off x="672353" y="905947"/>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Types of Machine Learning Algorithms</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pic>
        <p:nvPicPr>
          <p:cNvPr id="21" name="Picture 20">
            <a:extLst>
              <a:ext uri="{FF2B5EF4-FFF2-40B4-BE49-F238E27FC236}">
                <a16:creationId xmlns:a16="http://schemas.microsoft.com/office/drawing/2014/main" id="{2957BFDB-A4E1-F883-BD94-06CEB71E388F}"/>
              </a:ext>
            </a:extLst>
          </p:cNvPr>
          <p:cNvPicPr>
            <a:picLocks noChangeAspect="1"/>
          </p:cNvPicPr>
          <p:nvPr/>
        </p:nvPicPr>
        <p:blipFill>
          <a:blip r:embed="rId3"/>
          <a:stretch>
            <a:fillRect/>
          </a:stretch>
        </p:blipFill>
        <p:spPr>
          <a:xfrm>
            <a:off x="1585653" y="2294691"/>
            <a:ext cx="10910292" cy="38640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Supervised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sp>
        <p:nvSpPr>
          <p:cNvPr id="2" name="TextBox 1">
            <a:extLst>
              <a:ext uri="{FF2B5EF4-FFF2-40B4-BE49-F238E27FC236}">
                <a16:creationId xmlns:a16="http://schemas.microsoft.com/office/drawing/2014/main" id="{BCFAEF2B-ED0D-53C7-1EA8-8435DCB697C7}"/>
              </a:ext>
            </a:extLst>
          </p:cNvPr>
          <p:cNvSpPr txBox="1"/>
          <p:nvPr/>
        </p:nvSpPr>
        <p:spPr>
          <a:xfrm>
            <a:off x="672353" y="2017059"/>
            <a:ext cx="13285694"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000" b="0" i="0" u="none" strike="noStrike" baseline="0" dirty="0">
                <a:latin typeface="ArialMT"/>
              </a:rPr>
              <a:t>The supervised learning algorithms use labeled data for training the models deployed for learning intelligent behavior. </a:t>
            </a:r>
          </a:p>
          <a:p>
            <a:pPr marL="285750" indent="-285750" algn="just">
              <a:buFont typeface="Arial" panose="020B0604020202020204" pitchFamily="34" charset="0"/>
              <a:buChar char="•"/>
            </a:pPr>
            <a:r>
              <a:rPr lang="en-US" sz="2000" b="0" i="0" u="none" strike="noStrike" baseline="0" dirty="0">
                <a:latin typeface="ArialMT"/>
              </a:rPr>
              <a:t>Most of the real-world data collected are unlabeled and need to be annotated carefully if supervised learning algorithms are utilized. </a:t>
            </a:r>
          </a:p>
          <a:p>
            <a:pPr marL="285750" indent="-285750" algn="just">
              <a:buFont typeface="Arial" panose="020B0604020202020204" pitchFamily="34" charset="0"/>
              <a:buChar char="•"/>
            </a:pPr>
            <a:r>
              <a:rPr lang="en-US" sz="2000" b="0" i="0" u="none" strike="noStrike" baseline="0" dirty="0">
                <a:latin typeface="ArialMT"/>
              </a:rPr>
              <a:t>It is generally more manageable for the models to learn patterns and create distinctions between various data classes if labels are provided. The labels serve as teachers and therefore guide the model to learn what is what precisely.</a:t>
            </a:r>
          </a:p>
          <a:p>
            <a:pPr marL="285750" indent="-285750" algn="just">
              <a:buFont typeface="Arial" panose="020B0604020202020204" pitchFamily="34" charset="0"/>
              <a:buChar char="•"/>
            </a:pPr>
            <a:r>
              <a:rPr lang="en-US" sz="2000" b="0" i="0" u="none" strike="noStrike" baseline="0" dirty="0">
                <a:latin typeface="ArialMT"/>
              </a:rPr>
              <a:t>Supervised learning is similar to teaching a child to walk. You will hold the child's hand, show him how to take his foot forward, and demonstrate walking to let the child understand, and you will continue the same process until the child learns to walk on himself.</a:t>
            </a:r>
          </a:p>
          <a:p>
            <a:pPr algn="just"/>
            <a:r>
              <a:rPr lang="en-US" sz="2000" b="0" i="0" u="none" strike="noStrike" baseline="0" dirty="0">
                <a:latin typeface="ArialMT"/>
              </a:rPr>
              <a:t>The supervised learning algorithms can be used to achieve two tasks:</a:t>
            </a:r>
          </a:p>
          <a:p>
            <a:pPr algn="just"/>
            <a:r>
              <a:rPr lang="en-US" sz="2000" b="0" i="0" u="none" strike="noStrike" baseline="0" dirty="0">
                <a:latin typeface="ArialMT"/>
              </a:rPr>
              <a:t>1. Regression</a:t>
            </a:r>
          </a:p>
          <a:p>
            <a:pPr algn="just"/>
            <a:r>
              <a:rPr lang="en-US" sz="2000" b="0" i="0" u="none" strike="noStrike" baseline="0" dirty="0">
                <a:latin typeface="ArialMT"/>
              </a:rPr>
              <a:t>2. Classification</a:t>
            </a:r>
            <a:endParaRPr lang="en-US" sz="3600" dirty="0"/>
          </a:p>
          <a:p>
            <a:pPr marL="285750" indent="-285750" algn="just">
              <a:buFont typeface="Arial" panose="020B0604020202020204" pitchFamily="34" charset="0"/>
              <a:buChar char="•"/>
            </a:pPr>
            <a:endParaRPr lang="en-US" sz="2000" b="0" i="0" u="none" strike="noStrike" baseline="0" dirty="0">
              <a:latin typeface="ArialMT"/>
            </a:endParaRPr>
          </a:p>
          <a:p>
            <a:pPr marL="285750" indent="-285750" algn="just">
              <a:buFont typeface="Arial" panose="020B0604020202020204" pitchFamily="34" charset="0"/>
              <a:buChar char="•"/>
            </a:pPr>
            <a:r>
              <a:rPr lang="en-US" sz="2000" b="0" i="0" u="none" strike="noStrike" baseline="0" dirty="0">
                <a:latin typeface="ArialMT"/>
              </a:rPr>
              <a:t>Examples of supervised learning algorithms include fraudulent activity detection, spam detection, face detection algorithm, etc.</a:t>
            </a:r>
          </a:p>
          <a:p>
            <a:pPr marL="285750" indent="-285750" algn="just">
              <a:buFont typeface="Arial" panose="020B0604020202020204" pitchFamily="34" charset="0"/>
              <a:buChar char="•"/>
            </a:pPr>
            <a:r>
              <a:rPr lang="en-US" sz="2000" b="0" i="0" u="none" strike="noStrike" baseline="0" dirty="0">
                <a:latin typeface="ArialMT"/>
              </a:rPr>
              <a:t>In all these examples, the input data used for learning is already annotated as fraudulent, non-fraudulent, spam, non-spam, face, and non-face.</a:t>
            </a:r>
          </a:p>
        </p:txBody>
      </p:sp>
    </p:spTree>
    <p:extLst>
      <p:ext uri="{BB962C8B-B14F-4D97-AF65-F5344CB8AC3E}">
        <p14:creationId xmlns:p14="http://schemas.microsoft.com/office/powerpoint/2010/main" val="67156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Supervised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pic>
        <p:nvPicPr>
          <p:cNvPr id="3074" name="Picture 2" descr="What is Supervised Learning? | Concise Guide to Supervised Learning">
            <a:extLst>
              <a:ext uri="{FF2B5EF4-FFF2-40B4-BE49-F238E27FC236}">
                <a16:creationId xmlns:a16="http://schemas.microsoft.com/office/drawing/2014/main" id="{EDB23BCF-7DB5-9471-39A5-93D8B4B2A2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10"/>
          <a:stretch/>
        </p:blipFill>
        <p:spPr bwMode="auto">
          <a:xfrm>
            <a:off x="1785936" y="1562453"/>
            <a:ext cx="10401302" cy="592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5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a:solidFill>
                  <a:srgbClr val="1B1B27"/>
                </a:solidFill>
                <a:latin typeface="Raleway" pitchFamily="34" charset="0"/>
                <a:ea typeface="Raleway" pitchFamily="34" charset="-122"/>
                <a:cs typeface="Raleway" pitchFamily="34" charset="-120"/>
              </a:rPr>
              <a:t>Unsupervised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sp>
        <p:nvSpPr>
          <p:cNvPr id="2" name="TextBox 1">
            <a:extLst>
              <a:ext uri="{FF2B5EF4-FFF2-40B4-BE49-F238E27FC236}">
                <a16:creationId xmlns:a16="http://schemas.microsoft.com/office/drawing/2014/main" id="{BCFAEF2B-ED0D-53C7-1EA8-8435DCB697C7}"/>
              </a:ext>
            </a:extLst>
          </p:cNvPr>
          <p:cNvSpPr txBox="1"/>
          <p:nvPr/>
        </p:nvSpPr>
        <p:spPr>
          <a:xfrm>
            <a:off x="672353" y="2017059"/>
            <a:ext cx="13124847" cy="4401205"/>
          </a:xfrm>
          <a:prstGeom prst="rect">
            <a:avLst/>
          </a:prstGeom>
          <a:noFill/>
        </p:spPr>
        <p:txBody>
          <a:bodyPr wrap="square" rtlCol="0">
            <a:spAutoFit/>
          </a:bodyPr>
          <a:lstStyle/>
          <a:p>
            <a:pPr marL="285750" indent="-285750" algn="l">
              <a:buFont typeface="Arial" panose="020B0604020202020204" pitchFamily="34" charset="0"/>
              <a:buChar char="•"/>
            </a:pPr>
            <a:r>
              <a:rPr lang="en-US" sz="2800" b="0" i="0" u="none" strike="noStrike" baseline="0">
                <a:latin typeface="ArialMT"/>
              </a:rPr>
              <a:t>This type of learning algorithm makes use of unlabelled data for training the models deployed for intelligent behavior. When the data at hand is unlabelled.</a:t>
            </a:r>
          </a:p>
          <a:p>
            <a:pPr marL="285750" indent="-285750" algn="l">
              <a:buFont typeface="Arial" panose="020B0604020202020204" pitchFamily="34" charset="0"/>
              <a:buChar char="•"/>
            </a:pPr>
            <a:r>
              <a:rPr lang="en-US" sz="2800" b="0" i="0" u="none" strike="noStrike" baseline="0">
                <a:latin typeface="ArialMT"/>
              </a:rPr>
              <a:t>the algorithm tries to find out similar patterns and places data with relevant features into one group.</a:t>
            </a:r>
          </a:p>
          <a:p>
            <a:pPr marL="285750" indent="-285750" algn="l">
              <a:buFont typeface="Arial" panose="020B0604020202020204" pitchFamily="34" charset="0"/>
              <a:buChar char="•"/>
            </a:pPr>
            <a:r>
              <a:rPr lang="en-US" sz="2800" b="0" i="0" u="none" strike="noStrike" baseline="0">
                <a:latin typeface="ArialMT"/>
              </a:rPr>
              <a:t>Unsupervised learning is a type of learning where no teacher is present, and the system learns without any supervision. </a:t>
            </a:r>
          </a:p>
          <a:p>
            <a:pPr marL="285750" indent="-285750" algn="l">
              <a:buFont typeface="Arial" panose="020B0604020202020204" pitchFamily="34" charset="0"/>
              <a:buChar char="•"/>
            </a:pPr>
            <a:r>
              <a:rPr lang="en-US" sz="2800" b="0" i="0" u="none" strike="noStrike" baseline="0">
                <a:latin typeface="ArialMT"/>
              </a:rPr>
              <a:t>Here the system learns based on experience. </a:t>
            </a:r>
          </a:p>
          <a:p>
            <a:pPr marL="285750" indent="-285750" algn="l">
              <a:buFont typeface="Arial" panose="020B0604020202020204" pitchFamily="34" charset="0"/>
              <a:buChar char="•"/>
            </a:pPr>
            <a:r>
              <a:rPr lang="en-US" sz="2800" b="0" i="0" u="none" strike="noStrike" baseline="0">
                <a:latin typeface="ArialMT"/>
              </a:rPr>
              <a:t>Clustering is an example of unsupervised learning.</a:t>
            </a:r>
          </a:p>
          <a:p>
            <a:pPr marL="285750" indent="-285750" algn="l">
              <a:buFont typeface="Arial" panose="020B0604020202020204" pitchFamily="34" charset="0"/>
              <a:buChar char="•"/>
            </a:pPr>
            <a:r>
              <a:rPr lang="en-US" sz="2800" b="0" i="0" u="none" strike="noStrike" baseline="0">
                <a:latin typeface="ArialMT"/>
              </a:rPr>
              <a:t>Examples of unsupervised learning algorithms include customer market segmentation, clustering, image restoration, drug discovery, etc.</a:t>
            </a:r>
            <a:endParaRPr lang="en-US" sz="3200" b="0" i="0" u="none" strike="noStrike" baseline="0" dirty="0">
              <a:latin typeface="ArialMT"/>
            </a:endParaRPr>
          </a:p>
        </p:txBody>
      </p:sp>
    </p:spTree>
    <p:extLst>
      <p:ext uri="{BB962C8B-B14F-4D97-AF65-F5344CB8AC3E}">
        <p14:creationId xmlns:p14="http://schemas.microsoft.com/office/powerpoint/2010/main" val="134760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a:solidFill>
                  <a:srgbClr val="1B1B27"/>
                </a:solidFill>
                <a:latin typeface="Raleway" pitchFamily="34" charset="0"/>
                <a:ea typeface="Raleway" pitchFamily="34" charset="-122"/>
                <a:cs typeface="Raleway" pitchFamily="34" charset="-120"/>
              </a:rPr>
              <a:t>Unsupervised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pic>
        <p:nvPicPr>
          <p:cNvPr id="2050" name="Picture 2" descr="Clustering basics and a demonstration in clustering infrastructure pathways  – Water Programming: A Collaborative Research Blog">
            <a:extLst>
              <a:ext uri="{FF2B5EF4-FFF2-40B4-BE49-F238E27FC236}">
                <a16:creationId xmlns:a16="http://schemas.microsoft.com/office/drawing/2014/main" id="{01515EDF-16A0-16C2-AD38-86121019B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14538"/>
            <a:ext cx="97536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Reinforcement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sp>
        <p:nvSpPr>
          <p:cNvPr id="2" name="TextBox 1">
            <a:extLst>
              <a:ext uri="{FF2B5EF4-FFF2-40B4-BE49-F238E27FC236}">
                <a16:creationId xmlns:a16="http://schemas.microsoft.com/office/drawing/2014/main" id="{BCFAEF2B-ED0D-53C7-1EA8-8435DCB697C7}"/>
              </a:ext>
            </a:extLst>
          </p:cNvPr>
          <p:cNvSpPr txBox="1"/>
          <p:nvPr/>
        </p:nvSpPr>
        <p:spPr>
          <a:xfrm>
            <a:off x="672353" y="2017059"/>
            <a:ext cx="13124847" cy="4401205"/>
          </a:xfrm>
          <a:prstGeom prst="rect">
            <a:avLst/>
          </a:prstGeom>
          <a:noFill/>
        </p:spPr>
        <p:txBody>
          <a:bodyPr wrap="square" rtlCol="0">
            <a:spAutoFit/>
          </a:bodyPr>
          <a:lstStyle/>
          <a:p>
            <a:pPr marL="285750" indent="-285750" algn="l">
              <a:buFont typeface="Arial" panose="020B0604020202020204" pitchFamily="34" charset="0"/>
              <a:buChar char="•"/>
            </a:pPr>
            <a:r>
              <a:rPr lang="en-US" sz="2800" b="0" i="0" u="none" strike="noStrike" baseline="0" dirty="0">
                <a:latin typeface="ArialMT"/>
              </a:rPr>
              <a:t>Reinforcement learning is utilized when we are not given enough training data.</a:t>
            </a:r>
          </a:p>
          <a:p>
            <a:pPr marL="285750" indent="-285750" algn="l">
              <a:buFont typeface="Arial" panose="020B0604020202020204" pitchFamily="34" charset="0"/>
              <a:buChar char="•"/>
            </a:pPr>
            <a:r>
              <a:rPr lang="en-US" sz="2800" b="0" i="0" u="none" strike="noStrike" baseline="0" dirty="0">
                <a:latin typeface="ArialMT"/>
              </a:rPr>
              <a:t>Lack of training data means the model has no expertise in the problem at hand and therefore learns gradually by experience. </a:t>
            </a:r>
          </a:p>
          <a:p>
            <a:pPr marL="285750" indent="-285750" algn="l">
              <a:buFont typeface="Arial" panose="020B0604020202020204" pitchFamily="34" charset="0"/>
              <a:buChar char="•"/>
            </a:pPr>
            <a:r>
              <a:rPr lang="en-US" sz="2800" b="0" i="0" u="none" strike="noStrike" baseline="0" dirty="0">
                <a:latin typeface="ArialMT"/>
              </a:rPr>
              <a:t>It tries random moves, in the beginning, to learn from its environment and then finds out what is the best strategy to solve the problem. </a:t>
            </a:r>
          </a:p>
          <a:p>
            <a:pPr marL="285750" indent="-285750" algn="l">
              <a:buFont typeface="Arial" panose="020B0604020202020204" pitchFamily="34" charset="0"/>
              <a:buChar char="•"/>
            </a:pPr>
            <a:r>
              <a:rPr lang="en-US" sz="2800" b="0" i="0" u="none" strike="noStrike" baseline="0" dirty="0">
                <a:latin typeface="ArialMT"/>
              </a:rPr>
              <a:t>There is an iterative feedback loop between the agent and its environment that helps it learn more interactively. </a:t>
            </a:r>
          </a:p>
          <a:p>
            <a:pPr marL="285750" indent="-285750" algn="l">
              <a:buFont typeface="Arial" panose="020B0604020202020204" pitchFamily="34" charset="0"/>
              <a:buChar char="•"/>
            </a:pPr>
            <a:r>
              <a:rPr lang="en-US" sz="2800" b="0" i="0" u="none" strike="noStrike" baseline="0" dirty="0">
                <a:latin typeface="ArialMT"/>
              </a:rPr>
              <a:t>Unlike the traditional machine learning algorithms, reinforcement learning algorithms like SARSA (State-Action-Reward- State-Action), Monte Carlo methods, and Q- learning are more dynamic in their behavior.</a:t>
            </a:r>
            <a:endParaRPr lang="en-US" sz="3200" b="0" i="0" u="none" strike="noStrike" baseline="0" dirty="0">
              <a:latin typeface="ArialMT"/>
            </a:endParaRPr>
          </a:p>
        </p:txBody>
      </p:sp>
    </p:spTree>
    <p:extLst>
      <p:ext uri="{BB962C8B-B14F-4D97-AF65-F5344CB8AC3E}">
        <p14:creationId xmlns:p14="http://schemas.microsoft.com/office/powerpoint/2010/main" val="43928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672353" y="455170"/>
            <a:ext cx="13124847" cy="1388745"/>
          </a:xfrm>
          <a:prstGeom prst="rect">
            <a:avLst/>
          </a:prstGeom>
          <a:noFill/>
          <a:ln/>
        </p:spPr>
        <p:txBody>
          <a:bodyPr wrap="square" rtlCol="0" anchor="t"/>
          <a:lstStyle/>
          <a:p>
            <a:pPr marL="0" indent="0">
              <a:lnSpc>
                <a:spcPts val="5468"/>
              </a:lnSpc>
              <a:buNone/>
            </a:pPr>
            <a:r>
              <a:rPr lang="en-US" sz="4374" dirty="0">
                <a:solidFill>
                  <a:srgbClr val="1B1B27"/>
                </a:solidFill>
                <a:latin typeface="Raleway" pitchFamily="34" charset="0"/>
                <a:ea typeface="Raleway" pitchFamily="34" charset="-122"/>
                <a:cs typeface="Raleway" pitchFamily="34" charset="-120"/>
              </a:rPr>
              <a:t>Reinforcement Learning</a:t>
            </a:r>
            <a:endParaRPr lang="en-US" sz="4374" dirty="0"/>
          </a:p>
        </p:txBody>
      </p:sp>
      <p:sp>
        <p:nvSpPr>
          <p:cNvPr id="11" name="Text 9"/>
          <p:cNvSpPr/>
          <p:nvPr/>
        </p:nvSpPr>
        <p:spPr>
          <a:xfrm>
            <a:off x="10891599" y="2877860"/>
            <a:ext cx="2905601" cy="694373"/>
          </a:xfrm>
          <a:prstGeom prst="rect">
            <a:avLst/>
          </a:prstGeom>
          <a:noFill/>
          <a:ln/>
        </p:spPr>
        <p:txBody>
          <a:bodyPr wrap="square" rtlCol="0" anchor="t"/>
          <a:lstStyle/>
          <a:p>
            <a:pPr marL="0" indent="0">
              <a:lnSpc>
                <a:spcPts val="2734"/>
              </a:lnSpc>
              <a:buNone/>
            </a:pPr>
            <a:endParaRPr lang="en-US" sz="2187" dirty="0"/>
          </a:p>
        </p:txBody>
      </p:sp>
      <p:sp>
        <p:nvSpPr>
          <p:cNvPr id="15" name="Text 13"/>
          <p:cNvSpPr/>
          <p:nvPr/>
        </p:nvSpPr>
        <p:spPr>
          <a:xfrm>
            <a:off x="7041713" y="6043493"/>
            <a:ext cx="3055620" cy="347186"/>
          </a:xfrm>
          <a:prstGeom prst="rect">
            <a:avLst/>
          </a:prstGeom>
          <a:noFill/>
          <a:ln/>
        </p:spPr>
        <p:txBody>
          <a:bodyPr wrap="none" rtlCol="0" anchor="t"/>
          <a:lstStyle/>
          <a:p>
            <a:pPr marL="0" indent="0">
              <a:lnSpc>
                <a:spcPts val="2734"/>
              </a:lnSpc>
              <a:buNone/>
            </a:pPr>
            <a:endParaRPr lang="en-US" sz="2187" dirty="0"/>
          </a:p>
        </p:txBody>
      </p:sp>
      <p:pic>
        <p:nvPicPr>
          <p:cNvPr id="4098" name="Picture 2" descr="Reinforcement Learning Algorithms and Applications - TechVidvan">
            <a:extLst>
              <a:ext uri="{FF2B5EF4-FFF2-40B4-BE49-F238E27FC236}">
                <a16:creationId xmlns:a16="http://schemas.microsoft.com/office/drawing/2014/main" id="{E4289965-14FC-FC94-BC3F-0734A1F4223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4032"/>
          <a:stretch/>
        </p:blipFill>
        <p:spPr bwMode="auto">
          <a:xfrm>
            <a:off x="1600200" y="1843915"/>
            <a:ext cx="11430000" cy="554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04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41183</TotalTime>
  <Words>858</Words>
  <Application>Microsoft Office PowerPoint</Application>
  <PresentationFormat>Custom</PresentationFormat>
  <Paragraphs>81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ArialMT</vt:lpstr>
      <vt:lpstr>IBM Plex Sans</vt:lpstr>
      <vt:lpstr>Raleway</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Mr Coordinator</cp:lastModifiedBy>
  <cp:revision>6</cp:revision>
  <dcterms:created xsi:type="dcterms:W3CDTF">2023-09-20T05:51:19Z</dcterms:created>
  <dcterms:modified xsi:type="dcterms:W3CDTF">2024-01-12T11:42:50Z</dcterms:modified>
</cp:coreProperties>
</file>