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82873" y="80264"/>
            <a:ext cx="277825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3081" y="7112"/>
            <a:ext cx="67957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795" y="2459591"/>
            <a:ext cx="8074025" cy="1482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760348"/>
            <a:ext cx="7543800" cy="594525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8794" y="159512"/>
            <a:ext cx="43922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Magnetic</a:t>
            </a:r>
            <a:r>
              <a:rPr spc="-55" dirty="0"/>
              <a:t> </a:t>
            </a:r>
            <a:r>
              <a:rPr dirty="0"/>
              <a:t>Field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spc="-50" dirty="0"/>
              <a:t>Toroid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3500" y="596911"/>
          <a:ext cx="8992235" cy="618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9984">
                <a:tc gridSpan="3"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450" spc="15" dirty="0">
                          <a:latin typeface="Times New Roman"/>
                          <a:cs typeface="Times New Roman"/>
                        </a:rPr>
                        <a:t>Since</a:t>
                      </a:r>
                      <a:r>
                        <a:rPr sz="2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24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magnetostatic</a:t>
                      </a:r>
                      <a:r>
                        <a:rPr sz="2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field</a:t>
                      </a:r>
                      <a:r>
                        <a:rPr sz="245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30" dirty="0">
                          <a:latin typeface="Symbol"/>
                          <a:cs typeface="Symbol"/>
                        </a:rPr>
                        <a:t></a:t>
                      </a:r>
                      <a:r>
                        <a:rPr sz="2450" spc="130" dirty="0">
                          <a:latin typeface="Times New Roman"/>
                          <a:cs typeface="Times New Roman"/>
                        </a:rPr>
                        <a:t>B=0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450" spc="-3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4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ny</a:t>
                      </a:r>
                      <a:r>
                        <a:rPr sz="24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-5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450" spc="-2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tor</a:t>
                      </a:r>
                      <a:r>
                        <a:rPr sz="24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Symbol"/>
                          <a:cs typeface="Symbol"/>
                        </a:rPr>
                        <a:t></a:t>
                      </a:r>
                      <a:r>
                        <a:rPr sz="2450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Symbol"/>
                          <a:cs typeface="Symbol"/>
                        </a:rPr>
                        <a:t></a:t>
                      </a:r>
                      <a:r>
                        <a:rPr sz="2450" spc="-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-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50" spc="270" dirty="0">
                          <a:latin typeface="Symbol"/>
                          <a:cs typeface="Symbol"/>
                        </a:rPr>
                        <a:t></a:t>
                      </a:r>
                      <a:r>
                        <a:rPr sz="2450" dirty="0">
                          <a:latin typeface="Symbol"/>
                          <a:cs typeface="Symbol"/>
                        </a:rPr>
                        <a:t></a:t>
                      </a:r>
                      <a:r>
                        <a:rPr sz="2450" spc="-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-5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spc="-1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=0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21717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2450" spc="15" dirty="0"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sz="2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sz="24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define</a:t>
                      </a:r>
                      <a:r>
                        <a:rPr sz="245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i="1" spc="10" dirty="0">
                          <a:latin typeface="Times New Roman"/>
                          <a:cs typeface="Times New Roman"/>
                        </a:rPr>
                        <a:t>magnetic</a:t>
                      </a:r>
                      <a:r>
                        <a:rPr sz="2450" i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i="1" spc="5" dirty="0">
                          <a:latin typeface="Times New Roman"/>
                          <a:cs typeface="Times New Roman"/>
                        </a:rPr>
                        <a:t>vector</a:t>
                      </a:r>
                      <a:r>
                        <a:rPr sz="2450" i="1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i="1" spc="10" dirty="0">
                          <a:latin typeface="Times New Roman"/>
                          <a:cs typeface="Times New Roman"/>
                        </a:rPr>
                        <a:t>potential</a:t>
                      </a:r>
                      <a:r>
                        <a:rPr sz="2450" i="1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such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that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1755"/>
                        </a:spcBef>
                      </a:pPr>
                      <a:r>
                        <a:rPr sz="2450" spc="-3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50" spc="-15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2450" spc="275" dirty="0">
                          <a:latin typeface="Symbol"/>
                          <a:cs typeface="Symbol"/>
                        </a:rPr>
                        <a:t></a:t>
                      </a:r>
                      <a:r>
                        <a:rPr sz="2450" dirty="0">
                          <a:latin typeface="Symbol"/>
                          <a:cs typeface="Symbol"/>
                        </a:rPr>
                        <a:t></a:t>
                      </a:r>
                      <a:r>
                        <a:rPr sz="2450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A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207645" marR="286385" indent="5080">
                        <a:lnSpc>
                          <a:spcPct val="126800"/>
                        </a:lnSpc>
                        <a:spcBef>
                          <a:spcPts val="5"/>
                        </a:spcBef>
                      </a:pPr>
                      <a:r>
                        <a:rPr sz="2450" spc="-1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sz="24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20" dirty="0">
                          <a:latin typeface="Times New Roman"/>
                          <a:cs typeface="Times New Roman"/>
                        </a:rPr>
                        <a:t>EM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problems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 it</a:t>
                      </a:r>
                      <a:r>
                        <a:rPr sz="245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more</a:t>
                      </a:r>
                      <a:r>
                        <a:rPr sz="2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convenient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 find </a:t>
                      </a:r>
                      <a:r>
                        <a:rPr sz="2450" spc="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then </a:t>
                      </a:r>
                      <a:r>
                        <a:rPr sz="2450" spc="-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find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2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it.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ts val="3740"/>
                        </a:lnSpc>
                        <a:spcBef>
                          <a:spcPts val="1675"/>
                        </a:spcBef>
                        <a:tabLst>
                          <a:tab pos="2256155" algn="l"/>
                        </a:tabLst>
                      </a:pPr>
                      <a:r>
                        <a:rPr sz="2450" i="1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i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2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50" spc="15" baseline="-13513" dirty="0">
                          <a:latin typeface="Symbol"/>
                          <a:cs typeface="Symbol"/>
                        </a:rPr>
                        <a:t></a:t>
                      </a:r>
                      <a:r>
                        <a:rPr sz="5550" spc="-434" baseline="-1351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900" spc="-22" baseline="34188" dirty="0">
                          <a:latin typeface="Symbol"/>
                          <a:cs typeface="Symbol"/>
                        </a:rPr>
                        <a:t></a:t>
                      </a:r>
                      <a:r>
                        <a:rPr sz="2175" spc="-22" baseline="36398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175" spc="-240" baseline="3639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75" i="1" spc="7" baseline="36281" dirty="0">
                          <a:latin typeface="Times New Roman"/>
                          <a:cs typeface="Times New Roman"/>
                        </a:rPr>
                        <a:t>Id</a:t>
                      </a:r>
                      <a:r>
                        <a:rPr sz="3675" spc="7" baseline="36281" dirty="0"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24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line</a:t>
                      </a:r>
                      <a:r>
                        <a:rPr sz="24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current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828040">
                        <a:lnSpc>
                          <a:spcPts val="2420"/>
                        </a:lnSpc>
                        <a:tabLst>
                          <a:tab pos="1063625" algn="l"/>
                        </a:tabLst>
                      </a:pPr>
                      <a:r>
                        <a:rPr sz="2175" i="1" baseline="-28735" dirty="0"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sz="2450" spc="-12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26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i="1" dirty="0">
                          <a:latin typeface="Times New Roman"/>
                          <a:cs typeface="Times New Roman"/>
                        </a:rPr>
                        <a:t>R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306070">
                        <a:lnSpc>
                          <a:spcPts val="3740"/>
                        </a:lnSpc>
                        <a:spcBef>
                          <a:spcPts val="2365"/>
                        </a:spcBef>
                        <a:tabLst>
                          <a:tab pos="2306320" algn="l"/>
                        </a:tabLst>
                      </a:pPr>
                      <a:r>
                        <a:rPr sz="2450" i="1" spc="2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50" i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2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50" spc="15" baseline="-13513" dirty="0">
                          <a:latin typeface="Symbol"/>
                          <a:cs typeface="Symbol"/>
                        </a:rPr>
                        <a:t></a:t>
                      </a:r>
                      <a:r>
                        <a:rPr sz="5550" spc="-427" baseline="-1351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900" spc="-22" baseline="34188" dirty="0">
                          <a:latin typeface="Symbol"/>
                          <a:cs typeface="Symbol"/>
                        </a:rPr>
                        <a:t></a:t>
                      </a:r>
                      <a:r>
                        <a:rPr sz="2175" spc="-22" baseline="36398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175" spc="-247" baseline="3639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75" i="1" spc="30" baseline="36281" dirty="0">
                          <a:latin typeface="Times New Roman"/>
                          <a:cs typeface="Times New Roman"/>
                        </a:rPr>
                        <a:t>KdS	</a:t>
                      </a:r>
                      <a:r>
                        <a:rPr sz="2450" spc="1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245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5" dirty="0">
                          <a:latin typeface="Times New Roman"/>
                          <a:cs typeface="Times New Roman"/>
                        </a:rPr>
                        <a:t>surface</a:t>
                      </a:r>
                      <a:r>
                        <a:rPr sz="245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current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826135">
                        <a:lnSpc>
                          <a:spcPts val="2420"/>
                        </a:lnSpc>
                        <a:tabLst>
                          <a:tab pos="1167130" algn="l"/>
                        </a:tabLst>
                      </a:pPr>
                      <a:r>
                        <a:rPr sz="2175" i="1" baseline="-28735" dirty="0"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2450" spc="-12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2600" spc="-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i="1" dirty="0">
                          <a:latin typeface="Times New Roman"/>
                          <a:cs typeface="Times New Roman"/>
                        </a:rPr>
                        <a:t>R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28575">
                      <a:solidFill>
                        <a:srgbClr val="C0504D"/>
                      </a:solidFill>
                      <a:prstDash val="solid"/>
                    </a:lnL>
                    <a:lnR w="28575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3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3130"/>
                        </a:lnSpc>
                      </a:pPr>
                      <a:r>
                        <a:rPr sz="3675" i="1" baseline="-3628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675" i="1" spc="-187" baseline="-3628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75" baseline="-36281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3675" baseline="-3628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550" baseline="-37537" dirty="0">
                          <a:latin typeface="Symbol"/>
                          <a:cs typeface="Symbol"/>
                        </a:rPr>
                        <a:t></a:t>
                      </a:r>
                      <a:r>
                        <a:rPr sz="5550" spc="-434" baseline="-3753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30" dirty="0">
                          <a:latin typeface="Symbol"/>
                          <a:cs typeface="Symbol"/>
                        </a:rPr>
                        <a:t></a:t>
                      </a:r>
                      <a:r>
                        <a:rPr sz="2175" spc="179" baseline="-24904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50" i="1" spc="-5" dirty="0">
                          <a:latin typeface="Times New Roman"/>
                          <a:cs typeface="Times New Roman"/>
                        </a:rPr>
                        <a:t>dv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872490" algn="l"/>
                        </a:tabLst>
                      </a:pPr>
                      <a:r>
                        <a:rPr sz="2175" i="1" baseline="-28735" dirty="0">
                          <a:latin typeface="Times New Roman"/>
                          <a:cs typeface="Times New Roman"/>
                        </a:rPr>
                        <a:t>v	</a:t>
                      </a:r>
                      <a:r>
                        <a:rPr sz="2450" spc="-12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26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i="1" dirty="0">
                          <a:latin typeface="Times New Roman"/>
                          <a:cs typeface="Times New Roman"/>
                        </a:rPr>
                        <a:t>R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4190">
                        <a:lnSpc>
                          <a:spcPts val="2910"/>
                        </a:lnSpc>
                        <a:spcBef>
                          <a:spcPts val="1530"/>
                        </a:spcBef>
                      </a:pPr>
                      <a:r>
                        <a:rPr sz="2450" spc="1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24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spc="-5" dirty="0">
                          <a:latin typeface="Times New Roman"/>
                          <a:cs typeface="Times New Roman"/>
                        </a:rPr>
                        <a:t>volume</a:t>
                      </a:r>
                      <a:r>
                        <a:rPr sz="245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50" dirty="0">
                          <a:latin typeface="Times New Roman"/>
                          <a:cs typeface="Times New Roman"/>
                        </a:rPr>
                        <a:t>current</a:t>
                      </a: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R="464820" algn="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888888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43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C0504D"/>
                      </a:solidFill>
                      <a:prstDash val="solid"/>
                    </a:lnR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76200" y="609611"/>
            <a:ext cx="8991600" cy="6186805"/>
            <a:chOff x="76200" y="609611"/>
            <a:chExt cx="8991600" cy="6186805"/>
          </a:xfrm>
        </p:grpSpPr>
        <p:sp>
          <p:nvSpPr>
            <p:cNvPr id="4" name="object 4"/>
            <p:cNvSpPr/>
            <p:nvPr/>
          </p:nvSpPr>
          <p:spPr>
            <a:xfrm>
              <a:off x="76200" y="609611"/>
              <a:ext cx="8991600" cy="6186805"/>
            </a:xfrm>
            <a:custGeom>
              <a:avLst/>
              <a:gdLst/>
              <a:ahLst/>
              <a:cxnLst/>
              <a:rect l="l" t="t" r="r" b="b"/>
              <a:pathLst>
                <a:path w="8991600" h="6186805">
                  <a:moveTo>
                    <a:pt x="8991600" y="0"/>
                  </a:moveTo>
                  <a:lnTo>
                    <a:pt x="0" y="0"/>
                  </a:lnTo>
                  <a:lnTo>
                    <a:pt x="0" y="6186297"/>
                  </a:lnTo>
                  <a:lnTo>
                    <a:pt x="8991600" y="6186297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7079" y="3200400"/>
              <a:ext cx="4338320" cy="25146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136894" y="2051007"/>
              <a:ext cx="3267075" cy="0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957" y="0"/>
                  </a:lnTo>
                </a:path>
              </a:pathLst>
            </a:custGeom>
            <a:ln w="13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3736" y="2215297"/>
              <a:ext cx="1217295" cy="385445"/>
            </a:xfrm>
            <a:custGeom>
              <a:avLst/>
              <a:gdLst/>
              <a:ahLst/>
              <a:cxnLst/>
              <a:rect l="l" t="t" r="r" b="b"/>
              <a:pathLst>
                <a:path w="1217295" h="385444">
                  <a:moveTo>
                    <a:pt x="7210" y="0"/>
                  </a:moveTo>
                  <a:lnTo>
                    <a:pt x="7210" y="384998"/>
                  </a:lnTo>
                </a:path>
                <a:path w="1217295" h="385444">
                  <a:moveTo>
                    <a:pt x="1208669" y="0"/>
                  </a:moveTo>
                  <a:lnTo>
                    <a:pt x="1208669" y="384998"/>
                  </a:lnTo>
                </a:path>
                <a:path w="1217295" h="385444">
                  <a:moveTo>
                    <a:pt x="0" y="7052"/>
                  </a:moveTo>
                  <a:lnTo>
                    <a:pt x="1217197" y="7052"/>
                  </a:lnTo>
                </a:path>
                <a:path w="1217295" h="385444">
                  <a:moveTo>
                    <a:pt x="0" y="376639"/>
                  </a:moveTo>
                  <a:lnTo>
                    <a:pt x="1217197" y="376639"/>
                  </a:lnTo>
                </a:path>
              </a:pathLst>
            </a:custGeom>
            <a:ln w="156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5048" y="4139242"/>
              <a:ext cx="692785" cy="0"/>
            </a:xfrm>
            <a:custGeom>
              <a:avLst/>
              <a:gdLst/>
              <a:ahLst/>
              <a:cxnLst/>
              <a:rect l="l" t="t" r="r" b="b"/>
              <a:pathLst>
                <a:path w="692785">
                  <a:moveTo>
                    <a:pt x="0" y="0"/>
                  </a:moveTo>
                  <a:lnTo>
                    <a:pt x="692162" y="0"/>
                  </a:lnTo>
                </a:path>
              </a:pathLst>
            </a:custGeom>
            <a:ln w="13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3736" y="3705140"/>
              <a:ext cx="1542415" cy="925194"/>
            </a:xfrm>
            <a:custGeom>
              <a:avLst/>
              <a:gdLst/>
              <a:ahLst/>
              <a:cxnLst/>
              <a:rect l="l" t="t" r="r" b="b"/>
              <a:pathLst>
                <a:path w="1542414" h="925195">
                  <a:moveTo>
                    <a:pt x="7210" y="0"/>
                  </a:moveTo>
                  <a:lnTo>
                    <a:pt x="7210" y="924648"/>
                  </a:lnTo>
                </a:path>
                <a:path w="1542414" h="925195">
                  <a:moveTo>
                    <a:pt x="1534428" y="0"/>
                  </a:moveTo>
                  <a:lnTo>
                    <a:pt x="1534428" y="924648"/>
                  </a:lnTo>
                </a:path>
                <a:path w="1542414" h="925195">
                  <a:moveTo>
                    <a:pt x="0" y="7835"/>
                  </a:moveTo>
                  <a:lnTo>
                    <a:pt x="1542300" y="7835"/>
                  </a:lnTo>
                </a:path>
                <a:path w="1542414" h="925195">
                  <a:moveTo>
                    <a:pt x="0" y="916133"/>
                  </a:moveTo>
                  <a:lnTo>
                    <a:pt x="1542300" y="916133"/>
                  </a:lnTo>
                </a:path>
              </a:pathLst>
            </a:custGeom>
            <a:ln w="156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75048" y="5221651"/>
              <a:ext cx="899794" cy="0"/>
            </a:xfrm>
            <a:custGeom>
              <a:avLst/>
              <a:gdLst/>
              <a:ahLst/>
              <a:cxnLst/>
              <a:rect l="l" t="t" r="r" b="b"/>
              <a:pathLst>
                <a:path w="899794">
                  <a:moveTo>
                    <a:pt x="0" y="0"/>
                  </a:moveTo>
                  <a:lnTo>
                    <a:pt x="899294" y="0"/>
                  </a:lnTo>
                </a:path>
              </a:pathLst>
            </a:custGeom>
            <a:ln w="13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3736" y="4787392"/>
              <a:ext cx="1750060" cy="927100"/>
            </a:xfrm>
            <a:custGeom>
              <a:avLst/>
              <a:gdLst/>
              <a:ahLst/>
              <a:cxnLst/>
              <a:rect l="l" t="t" r="r" b="b"/>
              <a:pathLst>
                <a:path w="1750060" h="927100">
                  <a:moveTo>
                    <a:pt x="7210" y="0"/>
                  </a:moveTo>
                  <a:lnTo>
                    <a:pt x="7210" y="926737"/>
                  </a:lnTo>
                </a:path>
                <a:path w="1750060" h="927100">
                  <a:moveTo>
                    <a:pt x="1740904" y="0"/>
                  </a:moveTo>
                  <a:lnTo>
                    <a:pt x="1740904" y="926737"/>
                  </a:lnTo>
                </a:path>
                <a:path w="1750060" h="927100">
                  <a:moveTo>
                    <a:pt x="0" y="7208"/>
                  </a:moveTo>
                  <a:lnTo>
                    <a:pt x="1749432" y="7208"/>
                  </a:lnTo>
                </a:path>
                <a:path w="1750060" h="927100">
                  <a:moveTo>
                    <a:pt x="0" y="918902"/>
                  </a:moveTo>
                  <a:lnTo>
                    <a:pt x="1749432" y="918902"/>
                  </a:lnTo>
                </a:path>
              </a:pathLst>
            </a:custGeom>
            <a:ln w="156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75048" y="6306019"/>
              <a:ext cx="761365" cy="0"/>
            </a:xfrm>
            <a:custGeom>
              <a:avLst/>
              <a:gdLst/>
              <a:ahLst/>
              <a:cxnLst/>
              <a:rect l="l" t="t" r="r" b="b"/>
              <a:pathLst>
                <a:path w="761364">
                  <a:moveTo>
                    <a:pt x="0" y="0"/>
                  </a:moveTo>
                  <a:lnTo>
                    <a:pt x="760987" y="0"/>
                  </a:lnTo>
                </a:path>
              </a:pathLst>
            </a:custGeom>
            <a:ln w="13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365629" y="7365"/>
            <a:ext cx="44094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Magnetic</a:t>
            </a:r>
            <a:r>
              <a:rPr spc="-65" dirty="0"/>
              <a:t> </a:t>
            </a:r>
            <a:r>
              <a:rPr spc="-35" dirty="0"/>
              <a:t>Vector</a:t>
            </a:r>
            <a:r>
              <a:rPr spc="-25" dirty="0"/>
              <a:t> </a:t>
            </a:r>
            <a:r>
              <a:rPr spc="-15" dirty="0"/>
              <a:t>Potential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00" y="825538"/>
            <a:ext cx="9017000" cy="5873115"/>
            <a:chOff x="63500" y="825538"/>
            <a:chExt cx="9017000" cy="5873115"/>
          </a:xfrm>
        </p:grpSpPr>
        <p:sp>
          <p:nvSpPr>
            <p:cNvPr id="3" name="object 3"/>
            <p:cNvSpPr/>
            <p:nvPr/>
          </p:nvSpPr>
          <p:spPr>
            <a:xfrm>
              <a:off x="76200" y="838238"/>
              <a:ext cx="8991600" cy="5847715"/>
            </a:xfrm>
            <a:custGeom>
              <a:avLst/>
              <a:gdLst/>
              <a:ahLst/>
              <a:cxnLst/>
              <a:rect l="l" t="t" r="r" b="b"/>
              <a:pathLst>
                <a:path w="8991600" h="5847715">
                  <a:moveTo>
                    <a:pt x="8991600" y="0"/>
                  </a:moveTo>
                  <a:lnTo>
                    <a:pt x="0" y="0"/>
                  </a:lnTo>
                  <a:lnTo>
                    <a:pt x="0" y="5847715"/>
                  </a:lnTo>
                  <a:lnTo>
                    <a:pt x="8991600" y="5847715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" y="838238"/>
              <a:ext cx="8991600" cy="5847715"/>
            </a:xfrm>
            <a:custGeom>
              <a:avLst/>
              <a:gdLst/>
              <a:ahLst/>
              <a:cxnLst/>
              <a:rect l="l" t="t" r="r" b="b"/>
              <a:pathLst>
                <a:path w="8991600" h="5847715">
                  <a:moveTo>
                    <a:pt x="0" y="5847715"/>
                  </a:moveTo>
                  <a:lnTo>
                    <a:pt x="8991600" y="5847715"/>
                  </a:lnTo>
                  <a:lnTo>
                    <a:pt x="8991600" y="0"/>
                  </a:lnTo>
                  <a:lnTo>
                    <a:pt x="0" y="0"/>
                  </a:lnTo>
                  <a:lnTo>
                    <a:pt x="0" y="5847715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87602" y="179323"/>
            <a:ext cx="6767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Magnetic</a:t>
            </a:r>
            <a:r>
              <a:rPr sz="3600" dirty="0"/>
              <a:t> </a:t>
            </a:r>
            <a:r>
              <a:rPr sz="3600" spc="-5" dirty="0"/>
              <a:t>flux</a:t>
            </a:r>
            <a:r>
              <a:rPr sz="3600" spc="-10" dirty="0"/>
              <a:t> from</a:t>
            </a:r>
            <a:r>
              <a:rPr sz="3600" spc="-15" dirty="0"/>
              <a:t> vector</a:t>
            </a:r>
            <a:r>
              <a:rPr sz="3600" spc="-5" dirty="0"/>
              <a:t> </a:t>
            </a:r>
            <a:r>
              <a:rPr sz="3600" spc="-15" dirty="0"/>
              <a:t>potential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263564" y="1162254"/>
            <a:ext cx="8526780" cy="4622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850" spc="25" dirty="0">
                <a:latin typeface="Times New Roman"/>
                <a:cs typeface="Times New Roman"/>
              </a:rPr>
              <a:t>The</a:t>
            </a:r>
            <a:r>
              <a:rPr sz="2850" dirty="0">
                <a:latin typeface="Times New Roman"/>
                <a:cs typeface="Times New Roman"/>
              </a:rPr>
              <a:t> magnetic</a:t>
            </a:r>
            <a:r>
              <a:rPr sz="2850" spc="15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Times New Roman"/>
                <a:cs typeface="Times New Roman"/>
              </a:rPr>
              <a:t>fluc</a:t>
            </a:r>
            <a:r>
              <a:rPr sz="2850" spc="15" dirty="0">
                <a:latin typeface="Times New Roman"/>
                <a:cs typeface="Times New Roman"/>
              </a:rPr>
              <a:t> </a:t>
            </a:r>
            <a:r>
              <a:rPr sz="2850" spc="-5" dirty="0">
                <a:latin typeface="Times New Roman"/>
                <a:cs typeface="Times New Roman"/>
              </a:rPr>
              <a:t>through </a:t>
            </a:r>
            <a:r>
              <a:rPr sz="2850" spc="10" dirty="0">
                <a:latin typeface="Times New Roman"/>
                <a:cs typeface="Times New Roman"/>
              </a:rPr>
              <a:t>a</a:t>
            </a:r>
            <a:r>
              <a:rPr sz="2850" spc="15" dirty="0">
                <a:latin typeface="Times New Roman"/>
                <a:cs typeface="Times New Roman"/>
              </a:rPr>
              <a:t> </a:t>
            </a:r>
            <a:r>
              <a:rPr sz="2850" spc="-10" dirty="0">
                <a:latin typeface="Times New Roman"/>
                <a:cs typeface="Times New Roman"/>
              </a:rPr>
              <a:t>given</a:t>
            </a:r>
            <a:r>
              <a:rPr sz="2850" spc="-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area </a:t>
            </a:r>
            <a:r>
              <a:rPr sz="2850" spc="35" dirty="0">
                <a:latin typeface="Times New Roman"/>
                <a:cs typeface="Times New Roman"/>
              </a:rPr>
              <a:t>can</a:t>
            </a:r>
            <a:r>
              <a:rPr sz="2850" spc="-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be</a:t>
            </a:r>
            <a:r>
              <a:rPr sz="2850" spc="5" dirty="0">
                <a:latin typeface="Times New Roman"/>
                <a:cs typeface="Times New Roman"/>
              </a:rPr>
              <a:t> </a:t>
            </a:r>
            <a:r>
              <a:rPr sz="2850" dirty="0">
                <a:latin typeface="Times New Roman"/>
                <a:cs typeface="Times New Roman"/>
              </a:rPr>
              <a:t>found</a:t>
            </a:r>
            <a:r>
              <a:rPr sz="2850" spc="-5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Times New Roman"/>
                <a:cs typeface="Times New Roman"/>
              </a:rPr>
              <a:t>from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30549" y="1816156"/>
            <a:ext cx="1668145" cy="909955"/>
          </a:xfrm>
          <a:prstGeom prst="rect">
            <a:avLst/>
          </a:prstGeom>
          <a:solidFill>
            <a:srgbClr val="FFFFFF"/>
          </a:solidFill>
          <a:ln w="1815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040">
              <a:lnSpc>
                <a:spcPts val="4320"/>
              </a:lnSpc>
            </a:pPr>
            <a:r>
              <a:rPr sz="2850" spc="70" dirty="0">
                <a:latin typeface="Symbol"/>
                <a:cs typeface="Symbol"/>
              </a:rPr>
              <a:t></a:t>
            </a:r>
            <a:r>
              <a:rPr sz="2850" spc="215" dirty="0">
                <a:latin typeface="Times New Roman"/>
                <a:cs typeface="Times New Roman"/>
              </a:rPr>
              <a:t>=</a:t>
            </a:r>
            <a:r>
              <a:rPr sz="6450" spc="690" baseline="-13565" dirty="0">
                <a:latin typeface="Symbol"/>
                <a:cs typeface="Symbol"/>
              </a:rPr>
              <a:t></a:t>
            </a:r>
            <a:r>
              <a:rPr sz="2850" spc="375" dirty="0">
                <a:latin typeface="Times New Roman"/>
                <a:cs typeface="Times New Roman"/>
              </a:rPr>
              <a:t>B</a:t>
            </a:r>
            <a:r>
              <a:rPr sz="2850" spc="5" dirty="0">
                <a:latin typeface="Symbol"/>
                <a:cs typeface="Symbol"/>
              </a:rPr>
              <a:t></a:t>
            </a:r>
            <a:r>
              <a:rPr sz="2850" spc="-340" dirty="0">
                <a:latin typeface="Times New Roman"/>
                <a:cs typeface="Times New Roman"/>
              </a:rPr>
              <a:t> </a:t>
            </a:r>
            <a:r>
              <a:rPr sz="2850" i="1" spc="-65" dirty="0">
                <a:latin typeface="Times New Roman"/>
                <a:cs typeface="Times New Roman"/>
              </a:rPr>
              <a:t>d</a:t>
            </a:r>
            <a:r>
              <a:rPr sz="2850" spc="15" dirty="0">
                <a:latin typeface="Times New Roman"/>
                <a:cs typeface="Times New Roman"/>
              </a:rPr>
              <a:t>S</a:t>
            </a:r>
            <a:endParaRPr sz="2850">
              <a:latin typeface="Times New Roman"/>
              <a:cs typeface="Times New Roman"/>
            </a:endParaRPr>
          </a:p>
          <a:p>
            <a:pPr marR="325755" algn="ctr">
              <a:lnSpc>
                <a:spcPct val="100000"/>
              </a:lnSpc>
              <a:spcBef>
                <a:spcPts val="620"/>
              </a:spcBef>
            </a:pPr>
            <a:r>
              <a:rPr sz="1650" i="1" spc="1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784" y="2819717"/>
            <a:ext cx="5549900" cy="14674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</a:pPr>
            <a:r>
              <a:rPr sz="2850" dirty="0">
                <a:latin typeface="Times New Roman"/>
                <a:cs typeface="Times New Roman"/>
              </a:rPr>
              <a:t>Applying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5" dirty="0">
                <a:latin typeface="Times New Roman"/>
                <a:cs typeface="Times New Roman"/>
              </a:rPr>
              <a:t>Stoke's </a:t>
            </a:r>
            <a:r>
              <a:rPr sz="2850" dirty="0">
                <a:latin typeface="Times New Roman"/>
                <a:cs typeface="Times New Roman"/>
              </a:rPr>
              <a:t>theorem,</a:t>
            </a:r>
            <a:r>
              <a:rPr sz="2850" spc="-10" dirty="0">
                <a:latin typeface="Times New Roman"/>
                <a:cs typeface="Times New Roman"/>
              </a:rPr>
              <a:t> </a:t>
            </a:r>
            <a:r>
              <a:rPr sz="2850" spc="-5" dirty="0">
                <a:latin typeface="Times New Roman"/>
                <a:cs typeface="Times New Roman"/>
              </a:rPr>
              <a:t>we</a:t>
            </a:r>
            <a:r>
              <a:rPr sz="2850" spc="5" dirty="0">
                <a:latin typeface="Times New Roman"/>
                <a:cs typeface="Times New Roman"/>
              </a:rPr>
              <a:t> </a:t>
            </a:r>
            <a:r>
              <a:rPr sz="2850" dirty="0">
                <a:latin typeface="Times New Roman"/>
                <a:cs typeface="Times New Roman"/>
              </a:rPr>
              <a:t>obtain,</a:t>
            </a:r>
            <a:endParaRPr sz="28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45"/>
              </a:spcBef>
            </a:pPr>
            <a:r>
              <a:rPr sz="2850" spc="135" dirty="0">
                <a:latin typeface="Symbol"/>
                <a:cs typeface="Symbol"/>
              </a:rPr>
              <a:t></a:t>
            </a:r>
            <a:r>
              <a:rPr sz="2850" spc="145" dirty="0">
                <a:latin typeface="Times New Roman"/>
                <a:cs typeface="Times New Roman"/>
              </a:rPr>
              <a:t>=</a:t>
            </a:r>
            <a:r>
              <a:rPr sz="6450" spc="794" baseline="-13565" dirty="0">
                <a:latin typeface="Symbol"/>
                <a:cs typeface="Symbol"/>
              </a:rPr>
              <a:t></a:t>
            </a:r>
            <a:r>
              <a:rPr sz="2850" spc="305" dirty="0">
                <a:latin typeface="Times New Roman"/>
                <a:cs typeface="Times New Roman"/>
              </a:rPr>
              <a:t>B</a:t>
            </a:r>
            <a:r>
              <a:rPr sz="2850" spc="5" dirty="0">
                <a:latin typeface="Symbol"/>
                <a:cs typeface="Symbol"/>
              </a:rPr>
              <a:t></a:t>
            </a:r>
            <a:r>
              <a:rPr sz="2850" spc="-335" dirty="0">
                <a:latin typeface="Times New Roman"/>
                <a:cs typeface="Times New Roman"/>
              </a:rPr>
              <a:t> </a:t>
            </a:r>
            <a:r>
              <a:rPr sz="2850" i="1" spc="5" dirty="0">
                <a:latin typeface="Times New Roman"/>
                <a:cs typeface="Times New Roman"/>
              </a:rPr>
              <a:t>d</a:t>
            </a:r>
            <a:r>
              <a:rPr sz="2850" spc="15" dirty="0">
                <a:latin typeface="Times New Roman"/>
                <a:cs typeface="Times New Roman"/>
              </a:rPr>
              <a:t>S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Symbol"/>
                <a:cs typeface="Symbol"/>
              </a:rPr>
              <a:t></a:t>
            </a:r>
            <a:r>
              <a:rPr sz="2850" spc="30" dirty="0">
                <a:latin typeface="Times New Roman"/>
                <a:cs typeface="Times New Roman"/>
              </a:rPr>
              <a:t> </a:t>
            </a:r>
            <a:r>
              <a:rPr sz="6450" spc="7" baseline="-13565" dirty="0">
                <a:latin typeface="Symbol"/>
                <a:cs typeface="Symbol"/>
              </a:rPr>
              <a:t></a:t>
            </a:r>
            <a:r>
              <a:rPr sz="6450" spc="-982" baseline="-13565" dirty="0">
                <a:latin typeface="Times New Roman"/>
                <a:cs typeface="Times New Roman"/>
              </a:rPr>
              <a:t> </a:t>
            </a:r>
            <a:r>
              <a:rPr sz="2850" spc="60" dirty="0">
                <a:latin typeface="Times New Roman"/>
                <a:cs typeface="Times New Roman"/>
              </a:rPr>
              <a:t>(</a:t>
            </a:r>
            <a:r>
              <a:rPr sz="2850" spc="20" dirty="0">
                <a:latin typeface="Symbol"/>
                <a:cs typeface="Symbol"/>
              </a:rPr>
              <a:t></a:t>
            </a:r>
            <a:r>
              <a:rPr sz="2850" spc="-310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Symbol"/>
                <a:cs typeface="Symbol"/>
              </a:rPr>
              <a:t></a:t>
            </a:r>
            <a:r>
              <a:rPr sz="2850" spc="-265" dirty="0">
                <a:latin typeface="Times New Roman"/>
                <a:cs typeface="Times New Roman"/>
              </a:rPr>
              <a:t> </a:t>
            </a:r>
            <a:r>
              <a:rPr sz="2850" spc="90" dirty="0">
                <a:latin typeface="Times New Roman"/>
                <a:cs typeface="Times New Roman"/>
              </a:rPr>
              <a:t>A</a:t>
            </a:r>
            <a:r>
              <a:rPr sz="2850" spc="10" dirty="0">
                <a:latin typeface="Times New Roman"/>
                <a:cs typeface="Times New Roman"/>
              </a:rPr>
              <a:t>)</a:t>
            </a:r>
            <a:r>
              <a:rPr sz="2850" spc="-325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Symbol"/>
                <a:cs typeface="Symbol"/>
              </a:rPr>
              <a:t></a:t>
            </a:r>
            <a:r>
              <a:rPr sz="2850" spc="-330" dirty="0">
                <a:latin typeface="Times New Roman"/>
                <a:cs typeface="Times New Roman"/>
              </a:rPr>
              <a:t> </a:t>
            </a:r>
            <a:r>
              <a:rPr sz="2850" i="1" spc="-5" dirty="0">
                <a:latin typeface="Times New Roman"/>
                <a:cs typeface="Times New Roman"/>
              </a:rPr>
              <a:t>d</a:t>
            </a:r>
            <a:r>
              <a:rPr sz="2850" spc="15" dirty="0">
                <a:latin typeface="Times New Roman"/>
                <a:cs typeface="Times New Roman"/>
              </a:rPr>
              <a:t>S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Symbol"/>
                <a:cs typeface="Symbol"/>
              </a:rPr>
              <a:t></a:t>
            </a:r>
            <a:r>
              <a:rPr sz="2850" spc="305" dirty="0">
                <a:latin typeface="Times New Roman"/>
                <a:cs typeface="Times New Roman"/>
              </a:rPr>
              <a:t> </a:t>
            </a:r>
            <a:r>
              <a:rPr sz="6450" spc="7" baseline="-13565" dirty="0">
                <a:latin typeface="Symbol"/>
                <a:cs typeface="Symbol"/>
              </a:rPr>
              <a:t></a:t>
            </a:r>
            <a:r>
              <a:rPr sz="6450" spc="-494" baseline="-13565" dirty="0">
                <a:latin typeface="Times New Roman"/>
                <a:cs typeface="Times New Roman"/>
              </a:rPr>
              <a:t> </a:t>
            </a:r>
            <a:r>
              <a:rPr sz="2850" spc="20" dirty="0">
                <a:latin typeface="Times New Roman"/>
                <a:cs typeface="Times New Roman"/>
              </a:rPr>
              <a:t>A</a:t>
            </a:r>
            <a:r>
              <a:rPr sz="2850" spc="-295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Symbol"/>
                <a:cs typeface="Symbol"/>
              </a:rPr>
              <a:t></a:t>
            </a:r>
            <a:r>
              <a:rPr sz="2850" spc="-325" dirty="0">
                <a:latin typeface="Times New Roman"/>
                <a:cs typeface="Times New Roman"/>
              </a:rPr>
              <a:t> </a:t>
            </a:r>
            <a:r>
              <a:rPr sz="2850" i="1" spc="-10" dirty="0">
                <a:latin typeface="Times New Roman"/>
                <a:cs typeface="Times New Roman"/>
              </a:rPr>
              <a:t>d</a:t>
            </a:r>
            <a:r>
              <a:rPr sz="2850" spc="5" dirty="0">
                <a:latin typeface="Times New Roman"/>
                <a:cs typeface="Times New Roman"/>
              </a:rPr>
              <a:t>l</a:t>
            </a:r>
            <a:endParaRPr sz="2850">
              <a:latin typeface="Times New Roman"/>
              <a:cs typeface="Times New Roman"/>
            </a:endParaRPr>
          </a:p>
          <a:p>
            <a:pPr marL="597535">
              <a:lnSpc>
                <a:spcPct val="100000"/>
              </a:lnSpc>
              <a:spcBef>
                <a:spcPts val="630"/>
              </a:spcBef>
              <a:tabLst>
                <a:tab pos="1993900" algn="l"/>
                <a:tab pos="4279265" algn="l"/>
              </a:tabLst>
            </a:pPr>
            <a:r>
              <a:rPr sz="1650" i="1" spc="15" dirty="0">
                <a:latin typeface="Times New Roman"/>
                <a:cs typeface="Times New Roman"/>
              </a:rPr>
              <a:t>S	S	L</a:t>
            </a:r>
            <a:endParaRPr sz="165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988070" y="3335835"/>
            <a:ext cx="2656840" cy="1971675"/>
            <a:chOff x="3988070" y="3335835"/>
            <a:chExt cx="2656840" cy="197167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59329" y="3335835"/>
              <a:ext cx="2184963" cy="9407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88070" y="4366238"/>
              <a:ext cx="2184963" cy="94073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239750" y="4425036"/>
            <a:ext cx="1829435" cy="908050"/>
          </a:xfrm>
          <a:prstGeom prst="rect">
            <a:avLst/>
          </a:prstGeom>
          <a:solidFill>
            <a:srgbClr val="FFFFFF"/>
          </a:solidFill>
          <a:ln w="1815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040">
              <a:lnSpc>
                <a:spcPts val="4315"/>
              </a:lnSpc>
            </a:pPr>
            <a:r>
              <a:rPr sz="2850" spc="25" dirty="0">
                <a:latin typeface="Symbol"/>
                <a:cs typeface="Symbol"/>
              </a:rPr>
              <a:t></a:t>
            </a:r>
            <a:r>
              <a:rPr sz="2850" spc="30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Symbol"/>
                <a:cs typeface="Symbol"/>
              </a:rPr>
              <a:t></a:t>
            </a:r>
            <a:r>
              <a:rPr sz="2850" spc="300" dirty="0">
                <a:latin typeface="Times New Roman"/>
                <a:cs typeface="Times New Roman"/>
              </a:rPr>
              <a:t> </a:t>
            </a:r>
            <a:r>
              <a:rPr sz="6450" spc="7" baseline="-13565" dirty="0">
                <a:latin typeface="Symbol"/>
                <a:cs typeface="Symbol"/>
              </a:rPr>
              <a:t></a:t>
            </a:r>
            <a:r>
              <a:rPr sz="6450" spc="-585" baseline="-13565" dirty="0">
                <a:latin typeface="Times New Roman"/>
                <a:cs typeface="Times New Roman"/>
              </a:rPr>
              <a:t> </a:t>
            </a:r>
            <a:r>
              <a:rPr sz="2850" spc="20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 </a:t>
            </a:r>
            <a:r>
              <a:rPr sz="2850" spc="5" dirty="0">
                <a:latin typeface="Symbol"/>
                <a:cs typeface="Symbol"/>
              </a:rPr>
              <a:t></a:t>
            </a:r>
            <a:r>
              <a:rPr sz="2850" spc="-335" dirty="0">
                <a:latin typeface="Times New Roman"/>
                <a:cs typeface="Times New Roman"/>
              </a:rPr>
              <a:t> </a:t>
            </a:r>
            <a:r>
              <a:rPr sz="2850" i="1" spc="-65" dirty="0">
                <a:latin typeface="Times New Roman"/>
                <a:cs typeface="Times New Roman"/>
              </a:rPr>
              <a:t>d</a:t>
            </a:r>
            <a:r>
              <a:rPr sz="2850" spc="5" dirty="0">
                <a:latin typeface="Times New Roman"/>
                <a:cs typeface="Times New Roman"/>
              </a:rPr>
              <a:t>l</a:t>
            </a:r>
            <a:endParaRPr sz="2850">
              <a:latin typeface="Times New Roman"/>
              <a:cs typeface="Times New Roman"/>
            </a:endParaRPr>
          </a:p>
          <a:p>
            <a:pPr marR="95885" algn="ctr">
              <a:lnSpc>
                <a:spcPct val="100000"/>
              </a:lnSpc>
              <a:spcBef>
                <a:spcPts val="630"/>
              </a:spcBef>
            </a:pPr>
            <a:r>
              <a:rPr sz="1650" i="1" spc="15" dirty="0"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7133" y="1016"/>
            <a:ext cx="25819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Example</a:t>
            </a:r>
            <a:r>
              <a:rPr sz="4000" spc="-45" dirty="0"/>
              <a:t> </a:t>
            </a:r>
            <a:r>
              <a:rPr sz="4000" spc="-5" dirty="0"/>
              <a:t>7.7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39700" y="673087"/>
            <a:ext cx="9017000" cy="5657850"/>
            <a:chOff x="139700" y="673087"/>
            <a:chExt cx="9017000" cy="5657850"/>
          </a:xfrm>
        </p:grpSpPr>
        <p:sp>
          <p:nvSpPr>
            <p:cNvPr id="4" name="object 4"/>
            <p:cNvSpPr/>
            <p:nvPr/>
          </p:nvSpPr>
          <p:spPr>
            <a:xfrm>
              <a:off x="152400" y="685787"/>
              <a:ext cx="8991600" cy="5632450"/>
            </a:xfrm>
            <a:custGeom>
              <a:avLst/>
              <a:gdLst/>
              <a:ahLst/>
              <a:cxnLst/>
              <a:rect l="l" t="t" r="r" b="b"/>
              <a:pathLst>
                <a:path w="8991600" h="5632450">
                  <a:moveTo>
                    <a:pt x="8991600" y="0"/>
                  </a:moveTo>
                  <a:lnTo>
                    <a:pt x="0" y="0"/>
                  </a:lnTo>
                  <a:lnTo>
                    <a:pt x="0" y="5632323"/>
                  </a:lnTo>
                  <a:lnTo>
                    <a:pt x="8991600" y="5632323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685787"/>
              <a:ext cx="8991600" cy="5632450"/>
            </a:xfrm>
            <a:custGeom>
              <a:avLst/>
              <a:gdLst/>
              <a:ahLst/>
              <a:cxnLst/>
              <a:rect l="l" t="t" r="r" b="b"/>
              <a:pathLst>
                <a:path w="8991600" h="5632450">
                  <a:moveTo>
                    <a:pt x="0" y="5632323"/>
                  </a:moveTo>
                  <a:lnTo>
                    <a:pt x="8991600" y="5632323"/>
                  </a:lnTo>
                  <a:lnTo>
                    <a:pt x="8991600" y="0"/>
                  </a:lnTo>
                  <a:lnTo>
                    <a:pt x="0" y="0"/>
                  </a:lnTo>
                  <a:lnTo>
                    <a:pt x="0" y="5632323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73668" y="3163660"/>
              <a:ext cx="3898900" cy="1800225"/>
            </a:xfrm>
            <a:custGeom>
              <a:avLst/>
              <a:gdLst/>
              <a:ahLst/>
              <a:cxnLst/>
              <a:rect l="l" t="t" r="r" b="b"/>
              <a:pathLst>
                <a:path w="3898900" h="1800225">
                  <a:moveTo>
                    <a:pt x="0" y="0"/>
                  </a:moveTo>
                  <a:lnTo>
                    <a:pt x="455783" y="0"/>
                  </a:lnTo>
                </a:path>
                <a:path w="3898900" h="1800225">
                  <a:moveTo>
                    <a:pt x="12020" y="1424330"/>
                  </a:moveTo>
                  <a:lnTo>
                    <a:pt x="195968" y="1424330"/>
                  </a:lnTo>
                </a:path>
                <a:path w="3898900" h="1800225">
                  <a:moveTo>
                    <a:pt x="2155094" y="1424330"/>
                  </a:moveTo>
                  <a:lnTo>
                    <a:pt x="2339067" y="1424330"/>
                  </a:lnTo>
                </a:path>
                <a:path w="3898900" h="1800225">
                  <a:moveTo>
                    <a:pt x="2748515" y="1048863"/>
                  </a:moveTo>
                  <a:lnTo>
                    <a:pt x="2748515" y="1799772"/>
                  </a:lnTo>
                </a:path>
                <a:path w="3898900" h="1800225">
                  <a:moveTo>
                    <a:pt x="3600056" y="1424330"/>
                  </a:moveTo>
                  <a:lnTo>
                    <a:pt x="3898411" y="1424330"/>
                  </a:lnTo>
                </a:path>
              </a:pathLst>
            </a:custGeom>
            <a:ln w="12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743646" y="409693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09277" y="4124035"/>
            <a:ext cx="45148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8615" algn="l"/>
              </a:tabLst>
            </a:pPr>
            <a:r>
              <a:rPr sz="1400" dirty="0">
                <a:latin typeface="Times New Roman"/>
                <a:cs typeface="Times New Roman"/>
              </a:rPr>
              <a:t>5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3401" y="4786738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8890" y="3161124"/>
            <a:ext cx="17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8247" y="3609652"/>
            <a:ext cx="873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He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spc="-20" dirty="0">
                <a:latin typeface="Times New Roman"/>
                <a:cs typeface="Times New Roman"/>
              </a:rPr>
              <a:t>ce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8779" y="4154562"/>
            <a:ext cx="17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7866" y="4154562"/>
            <a:ext cx="3314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1</a:t>
            </a:r>
            <a:r>
              <a:rPr sz="2400" spc="5" dirty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31466" y="4089427"/>
            <a:ext cx="183515" cy="88773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5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515"/>
              </a:spcBef>
            </a:pP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37524" y="4585454"/>
            <a:ext cx="179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09556" y="3118326"/>
            <a:ext cx="100012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93444" algn="l"/>
              </a:tabLst>
            </a:pPr>
            <a:r>
              <a:rPr sz="1450" spc="-25" dirty="0">
                <a:latin typeface="Symbol"/>
                <a:cs typeface="Symbol"/>
              </a:rPr>
              <a:t></a:t>
            </a:r>
            <a:r>
              <a:rPr sz="1450" spc="-25" dirty="0">
                <a:latin typeface="Times New Roman"/>
                <a:cs typeface="Times New Roman"/>
              </a:rPr>
              <a:t>	</a:t>
            </a:r>
            <a:r>
              <a:rPr sz="1450" spc="-25" dirty="0">
                <a:latin typeface="Symbol"/>
                <a:cs typeface="Symbol"/>
              </a:rPr>
              <a:t>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86580" y="3118326"/>
            <a:ext cx="11874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25" dirty="0">
                <a:latin typeface="Symbol"/>
                <a:cs typeface="Symbol"/>
              </a:rPr>
              <a:t>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28715" y="2905696"/>
            <a:ext cx="147129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i="1" spc="45" dirty="0">
                <a:latin typeface="Times New Roman"/>
                <a:cs typeface="Times New Roman"/>
              </a:rPr>
              <a:t>d</a:t>
            </a:r>
            <a:r>
              <a:rPr sz="2400" spc="45" dirty="0">
                <a:latin typeface="Times New Roman"/>
                <a:cs typeface="Times New Roman"/>
              </a:rPr>
              <a:t>S=</a:t>
            </a:r>
            <a:r>
              <a:rPr sz="2400" i="1" spc="45" dirty="0">
                <a:latin typeface="Times New Roman"/>
                <a:cs typeface="Times New Roman"/>
              </a:rPr>
              <a:t>d</a:t>
            </a:r>
            <a:r>
              <a:rPr sz="2500" spc="45" dirty="0">
                <a:latin typeface="Symbol"/>
                <a:cs typeface="Symbol"/>
              </a:rPr>
              <a:t></a:t>
            </a:r>
            <a:r>
              <a:rPr sz="2500" spc="2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dz</a:t>
            </a:r>
            <a:r>
              <a:rPr sz="2400" i="1" spc="-5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35634" y="4193339"/>
            <a:ext cx="36893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750" spc="-75" baseline="-24444" dirty="0">
                <a:latin typeface="Symbol"/>
                <a:cs typeface="Symbol"/>
              </a:rPr>
              <a:t></a:t>
            </a:r>
            <a:r>
              <a:rPr sz="3750" spc="-525" baseline="-2444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7807" y="4677434"/>
            <a:ext cx="932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7" baseline="16203" dirty="0">
                <a:latin typeface="Times New Roman"/>
                <a:cs typeface="Times New Roman"/>
              </a:rPr>
              <a:t>2</a:t>
            </a:r>
            <a:r>
              <a:rPr sz="3600" spc="-37" baseline="16203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i="1" spc="-225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Symbol"/>
                <a:cs typeface="Symbol"/>
              </a:rPr>
              <a:t></a:t>
            </a:r>
            <a:r>
              <a:rPr sz="1400" dirty="0">
                <a:latin typeface="Times New Roman"/>
                <a:cs typeface="Times New Roman"/>
              </a:rPr>
              <a:t>0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50" spc="-25" dirty="0">
                <a:latin typeface="Symbol"/>
                <a:cs typeface="Symbol"/>
              </a:rPr>
              <a:t></a:t>
            </a:r>
            <a:r>
              <a:rPr sz="1450" spc="-17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Symbol"/>
                <a:cs typeface="Symbol"/>
              </a:rPr>
              <a:t></a:t>
            </a: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847" y="2905696"/>
            <a:ext cx="344297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2516505" algn="l"/>
                <a:tab pos="3327400" algn="l"/>
              </a:tabLst>
            </a:pPr>
            <a:r>
              <a:rPr sz="2400" spc="5" dirty="0">
                <a:latin typeface="Times New Roman"/>
                <a:cs typeface="Times New Roman"/>
              </a:rPr>
              <a:t>B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Symbol"/>
                <a:cs typeface="Symbol"/>
              </a:rPr>
              <a:t>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A=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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3600" spc="-82" baseline="34722" dirty="0">
                <a:latin typeface="Symbol"/>
                <a:cs typeface="Symbol"/>
              </a:rPr>
              <a:t></a:t>
            </a:r>
            <a:r>
              <a:rPr sz="3600" i="1" spc="-82" baseline="34722" dirty="0">
                <a:latin typeface="Times New Roman"/>
                <a:cs typeface="Times New Roman"/>
              </a:rPr>
              <a:t>A</a:t>
            </a:r>
            <a:r>
              <a:rPr sz="2100" i="1" spc="-82" baseline="35714" dirty="0">
                <a:latin typeface="Times New Roman"/>
                <a:cs typeface="Times New Roman"/>
              </a:rPr>
              <a:t>z</a:t>
            </a:r>
            <a:r>
              <a:rPr sz="2100" i="1" spc="667" baseline="35714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	</a:t>
            </a: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3750" u="sng" spc="-75" baseline="33333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</a:t>
            </a:r>
            <a:r>
              <a:rPr sz="3750" spc="67" baseline="33333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	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19753" y="3144451"/>
            <a:ext cx="34099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30" dirty="0">
                <a:latin typeface="Symbol"/>
                <a:cs typeface="Symbol"/>
              </a:rPr>
              <a:t></a:t>
            </a:r>
            <a:r>
              <a:rPr sz="2500" spc="-50" dirty="0">
                <a:latin typeface="Symbol"/>
                <a:cs typeface="Symbol"/>
              </a:rPr>
              <a:t>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98458" y="4346699"/>
            <a:ext cx="613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(5)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847" y="4194590"/>
            <a:ext cx="1680210" cy="1296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spc="10" dirty="0">
                <a:latin typeface="Symbol"/>
                <a:cs typeface="Symbol"/>
              </a:rPr>
              <a:t>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5400" spc="562" baseline="-13117" dirty="0">
                <a:latin typeface="Symbol"/>
                <a:cs typeface="Symbol"/>
              </a:rPr>
              <a:t></a:t>
            </a:r>
            <a:r>
              <a:rPr sz="2400" spc="229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Symbol"/>
                <a:cs typeface="Symbol"/>
              </a:rPr>
              <a:t></a:t>
            </a:r>
            <a:r>
              <a:rPr sz="2400" spc="-30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S=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810"/>
              </a:spcBef>
            </a:pPr>
            <a:r>
              <a:rPr sz="2400" spc="10" dirty="0">
                <a:latin typeface="Symbol"/>
                <a:cs typeface="Symbol"/>
              </a:rPr>
              <a:t>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3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-10" dirty="0">
                <a:latin typeface="Times New Roman"/>
                <a:cs typeface="Times New Roman"/>
              </a:rPr>
              <a:t>7</a:t>
            </a:r>
            <a:r>
              <a:rPr sz="2400" spc="5" dirty="0">
                <a:latin typeface="Times New Roman"/>
                <a:cs typeface="Times New Roman"/>
              </a:rPr>
              <a:t>5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</a:t>
            </a:r>
            <a:r>
              <a:rPr sz="2400" spc="5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66261" y="4194590"/>
            <a:ext cx="1854200" cy="57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72110" algn="l"/>
              </a:tabLst>
            </a:pPr>
            <a:r>
              <a:rPr sz="5400" spc="7" baseline="-13117" dirty="0">
                <a:latin typeface="Symbol"/>
                <a:cs typeface="Symbol"/>
              </a:rPr>
              <a:t></a:t>
            </a:r>
            <a:r>
              <a:rPr sz="5400" spc="7" baseline="-13117" dirty="0">
                <a:latin typeface="Times New Roman"/>
                <a:cs typeface="Times New Roman"/>
              </a:rPr>
              <a:t>	</a:t>
            </a:r>
            <a:r>
              <a:rPr sz="5400" spc="7" baseline="-13117" dirty="0">
                <a:latin typeface="Symbol"/>
                <a:cs typeface="Symbol"/>
              </a:rPr>
              <a:t></a:t>
            </a:r>
            <a:r>
              <a:rPr sz="5400" spc="202" baseline="-13117" dirty="0">
                <a:latin typeface="Times New Roman"/>
                <a:cs typeface="Times New Roman"/>
              </a:rPr>
              <a:t> </a:t>
            </a:r>
            <a:r>
              <a:rPr sz="2500" spc="120" dirty="0">
                <a:latin typeface="Symbol"/>
                <a:cs typeface="Symbol"/>
              </a:rPr>
              <a:t></a:t>
            </a:r>
            <a:r>
              <a:rPr sz="2400" i="1" spc="120" dirty="0">
                <a:latin typeface="Times New Roman"/>
                <a:cs typeface="Times New Roman"/>
              </a:rPr>
              <a:t>d</a:t>
            </a:r>
            <a:r>
              <a:rPr sz="2500" spc="120" dirty="0">
                <a:latin typeface="Symbol"/>
                <a:cs typeface="Symbol"/>
              </a:rPr>
              <a:t></a:t>
            </a:r>
            <a:r>
              <a:rPr sz="2500" spc="229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dz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Symbol"/>
                <a:cs typeface="Symbol"/>
              </a:rPr>
              <a:t>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3039" y="699261"/>
            <a:ext cx="8911590" cy="196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Given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magnetic</a:t>
            </a:r>
            <a:r>
              <a:rPr sz="2400" spc="4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vector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potential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A=-ρ</a:t>
            </a:r>
            <a:r>
              <a:rPr sz="2400" spc="-7" baseline="24305" dirty="0">
                <a:latin typeface="Calibri"/>
                <a:cs typeface="Calibri"/>
              </a:rPr>
              <a:t>2</a:t>
            </a:r>
            <a:r>
              <a:rPr sz="2400" spc="-5" dirty="0">
                <a:latin typeface="Calibri"/>
                <a:cs typeface="Calibri"/>
              </a:rPr>
              <a:t>/4</a:t>
            </a:r>
            <a:r>
              <a:rPr sz="2400" spc="3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baseline="-20833" dirty="0">
                <a:latin typeface="Calibri"/>
                <a:cs typeface="Calibri"/>
              </a:rPr>
              <a:t>z</a:t>
            </a:r>
            <a:r>
              <a:rPr sz="2400" spc="345" baseline="-20833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Wb/m,</a:t>
            </a:r>
            <a:r>
              <a:rPr sz="2400" spc="409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calculate</a:t>
            </a:r>
            <a:r>
              <a:rPr sz="2400" spc="4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total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magnetic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flux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crossing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surface</a:t>
            </a:r>
            <a:r>
              <a:rPr sz="2400" spc="-5" dirty="0">
                <a:latin typeface="Calibri"/>
                <a:cs typeface="Calibri"/>
              </a:rPr>
              <a:t> Ф=π/2, 1≤ρ≤2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0≤z≤5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m.</a:t>
            </a:r>
            <a:endParaRPr sz="2400">
              <a:latin typeface="Calibri"/>
              <a:cs typeface="Calibri"/>
            </a:endParaRPr>
          </a:p>
          <a:p>
            <a:pPr marL="127000">
              <a:lnSpc>
                <a:spcPct val="100000"/>
              </a:lnSpc>
              <a:spcBef>
                <a:spcPts val="1405"/>
              </a:spcBef>
            </a:pP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Example</a:t>
            </a:r>
            <a:r>
              <a:rPr sz="24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alibri"/>
                <a:cs typeface="Calibri"/>
              </a:rPr>
              <a:t>7.7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Solution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Calibri"/>
              <a:cs typeface="Calibri"/>
            </a:endParaRPr>
          </a:p>
          <a:p>
            <a:pPr marL="157480">
              <a:lnSpc>
                <a:spcPct val="100000"/>
              </a:lnSpc>
            </a:pPr>
            <a:r>
              <a:rPr sz="2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9800" y="1524050"/>
            <a:ext cx="2886075" cy="4686046"/>
          </a:xfrm>
          <a:prstGeom prst="rect">
            <a:avLst/>
          </a:prstGeom>
        </p:spPr>
      </p:pic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34262"/>
            <a:ext cx="5715000" cy="5076825"/>
            <a:chOff x="152400" y="1034262"/>
            <a:chExt cx="5715000" cy="5076825"/>
          </a:xfrm>
        </p:grpSpPr>
        <p:sp>
          <p:nvSpPr>
            <p:cNvPr id="3" name="object 3"/>
            <p:cNvSpPr/>
            <p:nvPr/>
          </p:nvSpPr>
          <p:spPr>
            <a:xfrm>
              <a:off x="152400" y="1034262"/>
              <a:ext cx="5715000" cy="5076825"/>
            </a:xfrm>
            <a:custGeom>
              <a:avLst/>
              <a:gdLst/>
              <a:ahLst/>
              <a:cxnLst/>
              <a:rect l="l" t="t" r="r" b="b"/>
              <a:pathLst>
                <a:path w="5715000" h="5076825">
                  <a:moveTo>
                    <a:pt x="5715000" y="0"/>
                  </a:moveTo>
                  <a:lnTo>
                    <a:pt x="0" y="0"/>
                  </a:lnTo>
                  <a:lnTo>
                    <a:pt x="0" y="5076825"/>
                  </a:lnTo>
                  <a:lnTo>
                    <a:pt x="5715000" y="5076825"/>
                  </a:lnTo>
                  <a:lnTo>
                    <a:pt x="5715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20994" y="4616860"/>
              <a:ext cx="2187575" cy="1070610"/>
            </a:xfrm>
            <a:custGeom>
              <a:avLst/>
              <a:gdLst/>
              <a:ahLst/>
              <a:cxnLst/>
              <a:rect l="l" t="t" r="r" b="b"/>
              <a:pathLst>
                <a:path w="2187575" h="1070610">
                  <a:moveTo>
                    <a:pt x="1912205" y="0"/>
                  </a:moveTo>
                  <a:lnTo>
                    <a:pt x="2122207" y="0"/>
                  </a:lnTo>
                </a:path>
                <a:path w="2187575" h="1070610">
                  <a:moveTo>
                    <a:pt x="0" y="1070197"/>
                  </a:moveTo>
                  <a:lnTo>
                    <a:pt x="210724" y="1070197"/>
                  </a:lnTo>
                </a:path>
                <a:path w="2187575" h="1070610">
                  <a:moveTo>
                    <a:pt x="1846547" y="1070197"/>
                  </a:moveTo>
                  <a:lnTo>
                    <a:pt x="2187143" y="1070197"/>
                  </a:lnTo>
                </a:path>
              </a:pathLst>
            </a:custGeom>
            <a:ln w="144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425788" y="4089023"/>
            <a:ext cx="1743710" cy="45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1615">
              <a:lnSpc>
                <a:spcPts val="1695"/>
              </a:lnSpc>
              <a:spcBef>
                <a:spcPts val="95"/>
              </a:spcBef>
              <a:tabLst>
                <a:tab pos="1628775" algn="l"/>
              </a:tabLst>
            </a:pPr>
            <a:r>
              <a:rPr sz="1600" dirty="0">
                <a:latin typeface="Times New Roman"/>
                <a:cs typeface="Times New Roman"/>
              </a:rPr>
              <a:t>5	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95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4924" y="4865715"/>
            <a:ext cx="127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3609" y="4615104"/>
            <a:ext cx="200025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spc="-5" dirty="0">
                <a:latin typeface="Times New Roman"/>
                <a:cs typeface="Times New Roman"/>
              </a:rPr>
              <a:t>4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00454" y="4080740"/>
            <a:ext cx="3143885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2970530" algn="l"/>
              </a:tabLst>
            </a:pPr>
            <a:r>
              <a:rPr sz="4125" spc="-7" baseline="-7070" dirty="0">
                <a:latin typeface="Times New Roman"/>
                <a:cs typeface="Times New Roman"/>
              </a:rPr>
              <a:t>1</a:t>
            </a:r>
            <a:r>
              <a:rPr sz="4125" spc="-60" baseline="-707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Symbol"/>
                <a:cs typeface="Symbol"/>
              </a:rPr>
              <a:t></a:t>
            </a:r>
            <a:r>
              <a:rPr sz="2750" spc="-5" dirty="0">
                <a:latin typeface="Times New Roman"/>
                <a:cs typeface="Times New Roman"/>
              </a:rPr>
              <a:t>	</a:t>
            </a:r>
            <a:r>
              <a:rPr sz="2750" spc="-5" dirty="0">
                <a:latin typeface="Symbol"/>
                <a:cs typeface="Symbol"/>
              </a:rPr>
              <a:t>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6976" y="4343227"/>
            <a:ext cx="2449195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750" spc="-5" dirty="0">
                <a:latin typeface="Symbol"/>
                <a:cs typeface="Symbol"/>
              </a:rPr>
              <a:t></a:t>
            </a:r>
            <a:r>
              <a:rPr sz="2750" spc="3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60" dirty="0">
                <a:latin typeface="Times New Roman"/>
                <a:cs typeface="Times New Roman"/>
              </a:rPr>
              <a:t> </a:t>
            </a:r>
            <a:r>
              <a:rPr sz="2750" spc="185" dirty="0">
                <a:latin typeface="Symbol"/>
                <a:cs typeface="Symbol"/>
              </a:rPr>
              <a:t></a:t>
            </a:r>
            <a:r>
              <a:rPr sz="2400" baseline="-24305" dirty="0">
                <a:latin typeface="Times New Roman"/>
                <a:cs typeface="Times New Roman"/>
              </a:rPr>
              <a:t>2 </a:t>
            </a:r>
            <a:r>
              <a:rPr sz="2400" spc="-120" baseline="-2430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</a:t>
            </a:r>
            <a:r>
              <a:rPr sz="2750" spc="-190" dirty="0">
                <a:latin typeface="Times New Roman"/>
                <a:cs typeface="Times New Roman"/>
              </a:rPr>
              <a:t> </a:t>
            </a:r>
            <a:r>
              <a:rPr sz="2750" spc="200" dirty="0">
                <a:latin typeface="Symbol"/>
                <a:cs typeface="Symbol"/>
              </a:rPr>
              <a:t></a:t>
            </a:r>
            <a:r>
              <a:rPr sz="2400" baseline="-24305" dirty="0">
                <a:latin typeface="Times New Roman"/>
                <a:cs typeface="Times New Roman"/>
              </a:rPr>
              <a:t>4 </a:t>
            </a:r>
            <a:r>
              <a:rPr sz="2400" spc="127" baseline="-2430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</a:t>
            </a:r>
            <a:r>
              <a:rPr sz="2750" spc="-60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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0038" y="4257690"/>
            <a:ext cx="598805" cy="5765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sz="4125" spc="-277" baseline="-7070" dirty="0">
                <a:latin typeface="Symbol"/>
                <a:cs typeface="Symbol"/>
              </a:rPr>
              <a:t></a:t>
            </a:r>
            <a:r>
              <a:rPr sz="3600" spc="-185" dirty="0">
                <a:latin typeface="Symbol"/>
                <a:cs typeface="Symbol"/>
              </a:rPr>
              <a:t></a:t>
            </a:r>
            <a:r>
              <a:rPr sz="4125" spc="-277" baseline="4040" dirty="0">
                <a:latin typeface="Times New Roman"/>
                <a:cs typeface="Times New Roman"/>
              </a:rPr>
              <a:t>1</a:t>
            </a:r>
            <a:r>
              <a:rPr sz="3600" spc="-185" dirty="0">
                <a:latin typeface="Symbol"/>
                <a:cs typeface="Symbol"/>
              </a:rPr>
              <a:t>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7751" y="4343227"/>
            <a:ext cx="1956435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444625" algn="l"/>
              </a:tabLst>
            </a:pPr>
            <a:r>
              <a:rPr sz="2750" i="1" spc="-5" dirty="0">
                <a:latin typeface="Times New Roman"/>
                <a:cs typeface="Times New Roman"/>
              </a:rPr>
              <a:t>dz</a:t>
            </a:r>
            <a:r>
              <a:rPr sz="2750" i="1" spc="-15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</a:t>
            </a:r>
            <a:r>
              <a:rPr sz="2750" spc="-210" dirty="0">
                <a:latin typeface="Times New Roman"/>
                <a:cs typeface="Times New Roman"/>
              </a:rPr>
              <a:t> </a:t>
            </a:r>
            <a:r>
              <a:rPr sz="2750" spc="35" dirty="0">
                <a:latin typeface="Times New Roman"/>
                <a:cs typeface="Times New Roman"/>
              </a:rPr>
              <a:t>(2)</a:t>
            </a:r>
            <a:r>
              <a:rPr sz="2400" spc="52" baseline="43402" dirty="0">
                <a:latin typeface="Times New Roman"/>
                <a:cs typeface="Times New Roman"/>
              </a:rPr>
              <a:t>2	</a:t>
            </a:r>
            <a:r>
              <a:rPr sz="2750" i="1" spc="70" dirty="0">
                <a:latin typeface="Times New Roman"/>
                <a:cs typeface="Times New Roman"/>
              </a:rPr>
              <a:t>dz</a:t>
            </a:r>
            <a:r>
              <a:rPr sz="4125" spc="104" baseline="-11111" dirty="0">
                <a:latin typeface="Symbol"/>
                <a:cs typeface="Symbol"/>
              </a:rPr>
              <a:t></a:t>
            </a:r>
            <a:endParaRPr sz="4125" baseline="-11111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5438" y="4725439"/>
            <a:ext cx="160020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750" spc="-5" dirty="0">
                <a:latin typeface="Symbol"/>
                <a:cs typeface="Symbol"/>
              </a:rPr>
              <a:t>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42032" y="4725439"/>
            <a:ext cx="676910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8955" algn="l"/>
              </a:tabLst>
            </a:pPr>
            <a:r>
              <a:rPr sz="2400" baseline="1736" dirty="0">
                <a:latin typeface="Times New Roman"/>
                <a:cs typeface="Times New Roman"/>
              </a:rPr>
              <a:t>5	</a:t>
            </a:r>
            <a:r>
              <a:rPr sz="2750" dirty="0">
                <a:latin typeface="Symbol"/>
                <a:cs typeface="Symbol"/>
              </a:rPr>
              <a:t>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276" y="5413425"/>
            <a:ext cx="4359910" cy="716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ts val="2725"/>
              </a:lnSpc>
              <a:spcBef>
                <a:spcPts val="90"/>
              </a:spcBef>
            </a:pP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6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Symbol"/>
                <a:cs typeface="Symbol"/>
              </a:rPr>
              <a:t></a:t>
            </a:r>
            <a:r>
              <a:rPr sz="2750" spc="-130" dirty="0">
                <a:latin typeface="Times New Roman"/>
                <a:cs typeface="Times New Roman"/>
              </a:rPr>
              <a:t> </a:t>
            </a:r>
            <a:r>
              <a:rPr sz="4125" spc="-7" baseline="35353" dirty="0">
                <a:latin typeface="Times New Roman"/>
                <a:cs typeface="Times New Roman"/>
              </a:rPr>
              <a:t>1</a:t>
            </a:r>
            <a:r>
              <a:rPr sz="4125" spc="-187" baseline="35353" dirty="0">
                <a:latin typeface="Times New Roman"/>
                <a:cs typeface="Times New Roman"/>
              </a:rPr>
              <a:t> </a:t>
            </a:r>
            <a:r>
              <a:rPr sz="2750" spc="-229" dirty="0">
                <a:latin typeface="Times New Roman"/>
                <a:cs typeface="Times New Roman"/>
              </a:rPr>
              <a:t>(</a:t>
            </a:r>
            <a:r>
              <a:rPr sz="2750" spc="195" dirty="0">
                <a:latin typeface="Times New Roman"/>
                <a:cs typeface="Times New Roman"/>
              </a:rPr>
              <a:t>1</a:t>
            </a:r>
            <a:r>
              <a:rPr sz="2750" spc="-5" dirty="0">
                <a:latin typeface="Symbol"/>
                <a:cs typeface="Symbol"/>
              </a:rPr>
              <a:t></a:t>
            </a:r>
            <a:r>
              <a:rPr sz="2750" spc="-229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4</a:t>
            </a:r>
            <a:r>
              <a:rPr sz="2750" spc="-25" dirty="0">
                <a:latin typeface="Times New Roman"/>
                <a:cs typeface="Times New Roman"/>
              </a:rPr>
              <a:t>)</a:t>
            </a:r>
            <a:r>
              <a:rPr sz="2750" spc="-20" dirty="0">
                <a:latin typeface="Times New Roman"/>
                <a:cs typeface="Times New Roman"/>
              </a:rPr>
              <a:t>(</a:t>
            </a:r>
            <a:r>
              <a:rPr sz="2750" spc="-55" dirty="0">
                <a:latin typeface="Times New Roman"/>
                <a:cs typeface="Times New Roman"/>
              </a:rPr>
              <a:t>5</a:t>
            </a:r>
            <a:r>
              <a:rPr sz="2750" dirty="0">
                <a:latin typeface="Times New Roman"/>
                <a:cs typeface="Times New Roman"/>
              </a:rPr>
              <a:t>)</a:t>
            </a:r>
            <a:r>
              <a:rPr sz="2750" spc="-6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130" dirty="0">
                <a:latin typeface="Times New Roman"/>
                <a:cs typeface="Times New Roman"/>
              </a:rPr>
              <a:t> </a:t>
            </a:r>
            <a:r>
              <a:rPr sz="4125" spc="-7" baseline="35353" dirty="0">
                <a:latin typeface="Times New Roman"/>
                <a:cs typeface="Times New Roman"/>
              </a:rPr>
              <a:t>15</a:t>
            </a:r>
            <a:r>
              <a:rPr sz="4125" spc="120" baseline="35353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-14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3.</a:t>
            </a:r>
            <a:r>
              <a:rPr sz="2750" spc="-20" dirty="0">
                <a:latin typeface="Times New Roman"/>
                <a:cs typeface="Times New Roman"/>
              </a:rPr>
              <a:t>7</a:t>
            </a:r>
            <a:r>
              <a:rPr sz="2750" spc="-5" dirty="0">
                <a:latin typeface="Times New Roman"/>
                <a:cs typeface="Times New Roman"/>
              </a:rPr>
              <a:t>5</a:t>
            </a:r>
            <a:r>
              <a:rPr sz="2750" spc="35" dirty="0">
                <a:latin typeface="Times New Roman"/>
                <a:cs typeface="Times New Roman"/>
              </a:rPr>
              <a:t> </a:t>
            </a:r>
            <a:r>
              <a:rPr sz="2750" spc="-35" dirty="0">
                <a:latin typeface="Times New Roman"/>
                <a:cs typeface="Times New Roman"/>
              </a:rPr>
              <a:t>W</a:t>
            </a:r>
            <a:r>
              <a:rPr sz="2750" spc="-5" dirty="0">
                <a:latin typeface="Times New Roman"/>
                <a:cs typeface="Times New Roman"/>
              </a:rPr>
              <a:t>b</a:t>
            </a:r>
            <a:endParaRPr sz="2750">
              <a:latin typeface="Times New Roman"/>
              <a:cs typeface="Times New Roman"/>
            </a:endParaRPr>
          </a:p>
          <a:p>
            <a:pPr marL="589915">
              <a:lnSpc>
                <a:spcPts val="2725"/>
              </a:lnSpc>
              <a:tabLst>
                <a:tab pos="2501900" algn="l"/>
              </a:tabLst>
            </a:pPr>
            <a:r>
              <a:rPr sz="2750" spc="-5" dirty="0">
                <a:latin typeface="Times New Roman"/>
                <a:cs typeface="Times New Roman"/>
              </a:rPr>
              <a:t>4	4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0378" y="1022300"/>
            <a:ext cx="5605145" cy="2913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90"/>
              </a:spcBef>
            </a:pPr>
            <a:r>
              <a:rPr sz="275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sz="275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5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2750">
              <a:latin typeface="Times New Roman"/>
              <a:cs typeface="Times New Roman"/>
            </a:endParaRPr>
          </a:p>
          <a:p>
            <a:pPr marL="54610">
              <a:lnSpc>
                <a:spcPct val="100000"/>
              </a:lnSpc>
              <a:spcBef>
                <a:spcPts val="110"/>
              </a:spcBef>
            </a:pPr>
            <a:r>
              <a:rPr sz="2750" spc="-5" dirty="0">
                <a:latin typeface="Symbol"/>
                <a:cs typeface="Symbol"/>
              </a:rPr>
              <a:t></a:t>
            </a:r>
            <a:r>
              <a:rPr sz="2750" spc="3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Symbol"/>
                <a:cs typeface="Symbol"/>
              </a:rPr>
              <a:t></a:t>
            </a:r>
            <a:r>
              <a:rPr sz="2750" spc="280" dirty="0">
                <a:latin typeface="Times New Roman"/>
                <a:cs typeface="Times New Roman"/>
              </a:rPr>
              <a:t> </a:t>
            </a:r>
            <a:r>
              <a:rPr sz="6150" spc="7" baseline="-13550" dirty="0">
                <a:latin typeface="Symbol"/>
                <a:cs typeface="Symbol"/>
              </a:rPr>
              <a:t></a:t>
            </a:r>
            <a:r>
              <a:rPr sz="6150" spc="-465" baseline="-1355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A</a:t>
            </a:r>
            <a:r>
              <a:rPr sz="2750" spc="-330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</a:t>
            </a:r>
            <a:r>
              <a:rPr sz="2750" spc="-345" dirty="0">
                <a:latin typeface="Times New Roman"/>
                <a:cs typeface="Times New Roman"/>
              </a:rPr>
              <a:t> </a:t>
            </a:r>
            <a:r>
              <a:rPr sz="2750" i="1" spc="-10" dirty="0">
                <a:latin typeface="Times New Roman"/>
                <a:cs typeface="Times New Roman"/>
              </a:rPr>
              <a:t>d</a:t>
            </a:r>
            <a:r>
              <a:rPr sz="2750" spc="-40" dirty="0">
                <a:latin typeface="Times New Roman"/>
                <a:cs typeface="Times New Roman"/>
              </a:rPr>
              <a:t>l</a:t>
            </a:r>
            <a:r>
              <a:rPr sz="2750" spc="-100" dirty="0">
                <a:latin typeface="Times New Roman"/>
                <a:cs typeface="Times New Roman"/>
              </a:rPr>
              <a:t>=</a:t>
            </a:r>
            <a:r>
              <a:rPr sz="2750" spc="20" dirty="0">
                <a:latin typeface="Symbol"/>
                <a:cs typeface="Symbol"/>
              </a:rPr>
              <a:t></a:t>
            </a:r>
            <a:r>
              <a:rPr sz="2400" baseline="-24305" dirty="0">
                <a:latin typeface="Times New Roman"/>
                <a:cs typeface="Times New Roman"/>
              </a:rPr>
              <a:t>1</a:t>
            </a:r>
            <a:r>
              <a:rPr sz="2400" spc="292" baseline="-2430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</a:t>
            </a:r>
            <a:r>
              <a:rPr sz="2750" spc="-190" dirty="0">
                <a:latin typeface="Times New Roman"/>
                <a:cs typeface="Times New Roman"/>
              </a:rPr>
              <a:t> </a:t>
            </a:r>
            <a:r>
              <a:rPr sz="2750" spc="204" dirty="0">
                <a:latin typeface="Symbol"/>
                <a:cs typeface="Symbol"/>
              </a:rPr>
              <a:t></a:t>
            </a:r>
            <a:r>
              <a:rPr sz="2400" baseline="-24305" dirty="0">
                <a:latin typeface="Times New Roman"/>
                <a:cs typeface="Times New Roman"/>
              </a:rPr>
              <a:t>2 </a:t>
            </a:r>
            <a:r>
              <a:rPr sz="2400" spc="-142" baseline="-2430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</a:t>
            </a:r>
            <a:r>
              <a:rPr sz="2750" spc="-190" dirty="0">
                <a:latin typeface="Times New Roman"/>
                <a:cs typeface="Times New Roman"/>
              </a:rPr>
              <a:t> </a:t>
            </a:r>
            <a:r>
              <a:rPr sz="2750" spc="160" dirty="0">
                <a:latin typeface="Symbol"/>
                <a:cs typeface="Symbol"/>
              </a:rPr>
              <a:t></a:t>
            </a:r>
            <a:r>
              <a:rPr sz="2400" baseline="-24305" dirty="0">
                <a:latin typeface="Times New Roman"/>
                <a:cs typeface="Times New Roman"/>
              </a:rPr>
              <a:t>3 </a:t>
            </a:r>
            <a:r>
              <a:rPr sz="2400" spc="-225" baseline="-2430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</a:t>
            </a:r>
            <a:r>
              <a:rPr sz="2750" spc="-190" dirty="0">
                <a:latin typeface="Times New Roman"/>
                <a:cs typeface="Times New Roman"/>
              </a:rPr>
              <a:t> </a:t>
            </a:r>
            <a:r>
              <a:rPr sz="2750" spc="220" dirty="0">
                <a:latin typeface="Symbol"/>
                <a:cs typeface="Symbol"/>
              </a:rPr>
              <a:t></a:t>
            </a:r>
            <a:r>
              <a:rPr sz="2400" baseline="-24305" dirty="0">
                <a:latin typeface="Times New Roman"/>
                <a:cs typeface="Times New Roman"/>
              </a:rPr>
              <a:t>4</a:t>
            </a:r>
            <a:endParaRPr sz="2400" baseline="-24305">
              <a:latin typeface="Times New Roman"/>
              <a:cs typeface="Times New Roman"/>
            </a:endParaRPr>
          </a:p>
          <a:p>
            <a:pPr marL="754380">
              <a:lnSpc>
                <a:spcPct val="100000"/>
              </a:lnSpc>
              <a:spcBef>
                <a:spcPts val="555"/>
              </a:spcBef>
            </a:pPr>
            <a:r>
              <a:rPr sz="1600" i="1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405"/>
              </a:spcBef>
            </a:pPr>
            <a:r>
              <a:rPr sz="2750" spc="-15" dirty="0">
                <a:latin typeface="Times New Roman"/>
                <a:cs typeface="Times New Roman"/>
              </a:rPr>
              <a:t>where</a:t>
            </a:r>
            <a:r>
              <a:rPr sz="2750" spc="-35" dirty="0">
                <a:latin typeface="Times New Roman"/>
                <a:cs typeface="Times New Roman"/>
              </a:rPr>
              <a:t> </a:t>
            </a:r>
            <a:r>
              <a:rPr sz="2750" i="1" spc="-5" dirty="0">
                <a:latin typeface="Times New Roman"/>
                <a:cs typeface="Times New Roman"/>
              </a:rPr>
              <a:t>L</a:t>
            </a:r>
            <a:r>
              <a:rPr sz="2750" i="1" spc="130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is</a:t>
            </a:r>
            <a:r>
              <a:rPr sz="2750" dirty="0">
                <a:latin typeface="Times New Roman"/>
                <a:cs typeface="Times New Roman"/>
              </a:rPr>
              <a:t> the</a:t>
            </a:r>
            <a:r>
              <a:rPr sz="2750" spc="-3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path</a:t>
            </a:r>
            <a:r>
              <a:rPr sz="2750" spc="-5" dirty="0">
                <a:latin typeface="Times New Roman"/>
                <a:cs typeface="Times New Roman"/>
              </a:rPr>
              <a:t> bounding</a:t>
            </a:r>
            <a:r>
              <a:rPr sz="2750" spc="-10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surface</a:t>
            </a:r>
            <a:r>
              <a:rPr sz="2750" spc="-35" dirty="0">
                <a:latin typeface="Times New Roman"/>
                <a:cs typeface="Times New Roman"/>
              </a:rPr>
              <a:t> </a:t>
            </a:r>
            <a:r>
              <a:rPr sz="2750" i="1" spc="55" dirty="0">
                <a:latin typeface="Times New Roman"/>
                <a:cs typeface="Times New Roman"/>
              </a:rPr>
              <a:t>S</a:t>
            </a:r>
            <a:r>
              <a:rPr sz="2750" spc="55" dirty="0">
                <a:latin typeface="Times New Roman"/>
                <a:cs typeface="Times New Roman"/>
              </a:rPr>
              <a:t>.</a:t>
            </a:r>
            <a:endParaRPr sz="27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15"/>
              </a:spcBef>
            </a:pPr>
            <a:r>
              <a:rPr sz="2750" spc="-5" dirty="0">
                <a:latin typeface="Times New Roman"/>
                <a:cs typeface="Times New Roman"/>
              </a:rPr>
              <a:t>Since</a:t>
            </a:r>
            <a:r>
              <a:rPr sz="2750" spc="-3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A</a:t>
            </a:r>
            <a:r>
              <a:rPr sz="2750" spc="-70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has</a:t>
            </a:r>
            <a:r>
              <a:rPr sz="2750" spc="-5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only</a:t>
            </a:r>
            <a:r>
              <a:rPr sz="2750" spc="-100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z-component,</a:t>
            </a:r>
            <a:endParaRPr sz="2750">
              <a:latin typeface="Times New Roman"/>
              <a:cs typeface="Times New Roman"/>
            </a:endParaRPr>
          </a:p>
          <a:p>
            <a:pPr marL="54610">
              <a:lnSpc>
                <a:spcPct val="100000"/>
              </a:lnSpc>
              <a:spcBef>
                <a:spcPts val="825"/>
              </a:spcBef>
            </a:pPr>
            <a:r>
              <a:rPr sz="2750" spc="5" dirty="0">
                <a:latin typeface="Symbol"/>
                <a:cs typeface="Symbol"/>
              </a:rPr>
              <a:t></a:t>
            </a:r>
            <a:r>
              <a:rPr sz="2400" spc="7" baseline="-24305" dirty="0">
                <a:latin typeface="Times New Roman"/>
                <a:cs typeface="Times New Roman"/>
              </a:rPr>
              <a:t>1</a:t>
            </a:r>
            <a:r>
              <a:rPr sz="2400" spc="525" baseline="-24305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</a:t>
            </a:r>
            <a:r>
              <a:rPr sz="2750" spc="-114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0</a:t>
            </a:r>
            <a:r>
              <a:rPr sz="2750" spc="-114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Symbol"/>
                <a:cs typeface="Symbol"/>
              </a:rPr>
              <a:t></a:t>
            </a:r>
            <a:r>
              <a:rPr sz="2750" spc="-75" dirty="0">
                <a:latin typeface="Times New Roman"/>
                <a:cs typeface="Times New Roman"/>
              </a:rPr>
              <a:t> </a:t>
            </a:r>
            <a:r>
              <a:rPr sz="2750" spc="70" dirty="0">
                <a:latin typeface="Symbol"/>
                <a:cs typeface="Symbol"/>
              </a:rPr>
              <a:t></a:t>
            </a:r>
            <a:r>
              <a:rPr sz="2400" spc="104" baseline="-24305" dirty="0">
                <a:latin typeface="Times New Roman"/>
                <a:cs typeface="Times New Roman"/>
              </a:rPr>
              <a:t>3</a:t>
            </a:r>
            <a:endParaRPr sz="2400" baseline="-2430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14992" y="4294583"/>
            <a:ext cx="168910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spc="5" dirty="0">
                <a:latin typeface="Symbol"/>
                <a:cs typeface="Symbol"/>
              </a:rPr>
              <a:t></a:t>
            </a:r>
            <a:endParaRPr sz="4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22145" y="4294583"/>
            <a:ext cx="168910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spc="5" dirty="0">
                <a:latin typeface="Symbol"/>
                <a:cs typeface="Symbol"/>
              </a:rPr>
              <a:t></a:t>
            </a:r>
            <a:endParaRPr sz="4100">
              <a:latin typeface="Symbol"/>
              <a:cs typeface="Symbo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1618" y="1509488"/>
            <a:ext cx="2086822" cy="899295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33501" y="184531"/>
            <a:ext cx="54114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Example</a:t>
            </a:r>
            <a:r>
              <a:rPr sz="32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7.7</a:t>
            </a:r>
            <a:r>
              <a:rPr sz="32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Solution</a:t>
            </a:r>
            <a:r>
              <a:rPr sz="32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Continued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3600" y="1142987"/>
            <a:ext cx="3038475" cy="4933569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6400800" y="304774"/>
            <a:ext cx="2133600" cy="646430"/>
          </a:xfrm>
          <a:prstGeom prst="rect">
            <a:avLst/>
          </a:prstGeom>
          <a:solidFill>
            <a:srgbClr val="FFFFFF"/>
          </a:solidFill>
          <a:ln w="25400">
            <a:solidFill>
              <a:srgbClr val="4AACC5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35"/>
              </a:spcBef>
            </a:pP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A=-ρ</a:t>
            </a:r>
            <a:r>
              <a:rPr sz="3600" b="1" spc="-7" baseline="25462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/4</a:t>
            </a:r>
            <a:r>
              <a:rPr sz="36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6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endParaRPr sz="3600" baseline="-20833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9700" y="673074"/>
            <a:ext cx="8788400" cy="5879465"/>
            <a:chOff x="139700" y="673074"/>
            <a:chExt cx="8788400" cy="5879465"/>
          </a:xfrm>
        </p:grpSpPr>
        <p:sp>
          <p:nvSpPr>
            <p:cNvPr id="3" name="object 3"/>
            <p:cNvSpPr/>
            <p:nvPr/>
          </p:nvSpPr>
          <p:spPr>
            <a:xfrm>
              <a:off x="152400" y="685774"/>
              <a:ext cx="8763000" cy="5854065"/>
            </a:xfrm>
            <a:custGeom>
              <a:avLst/>
              <a:gdLst/>
              <a:ahLst/>
              <a:cxnLst/>
              <a:rect l="l" t="t" r="r" b="b"/>
              <a:pathLst>
                <a:path w="8763000" h="5854065">
                  <a:moveTo>
                    <a:pt x="8763000" y="0"/>
                  </a:moveTo>
                  <a:lnTo>
                    <a:pt x="0" y="0"/>
                  </a:lnTo>
                  <a:lnTo>
                    <a:pt x="0" y="5853938"/>
                  </a:lnTo>
                  <a:lnTo>
                    <a:pt x="8763000" y="5853938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685774"/>
              <a:ext cx="8763000" cy="5854065"/>
            </a:xfrm>
            <a:custGeom>
              <a:avLst/>
              <a:gdLst/>
              <a:ahLst/>
              <a:cxnLst/>
              <a:rect l="l" t="t" r="r" b="b"/>
              <a:pathLst>
                <a:path w="8763000" h="5854065">
                  <a:moveTo>
                    <a:pt x="0" y="5853938"/>
                  </a:moveTo>
                  <a:lnTo>
                    <a:pt x="8763000" y="5853938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5853938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05740" y="670306"/>
            <a:ext cx="8658225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45415" indent="-107950">
              <a:lnSpc>
                <a:spcPct val="100000"/>
              </a:lnSpc>
              <a:spcBef>
                <a:spcPts val="675"/>
              </a:spcBef>
              <a:buSzPct val="95833"/>
              <a:buFont typeface="Arial MT"/>
              <a:buChar char="•"/>
              <a:tabLst>
                <a:tab pos="146050" algn="l"/>
              </a:tabLst>
            </a:pPr>
            <a:r>
              <a:rPr sz="2400" spc="-5" dirty="0">
                <a:latin typeface="Calibri"/>
                <a:cs typeface="Calibri"/>
              </a:rPr>
              <a:t>Electric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flux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density</a:t>
            </a:r>
            <a:r>
              <a:rPr sz="2400" spc="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Electric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field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intensity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related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D=ε</a:t>
            </a:r>
            <a:r>
              <a:rPr sz="2400" b="1" spc="-15" baseline="-20833" dirty="0">
                <a:latin typeface="Calibri"/>
                <a:cs typeface="Calibri"/>
              </a:rPr>
              <a:t>0</a:t>
            </a:r>
            <a:r>
              <a:rPr sz="2400" b="1" spc="-52" baseline="-20833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free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space.</a:t>
            </a:r>
            <a:endParaRPr sz="2400">
              <a:latin typeface="Calibri"/>
              <a:cs typeface="Calibri"/>
            </a:endParaRPr>
          </a:p>
          <a:p>
            <a:pPr marL="145415" indent="-107950">
              <a:lnSpc>
                <a:spcPct val="100000"/>
              </a:lnSpc>
              <a:spcBef>
                <a:spcPts val="575"/>
              </a:spcBef>
              <a:buSzPct val="95833"/>
              <a:buFont typeface="Arial MT"/>
              <a:buChar char="•"/>
              <a:tabLst>
                <a:tab pos="146050" algn="l"/>
                <a:tab pos="1382395" algn="l"/>
                <a:tab pos="1927860" algn="l"/>
                <a:tab pos="3225165" algn="l"/>
                <a:tab pos="3830320" algn="l"/>
                <a:tab pos="4889500" algn="l"/>
                <a:tab pos="5191125" algn="l"/>
                <a:tab pos="5511165" algn="l"/>
                <a:tab pos="6518909" algn="l"/>
                <a:tab pos="6908800" algn="l"/>
                <a:tab pos="7451725" algn="l"/>
              </a:tabLst>
            </a:pPr>
            <a:r>
              <a:rPr sz="2400" spc="-25" dirty="0">
                <a:latin typeface="Calibri"/>
                <a:cs typeface="Calibri"/>
              </a:rPr>
              <a:t>Similarly,	</a:t>
            </a:r>
            <a:r>
              <a:rPr sz="2400" dirty="0">
                <a:latin typeface="Calibri"/>
                <a:cs typeface="Calibri"/>
              </a:rPr>
              <a:t>the	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magnetic	</a:t>
            </a:r>
            <a:r>
              <a:rPr sz="2400" b="1" spc="-10" dirty="0">
                <a:solidFill>
                  <a:srgbClr val="006FC0"/>
                </a:solidFill>
                <a:latin typeface="Calibri"/>
                <a:cs typeface="Calibri"/>
              </a:rPr>
              <a:t>flux	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density	</a:t>
            </a:r>
            <a:r>
              <a:rPr sz="2400" b="1" dirty="0">
                <a:latin typeface="Calibri"/>
                <a:cs typeface="Calibri"/>
              </a:rPr>
              <a:t>B	</a:t>
            </a:r>
            <a:r>
              <a:rPr sz="2400" dirty="0">
                <a:latin typeface="Calibri"/>
                <a:cs typeface="Calibri"/>
              </a:rPr>
              <a:t>is	</a:t>
            </a:r>
            <a:r>
              <a:rPr sz="2400" spc="-15" dirty="0">
                <a:latin typeface="Calibri"/>
                <a:cs typeface="Calibri"/>
              </a:rPr>
              <a:t>related	to	</a:t>
            </a:r>
            <a:r>
              <a:rPr sz="2400" dirty="0">
                <a:latin typeface="Calibri"/>
                <a:cs typeface="Calibri"/>
              </a:rPr>
              <a:t>the	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magnetic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2060270"/>
            <a:ext cx="24669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field</a:t>
            </a:r>
            <a:r>
              <a:rPr sz="24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Calibri"/>
                <a:cs typeface="Calibri"/>
              </a:rPr>
              <a:t>intensity</a:t>
            </a:r>
            <a:r>
              <a:rPr sz="24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by: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40" y="2938398"/>
            <a:ext cx="6762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07950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46050" algn="l"/>
              </a:tabLst>
            </a:pP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μ</a:t>
            </a:r>
            <a:r>
              <a:rPr sz="2400" spc="-7" baseline="-20833" dirty="0">
                <a:latin typeface="Calibri"/>
                <a:cs typeface="Calibri"/>
              </a:rPr>
              <a:t>0</a:t>
            </a:r>
            <a:r>
              <a:rPr sz="2400" spc="555" baseline="-2083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known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permeability</a:t>
            </a:r>
            <a:r>
              <a:rPr sz="2400" b="1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of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free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space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4255389"/>
            <a:ext cx="5916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magnetic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flux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through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surface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given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740" y="6011367"/>
            <a:ext cx="7192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07950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46050" algn="l"/>
              </a:tabLst>
            </a:pPr>
            <a:r>
              <a:rPr sz="2400" spc="-10" dirty="0">
                <a:latin typeface="Calibri"/>
                <a:cs typeface="Calibri"/>
              </a:rPr>
              <a:t>Where </a:t>
            </a:r>
            <a:r>
              <a:rPr sz="2400" b="1" dirty="0">
                <a:latin typeface="Calibri"/>
                <a:cs typeface="Calibri"/>
              </a:rPr>
              <a:t>Ψ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webers</a:t>
            </a:r>
            <a:r>
              <a:rPr sz="2400" spc="-5" dirty="0">
                <a:latin typeface="Calibri"/>
                <a:cs typeface="Calibri"/>
              </a:rPr>
              <a:t> (Wb),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(</a:t>
            </a:r>
            <a:r>
              <a:rPr sz="2400" b="1" spc="-5" dirty="0">
                <a:latin typeface="Calibri"/>
                <a:cs typeface="Calibri"/>
              </a:rPr>
              <a:t>Wb/m</a:t>
            </a:r>
            <a:r>
              <a:rPr sz="2400" b="1" spc="-7" baseline="24305" dirty="0">
                <a:latin typeface="Calibri"/>
                <a:cs typeface="Calibri"/>
              </a:rPr>
              <a:t>2</a:t>
            </a:r>
            <a:r>
              <a:rPr sz="2400" spc="-5" dirty="0">
                <a:latin typeface="Calibri"/>
                <a:cs typeface="Calibri"/>
              </a:rPr>
              <a:t>)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teslas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(T).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28469" y="0"/>
            <a:ext cx="46869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Magnetic</a:t>
            </a:r>
            <a:r>
              <a:rPr sz="4000" spc="-15" dirty="0"/>
              <a:t> </a:t>
            </a:r>
            <a:r>
              <a:rPr sz="4000" spc="-5" dirty="0"/>
              <a:t>Flux</a:t>
            </a:r>
            <a:r>
              <a:rPr sz="4000" spc="-20" dirty="0"/>
              <a:t> </a:t>
            </a:r>
            <a:r>
              <a:rPr sz="4000" spc="-5" dirty="0"/>
              <a:t>Density</a:t>
            </a:r>
            <a:endParaRPr sz="4000"/>
          </a:p>
        </p:txBody>
      </p:sp>
      <p:sp>
        <p:nvSpPr>
          <p:cNvPr id="11" name="object 11"/>
          <p:cNvSpPr/>
          <p:nvPr/>
        </p:nvSpPr>
        <p:spPr>
          <a:xfrm>
            <a:off x="3345069" y="2209336"/>
            <a:ext cx="1539240" cy="598805"/>
          </a:xfrm>
          <a:custGeom>
            <a:avLst/>
            <a:gdLst/>
            <a:ahLst/>
            <a:cxnLst/>
            <a:rect l="l" t="t" r="r" b="b"/>
            <a:pathLst>
              <a:path w="1539239" h="598805">
                <a:moveTo>
                  <a:pt x="9185" y="0"/>
                </a:moveTo>
                <a:lnTo>
                  <a:pt x="9185" y="598634"/>
                </a:lnTo>
              </a:path>
              <a:path w="1539239" h="598805">
                <a:moveTo>
                  <a:pt x="1528012" y="0"/>
                </a:moveTo>
                <a:lnTo>
                  <a:pt x="1528012" y="598634"/>
                </a:lnTo>
              </a:path>
              <a:path w="1539239" h="598805">
                <a:moveTo>
                  <a:pt x="0" y="9790"/>
                </a:moveTo>
                <a:lnTo>
                  <a:pt x="1538875" y="9790"/>
                </a:lnTo>
              </a:path>
              <a:path w="1539239" h="598805">
                <a:moveTo>
                  <a:pt x="0" y="588047"/>
                </a:moveTo>
                <a:lnTo>
                  <a:pt x="1538875" y="588047"/>
                </a:lnTo>
              </a:path>
            </a:pathLst>
          </a:custGeom>
          <a:ln w="197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47697" y="2465170"/>
            <a:ext cx="14859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spc="40" dirty="0">
                <a:latin typeface="Times New Roman"/>
                <a:cs typeface="Times New Roman"/>
              </a:rPr>
              <a:t>0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1713" y="2166982"/>
            <a:ext cx="139382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70" dirty="0">
                <a:latin typeface="Times New Roman"/>
                <a:cs typeface="Times New Roman"/>
              </a:rPr>
              <a:t>B</a:t>
            </a:r>
            <a:r>
              <a:rPr sz="3200" spc="-200" dirty="0">
                <a:latin typeface="Times New Roman"/>
                <a:cs typeface="Times New Roman"/>
              </a:rPr>
              <a:t> </a:t>
            </a:r>
            <a:r>
              <a:rPr sz="3200" spc="55" dirty="0">
                <a:latin typeface="Symbol"/>
                <a:cs typeface="Symbol"/>
              </a:rPr>
              <a:t>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400" spc="-55" dirty="0">
                <a:latin typeface="Symbol"/>
                <a:cs typeface="Symbol"/>
              </a:rPr>
              <a:t></a:t>
            </a:r>
            <a:r>
              <a:rPr sz="3400" spc="210" dirty="0">
                <a:latin typeface="Times New Roman"/>
                <a:cs typeface="Times New Roman"/>
              </a:rPr>
              <a:t> </a:t>
            </a:r>
            <a:r>
              <a:rPr sz="3200" spc="75" dirty="0">
                <a:latin typeface="Times New Roman"/>
                <a:cs typeface="Times New Roman"/>
              </a:rPr>
              <a:t>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54486" y="3514338"/>
            <a:ext cx="3176905" cy="607060"/>
          </a:xfrm>
          <a:custGeom>
            <a:avLst/>
            <a:gdLst/>
            <a:ahLst/>
            <a:cxnLst/>
            <a:rect l="l" t="t" r="r" b="b"/>
            <a:pathLst>
              <a:path w="3176904" h="607060">
                <a:moveTo>
                  <a:pt x="8649" y="0"/>
                </a:moveTo>
                <a:lnTo>
                  <a:pt x="8649" y="606557"/>
                </a:lnTo>
              </a:path>
              <a:path w="3176904" h="607060">
                <a:moveTo>
                  <a:pt x="3166272" y="0"/>
                </a:moveTo>
                <a:lnTo>
                  <a:pt x="3166272" y="606557"/>
                </a:lnTo>
              </a:path>
              <a:path w="3176904" h="607060">
                <a:moveTo>
                  <a:pt x="0" y="9160"/>
                </a:moveTo>
                <a:lnTo>
                  <a:pt x="3176344" y="9160"/>
                </a:lnTo>
              </a:path>
              <a:path w="3176904" h="607060">
                <a:moveTo>
                  <a:pt x="0" y="596651"/>
                </a:moveTo>
                <a:lnTo>
                  <a:pt x="3176344" y="596651"/>
                </a:lnTo>
              </a:path>
            </a:pathLst>
          </a:custGeom>
          <a:ln w="18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07557" y="3532640"/>
            <a:ext cx="249554" cy="29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750" spc="-5" dirty="0">
                <a:latin typeface="Symbol"/>
                <a:cs typeface="Symbol"/>
              </a:rPr>
              <a:t></a:t>
            </a:r>
            <a:r>
              <a:rPr sz="1750" spc="25" dirty="0">
                <a:latin typeface="Times New Roman"/>
                <a:cs typeface="Times New Roman"/>
              </a:rPr>
              <a:t>7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2699728" y="3522460"/>
            <a:ext cx="3107055" cy="509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2380615" algn="l"/>
              </a:tabLst>
            </a:pPr>
            <a:r>
              <a:rPr sz="3150" spc="-25" dirty="0">
                <a:latin typeface="Symbol"/>
                <a:cs typeface="Symbol"/>
              </a:rPr>
              <a:t></a:t>
            </a:r>
            <a:r>
              <a:rPr sz="2625" spc="-37" baseline="-23809" dirty="0">
                <a:latin typeface="Times New Roman"/>
                <a:cs typeface="Times New Roman"/>
              </a:rPr>
              <a:t>0</a:t>
            </a:r>
            <a:r>
              <a:rPr sz="2625" spc="735" baseline="-23809" dirty="0">
                <a:latin typeface="Times New Roman"/>
                <a:cs typeface="Times New Roman"/>
              </a:rPr>
              <a:t> </a:t>
            </a:r>
            <a:r>
              <a:rPr sz="3000" spc="55" dirty="0">
                <a:latin typeface="Symbol"/>
                <a:cs typeface="Symbol"/>
              </a:rPr>
              <a:t></a:t>
            </a:r>
            <a:r>
              <a:rPr sz="3000" spc="-95" dirty="0">
                <a:latin typeface="Times New Roman"/>
                <a:cs typeface="Times New Roman"/>
              </a:rPr>
              <a:t> </a:t>
            </a:r>
            <a:r>
              <a:rPr sz="3000" spc="-85" dirty="0">
                <a:latin typeface="Times New Roman"/>
                <a:cs typeface="Times New Roman"/>
              </a:rPr>
              <a:t>4</a:t>
            </a:r>
            <a:r>
              <a:rPr sz="3150" spc="-85" dirty="0">
                <a:latin typeface="Symbol"/>
                <a:cs typeface="Symbol"/>
              </a:rPr>
              <a:t></a:t>
            </a:r>
            <a:r>
              <a:rPr sz="3150" spc="40" dirty="0">
                <a:latin typeface="Times New Roman"/>
                <a:cs typeface="Times New Roman"/>
              </a:rPr>
              <a:t> </a:t>
            </a:r>
            <a:r>
              <a:rPr sz="3000" spc="70" dirty="0">
                <a:latin typeface="Symbol"/>
                <a:cs typeface="Symbol"/>
              </a:rPr>
              <a:t></a:t>
            </a:r>
            <a:r>
              <a:rPr sz="3000" spc="70" dirty="0">
                <a:latin typeface="Times New Roman"/>
                <a:cs typeface="Times New Roman"/>
              </a:rPr>
              <a:t>10	</a:t>
            </a:r>
            <a:r>
              <a:rPr sz="3000" spc="25" dirty="0">
                <a:latin typeface="Times New Roman"/>
                <a:cs typeface="Times New Roman"/>
              </a:rPr>
              <a:t>H/m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86305" y="4884698"/>
            <a:ext cx="1795145" cy="979169"/>
          </a:xfrm>
          <a:prstGeom prst="rect">
            <a:avLst/>
          </a:prstGeom>
          <a:solidFill>
            <a:srgbClr val="FFFFFF"/>
          </a:solidFill>
          <a:ln w="1928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4640"/>
              </a:lnSpc>
            </a:pPr>
            <a:r>
              <a:rPr sz="3050" spc="160" dirty="0">
                <a:latin typeface="Symbol"/>
                <a:cs typeface="Symbol"/>
              </a:rPr>
              <a:t></a:t>
            </a:r>
            <a:r>
              <a:rPr sz="3050" spc="175" dirty="0">
                <a:latin typeface="Times New Roman"/>
                <a:cs typeface="Times New Roman"/>
              </a:rPr>
              <a:t>=</a:t>
            </a:r>
            <a:r>
              <a:rPr sz="6900" spc="862" baseline="-13285" dirty="0">
                <a:latin typeface="Symbol"/>
                <a:cs typeface="Symbol"/>
              </a:rPr>
              <a:t></a:t>
            </a:r>
            <a:r>
              <a:rPr sz="3050" spc="340" dirty="0">
                <a:latin typeface="Times New Roman"/>
                <a:cs typeface="Times New Roman"/>
              </a:rPr>
              <a:t>B</a:t>
            </a:r>
            <a:r>
              <a:rPr sz="3050" spc="20" dirty="0">
                <a:latin typeface="Symbol"/>
                <a:cs typeface="Symbol"/>
              </a:rPr>
              <a:t></a:t>
            </a:r>
            <a:r>
              <a:rPr sz="3050" spc="-365" dirty="0">
                <a:latin typeface="Times New Roman"/>
                <a:cs typeface="Times New Roman"/>
              </a:rPr>
              <a:t> </a:t>
            </a:r>
            <a:r>
              <a:rPr sz="3050" i="1" spc="10" dirty="0">
                <a:latin typeface="Times New Roman"/>
                <a:cs typeface="Times New Roman"/>
              </a:rPr>
              <a:t>d</a:t>
            </a:r>
            <a:r>
              <a:rPr sz="3050" spc="45" dirty="0">
                <a:latin typeface="Times New Roman"/>
                <a:cs typeface="Times New Roman"/>
              </a:rPr>
              <a:t>S</a:t>
            </a:r>
            <a:endParaRPr sz="3050">
              <a:latin typeface="Times New Roman"/>
              <a:cs typeface="Times New Roman"/>
            </a:endParaRPr>
          </a:p>
          <a:p>
            <a:pPr marR="349885" algn="ctr">
              <a:lnSpc>
                <a:spcPct val="100000"/>
              </a:lnSpc>
              <a:spcBef>
                <a:spcPts val="655"/>
              </a:spcBef>
            </a:pPr>
            <a:r>
              <a:rPr sz="1800" i="1" spc="10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00" y="673100"/>
            <a:ext cx="9017000" cy="6027420"/>
            <a:chOff x="63500" y="673100"/>
            <a:chExt cx="9017000" cy="6027420"/>
          </a:xfrm>
        </p:grpSpPr>
        <p:sp>
          <p:nvSpPr>
            <p:cNvPr id="3" name="object 3"/>
            <p:cNvSpPr/>
            <p:nvPr/>
          </p:nvSpPr>
          <p:spPr>
            <a:xfrm>
              <a:off x="76200" y="685800"/>
              <a:ext cx="8991600" cy="6002020"/>
            </a:xfrm>
            <a:custGeom>
              <a:avLst/>
              <a:gdLst/>
              <a:ahLst/>
              <a:cxnLst/>
              <a:rect l="l" t="t" r="r" b="b"/>
              <a:pathLst>
                <a:path w="8991600" h="6002020">
                  <a:moveTo>
                    <a:pt x="8991600" y="0"/>
                  </a:moveTo>
                  <a:lnTo>
                    <a:pt x="0" y="0"/>
                  </a:lnTo>
                  <a:lnTo>
                    <a:pt x="0" y="6001639"/>
                  </a:lnTo>
                  <a:lnTo>
                    <a:pt x="8991600" y="6001639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" y="685800"/>
              <a:ext cx="8991600" cy="6002020"/>
            </a:xfrm>
            <a:custGeom>
              <a:avLst/>
              <a:gdLst/>
              <a:ahLst/>
              <a:cxnLst/>
              <a:rect l="l" t="t" r="r" b="b"/>
              <a:pathLst>
                <a:path w="8991600" h="6002020">
                  <a:moveTo>
                    <a:pt x="0" y="6001639"/>
                  </a:moveTo>
                  <a:lnTo>
                    <a:pt x="8991600" y="6001639"/>
                  </a:lnTo>
                  <a:lnTo>
                    <a:pt x="8991600" y="0"/>
                  </a:lnTo>
                  <a:lnTo>
                    <a:pt x="0" y="0"/>
                  </a:lnTo>
                  <a:lnTo>
                    <a:pt x="0" y="6001639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54939" y="699261"/>
            <a:ext cx="88353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Calibri"/>
                <a:cs typeface="Calibri"/>
              </a:rPr>
              <a:t>Magnetic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flux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line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path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1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which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</a:t>
            </a:r>
            <a:r>
              <a:rPr sz="2400" b="1" spc="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tangential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at</a:t>
            </a:r>
            <a:r>
              <a:rPr sz="2400" spc="1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every</a:t>
            </a:r>
            <a:r>
              <a:rPr sz="2400" spc="1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</a:t>
            </a:r>
            <a:r>
              <a:rPr sz="2400" spc="1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line.</a:t>
            </a:r>
            <a:endParaRPr sz="2400">
              <a:latin typeface="Calibri"/>
              <a:cs typeface="Calibri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Calibri"/>
                <a:cs typeface="Calibri"/>
              </a:rPr>
              <a:t>Each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flux </a:t>
            </a:r>
            <a:r>
              <a:rPr sz="2400" dirty="0">
                <a:latin typeface="Calibri"/>
                <a:cs typeface="Calibri"/>
              </a:rPr>
              <a:t>line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closed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has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beginning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dirty="0">
                <a:latin typeface="Calibri"/>
                <a:cs typeface="Calibri"/>
              </a:rPr>
              <a:t>end.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94813" y="11938"/>
            <a:ext cx="3752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Magnetic</a:t>
            </a:r>
            <a:r>
              <a:rPr sz="3600" spc="-30" dirty="0"/>
              <a:t> </a:t>
            </a:r>
            <a:r>
              <a:rPr sz="3600" dirty="0"/>
              <a:t>Flux</a:t>
            </a:r>
            <a:r>
              <a:rPr sz="3600" spc="-25" dirty="0"/>
              <a:t> </a:t>
            </a:r>
            <a:r>
              <a:rPr sz="3600" dirty="0"/>
              <a:t>Lines</a:t>
            </a:r>
            <a:endParaRPr sz="3600"/>
          </a:p>
        </p:txBody>
      </p:sp>
      <p:grpSp>
        <p:nvGrpSpPr>
          <p:cNvPr id="7" name="object 7"/>
          <p:cNvGrpSpPr/>
          <p:nvPr/>
        </p:nvGrpSpPr>
        <p:grpSpPr>
          <a:xfrm>
            <a:off x="152400" y="1752600"/>
            <a:ext cx="8382000" cy="4876800"/>
            <a:chOff x="152400" y="1752600"/>
            <a:chExt cx="8382000" cy="487680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0800" y="2895600"/>
              <a:ext cx="3352800" cy="266433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2014981"/>
              <a:ext cx="2390013" cy="438581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7636" y="4724400"/>
              <a:ext cx="2967101" cy="190500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72200" y="1752600"/>
              <a:ext cx="2362200" cy="29291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00" y="63535"/>
            <a:ext cx="9017000" cy="6765925"/>
            <a:chOff x="63500" y="63535"/>
            <a:chExt cx="9017000" cy="6765925"/>
          </a:xfrm>
        </p:grpSpPr>
        <p:sp>
          <p:nvSpPr>
            <p:cNvPr id="3" name="object 3"/>
            <p:cNvSpPr/>
            <p:nvPr/>
          </p:nvSpPr>
          <p:spPr>
            <a:xfrm>
              <a:off x="76200" y="76235"/>
              <a:ext cx="8991600" cy="6740525"/>
            </a:xfrm>
            <a:custGeom>
              <a:avLst/>
              <a:gdLst/>
              <a:ahLst/>
              <a:cxnLst/>
              <a:rect l="l" t="t" r="r" b="b"/>
              <a:pathLst>
                <a:path w="8991600" h="6740525">
                  <a:moveTo>
                    <a:pt x="8991600" y="0"/>
                  </a:moveTo>
                  <a:lnTo>
                    <a:pt x="0" y="0"/>
                  </a:lnTo>
                  <a:lnTo>
                    <a:pt x="0" y="6740271"/>
                  </a:lnTo>
                  <a:lnTo>
                    <a:pt x="8991600" y="6740271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" y="76235"/>
              <a:ext cx="8991600" cy="6740525"/>
            </a:xfrm>
            <a:custGeom>
              <a:avLst/>
              <a:gdLst/>
              <a:ahLst/>
              <a:cxnLst/>
              <a:rect l="l" t="t" r="r" b="b"/>
              <a:pathLst>
                <a:path w="8991600" h="6740525">
                  <a:moveTo>
                    <a:pt x="0" y="6740271"/>
                  </a:moveTo>
                  <a:lnTo>
                    <a:pt x="8991600" y="6740271"/>
                  </a:lnTo>
                  <a:lnTo>
                    <a:pt x="8991600" y="0"/>
                  </a:lnTo>
                  <a:lnTo>
                    <a:pt x="0" y="0"/>
                  </a:lnTo>
                  <a:lnTo>
                    <a:pt x="0" y="6740271"/>
                  </a:lnTo>
                  <a:close/>
                </a:path>
                <a:path w="8991600" h="6740525">
                  <a:moveTo>
                    <a:pt x="4038600" y="6602034"/>
                  </a:moveTo>
                  <a:lnTo>
                    <a:pt x="8839200" y="6602034"/>
                  </a:lnTo>
                  <a:lnTo>
                    <a:pt x="8839200" y="3124139"/>
                  </a:lnTo>
                  <a:lnTo>
                    <a:pt x="4038600" y="3124139"/>
                  </a:lnTo>
                  <a:lnTo>
                    <a:pt x="4038600" y="6602034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194175" y="3217291"/>
            <a:ext cx="464248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Arial MT"/>
              <a:buChar char="•"/>
              <a:tabLst>
                <a:tab pos="111760" algn="l"/>
              </a:tabLst>
            </a:pPr>
            <a:r>
              <a:rPr sz="2200" spc="-20" dirty="0">
                <a:latin typeface="Calibri"/>
                <a:cs typeface="Calibri"/>
              </a:rPr>
              <a:t>Unlike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electric</a:t>
            </a:r>
            <a:r>
              <a:rPr sz="2200" spc="2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flux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lines,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magnetic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flux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lines</a:t>
            </a:r>
            <a:r>
              <a:rPr sz="2200" spc="-20" dirty="0">
                <a:latin typeface="Calibri"/>
                <a:cs typeface="Calibri"/>
              </a:rPr>
              <a:t> always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close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upon </a:t>
            </a:r>
            <a:r>
              <a:rPr sz="2200" spc="-5" dirty="0">
                <a:latin typeface="Calibri"/>
                <a:cs typeface="Calibri"/>
              </a:rPr>
              <a:t>themselves.</a:t>
            </a:r>
            <a:endParaRPr sz="2200">
              <a:latin typeface="Calibri"/>
              <a:cs typeface="Calibri"/>
            </a:endParaRPr>
          </a:p>
          <a:p>
            <a:pPr marL="111760" indent="-99060">
              <a:lnSpc>
                <a:spcPct val="100000"/>
              </a:lnSpc>
              <a:buSzPct val="95454"/>
              <a:buFont typeface="Arial MT"/>
              <a:buChar char="•"/>
              <a:tabLst>
                <a:tab pos="111760" algn="l"/>
              </a:tabLst>
            </a:pPr>
            <a:r>
              <a:rPr sz="2200" spc="-10" dirty="0">
                <a:latin typeface="Calibri"/>
                <a:cs typeface="Calibri"/>
              </a:rPr>
              <a:t>This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because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not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possible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have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3500" y="66611"/>
            <a:ext cx="9014460" cy="6593840"/>
            <a:chOff x="63500" y="66611"/>
            <a:chExt cx="9014460" cy="659384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76199"/>
              <a:ext cx="3276600" cy="309803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0037" y="71373"/>
              <a:ext cx="3286125" cy="3107690"/>
            </a:xfrm>
            <a:custGeom>
              <a:avLst/>
              <a:gdLst/>
              <a:ahLst/>
              <a:cxnLst/>
              <a:rect l="l" t="t" r="r" b="b"/>
              <a:pathLst>
                <a:path w="3286125" h="3107690">
                  <a:moveTo>
                    <a:pt x="0" y="3107563"/>
                  </a:moveTo>
                  <a:lnTo>
                    <a:pt x="3286125" y="3107563"/>
                  </a:lnTo>
                  <a:lnTo>
                    <a:pt x="3286125" y="0"/>
                  </a:lnTo>
                  <a:lnTo>
                    <a:pt x="0" y="0"/>
                  </a:lnTo>
                  <a:lnTo>
                    <a:pt x="0" y="3107563"/>
                  </a:lnTo>
                  <a:close/>
                </a:path>
              </a:pathLst>
            </a:custGeom>
            <a:ln w="952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7983" y="76199"/>
              <a:ext cx="5139817" cy="30480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23284" y="71373"/>
              <a:ext cx="5149850" cy="3057525"/>
            </a:xfrm>
            <a:custGeom>
              <a:avLst/>
              <a:gdLst/>
              <a:ahLst/>
              <a:cxnLst/>
              <a:rect l="l" t="t" r="r" b="b"/>
              <a:pathLst>
                <a:path w="5149850" h="3057525">
                  <a:moveTo>
                    <a:pt x="0" y="3057525"/>
                  </a:moveTo>
                  <a:lnTo>
                    <a:pt x="5149342" y="3057525"/>
                  </a:lnTo>
                  <a:lnTo>
                    <a:pt x="5149342" y="0"/>
                  </a:lnTo>
                  <a:lnTo>
                    <a:pt x="0" y="0"/>
                  </a:lnTo>
                  <a:lnTo>
                    <a:pt x="0" y="3057525"/>
                  </a:lnTo>
                  <a:close/>
                </a:path>
              </a:pathLst>
            </a:custGeom>
            <a:ln w="952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200" y="3200463"/>
              <a:ext cx="3886200" cy="3447415"/>
            </a:xfrm>
            <a:custGeom>
              <a:avLst/>
              <a:gdLst/>
              <a:ahLst/>
              <a:cxnLst/>
              <a:rect l="l" t="t" r="r" b="b"/>
              <a:pathLst>
                <a:path w="3886200" h="3447415">
                  <a:moveTo>
                    <a:pt x="0" y="3447034"/>
                  </a:moveTo>
                  <a:lnTo>
                    <a:pt x="3886200" y="3447034"/>
                  </a:lnTo>
                  <a:lnTo>
                    <a:pt x="3886200" y="0"/>
                  </a:lnTo>
                  <a:lnTo>
                    <a:pt x="0" y="0"/>
                  </a:lnTo>
                  <a:lnTo>
                    <a:pt x="0" y="3447034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4139" y="3217291"/>
            <a:ext cx="3829685" cy="3347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 marR="55880" algn="just">
              <a:lnSpc>
                <a:spcPct val="100000"/>
              </a:lnSpc>
              <a:spcBef>
                <a:spcPts val="95"/>
              </a:spcBef>
              <a:buSzPct val="95454"/>
              <a:buFont typeface="Arial MT"/>
              <a:buChar char="•"/>
              <a:tabLst>
                <a:tab pos="162560" algn="l"/>
              </a:tabLst>
            </a:pPr>
            <a:r>
              <a:rPr sz="2200" spc="-5" dirty="0">
                <a:latin typeface="Calibri"/>
                <a:cs typeface="Calibri"/>
              </a:rPr>
              <a:t>In an </a:t>
            </a:r>
            <a:r>
              <a:rPr sz="2200" spc="-10" dirty="0">
                <a:latin typeface="Calibri"/>
                <a:cs typeface="Calibri"/>
              </a:rPr>
              <a:t>electrostatic </a:t>
            </a:r>
            <a:r>
              <a:rPr sz="2200" spc="-5" dirty="0">
                <a:latin typeface="Calibri"/>
                <a:cs typeface="Calibri"/>
              </a:rPr>
              <a:t>field the </a:t>
            </a:r>
            <a:r>
              <a:rPr sz="2200" spc="-10" dirty="0">
                <a:latin typeface="Calibri"/>
                <a:cs typeface="Calibri"/>
              </a:rPr>
              <a:t>flux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crossing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closed surface </a:t>
            </a:r>
            <a:r>
              <a:rPr sz="2200" spc="-5" dirty="0">
                <a:latin typeface="Calibri"/>
                <a:cs typeface="Calibri"/>
              </a:rPr>
              <a:t>is the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same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as the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charge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enclosed.</a:t>
            </a:r>
            <a:endParaRPr sz="2200">
              <a:latin typeface="Calibri"/>
              <a:cs typeface="Calibri"/>
            </a:endParaRPr>
          </a:p>
          <a:p>
            <a:pPr marL="1009015">
              <a:lnSpc>
                <a:spcPct val="100000"/>
              </a:lnSpc>
              <a:spcBef>
                <a:spcPts val="800"/>
              </a:spcBef>
            </a:pPr>
            <a:r>
              <a:rPr sz="2600" spc="65" dirty="0">
                <a:latin typeface="Symbol"/>
                <a:cs typeface="Symbol"/>
              </a:rPr>
              <a:t>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Symbol"/>
                <a:cs typeface="Symbol"/>
              </a:rPr>
              <a:t>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5850" spc="44" baseline="-13532" dirty="0">
                <a:latin typeface="Symbol"/>
                <a:cs typeface="Symbol"/>
              </a:rPr>
              <a:t></a:t>
            </a:r>
            <a:r>
              <a:rPr sz="5850" spc="-405" baseline="-13532" dirty="0">
                <a:latin typeface="Times New Roman"/>
                <a:cs typeface="Times New Roman"/>
              </a:rPr>
              <a:t> </a:t>
            </a:r>
            <a:r>
              <a:rPr sz="2600" spc="370" dirty="0">
                <a:latin typeface="Times New Roman"/>
                <a:cs typeface="Times New Roman"/>
              </a:rPr>
              <a:t>D</a:t>
            </a:r>
            <a:r>
              <a:rPr sz="2600" spc="20" dirty="0">
                <a:latin typeface="Symbol"/>
                <a:cs typeface="Symbol"/>
              </a:rPr>
              <a:t></a:t>
            </a:r>
            <a:r>
              <a:rPr sz="2600" spc="-315" dirty="0">
                <a:latin typeface="Times New Roman"/>
                <a:cs typeface="Times New Roman"/>
              </a:rPr>
              <a:t> </a:t>
            </a:r>
            <a:r>
              <a:rPr sz="2600" i="1" spc="10" dirty="0">
                <a:latin typeface="Times New Roman"/>
                <a:cs typeface="Times New Roman"/>
              </a:rPr>
              <a:t>d</a:t>
            </a:r>
            <a:r>
              <a:rPr sz="2600" spc="45" dirty="0">
                <a:latin typeface="Times New Roman"/>
                <a:cs typeface="Times New Roman"/>
              </a:rPr>
              <a:t>S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Symbol"/>
                <a:cs typeface="Symbol"/>
              </a:rPr>
              <a:t>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i="1" spc="60" dirty="0">
                <a:latin typeface="Times New Roman"/>
                <a:cs typeface="Times New Roman"/>
              </a:rPr>
              <a:t>Q</a:t>
            </a:r>
            <a:endParaRPr sz="2600">
              <a:latin typeface="Times New Roman"/>
              <a:cs typeface="Times New Roman"/>
            </a:endParaRPr>
          </a:p>
          <a:p>
            <a:pPr marR="360680" algn="ctr">
              <a:lnSpc>
                <a:spcPts val="1725"/>
              </a:lnSpc>
              <a:spcBef>
                <a:spcPts val="555"/>
              </a:spcBef>
            </a:pPr>
            <a:r>
              <a:rPr sz="1500" i="1" spc="30" dirty="0">
                <a:latin typeface="Times New Roman"/>
                <a:cs typeface="Times New Roman"/>
              </a:rPr>
              <a:t>S</a:t>
            </a:r>
            <a:endParaRPr sz="1500">
              <a:latin typeface="Times New Roman"/>
              <a:cs typeface="Times New Roman"/>
            </a:endParaRPr>
          </a:p>
          <a:p>
            <a:pPr marL="63500" marR="55244" algn="just">
              <a:lnSpc>
                <a:spcPts val="2640"/>
              </a:lnSpc>
              <a:spcBef>
                <a:spcPts val="10"/>
              </a:spcBef>
              <a:buSzPct val="95454"/>
              <a:buFont typeface="Arial MT"/>
              <a:buChar char="•"/>
              <a:tabLst>
                <a:tab pos="162560" algn="l"/>
              </a:tabLst>
            </a:pPr>
            <a:r>
              <a:rPr sz="2200" spc="-5" dirty="0">
                <a:latin typeface="Calibri"/>
                <a:cs typeface="Calibri"/>
              </a:rPr>
              <a:t>So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possible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have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isolated </a:t>
            </a:r>
            <a:r>
              <a:rPr sz="2200" spc="-5" dirty="0">
                <a:latin typeface="Calibri"/>
                <a:cs typeface="Calibri"/>
              </a:rPr>
              <a:t>electric </a:t>
            </a:r>
            <a:r>
              <a:rPr sz="2200" spc="-15" dirty="0">
                <a:latin typeface="Calibri"/>
                <a:cs typeface="Calibri"/>
              </a:rPr>
              <a:t>charge </a:t>
            </a:r>
            <a:r>
              <a:rPr sz="2200" dirty="0">
                <a:latin typeface="Calibri"/>
                <a:cs typeface="Calibri"/>
              </a:rPr>
              <a:t>and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flux</a:t>
            </a:r>
            <a:r>
              <a:rPr sz="2200" spc="-5" dirty="0">
                <a:latin typeface="Calibri"/>
                <a:cs typeface="Calibri"/>
              </a:rPr>
              <a:t> lines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produced</a:t>
            </a:r>
            <a:r>
              <a:rPr sz="2200" spc="-10" dirty="0">
                <a:latin typeface="Calibri"/>
                <a:cs typeface="Calibri"/>
              </a:rPr>
              <a:t> by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it</a:t>
            </a:r>
            <a:r>
              <a:rPr sz="2200" spc="4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need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not </a:t>
            </a:r>
            <a:r>
              <a:rPr sz="2200" spc="-5" dirty="0">
                <a:latin typeface="Calibri"/>
                <a:cs typeface="Calibri"/>
              </a:rPr>
              <a:t>be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closed.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37433" y="4419592"/>
            <a:ext cx="1658252" cy="81432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168775" y="4223384"/>
            <a:ext cx="4692650" cy="1915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  <a:tabLst>
                <a:tab pos="1102995" algn="l"/>
                <a:tab pos="2324100" algn="l"/>
                <a:tab pos="3104515" algn="l"/>
                <a:tab pos="3606165" algn="l"/>
              </a:tabLst>
            </a:pP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spc="-30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ma</a:t>
            </a:r>
            <a:r>
              <a:rPr sz="2200" dirty="0">
                <a:latin typeface="Calibri"/>
                <a:cs typeface="Calibri"/>
              </a:rPr>
              <a:t>g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tic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pole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(o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mag</a:t>
            </a:r>
            <a:r>
              <a:rPr sz="2200" dirty="0">
                <a:latin typeface="Calibri"/>
                <a:cs typeface="Calibri"/>
              </a:rPr>
              <a:t>n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tic  </a:t>
            </a:r>
            <a:r>
              <a:rPr sz="2200" spc="-10" dirty="0">
                <a:latin typeface="Calibri"/>
                <a:cs typeface="Calibri"/>
              </a:rPr>
              <a:t>charges).</a:t>
            </a:r>
            <a:endParaRPr sz="2200">
              <a:latin typeface="Calibri"/>
              <a:cs typeface="Calibri"/>
            </a:endParaRPr>
          </a:p>
          <a:p>
            <a:pPr marL="1097280">
              <a:lnSpc>
                <a:spcPct val="100000"/>
              </a:lnSpc>
              <a:spcBef>
                <a:spcPts val="1455"/>
              </a:spcBef>
            </a:pPr>
            <a:r>
              <a:rPr sz="3000" spc="65" dirty="0">
                <a:latin typeface="Symbol"/>
                <a:cs typeface="Symbol"/>
              </a:rPr>
              <a:t>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</a:t>
            </a:r>
            <a:r>
              <a:rPr sz="3000" spc="285" dirty="0">
                <a:latin typeface="Times New Roman"/>
                <a:cs typeface="Times New Roman"/>
              </a:rPr>
              <a:t> </a:t>
            </a:r>
            <a:r>
              <a:rPr sz="6750" spc="44" baseline="-13580" dirty="0">
                <a:latin typeface="Symbol"/>
                <a:cs typeface="Symbol"/>
              </a:rPr>
              <a:t></a:t>
            </a:r>
            <a:r>
              <a:rPr sz="6750" spc="-465" baseline="-13580" dirty="0">
                <a:latin typeface="Times New Roman"/>
                <a:cs typeface="Times New Roman"/>
              </a:rPr>
              <a:t> </a:t>
            </a:r>
            <a:r>
              <a:rPr sz="3000" spc="315" dirty="0">
                <a:latin typeface="Times New Roman"/>
                <a:cs typeface="Times New Roman"/>
              </a:rPr>
              <a:t>B</a:t>
            </a:r>
            <a:r>
              <a:rPr sz="3000" spc="20" dirty="0">
                <a:latin typeface="Symbol"/>
                <a:cs typeface="Symbol"/>
              </a:rPr>
              <a:t></a:t>
            </a:r>
            <a:r>
              <a:rPr sz="3000" spc="-370" dirty="0">
                <a:latin typeface="Times New Roman"/>
                <a:cs typeface="Times New Roman"/>
              </a:rPr>
              <a:t> </a:t>
            </a:r>
            <a:r>
              <a:rPr sz="3000" i="1" dirty="0">
                <a:latin typeface="Times New Roman"/>
                <a:cs typeface="Times New Roman"/>
              </a:rPr>
              <a:t>d</a:t>
            </a:r>
            <a:r>
              <a:rPr sz="3000" spc="45" dirty="0">
                <a:latin typeface="Times New Roman"/>
                <a:cs typeface="Times New Roman"/>
              </a:rPr>
              <a:t>S</a:t>
            </a:r>
            <a:r>
              <a:rPr sz="3000" spc="-140" dirty="0">
                <a:latin typeface="Times New Roman"/>
                <a:cs typeface="Times New Roman"/>
              </a:rPr>
              <a:t> </a:t>
            </a:r>
            <a:r>
              <a:rPr sz="3000" spc="45" dirty="0">
                <a:latin typeface="Symbol"/>
                <a:cs typeface="Symbol"/>
              </a:rPr>
              <a:t></a:t>
            </a:r>
            <a:r>
              <a:rPr sz="3000" spc="-105" dirty="0">
                <a:latin typeface="Times New Roman"/>
                <a:cs typeface="Times New Roman"/>
              </a:rPr>
              <a:t> </a:t>
            </a:r>
            <a:r>
              <a:rPr sz="3000" spc="40" dirty="0">
                <a:latin typeface="Times New Roman"/>
                <a:cs typeface="Times New Roman"/>
              </a:rPr>
              <a:t>0</a:t>
            </a:r>
            <a:endParaRPr sz="3000">
              <a:latin typeface="Times New Roman"/>
              <a:cs typeface="Times New Roman"/>
            </a:endParaRPr>
          </a:p>
          <a:p>
            <a:pPr marR="833119" algn="ctr">
              <a:lnSpc>
                <a:spcPct val="100000"/>
              </a:lnSpc>
              <a:spcBef>
                <a:spcPts val="645"/>
              </a:spcBef>
            </a:pPr>
            <a:r>
              <a:rPr sz="1750" i="1" spc="20" dirty="0">
                <a:latin typeface="Times New Roman"/>
                <a:cs typeface="Times New Roman"/>
              </a:rPr>
              <a:t>S</a:t>
            </a:r>
            <a:endParaRPr sz="175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82286" y="5181625"/>
            <a:ext cx="1777439" cy="947987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9657" y="6477609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68300" y="368320"/>
            <a:ext cx="8559800" cy="6396355"/>
            <a:chOff x="368300" y="368320"/>
            <a:chExt cx="8559800" cy="6396355"/>
          </a:xfrm>
        </p:grpSpPr>
        <p:sp>
          <p:nvSpPr>
            <p:cNvPr id="4" name="object 4"/>
            <p:cNvSpPr/>
            <p:nvPr/>
          </p:nvSpPr>
          <p:spPr>
            <a:xfrm>
              <a:off x="381000" y="381020"/>
              <a:ext cx="8534400" cy="6370955"/>
            </a:xfrm>
            <a:custGeom>
              <a:avLst/>
              <a:gdLst/>
              <a:ahLst/>
              <a:cxnLst/>
              <a:rect l="l" t="t" r="r" b="b"/>
              <a:pathLst>
                <a:path w="8534400" h="6370955">
                  <a:moveTo>
                    <a:pt x="8534400" y="0"/>
                  </a:moveTo>
                  <a:lnTo>
                    <a:pt x="0" y="0"/>
                  </a:lnTo>
                  <a:lnTo>
                    <a:pt x="0" y="6370955"/>
                  </a:lnTo>
                  <a:lnTo>
                    <a:pt x="8534400" y="6370955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" y="381020"/>
              <a:ext cx="8534400" cy="6370955"/>
            </a:xfrm>
            <a:custGeom>
              <a:avLst/>
              <a:gdLst/>
              <a:ahLst/>
              <a:cxnLst/>
              <a:rect l="l" t="t" r="r" b="b"/>
              <a:pathLst>
                <a:path w="8534400" h="6370955">
                  <a:moveTo>
                    <a:pt x="0" y="6370955"/>
                  </a:moveTo>
                  <a:lnTo>
                    <a:pt x="8534400" y="6370955"/>
                  </a:lnTo>
                  <a:lnTo>
                    <a:pt x="8534400" y="0"/>
                  </a:lnTo>
                  <a:lnTo>
                    <a:pt x="0" y="0"/>
                  </a:lnTo>
                  <a:lnTo>
                    <a:pt x="0" y="6370955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9740" y="394208"/>
            <a:ext cx="81381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It</a:t>
            </a:r>
            <a:r>
              <a:rPr sz="24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is </a:t>
            </a:r>
            <a:r>
              <a:rPr sz="2400" b="0" spc="-10" dirty="0">
                <a:solidFill>
                  <a:srgbClr val="000000"/>
                </a:solidFill>
                <a:latin typeface="Calibri"/>
                <a:cs typeface="Calibri"/>
              </a:rPr>
              <a:t>not</a:t>
            </a: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Calibri"/>
                <a:cs typeface="Calibri"/>
              </a:rPr>
              <a:t>possible</a:t>
            </a:r>
            <a:r>
              <a:rPr sz="2400" b="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2400" b="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Calibri"/>
                <a:cs typeface="Calibri"/>
              </a:rPr>
              <a:t>isolate</a:t>
            </a:r>
            <a:r>
              <a:rPr sz="2400" b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sz="2400" b="0" spc="-5" dirty="0">
                <a:solidFill>
                  <a:srgbClr val="000000"/>
                </a:solidFill>
                <a:latin typeface="Calibri"/>
                <a:cs typeface="Calibri"/>
              </a:rPr>
              <a:t>north </a:t>
            </a: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sz="2400" b="0" spc="-5" dirty="0">
                <a:solidFill>
                  <a:srgbClr val="000000"/>
                </a:solidFill>
                <a:latin typeface="Calibri"/>
                <a:cs typeface="Calibri"/>
              </a:rPr>
              <a:t> south poles </a:t>
            </a:r>
            <a:r>
              <a:rPr sz="2400" b="0" spc="-1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40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2400"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0" dirty="0">
                <a:solidFill>
                  <a:srgbClr val="000000"/>
                </a:solidFill>
                <a:latin typeface="Calibri"/>
                <a:cs typeface="Calibri"/>
              </a:rPr>
              <a:t>magnet.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0" y="1219250"/>
            <a:ext cx="5372100" cy="47346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1725" y="712978"/>
            <a:ext cx="44030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35" dirty="0"/>
              <a:t>Broken</a:t>
            </a:r>
            <a:r>
              <a:rPr sz="5400" spc="-70" dirty="0"/>
              <a:t> </a:t>
            </a:r>
            <a:r>
              <a:rPr sz="5400" spc="-15" dirty="0"/>
              <a:t>Magnet</a:t>
            </a:r>
            <a:endParaRPr sz="5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0"/>
            <a:ext cx="4419600" cy="33147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2286000"/>
            <a:ext cx="4343400" cy="325755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4262" y="118364"/>
            <a:ext cx="6873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solidFill>
                  <a:srgbClr val="001F5F"/>
                </a:solidFill>
                <a:latin typeface="Calibri"/>
                <a:cs typeface="Calibri"/>
              </a:rPr>
              <a:t>Gauss’s</a:t>
            </a:r>
            <a:r>
              <a:rPr sz="3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15" dirty="0">
                <a:solidFill>
                  <a:srgbClr val="001F5F"/>
                </a:solidFill>
                <a:latin typeface="Calibri"/>
                <a:cs typeface="Calibri"/>
              </a:rPr>
              <a:t>Law</a:t>
            </a:r>
            <a:r>
              <a:rPr sz="3600" b="1" spc="-20" dirty="0">
                <a:solidFill>
                  <a:srgbClr val="001F5F"/>
                </a:solidFill>
                <a:latin typeface="Calibri"/>
                <a:cs typeface="Calibri"/>
              </a:rPr>
              <a:t> for </a:t>
            </a:r>
            <a:r>
              <a:rPr sz="3600" b="1" spc="-15" dirty="0">
                <a:solidFill>
                  <a:srgbClr val="001F5F"/>
                </a:solidFill>
                <a:latin typeface="Calibri"/>
                <a:cs typeface="Calibri"/>
              </a:rPr>
              <a:t>magnetostatic</a:t>
            </a:r>
            <a:r>
              <a:rPr sz="3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001F5F"/>
                </a:solidFill>
                <a:latin typeface="Calibri"/>
                <a:cs typeface="Calibri"/>
              </a:rPr>
              <a:t>fields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9700" y="825487"/>
            <a:ext cx="8864600" cy="5657850"/>
            <a:chOff x="139700" y="825487"/>
            <a:chExt cx="8864600" cy="5657850"/>
          </a:xfrm>
        </p:grpSpPr>
        <p:sp>
          <p:nvSpPr>
            <p:cNvPr id="4" name="object 4"/>
            <p:cNvSpPr/>
            <p:nvPr/>
          </p:nvSpPr>
          <p:spPr>
            <a:xfrm>
              <a:off x="152400" y="838187"/>
              <a:ext cx="8839200" cy="5632450"/>
            </a:xfrm>
            <a:custGeom>
              <a:avLst/>
              <a:gdLst/>
              <a:ahLst/>
              <a:cxnLst/>
              <a:rect l="l" t="t" r="r" b="b"/>
              <a:pathLst>
                <a:path w="8839200" h="5632450">
                  <a:moveTo>
                    <a:pt x="8839200" y="0"/>
                  </a:moveTo>
                  <a:lnTo>
                    <a:pt x="0" y="0"/>
                  </a:lnTo>
                  <a:lnTo>
                    <a:pt x="0" y="5632323"/>
                  </a:lnTo>
                  <a:lnTo>
                    <a:pt x="8839200" y="5632323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838187"/>
              <a:ext cx="8839200" cy="5632450"/>
            </a:xfrm>
            <a:custGeom>
              <a:avLst/>
              <a:gdLst/>
              <a:ahLst/>
              <a:cxnLst/>
              <a:rect l="l" t="t" r="r" b="b"/>
              <a:pathLst>
                <a:path w="8839200" h="5632450">
                  <a:moveTo>
                    <a:pt x="0" y="5632323"/>
                  </a:moveTo>
                  <a:lnTo>
                    <a:pt x="8839200" y="5632323"/>
                  </a:lnTo>
                  <a:lnTo>
                    <a:pt x="8839200" y="0"/>
                  </a:lnTo>
                  <a:lnTo>
                    <a:pt x="0" y="0"/>
                  </a:lnTo>
                  <a:lnTo>
                    <a:pt x="0" y="5632323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1140" y="851661"/>
            <a:ext cx="8018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total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flux</a:t>
            </a:r>
            <a:r>
              <a:rPr sz="2400" spc="-10" dirty="0">
                <a:latin typeface="Calibri"/>
                <a:cs typeface="Calibri"/>
              </a:rPr>
              <a:t> through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closed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surface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magnetic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field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zero.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4144136"/>
            <a:ext cx="333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5607507"/>
            <a:ext cx="83496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532880" algn="l"/>
              </a:tabLst>
            </a:pPr>
            <a:r>
              <a:rPr sz="2400" spc="-5" dirty="0">
                <a:latin typeface="Calibri"/>
                <a:cs typeface="Calibri"/>
              </a:rPr>
              <a:t>Thi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 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400" b="1" spc="-2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ell</a:t>
            </a:r>
            <a:r>
              <a:rPr sz="2400" b="1" spc="-130" dirty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s </a:t>
            </a:r>
            <a:r>
              <a:rPr sz="2400" b="1" spc="-4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ourth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 equ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tio</a:t>
            </a:r>
            <a:r>
              <a:rPr sz="2400" b="1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.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It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4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h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	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ma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tic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fields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have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no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sources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sinks.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1408" y="3991213"/>
            <a:ext cx="17659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43380" algn="l"/>
              </a:tabLst>
            </a:pPr>
            <a:r>
              <a:rPr sz="1900" i="1" spc="20" dirty="0">
                <a:latin typeface="Times New Roman"/>
                <a:cs typeface="Times New Roman"/>
              </a:rPr>
              <a:t>S	v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740" y="2624075"/>
            <a:ext cx="6146800" cy="130683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sz="2400" dirty="0">
                <a:latin typeface="Calibri"/>
                <a:cs typeface="Calibri"/>
              </a:rPr>
              <a:t>Applying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divergence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theorem,</a:t>
            </a:r>
            <a:endParaRPr sz="2400">
              <a:latin typeface="Calibri"/>
              <a:cs typeface="Calibri"/>
            </a:endParaRPr>
          </a:p>
          <a:p>
            <a:pPr marL="2417445">
              <a:lnSpc>
                <a:spcPct val="100000"/>
              </a:lnSpc>
              <a:spcBef>
                <a:spcPts val="935"/>
              </a:spcBef>
            </a:pPr>
            <a:r>
              <a:rPr sz="7275" spc="60" baseline="-13172" dirty="0">
                <a:latin typeface="Symbol"/>
                <a:cs typeface="Symbol"/>
              </a:rPr>
              <a:t></a:t>
            </a:r>
            <a:r>
              <a:rPr sz="7275" spc="-517" baseline="-13172" dirty="0">
                <a:latin typeface="Times New Roman"/>
                <a:cs typeface="Times New Roman"/>
              </a:rPr>
              <a:t> </a:t>
            </a:r>
            <a:r>
              <a:rPr sz="3250" spc="330" dirty="0">
                <a:latin typeface="Times New Roman"/>
                <a:cs typeface="Times New Roman"/>
              </a:rPr>
              <a:t>B</a:t>
            </a:r>
            <a:r>
              <a:rPr sz="3250" spc="20" dirty="0">
                <a:latin typeface="Symbol"/>
                <a:cs typeface="Symbol"/>
              </a:rPr>
              <a:t></a:t>
            </a:r>
            <a:r>
              <a:rPr sz="3250" spc="-405" dirty="0">
                <a:latin typeface="Times New Roman"/>
                <a:cs typeface="Times New Roman"/>
              </a:rPr>
              <a:t> </a:t>
            </a:r>
            <a:r>
              <a:rPr sz="3250" i="1" spc="-10" dirty="0">
                <a:latin typeface="Times New Roman"/>
                <a:cs typeface="Times New Roman"/>
              </a:rPr>
              <a:t>d</a:t>
            </a:r>
            <a:r>
              <a:rPr sz="3250" spc="45" dirty="0">
                <a:latin typeface="Times New Roman"/>
                <a:cs typeface="Times New Roman"/>
              </a:rPr>
              <a:t>S</a:t>
            </a:r>
            <a:r>
              <a:rPr sz="3250" spc="-160" dirty="0">
                <a:latin typeface="Times New Roman"/>
                <a:cs typeface="Times New Roman"/>
              </a:rPr>
              <a:t> </a:t>
            </a:r>
            <a:r>
              <a:rPr sz="3250" spc="45" dirty="0">
                <a:latin typeface="Symbol"/>
                <a:cs typeface="Symbol"/>
              </a:rPr>
              <a:t></a:t>
            </a:r>
            <a:r>
              <a:rPr sz="3250" dirty="0">
                <a:latin typeface="Times New Roman"/>
                <a:cs typeface="Times New Roman"/>
              </a:rPr>
              <a:t> </a:t>
            </a:r>
            <a:r>
              <a:rPr sz="7275" spc="712" baseline="-13172" dirty="0">
                <a:latin typeface="Symbol"/>
                <a:cs typeface="Symbol"/>
              </a:rPr>
              <a:t></a:t>
            </a:r>
            <a:r>
              <a:rPr sz="3250" spc="430" dirty="0">
                <a:latin typeface="Symbol"/>
                <a:cs typeface="Symbol"/>
              </a:rPr>
              <a:t></a:t>
            </a:r>
            <a:r>
              <a:rPr sz="3250" spc="20" dirty="0">
                <a:latin typeface="Symbol"/>
                <a:cs typeface="Symbol"/>
              </a:rPr>
              <a:t></a:t>
            </a:r>
            <a:r>
              <a:rPr sz="3250" spc="-315" dirty="0">
                <a:latin typeface="Times New Roman"/>
                <a:cs typeface="Times New Roman"/>
              </a:rPr>
              <a:t> </a:t>
            </a:r>
            <a:r>
              <a:rPr sz="3250" spc="55" dirty="0">
                <a:latin typeface="Times New Roman"/>
                <a:cs typeface="Times New Roman"/>
              </a:rPr>
              <a:t>B</a:t>
            </a:r>
            <a:r>
              <a:rPr sz="3250" spc="-80" dirty="0">
                <a:latin typeface="Times New Roman"/>
                <a:cs typeface="Times New Roman"/>
              </a:rPr>
              <a:t> </a:t>
            </a:r>
            <a:r>
              <a:rPr sz="3250" i="1" spc="-5" dirty="0">
                <a:latin typeface="Times New Roman"/>
                <a:cs typeface="Times New Roman"/>
              </a:rPr>
              <a:t>d</a:t>
            </a:r>
            <a:r>
              <a:rPr sz="3250" i="1" spc="35" dirty="0">
                <a:latin typeface="Times New Roman"/>
                <a:cs typeface="Times New Roman"/>
              </a:rPr>
              <a:t>v</a:t>
            </a:r>
            <a:r>
              <a:rPr sz="3250" i="1" spc="5" dirty="0">
                <a:latin typeface="Times New Roman"/>
                <a:cs typeface="Times New Roman"/>
              </a:rPr>
              <a:t> </a:t>
            </a:r>
            <a:r>
              <a:rPr sz="3250" spc="60" dirty="0">
                <a:latin typeface="Symbol"/>
                <a:cs typeface="Symbol"/>
              </a:rPr>
              <a:t></a:t>
            </a:r>
            <a:r>
              <a:rPr sz="3250" spc="40" dirty="0">
                <a:latin typeface="Times New Roman"/>
                <a:cs typeface="Times New Roman"/>
              </a:rPr>
              <a:t>0</a:t>
            </a:r>
            <a:endParaRPr sz="325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5294" y="3276564"/>
            <a:ext cx="2475359" cy="102096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426500" y="1584427"/>
            <a:ext cx="1944370" cy="768985"/>
          </a:xfrm>
          <a:prstGeom prst="rect">
            <a:avLst/>
          </a:prstGeom>
          <a:ln w="1983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ts val="4780"/>
              </a:lnSpc>
            </a:pPr>
            <a:r>
              <a:rPr sz="7125" spc="44" baseline="-13450" dirty="0">
                <a:latin typeface="Symbol"/>
                <a:cs typeface="Symbol"/>
              </a:rPr>
              <a:t></a:t>
            </a:r>
            <a:r>
              <a:rPr sz="7125" spc="-502" baseline="-13450" dirty="0">
                <a:latin typeface="Times New Roman"/>
                <a:cs typeface="Times New Roman"/>
              </a:rPr>
              <a:t> </a:t>
            </a:r>
            <a:r>
              <a:rPr sz="3150" spc="345" dirty="0">
                <a:latin typeface="Times New Roman"/>
                <a:cs typeface="Times New Roman"/>
              </a:rPr>
              <a:t>B</a:t>
            </a:r>
            <a:r>
              <a:rPr sz="3150" spc="20" dirty="0">
                <a:latin typeface="Symbol"/>
                <a:cs typeface="Symbol"/>
              </a:rPr>
              <a:t></a:t>
            </a:r>
            <a:r>
              <a:rPr sz="3150" spc="-385" dirty="0">
                <a:latin typeface="Times New Roman"/>
                <a:cs typeface="Times New Roman"/>
              </a:rPr>
              <a:t> </a:t>
            </a:r>
            <a:r>
              <a:rPr sz="3150" i="1" dirty="0">
                <a:latin typeface="Times New Roman"/>
                <a:cs typeface="Times New Roman"/>
              </a:rPr>
              <a:t>d</a:t>
            </a:r>
            <a:r>
              <a:rPr sz="3150" spc="50" dirty="0">
                <a:latin typeface="Times New Roman"/>
                <a:cs typeface="Times New Roman"/>
              </a:rPr>
              <a:t>S</a:t>
            </a:r>
            <a:r>
              <a:rPr sz="3150" spc="-130" dirty="0">
                <a:latin typeface="Times New Roman"/>
                <a:cs typeface="Times New Roman"/>
              </a:rPr>
              <a:t> </a:t>
            </a:r>
            <a:r>
              <a:rPr sz="3150" spc="50" dirty="0">
                <a:latin typeface="Symbol"/>
                <a:cs typeface="Symbol"/>
              </a:rPr>
              <a:t></a:t>
            </a:r>
            <a:r>
              <a:rPr sz="3150" spc="-120" dirty="0">
                <a:latin typeface="Times New Roman"/>
                <a:cs typeface="Times New Roman"/>
              </a:rPr>
              <a:t> </a:t>
            </a:r>
            <a:r>
              <a:rPr sz="3150" spc="45" dirty="0">
                <a:latin typeface="Times New Roman"/>
                <a:cs typeface="Times New Roman"/>
              </a:rPr>
              <a:t>0</a:t>
            </a:r>
            <a:endParaRPr sz="315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5028" y="1520425"/>
            <a:ext cx="1960739" cy="917974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365499" y="4751985"/>
            <a:ext cx="1828164" cy="577215"/>
          </a:xfrm>
          <a:prstGeom prst="rect">
            <a:avLst/>
          </a:prstGeom>
          <a:solidFill>
            <a:srgbClr val="FFFFFF"/>
          </a:solidFill>
          <a:ln w="2418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ts val="4525"/>
              </a:lnSpc>
            </a:pPr>
            <a:r>
              <a:rPr sz="3900" spc="495" dirty="0">
                <a:latin typeface="Symbol"/>
                <a:cs typeface="Symbol"/>
              </a:rPr>
              <a:t></a:t>
            </a:r>
            <a:r>
              <a:rPr sz="3900" spc="30" dirty="0">
                <a:latin typeface="Symbol"/>
                <a:cs typeface="Symbol"/>
              </a:rPr>
              <a:t></a:t>
            </a:r>
            <a:r>
              <a:rPr sz="3900" spc="-395" dirty="0">
                <a:latin typeface="Times New Roman"/>
                <a:cs typeface="Times New Roman"/>
              </a:rPr>
              <a:t> </a:t>
            </a:r>
            <a:r>
              <a:rPr sz="3900" spc="80" dirty="0">
                <a:latin typeface="Times New Roman"/>
                <a:cs typeface="Times New Roman"/>
              </a:rPr>
              <a:t>B</a:t>
            </a:r>
            <a:r>
              <a:rPr sz="3900" spc="-280" dirty="0">
                <a:latin typeface="Times New Roman"/>
                <a:cs typeface="Times New Roman"/>
              </a:rPr>
              <a:t> </a:t>
            </a:r>
            <a:r>
              <a:rPr sz="3900" spc="65" dirty="0">
                <a:latin typeface="Symbol"/>
                <a:cs typeface="Symbol"/>
              </a:rPr>
              <a:t></a:t>
            </a:r>
            <a:r>
              <a:rPr sz="3900" spc="-165" dirty="0">
                <a:latin typeface="Times New Roman"/>
                <a:cs typeface="Times New Roman"/>
              </a:rPr>
              <a:t> </a:t>
            </a:r>
            <a:r>
              <a:rPr sz="3900" spc="60" dirty="0">
                <a:latin typeface="Times New Roman"/>
                <a:cs typeface="Times New Roman"/>
              </a:rPr>
              <a:t>0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177" y="428066"/>
            <a:ext cx="79273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0" dirty="0"/>
              <a:t>Maxwell’s</a:t>
            </a:r>
            <a:r>
              <a:rPr sz="4000" spc="10" dirty="0"/>
              <a:t> </a:t>
            </a:r>
            <a:r>
              <a:rPr sz="4000" spc="-15" dirty="0"/>
              <a:t>Equations</a:t>
            </a:r>
            <a:r>
              <a:rPr sz="4000" spc="25" dirty="0"/>
              <a:t> </a:t>
            </a:r>
            <a:r>
              <a:rPr sz="4000" spc="-25" dirty="0"/>
              <a:t>for </a:t>
            </a:r>
            <a:r>
              <a:rPr sz="4800" spc="-20" dirty="0">
                <a:solidFill>
                  <a:srgbClr val="FF0000"/>
                </a:solidFill>
              </a:rPr>
              <a:t>Static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000" dirty="0"/>
              <a:t>Fields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8821166" cy="3810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500" y="825538"/>
            <a:ext cx="9017000" cy="5873115"/>
            <a:chOff x="63500" y="825538"/>
            <a:chExt cx="9017000" cy="5873115"/>
          </a:xfrm>
        </p:grpSpPr>
        <p:sp>
          <p:nvSpPr>
            <p:cNvPr id="3" name="object 3"/>
            <p:cNvSpPr/>
            <p:nvPr/>
          </p:nvSpPr>
          <p:spPr>
            <a:xfrm>
              <a:off x="76200" y="838238"/>
              <a:ext cx="8991600" cy="5847715"/>
            </a:xfrm>
            <a:custGeom>
              <a:avLst/>
              <a:gdLst/>
              <a:ahLst/>
              <a:cxnLst/>
              <a:rect l="l" t="t" r="r" b="b"/>
              <a:pathLst>
                <a:path w="8991600" h="5847715">
                  <a:moveTo>
                    <a:pt x="8991600" y="0"/>
                  </a:moveTo>
                  <a:lnTo>
                    <a:pt x="0" y="0"/>
                  </a:lnTo>
                  <a:lnTo>
                    <a:pt x="0" y="5847715"/>
                  </a:lnTo>
                  <a:lnTo>
                    <a:pt x="8991600" y="5847715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00" y="838238"/>
              <a:ext cx="8991600" cy="5847715"/>
            </a:xfrm>
            <a:custGeom>
              <a:avLst/>
              <a:gdLst/>
              <a:ahLst/>
              <a:cxnLst/>
              <a:rect l="l" t="t" r="r" b="b"/>
              <a:pathLst>
                <a:path w="8991600" h="5847715">
                  <a:moveTo>
                    <a:pt x="0" y="5847715"/>
                  </a:moveTo>
                  <a:lnTo>
                    <a:pt x="8991600" y="5847715"/>
                  </a:lnTo>
                  <a:lnTo>
                    <a:pt x="8991600" y="0"/>
                  </a:lnTo>
                  <a:lnTo>
                    <a:pt x="0" y="0"/>
                  </a:lnTo>
                  <a:lnTo>
                    <a:pt x="0" y="5847715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9221" y="130810"/>
            <a:ext cx="7990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Magnetic</a:t>
            </a:r>
            <a:r>
              <a:rPr sz="4000" spc="5" dirty="0"/>
              <a:t> </a:t>
            </a:r>
            <a:r>
              <a:rPr sz="4000" spc="-10" dirty="0"/>
              <a:t>Scalar</a:t>
            </a:r>
            <a:r>
              <a:rPr sz="4000" spc="15" dirty="0"/>
              <a:t> </a:t>
            </a:r>
            <a:r>
              <a:rPr sz="4000" spc="-5" dirty="0"/>
              <a:t>and</a:t>
            </a:r>
            <a:r>
              <a:rPr sz="4000" dirty="0"/>
              <a:t> </a:t>
            </a:r>
            <a:r>
              <a:rPr sz="4000" spc="-45" dirty="0"/>
              <a:t>Vector</a:t>
            </a:r>
            <a:r>
              <a:rPr sz="4000" dirty="0"/>
              <a:t> </a:t>
            </a:r>
            <a:r>
              <a:rPr sz="4000" spc="-20" dirty="0"/>
              <a:t>Potentials</a:t>
            </a:r>
            <a:endParaRPr sz="40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6839" y="832930"/>
            <a:ext cx="8510905" cy="32150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45"/>
              </a:spcBef>
            </a:pPr>
            <a:r>
              <a:rPr sz="2400" spc="-5" dirty="0">
                <a:latin typeface="Calibri"/>
                <a:cs typeface="Calibri"/>
              </a:rPr>
              <a:t>*In</a:t>
            </a:r>
            <a:r>
              <a:rPr sz="2400" spc="-10" dirty="0">
                <a:latin typeface="Calibri"/>
                <a:cs typeface="Calibri"/>
              </a:rPr>
              <a:t> electrostatics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electric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field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intensity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potential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related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by:</a:t>
            </a:r>
            <a:endParaRPr sz="2400">
              <a:latin typeface="Calibri"/>
              <a:cs typeface="Calibri"/>
            </a:endParaRPr>
          </a:p>
          <a:p>
            <a:pPr marR="703580" algn="ctr">
              <a:lnSpc>
                <a:spcPct val="100000"/>
              </a:lnSpc>
              <a:spcBef>
                <a:spcPts val="225"/>
              </a:spcBef>
            </a:pPr>
            <a:r>
              <a:rPr sz="3600" spc="114" dirty="0">
                <a:latin typeface="Times New Roman"/>
                <a:cs typeface="Times New Roman"/>
              </a:rPr>
              <a:t>E</a:t>
            </a:r>
            <a:r>
              <a:rPr sz="3600" spc="-145" dirty="0">
                <a:latin typeface="Times New Roman"/>
                <a:cs typeface="Times New Roman"/>
              </a:rPr>
              <a:t> </a:t>
            </a:r>
            <a:r>
              <a:rPr sz="3600" spc="100" dirty="0">
                <a:latin typeface="Symbol"/>
                <a:cs typeface="Symbol"/>
              </a:rPr>
              <a:t></a:t>
            </a:r>
            <a:r>
              <a:rPr sz="3600" spc="-130" dirty="0">
                <a:latin typeface="Times New Roman"/>
                <a:cs typeface="Times New Roman"/>
              </a:rPr>
              <a:t> </a:t>
            </a:r>
            <a:r>
              <a:rPr sz="3600" spc="35" dirty="0">
                <a:latin typeface="Symbol"/>
                <a:cs typeface="Symbol"/>
              </a:rPr>
              <a:t></a:t>
            </a:r>
            <a:r>
              <a:rPr sz="3600" i="1" spc="35" dirty="0">
                <a:latin typeface="Times New Roman"/>
                <a:cs typeface="Times New Roman"/>
              </a:rPr>
              <a:t>V</a:t>
            </a:r>
            <a:endParaRPr sz="3600">
              <a:latin typeface="Times New Roman"/>
              <a:cs typeface="Times New Roman"/>
            </a:endParaRPr>
          </a:p>
          <a:p>
            <a:pPr marL="50800" marR="760730">
              <a:lnSpc>
                <a:spcPct val="100000"/>
              </a:lnSpc>
              <a:spcBef>
                <a:spcPts val="254"/>
              </a:spcBef>
            </a:pPr>
            <a:r>
              <a:rPr sz="2400" spc="-5" dirty="0">
                <a:latin typeface="Calibri"/>
                <a:cs typeface="Calibri"/>
              </a:rPr>
              <a:t>*Similar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this </a:t>
            </a:r>
            <a:r>
              <a:rPr sz="2400" spc="-15" dirty="0">
                <a:latin typeface="Calibri"/>
                <a:cs typeface="Calibri"/>
              </a:rPr>
              <a:t>we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15" dirty="0">
                <a:latin typeface="Calibri"/>
                <a:cs typeface="Calibri"/>
              </a:rPr>
              <a:t>relate </a:t>
            </a:r>
            <a:r>
              <a:rPr sz="2400" dirty="0">
                <a:latin typeface="Calibri"/>
                <a:cs typeface="Calibri"/>
              </a:rPr>
              <a:t>magnetic </a:t>
            </a:r>
            <a:r>
              <a:rPr sz="2400" spc="-5" dirty="0">
                <a:latin typeface="Calibri"/>
                <a:cs typeface="Calibri"/>
              </a:rPr>
              <a:t>field </a:t>
            </a:r>
            <a:r>
              <a:rPr sz="2400" spc="-10" dirty="0">
                <a:latin typeface="Calibri"/>
                <a:cs typeface="Calibri"/>
              </a:rPr>
              <a:t>intensity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10" dirty="0">
                <a:latin typeface="Calibri"/>
                <a:cs typeface="Calibri"/>
              </a:rPr>
              <a:t>two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magnetic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potentials:</a:t>
            </a:r>
            <a:endParaRPr sz="2400">
              <a:latin typeface="Calibri"/>
              <a:cs typeface="Calibri"/>
            </a:endParaRPr>
          </a:p>
          <a:p>
            <a:pPr marL="158115" indent="-107950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5875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Magnetic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scalar</a:t>
            </a:r>
            <a:r>
              <a:rPr sz="24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potential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(V</a:t>
            </a:r>
            <a:r>
              <a:rPr sz="2400" b="1" spc="-37" baseline="-20833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158115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5875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Magnetic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vector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potential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(A)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*Magnetic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scalar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potential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V</a:t>
            </a:r>
            <a:r>
              <a:rPr sz="2400" b="1" spc="-60" baseline="-20833" dirty="0">
                <a:latin typeface="Calibri"/>
                <a:cs typeface="Calibri"/>
              </a:rPr>
              <a:t>m</a:t>
            </a:r>
            <a:r>
              <a:rPr sz="2400" b="1" spc="292" baseline="-2083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related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dirty="0">
                <a:latin typeface="Calibri"/>
                <a:cs typeface="Calibri"/>
              </a:rPr>
              <a:t> the </a:t>
            </a:r>
            <a:r>
              <a:rPr sz="2400" spc="-10" dirty="0">
                <a:latin typeface="Calibri"/>
                <a:cs typeface="Calibri"/>
              </a:rPr>
              <a:t>relation: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338" y="4888255"/>
            <a:ext cx="8821420" cy="143192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860"/>
              </a:spcBef>
              <a:tabLst>
                <a:tab pos="3117215" algn="l"/>
              </a:tabLst>
            </a:pPr>
            <a:r>
              <a:rPr sz="2250" dirty="0">
                <a:latin typeface="Times New Roman"/>
                <a:cs typeface="Times New Roman"/>
              </a:rPr>
              <a:t>J</a:t>
            </a:r>
            <a:r>
              <a:rPr sz="2250" spc="-10" dirty="0">
                <a:latin typeface="Times New Roman"/>
                <a:cs typeface="Times New Roman"/>
              </a:rPr>
              <a:t>=</a:t>
            </a:r>
            <a:r>
              <a:rPr sz="2250" spc="35" dirty="0">
                <a:latin typeface="Symbol"/>
                <a:cs typeface="Symbol"/>
              </a:rPr>
              <a:t></a:t>
            </a:r>
            <a:r>
              <a:rPr sz="2250" spc="-270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Symbol"/>
                <a:cs typeface="Symbol"/>
              </a:rPr>
              <a:t></a:t>
            </a:r>
            <a:r>
              <a:rPr sz="2250" spc="-195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H</a:t>
            </a:r>
            <a:r>
              <a:rPr sz="2250" spc="-10" dirty="0">
                <a:latin typeface="Times New Roman"/>
                <a:cs typeface="Times New Roman"/>
              </a:rPr>
              <a:t>=</a:t>
            </a:r>
            <a:r>
              <a:rPr sz="2250" spc="35" dirty="0">
                <a:latin typeface="Symbol"/>
                <a:cs typeface="Symbol"/>
              </a:rPr>
              <a:t></a:t>
            </a:r>
            <a:r>
              <a:rPr sz="2250" spc="-270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Symbol"/>
                <a:cs typeface="Symbol"/>
              </a:rPr>
              <a:t></a:t>
            </a:r>
            <a:r>
              <a:rPr sz="2250" spc="-275" dirty="0">
                <a:latin typeface="Times New Roman"/>
                <a:cs typeface="Times New Roman"/>
              </a:rPr>
              <a:t> </a:t>
            </a:r>
            <a:r>
              <a:rPr sz="2250" spc="95" dirty="0">
                <a:latin typeface="Times New Roman"/>
                <a:cs typeface="Times New Roman"/>
              </a:rPr>
              <a:t>(</a:t>
            </a:r>
            <a:r>
              <a:rPr sz="2250" dirty="0">
                <a:latin typeface="Symbol"/>
                <a:cs typeface="Symbol"/>
              </a:rPr>
              <a:t></a:t>
            </a:r>
            <a:r>
              <a:rPr sz="2250" spc="15" dirty="0">
                <a:latin typeface="Symbol"/>
                <a:cs typeface="Symbol"/>
              </a:rPr>
              <a:t></a:t>
            </a:r>
            <a:r>
              <a:rPr sz="2250" i="1" spc="-65" dirty="0">
                <a:latin typeface="Times New Roman"/>
                <a:cs typeface="Times New Roman"/>
              </a:rPr>
              <a:t>V</a:t>
            </a:r>
            <a:r>
              <a:rPr sz="1950" i="1" spc="44" baseline="-25641" dirty="0">
                <a:latin typeface="Times New Roman"/>
                <a:cs typeface="Times New Roman"/>
              </a:rPr>
              <a:t>m</a:t>
            </a:r>
            <a:r>
              <a:rPr sz="1950" i="1" spc="-135" baseline="-25641" dirty="0">
                <a:latin typeface="Times New Roman"/>
                <a:cs typeface="Times New Roman"/>
              </a:rPr>
              <a:t> </a:t>
            </a:r>
            <a:r>
              <a:rPr sz="2250" spc="15" dirty="0">
                <a:latin typeface="Times New Roman"/>
                <a:cs typeface="Times New Roman"/>
              </a:rPr>
              <a:t>)</a:t>
            </a:r>
            <a:r>
              <a:rPr sz="2250" spc="-45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Symbol"/>
                <a:cs typeface="Symbol"/>
              </a:rPr>
              <a:t></a:t>
            </a:r>
            <a:r>
              <a:rPr sz="2250" spc="-65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Times New Roman"/>
                <a:cs typeface="Times New Roman"/>
              </a:rPr>
              <a:t>0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50" spc="15" dirty="0">
                <a:latin typeface="Times New Roman"/>
                <a:cs typeface="Times New Roman"/>
              </a:rPr>
              <a:t>(</a:t>
            </a:r>
            <a:r>
              <a:rPr sz="2250" dirty="0">
                <a:latin typeface="Times New Roman"/>
                <a:cs typeface="Times New Roman"/>
              </a:rPr>
              <a:t>s</a:t>
            </a:r>
            <a:r>
              <a:rPr sz="2250" spc="-10" dirty="0">
                <a:latin typeface="Times New Roman"/>
                <a:cs typeface="Times New Roman"/>
              </a:rPr>
              <a:t>i</a:t>
            </a:r>
            <a:r>
              <a:rPr sz="2250" dirty="0">
                <a:latin typeface="Times New Roman"/>
                <a:cs typeface="Times New Roman"/>
              </a:rPr>
              <a:t>n</a:t>
            </a:r>
            <a:r>
              <a:rPr sz="2250" spc="20" dirty="0">
                <a:latin typeface="Times New Roman"/>
                <a:cs typeface="Times New Roman"/>
              </a:rPr>
              <a:t>ce</a:t>
            </a:r>
            <a:r>
              <a:rPr sz="2250" spc="-5" dirty="0">
                <a:latin typeface="Times New Roman"/>
                <a:cs typeface="Times New Roman"/>
              </a:rPr>
              <a:t> </a:t>
            </a:r>
            <a:r>
              <a:rPr sz="2250" spc="15" dirty="0">
                <a:latin typeface="Times New Roman"/>
                <a:cs typeface="Times New Roman"/>
              </a:rPr>
              <a:t>f</a:t>
            </a:r>
            <a:r>
              <a:rPr sz="2250" spc="-30" dirty="0">
                <a:latin typeface="Times New Roman"/>
                <a:cs typeface="Times New Roman"/>
              </a:rPr>
              <a:t>o</a:t>
            </a:r>
            <a:r>
              <a:rPr sz="2250" spc="15" dirty="0">
                <a:latin typeface="Times New Roman"/>
                <a:cs typeface="Times New Roman"/>
              </a:rPr>
              <a:t>r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20" dirty="0">
                <a:latin typeface="Times New Roman"/>
                <a:cs typeface="Times New Roman"/>
              </a:rPr>
              <a:t>a</a:t>
            </a:r>
            <a:r>
              <a:rPr sz="2250" spc="-5" dirty="0">
                <a:latin typeface="Times New Roman"/>
                <a:cs typeface="Times New Roman"/>
              </a:rPr>
              <a:t>n</a:t>
            </a:r>
            <a:r>
              <a:rPr sz="2250" spc="25" dirty="0">
                <a:latin typeface="Times New Roman"/>
                <a:cs typeface="Times New Roman"/>
              </a:rPr>
              <a:t>y</a:t>
            </a:r>
            <a:r>
              <a:rPr sz="2250" spc="-80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Times New Roman"/>
                <a:cs typeface="Times New Roman"/>
              </a:rPr>
              <a:t>s</a:t>
            </a:r>
            <a:r>
              <a:rPr sz="2250" spc="20" dirty="0">
                <a:latin typeface="Times New Roman"/>
                <a:cs typeface="Times New Roman"/>
              </a:rPr>
              <a:t>ca</a:t>
            </a:r>
            <a:r>
              <a:rPr sz="2250" spc="-15" dirty="0">
                <a:latin typeface="Times New Roman"/>
                <a:cs typeface="Times New Roman"/>
              </a:rPr>
              <a:t>l</a:t>
            </a:r>
            <a:r>
              <a:rPr sz="2250" spc="15" dirty="0">
                <a:latin typeface="Times New Roman"/>
                <a:cs typeface="Times New Roman"/>
              </a:rPr>
              <a:t>ar,</a:t>
            </a:r>
            <a:r>
              <a:rPr sz="2250" spc="-30" dirty="0">
                <a:latin typeface="Times New Roman"/>
                <a:cs typeface="Times New Roman"/>
              </a:rPr>
              <a:t> </a:t>
            </a:r>
            <a:r>
              <a:rPr sz="2250" spc="35" dirty="0">
                <a:latin typeface="Symbol"/>
                <a:cs typeface="Symbol"/>
              </a:rPr>
              <a:t></a:t>
            </a:r>
            <a:r>
              <a:rPr sz="2250" spc="-270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Symbol"/>
                <a:cs typeface="Symbol"/>
              </a:rPr>
              <a:t></a:t>
            </a:r>
            <a:r>
              <a:rPr sz="2250" spc="-265" dirty="0">
                <a:latin typeface="Times New Roman"/>
                <a:cs typeface="Times New Roman"/>
              </a:rPr>
              <a:t> </a:t>
            </a:r>
            <a:r>
              <a:rPr sz="2250" spc="30" dirty="0">
                <a:latin typeface="Times New Roman"/>
                <a:cs typeface="Times New Roman"/>
              </a:rPr>
              <a:t>(</a:t>
            </a:r>
            <a:r>
              <a:rPr sz="2250" spc="35" dirty="0">
                <a:latin typeface="Symbol"/>
                <a:cs typeface="Symbol"/>
              </a:rPr>
              <a:t></a:t>
            </a:r>
            <a:r>
              <a:rPr sz="2250" i="1" spc="30" dirty="0">
                <a:latin typeface="Times New Roman"/>
                <a:cs typeface="Times New Roman"/>
              </a:rPr>
              <a:t>V</a:t>
            </a:r>
            <a:r>
              <a:rPr sz="2250" i="1" spc="-229" dirty="0">
                <a:latin typeface="Times New Roman"/>
                <a:cs typeface="Times New Roman"/>
              </a:rPr>
              <a:t> </a:t>
            </a:r>
            <a:r>
              <a:rPr sz="2250" spc="15" dirty="0">
                <a:latin typeface="Times New Roman"/>
                <a:cs typeface="Times New Roman"/>
              </a:rPr>
              <a:t>)</a:t>
            </a:r>
            <a:r>
              <a:rPr sz="2250" spc="-55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Symbol"/>
                <a:cs typeface="Symbol"/>
              </a:rPr>
              <a:t></a:t>
            </a:r>
            <a:r>
              <a:rPr sz="2250" spc="-6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0</a:t>
            </a:r>
            <a:r>
              <a:rPr sz="2250" spc="15" dirty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  <a:spcBef>
                <a:spcPts val="770"/>
              </a:spcBef>
            </a:pPr>
            <a:r>
              <a:rPr sz="2250" spc="10" dirty="0">
                <a:latin typeface="Times New Roman"/>
                <a:cs typeface="Times New Roman"/>
              </a:rPr>
              <a:t>so</a:t>
            </a:r>
            <a:r>
              <a:rPr sz="2250" spc="-45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the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magnetic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scalar</a:t>
            </a:r>
            <a:r>
              <a:rPr sz="2250" dirty="0">
                <a:latin typeface="Times New Roman"/>
                <a:cs typeface="Times New Roman"/>
              </a:rPr>
              <a:t> potential</a:t>
            </a:r>
            <a:r>
              <a:rPr sz="2250" spc="-15" dirty="0">
                <a:latin typeface="Times New Roman"/>
                <a:cs typeface="Times New Roman"/>
              </a:rPr>
              <a:t> </a:t>
            </a:r>
            <a:r>
              <a:rPr sz="2250" spc="-70" dirty="0">
                <a:latin typeface="Times New Roman"/>
                <a:cs typeface="Times New Roman"/>
              </a:rPr>
              <a:t>V</a:t>
            </a:r>
            <a:r>
              <a:rPr sz="1950" spc="-104" baseline="-25641" dirty="0">
                <a:latin typeface="Times New Roman"/>
                <a:cs typeface="Times New Roman"/>
              </a:rPr>
              <a:t>m</a:t>
            </a:r>
            <a:r>
              <a:rPr sz="1950" spc="434" baseline="-25641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is</a:t>
            </a:r>
            <a:r>
              <a:rPr sz="2250" spc="-1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only</a:t>
            </a:r>
            <a:r>
              <a:rPr sz="2250" spc="-75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defined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in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the</a:t>
            </a:r>
            <a:r>
              <a:rPr sz="2250" dirty="0">
                <a:latin typeface="Times New Roman"/>
                <a:cs typeface="Times New Roman"/>
              </a:rPr>
              <a:t> region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where</a:t>
            </a:r>
            <a:r>
              <a:rPr sz="2250" dirty="0">
                <a:latin typeface="Times New Roman"/>
                <a:cs typeface="Times New Roman"/>
              </a:rPr>
              <a:t> J=0.</a:t>
            </a:r>
            <a:endParaRPr sz="2250">
              <a:latin typeface="Times New Roman"/>
              <a:cs typeface="Times New Roman"/>
            </a:endParaRPr>
          </a:p>
          <a:p>
            <a:pPr marL="76200">
              <a:lnSpc>
                <a:spcPts val="2115"/>
              </a:lnSpc>
              <a:spcBef>
                <a:spcPts val="1045"/>
              </a:spcBef>
              <a:tabLst>
                <a:tab pos="476250" algn="l"/>
                <a:tab pos="3752850" algn="l"/>
                <a:tab pos="4413885" algn="l"/>
                <a:tab pos="5003800" algn="l"/>
              </a:tabLst>
            </a:pPr>
            <a:r>
              <a:rPr sz="2250" i="1" spc="30" dirty="0">
                <a:latin typeface="Times New Roman"/>
                <a:cs typeface="Times New Roman"/>
              </a:rPr>
              <a:t>V	</a:t>
            </a:r>
            <a:r>
              <a:rPr sz="2250" spc="5" dirty="0">
                <a:latin typeface="Times New Roman"/>
                <a:cs typeface="Times New Roman"/>
              </a:rPr>
              <a:t>satisfies</a:t>
            </a:r>
            <a:r>
              <a:rPr sz="2250" spc="-5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Laplace's</a:t>
            </a:r>
            <a:r>
              <a:rPr sz="2250" dirty="0">
                <a:latin typeface="Times New Roman"/>
                <a:cs typeface="Times New Roman"/>
              </a:rPr>
              <a:t> equation	</a:t>
            </a:r>
            <a:r>
              <a:rPr sz="2250" spc="-20" dirty="0">
                <a:latin typeface="Symbol"/>
                <a:cs typeface="Symbol"/>
              </a:rPr>
              <a:t></a:t>
            </a:r>
            <a:r>
              <a:rPr sz="1950" spc="-30" baseline="42735" dirty="0">
                <a:latin typeface="Times New Roman"/>
                <a:cs typeface="Times New Roman"/>
              </a:rPr>
              <a:t>2</a:t>
            </a:r>
            <a:r>
              <a:rPr sz="2250" i="1" spc="-20" dirty="0">
                <a:latin typeface="Times New Roman"/>
                <a:cs typeface="Times New Roman"/>
              </a:rPr>
              <a:t>V	</a:t>
            </a:r>
            <a:r>
              <a:rPr sz="2250" spc="25" dirty="0">
                <a:latin typeface="Symbol"/>
                <a:cs typeface="Symbol"/>
              </a:rPr>
              <a:t></a:t>
            </a:r>
            <a:r>
              <a:rPr sz="2250" spc="-60" dirty="0">
                <a:latin typeface="Times New Roman"/>
                <a:cs typeface="Times New Roman"/>
              </a:rPr>
              <a:t> </a:t>
            </a:r>
            <a:r>
              <a:rPr sz="2250" spc="25" dirty="0">
                <a:latin typeface="Times New Roman"/>
                <a:cs typeface="Times New Roman"/>
              </a:rPr>
              <a:t>0	</a:t>
            </a:r>
            <a:r>
              <a:rPr sz="2250" spc="5" dirty="0">
                <a:latin typeface="Times New Roman"/>
                <a:cs typeface="Times New Roman"/>
              </a:rPr>
              <a:t>(J=0)</a:t>
            </a:r>
            <a:endParaRPr sz="2250">
              <a:latin typeface="Times New Roman"/>
              <a:cs typeface="Times New Roman"/>
            </a:endParaRPr>
          </a:p>
          <a:p>
            <a:pPr marL="243840">
              <a:lnSpc>
                <a:spcPts val="975"/>
              </a:lnSpc>
              <a:tabLst>
                <a:tab pos="4196715" algn="l"/>
              </a:tabLst>
            </a:pPr>
            <a:r>
              <a:rPr sz="1300" i="1" spc="30" dirty="0">
                <a:latin typeface="Times New Roman"/>
                <a:cs typeface="Times New Roman"/>
              </a:rPr>
              <a:t>m	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39194" y="4213145"/>
            <a:ext cx="932180" cy="4940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50" spc="15" dirty="0">
                <a:latin typeface="Times New Roman"/>
                <a:cs typeface="Times New Roman"/>
              </a:rPr>
              <a:t>if</a:t>
            </a:r>
            <a:r>
              <a:rPr sz="3050" spc="-95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Times New Roman"/>
                <a:cs typeface="Times New Roman"/>
              </a:rPr>
              <a:t>J=0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8632" y="4242044"/>
            <a:ext cx="1753235" cy="551815"/>
          </a:xfrm>
          <a:prstGeom prst="rect">
            <a:avLst/>
          </a:prstGeom>
          <a:solidFill>
            <a:srgbClr val="FFFFFF"/>
          </a:solidFill>
          <a:ln w="1924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5565">
              <a:lnSpc>
                <a:spcPts val="3554"/>
              </a:lnSpc>
            </a:pPr>
            <a:r>
              <a:rPr sz="3050" spc="90" dirty="0">
                <a:latin typeface="Times New Roman"/>
                <a:cs typeface="Times New Roman"/>
              </a:rPr>
              <a:t>H</a:t>
            </a:r>
            <a:r>
              <a:rPr sz="3050" spc="-50" dirty="0">
                <a:latin typeface="Times New Roman"/>
                <a:cs typeface="Times New Roman"/>
              </a:rPr>
              <a:t> </a:t>
            </a:r>
            <a:r>
              <a:rPr sz="3050" spc="65" dirty="0">
                <a:latin typeface="Symbol"/>
                <a:cs typeface="Symbol"/>
              </a:rPr>
              <a:t></a:t>
            </a:r>
            <a:r>
              <a:rPr sz="3050" spc="-95" dirty="0">
                <a:latin typeface="Times New Roman"/>
                <a:cs typeface="Times New Roman"/>
              </a:rPr>
              <a:t> </a:t>
            </a:r>
            <a:r>
              <a:rPr sz="3050" spc="-10" dirty="0">
                <a:latin typeface="Symbol"/>
                <a:cs typeface="Symbol"/>
              </a:rPr>
              <a:t></a:t>
            </a:r>
            <a:r>
              <a:rPr sz="3050" i="1" spc="-10" dirty="0">
                <a:latin typeface="Times New Roman"/>
                <a:cs typeface="Times New Roman"/>
              </a:rPr>
              <a:t>V</a:t>
            </a:r>
            <a:r>
              <a:rPr sz="2700" i="1" spc="-15" baseline="-24691" dirty="0">
                <a:latin typeface="Times New Roman"/>
                <a:cs typeface="Times New Roman"/>
              </a:rPr>
              <a:t>m</a:t>
            </a:r>
            <a:endParaRPr sz="2700" baseline="-2469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678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MT</vt:lpstr>
      <vt:lpstr>Calibri</vt:lpstr>
      <vt:lpstr>Symbol</vt:lpstr>
      <vt:lpstr>Times New Roman</vt:lpstr>
      <vt:lpstr>Office Theme</vt:lpstr>
      <vt:lpstr>Magnetic Field of a Toroid</vt:lpstr>
      <vt:lpstr>Magnetic Flux Density</vt:lpstr>
      <vt:lpstr>Magnetic Flux Lines</vt:lpstr>
      <vt:lpstr>PowerPoint Presentation</vt:lpstr>
      <vt:lpstr>It is not possible to isolate the north and south poles of a magnet.</vt:lpstr>
      <vt:lpstr>Broken Magnet</vt:lpstr>
      <vt:lpstr>PowerPoint Presentation</vt:lpstr>
      <vt:lpstr>Maxwell’s Equations for Static Fields</vt:lpstr>
      <vt:lpstr>Magnetic Scalar and Vector Potentials</vt:lpstr>
      <vt:lpstr>Magnetic Vector Potential</vt:lpstr>
      <vt:lpstr>Magnetic flux from vector potential</vt:lpstr>
      <vt:lpstr>Example 7.7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Talal</dc:creator>
  <cp:lastModifiedBy>Ram Computer</cp:lastModifiedBy>
  <cp:revision>2</cp:revision>
  <dcterms:created xsi:type="dcterms:W3CDTF">2023-05-25T10:51:49Z</dcterms:created>
  <dcterms:modified xsi:type="dcterms:W3CDTF">2023-05-25T17:07:15Z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2023-05-25T00:00:00Z</vt:filetime>
  </property>
</Properties>
</file>