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</p:sldIdLst>
  <p:sldSz cx="9144000" cy="6858000" type="screen4x3"/>
  <p:notesSz cx="9144000" cy="6858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DCE6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38854" y="61975"/>
            <a:ext cx="2066290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4799" y="3321811"/>
            <a:ext cx="8534400" cy="2366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4859" y="6463728"/>
            <a:ext cx="2286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0566" y="113792"/>
            <a:ext cx="565975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5.9</a:t>
            </a:r>
            <a:r>
              <a:rPr sz="4400" spc="-50" dirty="0"/>
              <a:t> </a:t>
            </a:r>
            <a:r>
              <a:rPr sz="4400" spc="-10" dirty="0"/>
              <a:t>Boundary</a:t>
            </a:r>
            <a:r>
              <a:rPr sz="4400" spc="45" dirty="0"/>
              <a:t> </a:t>
            </a:r>
            <a:r>
              <a:rPr sz="4400" spc="-15" dirty="0"/>
              <a:t>conditions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215900" y="901700"/>
            <a:ext cx="8788400" cy="5511800"/>
            <a:chOff x="215900" y="901700"/>
            <a:chExt cx="8788400" cy="5511800"/>
          </a:xfrm>
        </p:grpSpPr>
        <p:sp>
          <p:nvSpPr>
            <p:cNvPr id="4" name="object 4"/>
            <p:cNvSpPr/>
            <p:nvPr/>
          </p:nvSpPr>
          <p:spPr>
            <a:xfrm>
              <a:off x="228600" y="914400"/>
              <a:ext cx="8763000" cy="5486400"/>
            </a:xfrm>
            <a:custGeom>
              <a:avLst/>
              <a:gdLst/>
              <a:ahLst/>
              <a:cxnLst/>
              <a:rect l="l" t="t" r="r" b="b"/>
              <a:pathLst>
                <a:path w="8763000" h="5486400">
                  <a:moveTo>
                    <a:pt x="87630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8763000" y="54864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8600" y="914400"/>
              <a:ext cx="8763000" cy="5486400"/>
            </a:xfrm>
            <a:custGeom>
              <a:avLst/>
              <a:gdLst/>
              <a:ahLst/>
              <a:cxnLst/>
              <a:rect l="l" t="t" r="r" b="b"/>
              <a:pathLst>
                <a:path w="8763000" h="5486400">
                  <a:moveTo>
                    <a:pt x="0" y="0"/>
                  </a:moveTo>
                  <a:lnTo>
                    <a:pt x="8763000" y="0"/>
                  </a:lnTo>
                  <a:lnTo>
                    <a:pt x="8763000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07340" y="880363"/>
            <a:ext cx="8243570" cy="412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40000"/>
              </a:lnSpc>
              <a:spcBef>
                <a:spcPts val="1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latin typeface="Calibri"/>
                <a:cs typeface="Calibri"/>
              </a:rPr>
              <a:t>When </a:t>
            </a:r>
            <a:r>
              <a:rPr sz="2400" spc="5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field </a:t>
            </a:r>
            <a:r>
              <a:rPr sz="2400" spc="-15" dirty="0">
                <a:latin typeface="Calibri"/>
                <a:cs typeface="Calibri"/>
              </a:rPr>
              <a:t>exists </a:t>
            </a:r>
            <a:r>
              <a:rPr sz="2400" dirty="0">
                <a:latin typeface="Calibri"/>
                <a:cs typeface="Calibri"/>
              </a:rPr>
              <a:t>in a medium </a:t>
            </a:r>
            <a:r>
              <a:rPr sz="2400" spc="-5" dirty="0">
                <a:latin typeface="Calibri"/>
                <a:cs typeface="Calibri"/>
              </a:rPr>
              <a:t>consisting </a:t>
            </a:r>
            <a:r>
              <a:rPr sz="2400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two </a:t>
            </a:r>
            <a:r>
              <a:rPr sz="2400" spc="-15" dirty="0">
                <a:latin typeface="Calibri"/>
                <a:cs typeface="Calibri"/>
              </a:rPr>
              <a:t>different 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media,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conditions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field</a:t>
            </a:r>
            <a:r>
              <a:rPr sz="2400" spc="-5" dirty="0">
                <a:latin typeface="Calibri"/>
                <a:cs typeface="Calibri"/>
              </a:rPr>
              <a:t> must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satisfy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are </a:t>
            </a:r>
            <a:r>
              <a:rPr sz="2400" spc="-5" dirty="0">
                <a:latin typeface="Calibri"/>
                <a:cs typeface="Calibri"/>
              </a:rPr>
              <a:t>called </a:t>
            </a:r>
            <a:r>
              <a:rPr sz="2400" b="1" i="1" spc="5" dirty="0">
                <a:latin typeface="Calibri"/>
                <a:cs typeface="Calibri"/>
              </a:rPr>
              <a:t>boundary </a:t>
            </a:r>
            <a:r>
              <a:rPr sz="2400" b="1" i="1" spc="-53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conditions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15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0" dirty="0">
                <a:latin typeface="Calibri"/>
                <a:cs typeface="Calibri"/>
              </a:rPr>
              <a:t>For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electrostatic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field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following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boundary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conditions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are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1150"/>
              </a:spcBef>
            </a:pPr>
            <a:r>
              <a:rPr sz="2400" spc="-5" dirty="0">
                <a:latin typeface="Calibri"/>
                <a:cs typeface="Calibri"/>
              </a:rPr>
              <a:t>important: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15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Dielectric</a:t>
            </a:r>
            <a:r>
              <a:rPr sz="2400" spc="-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– dielectric</a:t>
            </a:r>
            <a:r>
              <a:rPr sz="24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interface.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15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Conductor</a:t>
            </a:r>
            <a:r>
              <a:rPr sz="2400" spc="-1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24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dielectric.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15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Conductor</a:t>
            </a:r>
            <a:r>
              <a:rPr sz="2400" spc="-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free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space.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307340" y="5635244"/>
            <a:ext cx="3919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latin typeface="Calibri"/>
                <a:cs typeface="Calibri"/>
              </a:rPr>
              <a:t>We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will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Maxwell</a:t>
            </a:r>
            <a:r>
              <a:rPr sz="2400" spc="-5" dirty="0">
                <a:latin typeface="Calibri"/>
                <a:cs typeface="Calibri"/>
              </a:rPr>
              <a:t> Equations: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85408" y="5443680"/>
            <a:ext cx="3352800" cy="5994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653539" algn="l"/>
              </a:tabLst>
            </a:pPr>
            <a:r>
              <a:rPr sz="5625" spc="-5227" baseline="-13333" dirty="0">
                <a:latin typeface="Lucida Sans Unicode"/>
                <a:cs typeface="Lucida Sans Unicode"/>
              </a:rPr>
              <a:t></a:t>
            </a:r>
            <a:r>
              <a:rPr sz="5625" baseline="-13333" dirty="0">
                <a:latin typeface="Symbol"/>
                <a:cs typeface="Symbol"/>
              </a:rPr>
              <a:t></a:t>
            </a:r>
            <a:r>
              <a:rPr sz="5625" spc="-419" baseline="-13333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E</a:t>
            </a:r>
            <a:r>
              <a:rPr sz="2500" spc="-2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315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d</a:t>
            </a:r>
            <a:r>
              <a:rPr sz="2500" i="1" spc="200" dirty="0">
                <a:latin typeface="Times New Roman"/>
                <a:cs typeface="Times New Roman"/>
              </a:rPr>
              <a:t>l</a:t>
            </a:r>
            <a:r>
              <a:rPr sz="2500" dirty="0">
                <a:latin typeface="Times New Roman"/>
                <a:cs typeface="Times New Roman"/>
              </a:rPr>
              <a:t>=</a:t>
            </a:r>
            <a:r>
              <a:rPr sz="2500" spc="-45" dirty="0">
                <a:latin typeface="Times New Roman"/>
                <a:cs typeface="Times New Roman"/>
              </a:rPr>
              <a:t>0</a:t>
            </a:r>
            <a:r>
              <a:rPr sz="2500" dirty="0">
                <a:latin typeface="Times New Roman"/>
                <a:cs typeface="Times New Roman"/>
              </a:rPr>
              <a:t>,	</a:t>
            </a:r>
            <a:r>
              <a:rPr sz="5625" spc="-5227" baseline="-13333" dirty="0">
                <a:latin typeface="Lucida Sans Unicode"/>
                <a:cs typeface="Lucida Sans Unicode"/>
              </a:rPr>
              <a:t></a:t>
            </a:r>
            <a:r>
              <a:rPr sz="5625" baseline="-13333" dirty="0">
                <a:latin typeface="Symbol"/>
                <a:cs typeface="Symbol"/>
              </a:rPr>
              <a:t></a:t>
            </a:r>
            <a:r>
              <a:rPr sz="5625" spc="-419" baseline="-13333" dirty="0">
                <a:latin typeface="Times New Roman"/>
                <a:cs typeface="Times New Roman"/>
              </a:rPr>
              <a:t> </a:t>
            </a:r>
            <a:r>
              <a:rPr sz="2500" spc="310" dirty="0">
                <a:latin typeface="Times New Roman"/>
                <a:cs typeface="Times New Roman"/>
              </a:rPr>
              <a:t>D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315" dirty="0">
                <a:latin typeface="Times New Roman"/>
                <a:cs typeface="Times New Roman"/>
              </a:rPr>
              <a:t> </a:t>
            </a:r>
            <a:r>
              <a:rPr sz="2500" i="1" spc="-5" dirty="0">
                <a:latin typeface="Times New Roman"/>
                <a:cs typeface="Times New Roman"/>
              </a:rPr>
              <a:t>d</a:t>
            </a:r>
            <a:r>
              <a:rPr sz="2500" spc="15" dirty="0">
                <a:latin typeface="Times New Roman"/>
                <a:cs typeface="Times New Roman"/>
              </a:rPr>
              <a:t>S</a:t>
            </a:r>
            <a:r>
              <a:rPr sz="2500" spc="-5" dirty="0">
                <a:latin typeface="Times New Roman"/>
                <a:cs typeface="Times New Roman"/>
              </a:rPr>
              <a:t>=</a:t>
            </a:r>
            <a:r>
              <a:rPr sz="2500" spc="70" dirty="0">
                <a:latin typeface="Times New Roman"/>
                <a:cs typeface="Times New Roman"/>
              </a:rPr>
              <a:t>Q</a:t>
            </a:r>
            <a:r>
              <a:rPr sz="2175" spc="-15" baseline="-24904" dirty="0">
                <a:latin typeface="Times New Roman"/>
                <a:cs typeface="Times New Roman"/>
              </a:rPr>
              <a:t>e</a:t>
            </a:r>
            <a:r>
              <a:rPr sz="2175" spc="-7" baseline="-24904" dirty="0">
                <a:latin typeface="Times New Roman"/>
                <a:cs typeface="Times New Roman"/>
              </a:rPr>
              <a:t>nc</a:t>
            </a:r>
            <a:endParaRPr sz="2175" baseline="-24904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4724400"/>
            <a:ext cx="8839200" cy="2043430"/>
            <a:chOff x="152400" y="4724400"/>
            <a:chExt cx="8839200" cy="2043430"/>
          </a:xfrm>
        </p:grpSpPr>
        <p:sp>
          <p:nvSpPr>
            <p:cNvPr id="3" name="object 3"/>
            <p:cNvSpPr/>
            <p:nvPr/>
          </p:nvSpPr>
          <p:spPr>
            <a:xfrm>
              <a:off x="152400" y="4724400"/>
              <a:ext cx="8839200" cy="2043430"/>
            </a:xfrm>
            <a:custGeom>
              <a:avLst/>
              <a:gdLst/>
              <a:ahLst/>
              <a:cxnLst/>
              <a:rect l="l" t="t" r="r" b="b"/>
              <a:pathLst>
                <a:path w="8839200" h="2043429">
                  <a:moveTo>
                    <a:pt x="8839200" y="0"/>
                  </a:moveTo>
                  <a:lnTo>
                    <a:pt x="0" y="0"/>
                  </a:lnTo>
                  <a:lnTo>
                    <a:pt x="0" y="2043112"/>
                  </a:lnTo>
                  <a:lnTo>
                    <a:pt x="8839200" y="2043112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933569" y="6379687"/>
              <a:ext cx="721360" cy="0"/>
            </a:xfrm>
            <a:custGeom>
              <a:avLst/>
              <a:gdLst/>
              <a:ahLst/>
              <a:cxnLst/>
              <a:rect l="l" t="t" r="r" b="b"/>
              <a:pathLst>
                <a:path w="721360">
                  <a:moveTo>
                    <a:pt x="0" y="0"/>
                  </a:moveTo>
                  <a:lnTo>
                    <a:pt x="721162" y="0"/>
                  </a:lnTo>
                </a:path>
              </a:pathLst>
            </a:custGeom>
            <a:ln w="127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93141" y="4687756"/>
            <a:ext cx="8782685" cy="3937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2400" spc="5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find boundary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conditions for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normal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components, </a:t>
            </a:r>
            <a:r>
              <a:rPr sz="2400" spc="30" dirty="0">
                <a:latin typeface="Times New Roman"/>
                <a:cs typeface="Times New Roman"/>
              </a:rPr>
              <a:t>apply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gauss law: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4560" y="6342986"/>
            <a:ext cx="104139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i="1" spc="15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85860" y="6342986"/>
            <a:ext cx="104139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i="1" spc="15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0086" y="5222477"/>
            <a:ext cx="5198110" cy="3937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2867660" algn="l"/>
              </a:tabLst>
            </a:pPr>
            <a:r>
              <a:rPr sz="2400" i="1" dirty="0">
                <a:latin typeface="Times New Roman"/>
                <a:cs typeface="Times New Roman"/>
              </a:rPr>
              <a:t>D</a:t>
            </a:r>
            <a:r>
              <a:rPr sz="2100" i="1" baseline="-23809" dirty="0">
                <a:latin typeface="Times New Roman"/>
                <a:cs typeface="Times New Roman"/>
              </a:rPr>
              <a:t>n</a:t>
            </a:r>
            <a:r>
              <a:rPr sz="2100" i="1" spc="-315" baseline="-23809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Symbol"/>
                <a:cs typeface="Symbol"/>
              </a:rPr>
              <a:t></a:t>
            </a:r>
            <a:r>
              <a:rPr sz="2400" i="1" spc="35" dirty="0">
                <a:latin typeface="Times New Roman"/>
                <a:cs typeface="Times New Roman"/>
              </a:rPr>
              <a:t>S </a:t>
            </a:r>
            <a:r>
              <a:rPr sz="2400" spc="35" dirty="0">
                <a:latin typeface="Symbol"/>
                <a:cs typeface="Symbol"/>
              </a:rPr>
              <a:t>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Times New Roman"/>
                <a:cs typeface="Times New Roman"/>
              </a:rPr>
              <a:t>0</a:t>
            </a:r>
            <a:r>
              <a:rPr sz="2400" spc="-30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</a:t>
            </a:r>
            <a:r>
              <a:rPr sz="2400" spc="-24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Symbol"/>
                <a:cs typeface="Symbol"/>
              </a:rPr>
              <a:t></a:t>
            </a:r>
            <a:r>
              <a:rPr sz="2400" i="1" spc="35" dirty="0">
                <a:latin typeface="Times New Roman"/>
                <a:cs typeface="Times New Roman"/>
              </a:rPr>
              <a:t>S</a:t>
            </a:r>
            <a:r>
              <a:rPr sz="2400" i="1" spc="16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Symbol"/>
                <a:cs typeface="Symbol"/>
              </a:rPr>
              <a:t>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Symbol"/>
                <a:cs typeface="Symbol"/>
              </a:rPr>
              <a:t></a:t>
            </a:r>
            <a:r>
              <a:rPr sz="2400" i="1" spc="40" dirty="0">
                <a:latin typeface="Times New Roman"/>
                <a:cs typeface="Times New Roman"/>
              </a:rPr>
              <a:t>Q	</a:t>
            </a:r>
            <a:r>
              <a:rPr sz="2400" spc="20" dirty="0">
                <a:latin typeface="Times New Roman"/>
                <a:cs typeface="Times New Roman"/>
              </a:rPr>
              <a:t>Assuming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Symbol"/>
                <a:cs typeface="Symbol"/>
              </a:rPr>
              <a:t></a:t>
            </a:r>
            <a:r>
              <a:rPr sz="2400" i="1" spc="35" dirty="0">
                <a:latin typeface="Times New Roman"/>
                <a:cs typeface="Times New Roman"/>
              </a:rPr>
              <a:t>h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Symbol"/>
                <a:cs typeface="Symbol"/>
              </a:rPr>
              <a:t>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6130" y="6136976"/>
            <a:ext cx="601980" cy="3937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416559" algn="l"/>
              </a:tabLst>
            </a:pPr>
            <a:r>
              <a:rPr sz="2400" i="1" spc="45" dirty="0">
                <a:latin typeface="Times New Roman"/>
                <a:cs typeface="Times New Roman"/>
              </a:rPr>
              <a:t>D	</a:t>
            </a:r>
            <a:r>
              <a:rPr sz="2400" spc="35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78971" y="6136976"/>
            <a:ext cx="184785" cy="3937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2400" spc="35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39989" y="6119715"/>
            <a:ext cx="439420" cy="41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35" dirty="0">
                <a:latin typeface="Symbol"/>
                <a:cs typeface="Symbol"/>
              </a:rPr>
              <a:t>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550" spc="-50" dirty="0">
                <a:latin typeface="Symbol"/>
                <a:cs typeface="Symbol"/>
              </a:rPr>
              <a:t>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24157" y="5866750"/>
            <a:ext cx="1530985" cy="90170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80"/>
              </a:spcBef>
              <a:tabLst>
                <a:tab pos="835025" algn="l"/>
              </a:tabLst>
            </a:pPr>
            <a:r>
              <a:rPr sz="2400" u="heavy" spc="3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</a:t>
            </a:r>
            <a:r>
              <a:rPr sz="2400" i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</a:t>
            </a:r>
            <a:r>
              <a:rPr sz="2400" i="1" spc="45" dirty="0">
                <a:latin typeface="Times New Roman"/>
                <a:cs typeface="Times New Roman"/>
              </a:rPr>
              <a:t>	</a:t>
            </a:r>
            <a:r>
              <a:rPr sz="2550" spc="105" dirty="0">
                <a:latin typeface="Symbol"/>
                <a:cs typeface="Symbol"/>
              </a:rPr>
              <a:t></a:t>
            </a:r>
            <a:r>
              <a:rPr sz="2100" i="1" spc="22" baseline="-23809" dirty="0">
                <a:latin typeface="Times New Roman"/>
                <a:cs typeface="Times New Roman"/>
              </a:rPr>
              <a:t>S</a:t>
            </a:r>
            <a:r>
              <a:rPr sz="2100" i="1" spc="-209" baseline="-23809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Symbol"/>
                <a:cs typeface="Symbol"/>
              </a:rPr>
              <a:t></a:t>
            </a:r>
            <a:r>
              <a:rPr sz="2400" i="1" spc="3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54610">
              <a:lnSpc>
                <a:spcPct val="100000"/>
              </a:lnSpc>
              <a:spcBef>
                <a:spcPts val="470"/>
              </a:spcBef>
              <a:tabLst>
                <a:tab pos="987425" algn="l"/>
              </a:tabLst>
            </a:pPr>
            <a:r>
              <a:rPr sz="2400" spc="35" dirty="0">
                <a:latin typeface="Symbol"/>
                <a:cs typeface="Symbol"/>
              </a:rPr>
              <a:t></a:t>
            </a:r>
            <a:r>
              <a:rPr sz="2400" i="1" spc="35" dirty="0">
                <a:latin typeface="Times New Roman"/>
                <a:cs typeface="Times New Roman"/>
              </a:rPr>
              <a:t>S	</a:t>
            </a:r>
            <a:r>
              <a:rPr sz="2400" spc="30" dirty="0">
                <a:latin typeface="Symbol"/>
                <a:cs typeface="Symbol"/>
              </a:rPr>
              <a:t></a:t>
            </a:r>
            <a:r>
              <a:rPr sz="2400" i="1" spc="3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9383" y="4905724"/>
            <a:ext cx="1556385" cy="1019175"/>
          </a:xfrm>
          <a:prstGeom prst="rect">
            <a:avLst/>
          </a:prstGeom>
        </p:spPr>
        <p:txBody>
          <a:bodyPr vert="horz" wrap="square" lIns="0" tIns="1784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405"/>
              </a:spcBef>
            </a:pPr>
            <a:r>
              <a:rPr sz="5400" spc="-5062" baseline="-13888" dirty="0">
                <a:latin typeface="Lucida Sans Unicode"/>
                <a:cs typeface="Lucida Sans Unicode"/>
              </a:rPr>
              <a:t></a:t>
            </a:r>
            <a:r>
              <a:rPr sz="5400" spc="37" baseline="-13117" dirty="0">
                <a:latin typeface="Symbol"/>
                <a:cs typeface="Symbol"/>
              </a:rPr>
              <a:t></a:t>
            </a:r>
            <a:r>
              <a:rPr sz="5400" spc="-322" baseline="-13117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D</a:t>
            </a:r>
            <a:r>
              <a:rPr sz="2400" spc="-26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</a:t>
            </a:r>
            <a:r>
              <a:rPr sz="2400" spc="-275" dirty="0">
                <a:latin typeface="Times New Roman"/>
                <a:cs typeface="Times New Roman"/>
              </a:rPr>
              <a:t> </a:t>
            </a:r>
            <a:r>
              <a:rPr sz="2400" i="1" spc="25" dirty="0">
                <a:latin typeface="Times New Roman"/>
                <a:cs typeface="Times New Roman"/>
              </a:rPr>
              <a:t>d</a:t>
            </a:r>
            <a:r>
              <a:rPr sz="2400" spc="35" dirty="0">
                <a:latin typeface="Times New Roman"/>
                <a:cs typeface="Times New Roman"/>
              </a:rPr>
              <a:t>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Symbol"/>
                <a:cs typeface="Symbol"/>
              </a:rPr>
              <a:t>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i="1" spc="45" dirty="0">
                <a:latin typeface="Times New Roman"/>
                <a:cs typeface="Times New Roman"/>
              </a:rPr>
              <a:t>Q</a:t>
            </a:r>
            <a:endParaRPr sz="240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  <a:spcBef>
                <a:spcPts val="515"/>
              </a:spcBef>
            </a:pPr>
            <a:r>
              <a:rPr sz="1400" i="1" spc="15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2400" y="4724400"/>
            <a:ext cx="8839200" cy="2043430"/>
          </a:xfrm>
          <a:custGeom>
            <a:avLst/>
            <a:gdLst/>
            <a:ahLst/>
            <a:cxnLst/>
            <a:rect l="l" t="t" r="r" b="b"/>
            <a:pathLst>
              <a:path w="8839200" h="2043429">
                <a:moveTo>
                  <a:pt x="0" y="0"/>
                </a:moveTo>
                <a:lnTo>
                  <a:pt x="8839200" y="0"/>
                </a:lnTo>
                <a:lnTo>
                  <a:pt x="8839200" y="2043112"/>
                </a:lnTo>
                <a:lnTo>
                  <a:pt x="0" y="204311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06710" y="0"/>
            <a:ext cx="79343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2060"/>
                </a:solidFill>
                <a:latin typeface="Calibri"/>
                <a:cs typeface="Calibri"/>
              </a:rPr>
              <a:t>Conductor-dielectric</a:t>
            </a:r>
            <a:r>
              <a:rPr sz="3600" b="1" spc="-10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3600" b="1" spc="5" dirty="0">
                <a:solidFill>
                  <a:srgbClr val="002060"/>
                </a:solidFill>
                <a:latin typeface="Calibri"/>
                <a:cs typeface="Calibri"/>
              </a:rPr>
              <a:t>Boundary</a:t>
            </a:r>
            <a:r>
              <a:rPr sz="3600" b="1" spc="-6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2060"/>
                </a:solidFill>
                <a:latin typeface="Calibri"/>
                <a:cs typeface="Calibri"/>
              </a:rPr>
              <a:t>conditions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42959" y="6425628"/>
            <a:ext cx="165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A8A8A"/>
                </a:solidFill>
                <a:latin typeface="Calibri"/>
                <a:cs typeface="Calibri"/>
              </a:rPr>
              <a:t>45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5821" y="609600"/>
            <a:ext cx="8154777" cy="4072127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4966601" y="5867400"/>
            <a:ext cx="3244850" cy="6731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3185">
              <a:lnSpc>
                <a:spcPts val="4275"/>
              </a:lnSpc>
              <a:tabLst>
                <a:tab pos="687705" algn="l"/>
                <a:tab pos="2361565" algn="l"/>
              </a:tabLst>
            </a:pPr>
            <a:r>
              <a:rPr sz="3500" i="1" spc="-15" dirty="0">
                <a:latin typeface="Times New Roman"/>
                <a:cs typeface="Times New Roman"/>
              </a:rPr>
              <a:t>D</a:t>
            </a:r>
            <a:r>
              <a:rPr sz="3075" i="1" spc="-22" baseline="-24390" dirty="0">
                <a:latin typeface="Times New Roman"/>
                <a:cs typeface="Times New Roman"/>
              </a:rPr>
              <a:t>n	</a:t>
            </a:r>
            <a:r>
              <a:rPr sz="3500" spc="55" dirty="0">
                <a:latin typeface="Symbol"/>
                <a:cs typeface="Symbol"/>
              </a:rPr>
              <a:t></a:t>
            </a:r>
            <a:r>
              <a:rPr sz="3500" spc="-210" dirty="0">
                <a:latin typeface="Times New Roman"/>
                <a:cs typeface="Times New Roman"/>
              </a:rPr>
              <a:t> </a:t>
            </a:r>
            <a:r>
              <a:rPr sz="3700" spc="135" dirty="0">
                <a:latin typeface="Symbol"/>
                <a:cs typeface="Symbol"/>
              </a:rPr>
              <a:t></a:t>
            </a:r>
            <a:r>
              <a:rPr sz="3075" spc="202" baseline="-24390" dirty="0">
                <a:latin typeface="Times New Roman"/>
                <a:cs typeface="Times New Roman"/>
              </a:rPr>
              <a:t>0</a:t>
            </a:r>
            <a:r>
              <a:rPr sz="3700" spc="135" dirty="0">
                <a:latin typeface="Symbol"/>
                <a:cs typeface="Symbol"/>
              </a:rPr>
              <a:t></a:t>
            </a:r>
            <a:r>
              <a:rPr sz="3075" i="1" spc="202" baseline="-24390" dirty="0">
                <a:latin typeface="Times New Roman"/>
                <a:cs typeface="Times New Roman"/>
              </a:rPr>
              <a:t>r</a:t>
            </a:r>
            <a:r>
              <a:rPr sz="3075" i="1" spc="-127" baseline="-24390" dirty="0">
                <a:latin typeface="Times New Roman"/>
                <a:cs typeface="Times New Roman"/>
              </a:rPr>
              <a:t> </a:t>
            </a:r>
            <a:r>
              <a:rPr sz="3500" i="1" spc="40" dirty="0">
                <a:latin typeface="Times New Roman"/>
                <a:cs typeface="Times New Roman"/>
              </a:rPr>
              <a:t>E</a:t>
            </a:r>
            <a:r>
              <a:rPr sz="3075" i="1" spc="60" baseline="-24390" dirty="0">
                <a:latin typeface="Times New Roman"/>
                <a:cs typeface="Times New Roman"/>
              </a:rPr>
              <a:t>n	</a:t>
            </a:r>
            <a:r>
              <a:rPr sz="3500" spc="55" dirty="0">
                <a:latin typeface="Symbol"/>
                <a:cs typeface="Symbol"/>
              </a:rPr>
              <a:t></a:t>
            </a:r>
            <a:r>
              <a:rPr sz="3500" spc="25" dirty="0">
                <a:latin typeface="Times New Roman"/>
                <a:cs typeface="Times New Roman"/>
              </a:rPr>
              <a:t> </a:t>
            </a:r>
            <a:r>
              <a:rPr sz="3700" spc="65" dirty="0">
                <a:latin typeface="Symbol"/>
                <a:cs typeface="Symbol"/>
              </a:rPr>
              <a:t></a:t>
            </a:r>
            <a:r>
              <a:rPr sz="3075" i="1" spc="97" baseline="-24390" dirty="0">
                <a:latin typeface="Times New Roman"/>
                <a:cs typeface="Times New Roman"/>
              </a:rPr>
              <a:t>S</a:t>
            </a:r>
            <a:endParaRPr sz="3075" baseline="-2439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6710" y="48418"/>
            <a:ext cx="79343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Conductor-dielectric</a:t>
            </a:r>
            <a:r>
              <a:rPr sz="3600" spc="-105" dirty="0"/>
              <a:t> </a:t>
            </a:r>
            <a:r>
              <a:rPr sz="3600" spc="5" dirty="0"/>
              <a:t>Boundary</a:t>
            </a:r>
            <a:r>
              <a:rPr sz="3600" spc="-60" dirty="0"/>
              <a:t> </a:t>
            </a:r>
            <a:r>
              <a:rPr sz="3600" dirty="0"/>
              <a:t>conditions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430259" y="642562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A8A8A"/>
                </a:solidFill>
                <a:latin typeface="Calibri"/>
                <a:cs typeface="Calibri"/>
              </a:rPr>
              <a:t>46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745388"/>
            <a:ext cx="8686800" cy="3293745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75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Notes</a:t>
            </a:r>
            <a:endParaRPr sz="2800">
              <a:latin typeface="Calibri"/>
              <a:cs typeface="Calibri"/>
            </a:endParaRPr>
          </a:p>
          <a:p>
            <a:pPr marL="332105" indent="-241935">
              <a:lnSpc>
                <a:spcPct val="100000"/>
              </a:lnSpc>
              <a:spcBef>
                <a:spcPts val="1025"/>
              </a:spcBef>
              <a:buFont typeface="Arial MT"/>
              <a:buChar char="•"/>
              <a:tabLst>
                <a:tab pos="332105" algn="l"/>
                <a:tab pos="332740" algn="l"/>
              </a:tabLst>
            </a:pPr>
            <a:r>
              <a:rPr sz="2400" spc="5" dirty="0">
                <a:latin typeface="Calibri"/>
                <a:cs typeface="Calibri"/>
              </a:rPr>
              <a:t>No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electric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field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exists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inside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conductor.</a:t>
            </a:r>
            <a:endParaRPr sz="2400">
              <a:latin typeface="Calibri"/>
              <a:cs typeface="Calibri"/>
            </a:endParaRPr>
          </a:p>
          <a:p>
            <a:pPr marL="90805" marR="695960">
              <a:lnSpc>
                <a:spcPts val="4320"/>
              </a:lnSpc>
              <a:spcBef>
                <a:spcPts val="384"/>
              </a:spcBef>
              <a:buFont typeface="Arial MT"/>
              <a:buChar char="•"/>
              <a:tabLst>
                <a:tab pos="332105" algn="l"/>
                <a:tab pos="332740" algn="l"/>
                <a:tab pos="1115060" algn="l"/>
              </a:tabLst>
            </a:pPr>
            <a:r>
              <a:rPr sz="2400" dirty="0">
                <a:latin typeface="Calibri"/>
                <a:cs typeface="Calibri"/>
              </a:rPr>
              <a:t>Since	</a:t>
            </a:r>
            <a:r>
              <a:rPr sz="3675" spc="67" baseline="-5668" dirty="0">
                <a:latin typeface="Times New Roman"/>
                <a:cs typeface="Times New Roman"/>
              </a:rPr>
              <a:t>E</a:t>
            </a:r>
            <a:r>
              <a:rPr sz="3675" baseline="-5668" dirty="0">
                <a:latin typeface="Times New Roman"/>
                <a:cs typeface="Times New Roman"/>
              </a:rPr>
              <a:t> </a:t>
            </a:r>
            <a:r>
              <a:rPr sz="3675" spc="60" baseline="-5668" dirty="0">
                <a:latin typeface="Symbol"/>
                <a:cs typeface="Symbol"/>
              </a:rPr>
              <a:t></a:t>
            </a:r>
            <a:r>
              <a:rPr sz="3675" spc="-52" baseline="-5668" dirty="0">
                <a:latin typeface="Times New Roman"/>
                <a:cs typeface="Times New Roman"/>
              </a:rPr>
              <a:t> </a:t>
            </a:r>
            <a:r>
              <a:rPr sz="3675" spc="75" baseline="-5668" dirty="0">
                <a:latin typeface="Symbol"/>
                <a:cs typeface="Symbol"/>
              </a:rPr>
              <a:t></a:t>
            </a:r>
            <a:r>
              <a:rPr sz="3675" i="1" spc="75" baseline="-5668" dirty="0">
                <a:latin typeface="Times New Roman"/>
                <a:cs typeface="Times New Roman"/>
              </a:rPr>
              <a:t>V</a:t>
            </a:r>
            <a:r>
              <a:rPr sz="3675" i="1" spc="315" baseline="-566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there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no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potential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difference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between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any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two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points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conductor.</a:t>
            </a:r>
            <a:endParaRPr sz="2400">
              <a:latin typeface="Calibri"/>
              <a:cs typeface="Calibri"/>
            </a:endParaRPr>
          </a:p>
          <a:p>
            <a:pPr marL="332105" indent="-241935">
              <a:lnSpc>
                <a:spcPct val="100000"/>
              </a:lnSpc>
              <a:spcBef>
                <a:spcPts val="1055"/>
              </a:spcBef>
              <a:buFont typeface="Arial MT"/>
              <a:buChar char="•"/>
              <a:tabLst>
                <a:tab pos="332105" algn="l"/>
                <a:tab pos="332740" algn="l"/>
              </a:tabLst>
            </a:pP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electric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field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must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external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conductor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must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10" dirty="0"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1440"/>
              </a:spcBef>
            </a:pP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normal</a:t>
            </a:r>
            <a:r>
              <a:rPr sz="2400" b="1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surface.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475" y="4410075"/>
            <a:ext cx="8950325" cy="2295525"/>
          </a:xfrm>
          <a:custGeom>
            <a:avLst/>
            <a:gdLst/>
            <a:ahLst/>
            <a:cxnLst/>
            <a:rect l="l" t="t" r="r" b="b"/>
            <a:pathLst>
              <a:path w="8950325" h="2295525">
                <a:moveTo>
                  <a:pt x="8950325" y="0"/>
                </a:moveTo>
                <a:lnTo>
                  <a:pt x="0" y="0"/>
                </a:lnTo>
                <a:lnTo>
                  <a:pt x="0" y="2295525"/>
                </a:lnTo>
                <a:lnTo>
                  <a:pt x="8950325" y="2295525"/>
                </a:lnTo>
                <a:lnTo>
                  <a:pt x="895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3767" y="6135980"/>
            <a:ext cx="3273425" cy="484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0" spc="10" dirty="0">
                <a:latin typeface="Times New Roman"/>
                <a:cs typeface="Times New Roman"/>
              </a:rPr>
              <a:t>As </a:t>
            </a:r>
            <a:r>
              <a:rPr sz="3000" spc="30" dirty="0">
                <a:latin typeface="Times New Roman"/>
                <a:cs typeface="Times New Roman"/>
              </a:rPr>
              <a:t>in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Times New Roman"/>
                <a:cs typeface="Times New Roman"/>
              </a:rPr>
              <a:t>the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earlier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20" dirty="0">
                <a:latin typeface="Times New Roman"/>
                <a:cs typeface="Times New Roman"/>
              </a:rPr>
              <a:t>case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7613" y="5222328"/>
            <a:ext cx="139700" cy="29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i="1" spc="20" dirty="0">
                <a:latin typeface="Times New Roman"/>
                <a:cs typeface="Times New Roman"/>
              </a:rPr>
              <a:t>S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453" y="5808165"/>
            <a:ext cx="139700" cy="29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i="1" spc="20" dirty="0">
                <a:latin typeface="Times New Roman"/>
                <a:cs typeface="Times New Roman"/>
              </a:rPr>
              <a:t>S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367" y="4359890"/>
            <a:ext cx="2757170" cy="5105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2129155" algn="l"/>
              </a:tabLst>
            </a:pPr>
            <a:r>
              <a:rPr sz="3000" spc="65" dirty="0">
                <a:latin typeface="Times New Roman"/>
                <a:cs typeface="Times New Roman"/>
              </a:rPr>
              <a:t>R</a:t>
            </a:r>
            <a:r>
              <a:rPr sz="3000" spc="5" dirty="0">
                <a:latin typeface="Times New Roman"/>
                <a:cs typeface="Times New Roman"/>
              </a:rPr>
              <a:t>eplac</a:t>
            </a:r>
            <a:r>
              <a:rPr sz="3000" spc="25" dirty="0">
                <a:latin typeface="Times New Roman"/>
                <a:cs typeface="Times New Roman"/>
              </a:rPr>
              <a:t>i</a:t>
            </a:r>
            <a:r>
              <a:rPr sz="3000" spc="15" dirty="0">
                <a:latin typeface="Times New Roman"/>
                <a:cs typeface="Times New Roman"/>
              </a:rPr>
              <a:t>n</a:t>
            </a:r>
            <a:r>
              <a:rPr sz="3000" spc="35" dirty="0">
                <a:latin typeface="Times New Roman"/>
                <a:cs typeface="Times New Roman"/>
              </a:rPr>
              <a:t>g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150" spc="220" dirty="0">
                <a:latin typeface="Symbol"/>
                <a:cs typeface="Symbol"/>
              </a:rPr>
              <a:t></a:t>
            </a:r>
            <a:r>
              <a:rPr sz="2625" spc="15" baseline="-25396" dirty="0">
                <a:latin typeface="Times New Roman"/>
                <a:cs typeface="Times New Roman"/>
              </a:rPr>
              <a:t>r</a:t>
            </a:r>
            <a:r>
              <a:rPr sz="2625" baseline="-25396" dirty="0">
                <a:latin typeface="Times New Roman"/>
                <a:cs typeface="Times New Roman"/>
              </a:rPr>
              <a:t>	</a:t>
            </a:r>
            <a:r>
              <a:rPr sz="3000" spc="40" dirty="0">
                <a:latin typeface="Symbol"/>
                <a:cs typeface="Symbol"/>
              </a:rPr>
              <a:t></a:t>
            </a:r>
            <a:r>
              <a:rPr sz="3000" spc="-380" dirty="0">
                <a:latin typeface="Times New Roman"/>
                <a:cs typeface="Times New Roman"/>
              </a:rPr>
              <a:t> </a:t>
            </a:r>
            <a:r>
              <a:rPr sz="3000" spc="225" dirty="0">
                <a:latin typeface="Times New Roman"/>
                <a:cs typeface="Times New Roman"/>
              </a:rPr>
              <a:t>1</a:t>
            </a:r>
            <a:r>
              <a:rPr sz="3000" spc="20" dirty="0"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0573" y="4942738"/>
            <a:ext cx="2550795" cy="5105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553085" algn="l"/>
                <a:tab pos="1980564" algn="l"/>
              </a:tabLst>
            </a:pPr>
            <a:r>
              <a:rPr sz="3000" i="1" spc="-20" dirty="0">
                <a:latin typeface="Times New Roman"/>
                <a:cs typeface="Times New Roman"/>
              </a:rPr>
              <a:t>D</a:t>
            </a:r>
            <a:r>
              <a:rPr sz="2625" i="1" spc="-30" baseline="-25396" dirty="0">
                <a:latin typeface="Times New Roman"/>
                <a:cs typeface="Times New Roman"/>
              </a:rPr>
              <a:t>n	</a:t>
            </a:r>
            <a:r>
              <a:rPr sz="3000" spc="40" dirty="0">
                <a:latin typeface="Symbol"/>
                <a:cs typeface="Symbol"/>
              </a:rPr>
              <a:t></a:t>
            </a:r>
            <a:r>
              <a:rPr sz="3000" spc="-175" dirty="0">
                <a:latin typeface="Times New Roman"/>
                <a:cs typeface="Times New Roman"/>
              </a:rPr>
              <a:t> </a:t>
            </a:r>
            <a:r>
              <a:rPr sz="3150" spc="110" dirty="0">
                <a:latin typeface="Symbol"/>
                <a:cs typeface="Symbol"/>
              </a:rPr>
              <a:t></a:t>
            </a:r>
            <a:r>
              <a:rPr sz="2625" spc="165" baseline="-25396" dirty="0">
                <a:latin typeface="Times New Roman"/>
                <a:cs typeface="Times New Roman"/>
              </a:rPr>
              <a:t>0</a:t>
            </a:r>
            <a:r>
              <a:rPr sz="3150" spc="110" dirty="0">
                <a:latin typeface="Symbol"/>
                <a:cs typeface="Symbol"/>
              </a:rPr>
              <a:t></a:t>
            </a:r>
            <a:r>
              <a:rPr sz="2625" i="1" spc="165" baseline="-25396" dirty="0">
                <a:latin typeface="Times New Roman"/>
                <a:cs typeface="Times New Roman"/>
              </a:rPr>
              <a:t>r</a:t>
            </a:r>
            <a:r>
              <a:rPr sz="2625" i="1" spc="-97" baseline="-25396" dirty="0">
                <a:latin typeface="Times New Roman"/>
                <a:cs typeface="Times New Roman"/>
              </a:rPr>
              <a:t> </a:t>
            </a:r>
            <a:r>
              <a:rPr sz="3000" i="1" spc="25" dirty="0">
                <a:latin typeface="Times New Roman"/>
                <a:cs typeface="Times New Roman"/>
              </a:rPr>
              <a:t>E</a:t>
            </a:r>
            <a:r>
              <a:rPr sz="2625" i="1" spc="37" baseline="-25396" dirty="0">
                <a:latin typeface="Times New Roman"/>
                <a:cs typeface="Times New Roman"/>
              </a:rPr>
              <a:t>n	</a:t>
            </a:r>
            <a:r>
              <a:rPr sz="3000" spc="40" dirty="0">
                <a:latin typeface="Symbol"/>
                <a:cs typeface="Symbol"/>
              </a:rPr>
              <a:t>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150" spc="-45" dirty="0">
                <a:latin typeface="Symbol"/>
                <a:cs typeface="Symbol"/>
              </a:rPr>
              <a:t></a:t>
            </a:r>
            <a:endParaRPr sz="31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0573" y="5528479"/>
            <a:ext cx="2241550" cy="5105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553085" algn="l"/>
                <a:tab pos="1671320" algn="l"/>
              </a:tabLst>
            </a:pPr>
            <a:r>
              <a:rPr sz="3000" i="1" spc="-20" dirty="0">
                <a:latin typeface="Times New Roman"/>
                <a:cs typeface="Times New Roman"/>
              </a:rPr>
              <a:t>D</a:t>
            </a:r>
            <a:r>
              <a:rPr sz="2625" i="1" spc="-30" baseline="-25396" dirty="0">
                <a:latin typeface="Times New Roman"/>
                <a:cs typeface="Times New Roman"/>
              </a:rPr>
              <a:t>n	</a:t>
            </a:r>
            <a:r>
              <a:rPr sz="3000" spc="40" dirty="0">
                <a:latin typeface="Symbol"/>
                <a:cs typeface="Symbol"/>
              </a:rPr>
              <a:t></a:t>
            </a:r>
            <a:r>
              <a:rPr sz="3000" spc="-180" dirty="0">
                <a:latin typeface="Times New Roman"/>
                <a:cs typeface="Times New Roman"/>
              </a:rPr>
              <a:t> </a:t>
            </a:r>
            <a:r>
              <a:rPr sz="3150" spc="105" dirty="0">
                <a:latin typeface="Symbol"/>
                <a:cs typeface="Symbol"/>
              </a:rPr>
              <a:t></a:t>
            </a:r>
            <a:r>
              <a:rPr sz="2625" spc="157" baseline="-25396" dirty="0">
                <a:latin typeface="Times New Roman"/>
                <a:cs typeface="Times New Roman"/>
              </a:rPr>
              <a:t>0</a:t>
            </a:r>
            <a:r>
              <a:rPr sz="2625" spc="-284" baseline="-25396" dirty="0">
                <a:latin typeface="Times New Roman"/>
                <a:cs typeface="Times New Roman"/>
              </a:rPr>
              <a:t> </a:t>
            </a:r>
            <a:r>
              <a:rPr sz="3000" i="1" spc="30" dirty="0">
                <a:latin typeface="Times New Roman"/>
                <a:cs typeface="Times New Roman"/>
              </a:rPr>
              <a:t>E</a:t>
            </a:r>
            <a:r>
              <a:rPr sz="2625" i="1" spc="44" baseline="-25396" dirty="0">
                <a:latin typeface="Times New Roman"/>
                <a:cs typeface="Times New Roman"/>
              </a:rPr>
              <a:t>n	</a:t>
            </a:r>
            <a:r>
              <a:rPr sz="3000" spc="40" dirty="0">
                <a:latin typeface="Symbol"/>
                <a:cs typeface="Symbol"/>
              </a:rPr>
              <a:t>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150" spc="-45" dirty="0">
                <a:latin typeface="Symbol"/>
                <a:cs typeface="Symbol"/>
              </a:rPr>
              <a:t></a:t>
            </a:r>
            <a:endParaRPr sz="31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72994" y="6114436"/>
            <a:ext cx="2108835" cy="5105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506095" algn="l"/>
                <a:tab pos="1577340" algn="l"/>
              </a:tabLst>
            </a:pPr>
            <a:r>
              <a:rPr sz="3000" i="1" spc="-50" dirty="0">
                <a:latin typeface="Times New Roman"/>
                <a:cs typeface="Times New Roman"/>
              </a:rPr>
              <a:t>D</a:t>
            </a:r>
            <a:r>
              <a:rPr sz="2625" i="1" spc="-75" baseline="-25396" dirty="0">
                <a:latin typeface="Times New Roman"/>
                <a:cs typeface="Times New Roman"/>
              </a:rPr>
              <a:t>t	</a:t>
            </a:r>
            <a:r>
              <a:rPr sz="3000" spc="40" dirty="0">
                <a:latin typeface="Symbol"/>
                <a:cs typeface="Symbol"/>
              </a:rPr>
              <a:t></a:t>
            </a:r>
            <a:r>
              <a:rPr sz="3000" spc="-180" dirty="0">
                <a:latin typeface="Times New Roman"/>
                <a:cs typeface="Times New Roman"/>
              </a:rPr>
              <a:t> </a:t>
            </a:r>
            <a:r>
              <a:rPr sz="3150" spc="105" dirty="0">
                <a:latin typeface="Symbol"/>
                <a:cs typeface="Symbol"/>
              </a:rPr>
              <a:t></a:t>
            </a:r>
            <a:r>
              <a:rPr sz="2625" spc="157" baseline="-25396" dirty="0">
                <a:latin typeface="Times New Roman"/>
                <a:cs typeface="Times New Roman"/>
              </a:rPr>
              <a:t>0</a:t>
            </a:r>
            <a:r>
              <a:rPr sz="2625" spc="-284" baseline="-25396" dirty="0">
                <a:latin typeface="Times New Roman"/>
                <a:cs typeface="Times New Roman"/>
              </a:rPr>
              <a:t> </a:t>
            </a:r>
            <a:r>
              <a:rPr sz="3000" i="1" spc="-5" dirty="0">
                <a:latin typeface="Times New Roman"/>
                <a:cs typeface="Times New Roman"/>
              </a:rPr>
              <a:t>E</a:t>
            </a:r>
            <a:r>
              <a:rPr sz="2625" i="1" spc="-7" baseline="-25396" dirty="0">
                <a:latin typeface="Times New Roman"/>
                <a:cs typeface="Times New Roman"/>
              </a:rPr>
              <a:t>t	</a:t>
            </a:r>
            <a:r>
              <a:rPr sz="3000" spc="40" dirty="0">
                <a:latin typeface="Symbol"/>
                <a:cs typeface="Symbol"/>
              </a:rPr>
              <a:t></a:t>
            </a:r>
            <a:r>
              <a:rPr sz="3000" spc="-160" dirty="0">
                <a:latin typeface="Times New Roman"/>
                <a:cs typeface="Times New Roman"/>
              </a:rPr>
              <a:t> </a:t>
            </a:r>
            <a:r>
              <a:rPr sz="3000" spc="35" dirty="0">
                <a:latin typeface="Times New Roman"/>
                <a:cs typeface="Times New Roman"/>
              </a:rPr>
              <a:t>0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7475" y="4410075"/>
            <a:ext cx="8950325" cy="2295525"/>
          </a:xfrm>
          <a:custGeom>
            <a:avLst/>
            <a:gdLst/>
            <a:ahLst/>
            <a:cxnLst/>
            <a:rect l="l" t="t" r="r" b="b"/>
            <a:pathLst>
              <a:path w="8950325" h="2295525">
                <a:moveTo>
                  <a:pt x="0" y="0"/>
                </a:moveTo>
                <a:lnTo>
                  <a:pt x="8950325" y="0"/>
                </a:lnTo>
                <a:lnTo>
                  <a:pt x="8950325" y="2295525"/>
                </a:lnTo>
                <a:lnTo>
                  <a:pt x="0" y="22955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430259" y="642562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A8A8A"/>
                </a:solidFill>
                <a:latin typeface="Calibri"/>
                <a:cs typeface="Calibri"/>
              </a:rPr>
              <a:t>47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15270" y="2381"/>
            <a:ext cx="8192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Conductor-Free</a:t>
            </a:r>
            <a:r>
              <a:rPr sz="3600" spc="-75" dirty="0"/>
              <a:t> </a:t>
            </a:r>
            <a:r>
              <a:rPr sz="3600" dirty="0"/>
              <a:t>space</a:t>
            </a:r>
            <a:r>
              <a:rPr sz="3600" spc="-45" dirty="0"/>
              <a:t> </a:t>
            </a:r>
            <a:r>
              <a:rPr sz="3600" spc="5" dirty="0"/>
              <a:t>Boundary</a:t>
            </a:r>
            <a:r>
              <a:rPr sz="3600" spc="-35" dirty="0"/>
              <a:t> </a:t>
            </a:r>
            <a:r>
              <a:rPr sz="3600" dirty="0"/>
              <a:t>conditions</a:t>
            </a:r>
            <a:endParaRPr sz="3600"/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102157"/>
            <a:ext cx="7731972" cy="3241242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914400" y="609600"/>
            <a:ext cx="7391400" cy="462280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15"/>
              </a:spcBef>
              <a:tabLst>
                <a:tab pos="4653915" algn="l"/>
              </a:tabLst>
            </a:pPr>
            <a:r>
              <a:rPr sz="2400" dirty="0">
                <a:latin typeface="Calibri"/>
                <a:cs typeface="Calibri"/>
              </a:rPr>
              <a:t>Special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case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Conductor-Dielectric	conditions.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62600" y="4648200"/>
            <a:ext cx="2790825" cy="12954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0010">
              <a:lnSpc>
                <a:spcPts val="4065"/>
              </a:lnSpc>
              <a:tabLst>
                <a:tab pos="661670" algn="l"/>
                <a:tab pos="1922780" algn="l"/>
              </a:tabLst>
            </a:pPr>
            <a:r>
              <a:rPr sz="3400" i="1" spc="-20" dirty="0">
                <a:latin typeface="Times New Roman"/>
                <a:cs typeface="Times New Roman"/>
              </a:rPr>
              <a:t>D</a:t>
            </a:r>
            <a:r>
              <a:rPr sz="2925" i="1" spc="-30" baseline="-25641" dirty="0">
                <a:latin typeface="Times New Roman"/>
                <a:cs typeface="Times New Roman"/>
              </a:rPr>
              <a:t>n	</a:t>
            </a:r>
            <a:r>
              <a:rPr sz="3400" spc="35" dirty="0">
                <a:latin typeface="Symbol"/>
                <a:cs typeface="Symbol"/>
              </a:rPr>
              <a:t></a:t>
            </a:r>
            <a:r>
              <a:rPr sz="3400" spc="-210" dirty="0">
                <a:latin typeface="Times New Roman"/>
                <a:cs typeface="Times New Roman"/>
              </a:rPr>
              <a:t> </a:t>
            </a:r>
            <a:r>
              <a:rPr sz="3600" spc="-60" dirty="0">
                <a:latin typeface="Symbol"/>
                <a:cs typeface="Symbol"/>
              </a:rPr>
              <a:t></a:t>
            </a:r>
            <a:r>
              <a:rPr sz="3600" spc="-640" dirty="0">
                <a:latin typeface="Times New Roman"/>
                <a:cs typeface="Times New Roman"/>
              </a:rPr>
              <a:t> </a:t>
            </a:r>
            <a:r>
              <a:rPr sz="2925" spc="52" baseline="-25641" dirty="0">
                <a:latin typeface="Times New Roman"/>
                <a:cs typeface="Times New Roman"/>
              </a:rPr>
              <a:t>0</a:t>
            </a:r>
            <a:r>
              <a:rPr sz="2925" spc="-315" baseline="-25641" dirty="0">
                <a:latin typeface="Times New Roman"/>
                <a:cs typeface="Times New Roman"/>
              </a:rPr>
              <a:t> </a:t>
            </a:r>
            <a:r>
              <a:rPr sz="3400" i="1" spc="30" dirty="0">
                <a:latin typeface="Times New Roman"/>
                <a:cs typeface="Times New Roman"/>
              </a:rPr>
              <a:t>E</a:t>
            </a:r>
            <a:r>
              <a:rPr sz="2925" i="1" spc="44" baseline="-25641" dirty="0">
                <a:latin typeface="Times New Roman"/>
                <a:cs typeface="Times New Roman"/>
              </a:rPr>
              <a:t>n	</a:t>
            </a:r>
            <a:r>
              <a:rPr sz="3400" spc="35" dirty="0">
                <a:latin typeface="Symbol"/>
                <a:cs typeface="Symbol"/>
              </a:rPr>
              <a:t></a:t>
            </a:r>
            <a:r>
              <a:rPr sz="3400" spc="15" dirty="0">
                <a:latin typeface="Times New Roman"/>
                <a:cs typeface="Times New Roman"/>
              </a:rPr>
              <a:t> </a:t>
            </a:r>
            <a:r>
              <a:rPr sz="3600" spc="55" dirty="0">
                <a:latin typeface="Symbol"/>
                <a:cs typeface="Symbol"/>
              </a:rPr>
              <a:t></a:t>
            </a:r>
            <a:r>
              <a:rPr sz="2925" i="1" spc="82" baseline="-25641" dirty="0">
                <a:latin typeface="Times New Roman"/>
                <a:cs typeface="Times New Roman"/>
              </a:rPr>
              <a:t>S</a:t>
            </a:r>
            <a:endParaRPr sz="2925" baseline="-25641">
              <a:latin typeface="Times New Roman"/>
              <a:cs typeface="Times New Roman"/>
            </a:endParaRPr>
          </a:p>
          <a:p>
            <a:pPr marL="80010">
              <a:lnSpc>
                <a:spcPct val="100000"/>
              </a:lnSpc>
              <a:spcBef>
                <a:spcPts val="885"/>
              </a:spcBef>
              <a:tabLst>
                <a:tab pos="608965" algn="l"/>
                <a:tab pos="1817370" algn="l"/>
              </a:tabLst>
            </a:pPr>
            <a:r>
              <a:rPr sz="3400" i="1" spc="-60" dirty="0">
                <a:latin typeface="Times New Roman"/>
                <a:cs typeface="Times New Roman"/>
              </a:rPr>
              <a:t>D</a:t>
            </a:r>
            <a:r>
              <a:rPr sz="2925" i="1" spc="-89" baseline="-25641" dirty="0">
                <a:latin typeface="Times New Roman"/>
                <a:cs typeface="Times New Roman"/>
              </a:rPr>
              <a:t>t	</a:t>
            </a:r>
            <a:r>
              <a:rPr sz="3400" spc="35" dirty="0">
                <a:latin typeface="Symbol"/>
                <a:cs typeface="Symbol"/>
              </a:rPr>
              <a:t></a:t>
            </a:r>
            <a:r>
              <a:rPr sz="3400" spc="-204" dirty="0">
                <a:latin typeface="Times New Roman"/>
                <a:cs typeface="Times New Roman"/>
              </a:rPr>
              <a:t> </a:t>
            </a:r>
            <a:r>
              <a:rPr sz="3600" spc="114" dirty="0">
                <a:latin typeface="Symbol"/>
                <a:cs typeface="Symbol"/>
              </a:rPr>
              <a:t></a:t>
            </a:r>
            <a:r>
              <a:rPr sz="2925" spc="172" baseline="-25641" dirty="0">
                <a:latin typeface="Times New Roman"/>
                <a:cs typeface="Times New Roman"/>
              </a:rPr>
              <a:t>0</a:t>
            </a:r>
            <a:r>
              <a:rPr sz="2925" spc="-315" baseline="-25641" dirty="0">
                <a:latin typeface="Times New Roman"/>
                <a:cs typeface="Times New Roman"/>
              </a:rPr>
              <a:t> </a:t>
            </a:r>
            <a:r>
              <a:rPr sz="3400" i="1" spc="-5" dirty="0">
                <a:latin typeface="Times New Roman"/>
                <a:cs typeface="Times New Roman"/>
              </a:rPr>
              <a:t>E</a:t>
            </a:r>
            <a:r>
              <a:rPr sz="2925" i="1" spc="-7" baseline="-25641" dirty="0">
                <a:latin typeface="Times New Roman"/>
                <a:cs typeface="Times New Roman"/>
              </a:rPr>
              <a:t>t	</a:t>
            </a:r>
            <a:r>
              <a:rPr sz="3400" spc="35" dirty="0">
                <a:latin typeface="Symbol"/>
                <a:cs typeface="Symbol"/>
              </a:rPr>
              <a:t></a:t>
            </a:r>
            <a:r>
              <a:rPr sz="3400" spc="-135" dirty="0">
                <a:latin typeface="Times New Roman"/>
                <a:cs typeface="Times New Roman"/>
              </a:rPr>
              <a:t> </a:t>
            </a:r>
            <a:r>
              <a:rPr sz="3400" spc="30" dirty="0">
                <a:latin typeface="Times New Roman"/>
                <a:cs typeface="Times New Roman"/>
              </a:rPr>
              <a:t>0</a:t>
            </a:r>
            <a:endParaRPr sz="3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9700" y="520700"/>
            <a:ext cx="8864600" cy="6197600"/>
            <a:chOff x="139700" y="520700"/>
            <a:chExt cx="8864600" cy="6197600"/>
          </a:xfrm>
        </p:grpSpPr>
        <p:sp>
          <p:nvSpPr>
            <p:cNvPr id="3" name="object 3"/>
            <p:cNvSpPr/>
            <p:nvPr/>
          </p:nvSpPr>
          <p:spPr>
            <a:xfrm>
              <a:off x="152400" y="533400"/>
              <a:ext cx="8839200" cy="6172200"/>
            </a:xfrm>
            <a:custGeom>
              <a:avLst/>
              <a:gdLst/>
              <a:ahLst/>
              <a:cxnLst/>
              <a:rect l="l" t="t" r="r" b="b"/>
              <a:pathLst>
                <a:path w="8839200" h="6172200">
                  <a:moveTo>
                    <a:pt x="8839200" y="0"/>
                  </a:moveTo>
                  <a:lnTo>
                    <a:pt x="0" y="0"/>
                  </a:lnTo>
                  <a:lnTo>
                    <a:pt x="0" y="6172200"/>
                  </a:lnTo>
                  <a:lnTo>
                    <a:pt x="8839200" y="617220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2400" y="533400"/>
              <a:ext cx="8839200" cy="6172200"/>
            </a:xfrm>
            <a:custGeom>
              <a:avLst/>
              <a:gdLst/>
              <a:ahLst/>
              <a:cxnLst/>
              <a:rect l="l" t="t" r="r" b="b"/>
              <a:pathLst>
                <a:path w="8839200" h="6172200">
                  <a:moveTo>
                    <a:pt x="0" y="0"/>
                  </a:moveTo>
                  <a:lnTo>
                    <a:pt x="8839200" y="0"/>
                  </a:lnTo>
                  <a:lnTo>
                    <a:pt x="8839200" y="6172200"/>
                  </a:lnTo>
                  <a:lnTo>
                    <a:pt x="0" y="617220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93039" y="548132"/>
            <a:ext cx="8371840" cy="2404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55880" indent="-34480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94970" algn="l"/>
                <a:tab pos="395605" algn="l"/>
              </a:tabLst>
            </a:pPr>
            <a:r>
              <a:rPr sz="2400" spc="-45" dirty="0">
                <a:latin typeface="Calibri"/>
                <a:cs typeface="Calibri"/>
              </a:rPr>
              <a:t>Two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extensive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homogeneous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isotropic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dielectrics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meet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plane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z=0. </a:t>
            </a:r>
            <a:r>
              <a:rPr sz="2400" spc="-15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z&gt;0, </a:t>
            </a:r>
            <a:r>
              <a:rPr sz="2400" b="1" dirty="0">
                <a:latin typeface="Calibri"/>
                <a:cs typeface="Calibri"/>
              </a:rPr>
              <a:t>ε</a:t>
            </a:r>
            <a:r>
              <a:rPr sz="1600" b="1" dirty="0">
                <a:latin typeface="Calibri"/>
                <a:cs typeface="Calibri"/>
              </a:rPr>
              <a:t>r1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=4 and </a:t>
            </a:r>
            <a:r>
              <a:rPr sz="2400" spc="-15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z&lt;0, </a:t>
            </a:r>
            <a:r>
              <a:rPr sz="2400" b="1" dirty="0">
                <a:latin typeface="Calibri"/>
                <a:cs typeface="Calibri"/>
              </a:rPr>
              <a:t>ε</a:t>
            </a:r>
            <a:r>
              <a:rPr sz="1600" b="1" dirty="0">
                <a:latin typeface="Calibri"/>
                <a:cs typeface="Calibri"/>
              </a:rPr>
              <a:t>r2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=3. a </a:t>
            </a:r>
            <a:r>
              <a:rPr sz="2400" spc="-5" dirty="0">
                <a:latin typeface="Calibri"/>
                <a:cs typeface="Calibri"/>
              </a:rPr>
              <a:t>uniform </a:t>
            </a:r>
            <a:r>
              <a:rPr sz="2400" dirty="0">
                <a:latin typeface="Calibri"/>
                <a:cs typeface="Calibri"/>
              </a:rPr>
              <a:t>Electric field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baseline="-20833" dirty="0">
                <a:latin typeface="Calibri"/>
                <a:cs typeface="Calibri"/>
              </a:rPr>
              <a:t>1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5" dirty="0">
                <a:latin typeface="Calibri"/>
                <a:cs typeface="Calibri"/>
              </a:rPr>
              <a:t>5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7" baseline="-20833" dirty="0">
                <a:latin typeface="Calibri"/>
                <a:cs typeface="Calibri"/>
              </a:rPr>
              <a:t>x</a:t>
            </a:r>
            <a:r>
              <a:rPr sz="2400" spc="5" dirty="0">
                <a:latin typeface="Calibri"/>
                <a:cs typeface="Calibri"/>
              </a:rPr>
              <a:t>-2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spc="-15" baseline="-20833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+</a:t>
            </a:r>
            <a:r>
              <a:rPr sz="2400" spc="5" dirty="0">
                <a:latin typeface="Calibri"/>
                <a:cs typeface="Calibri"/>
              </a:rPr>
              <a:t>3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baseline="-20833" dirty="0">
                <a:latin typeface="Calibri"/>
                <a:cs typeface="Calibri"/>
              </a:rPr>
              <a:t>z</a:t>
            </a:r>
            <a:r>
              <a:rPr sz="2400" spc="-97" baseline="-20833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spc="-114" dirty="0">
                <a:latin typeface="Calibri"/>
                <a:cs typeface="Calibri"/>
              </a:rPr>
              <a:t>V</a:t>
            </a:r>
            <a:r>
              <a:rPr sz="2400" spc="5" dirty="0">
                <a:latin typeface="Calibri"/>
                <a:cs typeface="Calibri"/>
              </a:rPr>
              <a:t>/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x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z</a:t>
            </a:r>
            <a:r>
              <a:rPr sz="2400" spc="-1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≥</a:t>
            </a:r>
            <a:r>
              <a:rPr sz="2400" spc="5" dirty="0">
                <a:latin typeface="Calibri"/>
                <a:cs typeface="Calibri"/>
              </a:rPr>
              <a:t>0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</a:t>
            </a:r>
            <a:r>
              <a:rPr sz="2400" spc="10" dirty="0">
                <a:latin typeface="Calibri"/>
                <a:cs typeface="Calibri"/>
              </a:rPr>
              <a:t>nd</a:t>
            </a:r>
            <a:r>
              <a:rPr sz="240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394970" indent="-344805">
              <a:lnSpc>
                <a:spcPct val="100000"/>
              </a:lnSpc>
              <a:spcBef>
                <a:spcPts val="10"/>
              </a:spcBef>
              <a:buFont typeface="Arial MT"/>
              <a:buChar char="•"/>
              <a:tabLst>
                <a:tab pos="394970" algn="l"/>
                <a:tab pos="395605" algn="l"/>
              </a:tabLst>
            </a:pPr>
            <a:r>
              <a:rPr sz="2100" dirty="0">
                <a:latin typeface="Calibri"/>
                <a:cs typeface="Calibri"/>
              </a:rPr>
              <a:t>(a)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</a:t>
            </a:r>
            <a:r>
              <a:rPr sz="2100" baseline="-19841" dirty="0">
                <a:latin typeface="Calibri"/>
                <a:cs typeface="Calibri"/>
              </a:rPr>
              <a:t>2</a:t>
            </a:r>
            <a:r>
              <a:rPr sz="2100" spc="195" baseline="-19841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for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25" dirty="0">
                <a:latin typeface="Calibri"/>
                <a:cs typeface="Calibri"/>
              </a:rPr>
              <a:t>z≤0.</a:t>
            </a:r>
            <a:endParaRPr sz="2100">
              <a:latin typeface="Calibri"/>
              <a:cs typeface="Calibri"/>
            </a:endParaRPr>
          </a:p>
          <a:p>
            <a:pPr marL="394970" indent="-345440">
              <a:lnSpc>
                <a:spcPct val="100000"/>
              </a:lnSpc>
              <a:buFont typeface="Arial MT"/>
              <a:buChar char="•"/>
              <a:tabLst>
                <a:tab pos="394970" algn="l"/>
                <a:tab pos="395605" algn="l"/>
              </a:tabLst>
            </a:pPr>
            <a:r>
              <a:rPr sz="2100" dirty="0">
                <a:latin typeface="Calibri"/>
                <a:cs typeface="Calibri"/>
              </a:rPr>
              <a:t>(b)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The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angles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</a:t>
            </a:r>
            <a:r>
              <a:rPr sz="2100" baseline="-19841" dirty="0">
                <a:latin typeface="Calibri"/>
                <a:cs typeface="Calibri"/>
              </a:rPr>
              <a:t>1</a:t>
            </a:r>
            <a:r>
              <a:rPr sz="2100" spc="225" baseline="-19841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and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</a:t>
            </a:r>
            <a:r>
              <a:rPr sz="2100" baseline="-19841" dirty="0">
                <a:latin typeface="Calibri"/>
                <a:cs typeface="Calibri"/>
              </a:rPr>
              <a:t>2</a:t>
            </a:r>
            <a:r>
              <a:rPr sz="2100" spc="225" baseline="-19841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make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with the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interface.</a:t>
            </a:r>
            <a:endParaRPr sz="2100">
              <a:latin typeface="Calibri"/>
              <a:cs typeface="Calibri"/>
            </a:endParaRPr>
          </a:p>
          <a:p>
            <a:pPr marL="394970" indent="-345440">
              <a:lnSpc>
                <a:spcPct val="100000"/>
              </a:lnSpc>
              <a:buFont typeface="Arial MT"/>
              <a:buChar char="•"/>
              <a:tabLst>
                <a:tab pos="394970" algn="l"/>
                <a:tab pos="395605" algn="l"/>
              </a:tabLst>
            </a:pPr>
            <a:r>
              <a:rPr sz="2100" dirty="0">
                <a:latin typeface="Calibri"/>
                <a:cs typeface="Calibri"/>
              </a:rPr>
              <a:t>(c)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the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energy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densities</a:t>
            </a:r>
            <a:r>
              <a:rPr sz="2100" dirty="0">
                <a:latin typeface="Calibri"/>
                <a:cs typeface="Calibri"/>
              </a:rPr>
              <a:t> (in </a:t>
            </a:r>
            <a:r>
              <a:rPr sz="2100" spc="-5" dirty="0">
                <a:latin typeface="Calibri"/>
                <a:cs typeface="Calibri"/>
              </a:rPr>
              <a:t>J/m</a:t>
            </a:r>
            <a:r>
              <a:rPr sz="2100" spc="-7" baseline="23809" dirty="0">
                <a:latin typeface="Calibri"/>
                <a:cs typeface="Calibri"/>
              </a:rPr>
              <a:t>3</a:t>
            </a:r>
            <a:r>
              <a:rPr sz="2100" spc="-5" dirty="0">
                <a:latin typeface="Calibri"/>
                <a:cs typeface="Calibri"/>
              </a:rPr>
              <a:t>)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in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both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dielectrics.</a:t>
            </a:r>
            <a:endParaRPr sz="2100">
              <a:latin typeface="Calibri"/>
              <a:cs typeface="Calibri"/>
            </a:endParaRPr>
          </a:p>
          <a:p>
            <a:pPr marL="394970" indent="-344805">
              <a:lnSpc>
                <a:spcPct val="100000"/>
              </a:lnSpc>
              <a:buFont typeface="Arial MT"/>
              <a:buChar char="•"/>
              <a:tabLst>
                <a:tab pos="394970" algn="l"/>
                <a:tab pos="395605" algn="l"/>
              </a:tabLst>
            </a:pPr>
            <a:r>
              <a:rPr sz="2100" dirty="0">
                <a:latin typeface="Calibri"/>
                <a:cs typeface="Calibri"/>
              </a:rPr>
              <a:t>(d)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the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energy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with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5" dirty="0">
                <a:latin typeface="Calibri"/>
                <a:cs typeface="Calibri"/>
              </a:rPr>
              <a:t>a</a:t>
            </a:r>
            <a:r>
              <a:rPr sz="2100" dirty="0">
                <a:latin typeface="Calibri"/>
                <a:cs typeface="Calibri"/>
              </a:rPr>
              <a:t> cube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of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side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5" dirty="0">
                <a:latin typeface="Calibri"/>
                <a:cs typeface="Calibri"/>
              </a:rPr>
              <a:t>2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5" dirty="0">
                <a:latin typeface="Calibri"/>
                <a:cs typeface="Calibri"/>
              </a:rPr>
              <a:t>m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centred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at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5" dirty="0">
                <a:latin typeface="Calibri"/>
                <a:cs typeface="Calibri"/>
              </a:rPr>
              <a:t>(3,4,-5).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30259" y="642562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A8A8A"/>
                </a:solidFill>
                <a:latin typeface="Calibri"/>
                <a:cs typeface="Calibri"/>
              </a:rPr>
              <a:t>48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462654" y="0"/>
            <a:ext cx="2066289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5" dirty="0"/>
              <a:t>Example</a:t>
            </a:r>
            <a:r>
              <a:rPr spc="-70" dirty="0"/>
              <a:t> </a:t>
            </a:r>
            <a:r>
              <a:rPr spc="-5" dirty="0"/>
              <a:t>5.9</a:t>
            </a: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1200" y="2971800"/>
            <a:ext cx="4952999" cy="368713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262" y="422275"/>
            <a:ext cx="8999855" cy="6359525"/>
            <a:chOff x="68262" y="422275"/>
            <a:chExt cx="8999855" cy="6359525"/>
          </a:xfrm>
        </p:grpSpPr>
        <p:sp>
          <p:nvSpPr>
            <p:cNvPr id="3" name="object 3"/>
            <p:cNvSpPr/>
            <p:nvPr/>
          </p:nvSpPr>
          <p:spPr>
            <a:xfrm>
              <a:off x="68262" y="422275"/>
              <a:ext cx="8999855" cy="6359525"/>
            </a:xfrm>
            <a:custGeom>
              <a:avLst/>
              <a:gdLst/>
              <a:ahLst/>
              <a:cxnLst/>
              <a:rect l="l" t="t" r="r" b="b"/>
              <a:pathLst>
                <a:path w="8999855" h="6359525">
                  <a:moveTo>
                    <a:pt x="8999537" y="0"/>
                  </a:moveTo>
                  <a:lnTo>
                    <a:pt x="0" y="0"/>
                  </a:lnTo>
                  <a:lnTo>
                    <a:pt x="0" y="6359525"/>
                  </a:lnTo>
                  <a:lnTo>
                    <a:pt x="8999537" y="6359525"/>
                  </a:lnTo>
                  <a:lnTo>
                    <a:pt x="89995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9011" y="893742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4">
                  <a:moveTo>
                    <a:pt x="0" y="0"/>
                  </a:moveTo>
                  <a:lnTo>
                    <a:pt x="0" y="32418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0644" y="893742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4">
                  <a:moveTo>
                    <a:pt x="0" y="0"/>
                  </a:moveTo>
                  <a:lnTo>
                    <a:pt x="0" y="32418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6063" y="3377931"/>
              <a:ext cx="349885" cy="0"/>
            </a:xfrm>
            <a:custGeom>
              <a:avLst/>
              <a:gdLst/>
              <a:ahLst/>
              <a:cxnLst/>
              <a:rect l="l" t="t" r="r" b="b"/>
              <a:pathLst>
                <a:path w="349884">
                  <a:moveTo>
                    <a:pt x="0" y="0"/>
                  </a:moveTo>
                  <a:lnTo>
                    <a:pt x="349605" y="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89507" y="3377931"/>
              <a:ext cx="163830" cy="0"/>
            </a:xfrm>
            <a:custGeom>
              <a:avLst/>
              <a:gdLst/>
              <a:ahLst/>
              <a:cxnLst/>
              <a:rect l="l" t="t" r="r" b="b"/>
              <a:pathLst>
                <a:path w="163830">
                  <a:moveTo>
                    <a:pt x="0" y="0"/>
                  </a:moveTo>
                  <a:lnTo>
                    <a:pt x="163525" y="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26870" y="3377931"/>
              <a:ext cx="163830" cy="0"/>
            </a:xfrm>
            <a:custGeom>
              <a:avLst/>
              <a:gdLst/>
              <a:ahLst/>
              <a:cxnLst/>
              <a:rect l="l" t="t" r="r" b="b"/>
              <a:pathLst>
                <a:path w="163830">
                  <a:moveTo>
                    <a:pt x="0" y="0"/>
                  </a:moveTo>
                  <a:lnTo>
                    <a:pt x="163525" y="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96443" y="3162239"/>
            <a:ext cx="191135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1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043" y="403232"/>
            <a:ext cx="1291590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100" spc="-15" dirty="0">
                <a:latin typeface="Times New Roman"/>
                <a:cs typeface="Times New Roman"/>
              </a:rPr>
              <a:t>E</a:t>
            </a:r>
            <a:r>
              <a:rPr sz="1875" spc="-7" baseline="-24444" dirty="0">
                <a:latin typeface="Times New Roman"/>
                <a:cs typeface="Times New Roman"/>
              </a:rPr>
              <a:t>1</a:t>
            </a:r>
            <a:r>
              <a:rPr sz="1875" spc="-202" baseline="-24444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=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1875" spc="-7" baseline="-24444" dirty="0">
                <a:latin typeface="Times New Roman"/>
                <a:cs typeface="Times New Roman"/>
              </a:rPr>
              <a:t>1n</a:t>
            </a:r>
            <a:r>
              <a:rPr sz="1875" spc="22" baseline="-24444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+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1875" spc="-7" baseline="-24444" dirty="0">
                <a:latin typeface="Times New Roman"/>
                <a:cs typeface="Times New Roman"/>
              </a:rPr>
              <a:t>1t</a:t>
            </a:r>
            <a:endParaRPr sz="1875" baseline="-24444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744" y="909960"/>
            <a:ext cx="396240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150" spc="-15" baseline="14550" dirty="0">
                <a:latin typeface="Times New Roman"/>
                <a:cs typeface="Times New Roman"/>
              </a:rPr>
              <a:t>E</a:t>
            </a:r>
            <a:r>
              <a:rPr sz="1250" spc="-10" dirty="0">
                <a:latin typeface="Times New Roman"/>
                <a:cs typeface="Times New Roman"/>
              </a:rPr>
              <a:t>1n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5245" y="3373693"/>
            <a:ext cx="998219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849630" algn="l"/>
              </a:tabLst>
            </a:pPr>
            <a:r>
              <a:rPr sz="2100" spc="15" dirty="0">
                <a:latin typeface="Times New Roman"/>
                <a:cs typeface="Times New Roman"/>
              </a:rPr>
              <a:t>3	3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49091" y="3344852"/>
            <a:ext cx="102933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54405" algn="l"/>
              </a:tabLst>
            </a:pPr>
            <a:r>
              <a:rPr sz="1250" spc="-15" dirty="0">
                <a:latin typeface="Times New Roman"/>
                <a:cs typeface="Times New Roman"/>
              </a:rPr>
              <a:t>1</a:t>
            </a:r>
            <a:r>
              <a:rPr sz="1250" i="1" spc="-5" dirty="0">
                <a:latin typeface="Times New Roman"/>
                <a:cs typeface="Times New Roman"/>
              </a:rPr>
              <a:t>n</a:t>
            </a:r>
            <a:r>
              <a:rPr sz="1250" i="1" dirty="0">
                <a:latin typeface="Times New Roman"/>
                <a:cs typeface="Times New Roman"/>
              </a:rPr>
              <a:t>	</a:t>
            </a:r>
            <a:r>
              <a:rPr sz="1250" i="1" spc="-5" dirty="0">
                <a:latin typeface="Times New Roman"/>
                <a:cs typeface="Times New Roman"/>
              </a:rPr>
              <a:t>z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45483" y="3344829"/>
            <a:ext cx="8699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i="1" spc="-5" dirty="0">
                <a:latin typeface="Times New Roman"/>
                <a:cs typeface="Times New Roman"/>
              </a:rPr>
              <a:t>z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0685" y="3556205"/>
            <a:ext cx="18796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i="1" spc="-5" dirty="0">
                <a:latin typeface="Times New Roman"/>
                <a:cs typeface="Times New Roman"/>
              </a:rPr>
              <a:t>r</a:t>
            </a:r>
            <a:r>
              <a:rPr sz="1250" i="1" spc="-145" dirty="0">
                <a:latin typeface="Times New Roman"/>
                <a:cs typeface="Times New Roman"/>
              </a:rPr>
              <a:t> </a:t>
            </a:r>
            <a:r>
              <a:rPr sz="1250" spc="-5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6242" y="3344852"/>
            <a:ext cx="121793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47750" algn="l"/>
              </a:tabLst>
            </a:pPr>
            <a:r>
              <a:rPr sz="1250" spc="8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25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250" i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250" spc="-15" dirty="0">
                <a:latin typeface="Times New Roman"/>
                <a:cs typeface="Times New Roman"/>
              </a:rPr>
              <a:t>1</a:t>
            </a:r>
            <a:r>
              <a:rPr sz="1250" i="1" spc="-5" dirty="0">
                <a:latin typeface="Times New Roman"/>
                <a:cs typeface="Times New Roman"/>
              </a:rPr>
              <a:t>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9066" y="3358961"/>
            <a:ext cx="144780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55" dirty="0">
                <a:latin typeface="Symbol"/>
                <a:cs typeface="Symbol"/>
              </a:rPr>
              <a:t>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5716" y="840168"/>
            <a:ext cx="3395979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3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1875" spc="52" baseline="-24444" dirty="0">
                <a:latin typeface="Times New Roman"/>
                <a:cs typeface="Times New Roman"/>
              </a:rPr>
              <a:t>1</a:t>
            </a:r>
            <a:r>
              <a:rPr sz="2100" spc="-100" dirty="0">
                <a:latin typeface="Times New Roman"/>
                <a:cs typeface="Times New Roman"/>
              </a:rPr>
              <a:t>.</a:t>
            </a:r>
            <a:r>
              <a:rPr sz="2100" spc="180" dirty="0">
                <a:latin typeface="Times New Roman"/>
                <a:cs typeface="Times New Roman"/>
              </a:rPr>
              <a:t>a</a:t>
            </a:r>
            <a:r>
              <a:rPr sz="1875" spc="-7" baseline="-24444" dirty="0">
                <a:latin typeface="Times New Roman"/>
                <a:cs typeface="Times New Roman"/>
              </a:rPr>
              <a:t>n</a:t>
            </a:r>
            <a:r>
              <a:rPr sz="1875" baseline="-24444" dirty="0">
                <a:latin typeface="Times New Roman"/>
                <a:cs typeface="Times New Roman"/>
              </a:rPr>
              <a:t> </a:t>
            </a:r>
            <a:r>
              <a:rPr sz="1875" spc="209" baseline="-24444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3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1875" spc="52" baseline="-24444" dirty="0">
                <a:latin typeface="Times New Roman"/>
                <a:cs typeface="Times New Roman"/>
              </a:rPr>
              <a:t>1</a:t>
            </a:r>
            <a:r>
              <a:rPr sz="2100" spc="-100" dirty="0">
                <a:latin typeface="Times New Roman"/>
                <a:cs typeface="Times New Roman"/>
              </a:rPr>
              <a:t>.</a:t>
            </a:r>
            <a:r>
              <a:rPr sz="2100" spc="10" dirty="0">
                <a:latin typeface="Times New Roman"/>
                <a:cs typeface="Times New Roman"/>
              </a:rPr>
              <a:t>a</a:t>
            </a:r>
            <a:r>
              <a:rPr sz="2100" spc="-300" dirty="0">
                <a:latin typeface="Times New Roman"/>
                <a:cs typeface="Times New Roman"/>
              </a:rPr>
              <a:t> </a:t>
            </a:r>
            <a:r>
              <a:rPr sz="1875" i="1" spc="-7" baseline="-24444" dirty="0">
                <a:latin typeface="Times New Roman"/>
                <a:cs typeface="Times New Roman"/>
              </a:rPr>
              <a:t>z</a:t>
            </a:r>
            <a:r>
              <a:rPr sz="1875" i="1" baseline="-24444" dirty="0">
                <a:latin typeface="Times New Roman"/>
                <a:cs typeface="Times New Roman"/>
              </a:rPr>
              <a:t> </a:t>
            </a:r>
            <a:r>
              <a:rPr sz="1875" i="1" spc="202" baseline="-24444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100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Times New Roman"/>
                <a:cs typeface="Times New Roman"/>
              </a:rPr>
              <a:t>3</a:t>
            </a:r>
            <a:r>
              <a:rPr sz="2100" spc="-155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Symbol"/>
                <a:cs typeface="Symbol"/>
              </a:rPr>
              <a:t></a:t>
            </a:r>
            <a:r>
              <a:rPr sz="2100" spc="-7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1875" spc="-7" baseline="-24444" dirty="0">
                <a:latin typeface="Times New Roman"/>
                <a:cs typeface="Times New Roman"/>
              </a:rPr>
              <a:t>1n</a:t>
            </a:r>
            <a:r>
              <a:rPr sz="1875" baseline="-24444" dirty="0">
                <a:latin typeface="Times New Roman"/>
                <a:cs typeface="Times New Roman"/>
              </a:rPr>
              <a:t> </a:t>
            </a:r>
            <a:r>
              <a:rPr sz="1875" spc="209" baseline="-24444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105" dirty="0">
                <a:latin typeface="Times New Roman"/>
                <a:cs typeface="Times New Roman"/>
              </a:rPr>
              <a:t> </a:t>
            </a:r>
            <a:r>
              <a:rPr sz="2100" spc="-55" dirty="0">
                <a:latin typeface="Times New Roman"/>
                <a:cs typeface="Times New Roman"/>
              </a:rPr>
              <a:t>3</a:t>
            </a:r>
            <a:r>
              <a:rPr sz="2100" spc="10" dirty="0">
                <a:latin typeface="Times New Roman"/>
                <a:cs typeface="Times New Roman"/>
              </a:rPr>
              <a:t>a</a:t>
            </a:r>
            <a:r>
              <a:rPr sz="2100" spc="-300" dirty="0">
                <a:latin typeface="Times New Roman"/>
                <a:cs typeface="Times New Roman"/>
              </a:rPr>
              <a:t> </a:t>
            </a:r>
            <a:r>
              <a:rPr sz="1875" i="1" spc="-7" baseline="-24444" dirty="0">
                <a:latin typeface="Times New Roman"/>
                <a:cs typeface="Times New Roman"/>
              </a:rPr>
              <a:t>z</a:t>
            </a:r>
            <a:endParaRPr sz="1875" baseline="-24444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343" y="1277216"/>
            <a:ext cx="3526154" cy="1722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</a:pPr>
            <a:r>
              <a:rPr sz="2100" spc="-15" dirty="0">
                <a:latin typeface="Times New Roman"/>
                <a:cs typeface="Times New Roman"/>
              </a:rPr>
              <a:t>E</a:t>
            </a:r>
            <a:r>
              <a:rPr sz="1875" spc="-7" baseline="-24444" dirty="0">
                <a:latin typeface="Times New Roman"/>
                <a:cs typeface="Times New Roman"/>
              </a:rPr>
              <a:t>1t</a:t>
            </a:r>
            <a:r>
              <a:rPr sz="1875" baseline="-24444" dirty="0">
                <a:latin typeface="Times New Roman"/>
                <a:cs typeface="Times New Roman"/>
              </a:rPr>
              <a:t> </a:t>
            </a:r>
            <a:r>
              <a:rPr sz="1875" spc="209" baseline="-24444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spc="-15" dirty="0">
                <a:latin typeface="Times New Roman"/>
                <a:cs typeface="Times New Roman"/>
              </a:rPr>
              <a:t>E</a:t>
            </a:r>
            <a:r>
              <a:rPr sz="1875" spc="-7" baseline="-24444" dirty="0">
                <a:latin typeface="Times New Roman"/>
                <a:cs typeface="Times New Roman"/>
              </a:rPr>
              <a:t>1</a:t>
            </a:r>
            <a:r>
              <a:rPr sz="1875" spc="-254" baseline="-24444" dirty="0">
                <a:latin typeface="Times New Roman"/>
                <a:cs typeface="Times New Roman"/>
              </a:rPr>
              <a:t> </a:t>
            </a:r>
            <a:r>
              <a:rPr sz="2100" spc="-35" dirty="0">
                <a:latin typeface="Times New Roman"/>
                <a:cs typeface="Times New Roman"/>
              </a:rPr>
              <a:t>-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1875" spc="-7" baseline="-24444" dirty="0">
                <a:latin typeface="Times New Roman"/>
                <a:cs typeface="Times New Roman"/>
              </a:rPr>
              <a:t>1n</a:t>
            </a:r>
            <a:r>
              <a:rPr sz="1875" baseline="-24444" dirty="0">
                <a:latin typeface="Times New Roman"/>
                <a:cs typeface="Times New Roman"/>
              </a:rPr>
              <a:t> </a:t>
            </a:r>
            <a:r>
              <a:rPr sz="1875" spc="209" baseline="-24444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100" dirty="0">
                <a:latin typeface="Times New Roman"/>
                <a:cs typeface="Times New Roman"/>
              </a:rPr>
              <a:t> </a:t>
            </a:r>
            <a:r>
              <a:rPr sz="2100" spc="-30" dirty="0">
                <a:latin typeface="Times New Roman"/>
                <a:cs typeface="Times New Roman"/>
              </a:rPr>
              <a:t>5</a:t>
            </a:r>
            <a:r>
              <a:rPr sz="2100" spc="10" dirty="0">
                <a:latin typeface="Times New Roman"/>
                <a:cs typeface="Times New Roman"/>
              </a:rPr>
              <a:t>a</a:t>
            </a:r>
            <a:r>
              <a:rPr sz="2100" spc="-295" dirty="0">
                <a:latin typeface="Times New Roman"/>
                <a:cs typeface="Times New Roman"/>
              </a:rPr>
              <a:t> </a:t>
            </a:r>
            <a:r>
              <a:rPr sz="1875" spc="-7" baseline="-24444" dirty="0">
                <a:latin typeface="Times New Roman"/>
                <a:cs typeface="Times New Roman"/>
              </a:rPr>
              <a:t>x</a:t>
            </a:r>
            <a:r>
              <a:rPr sz="1875" spc="-22" baseline="-24444" dirty="0">
                <a:latin typeface="Times New Roman"/>
                <a:cs typeface="Times New Roman"/>
              </a:rPr>
              <a:t> </a:t>
            </a:r>
            <a:r>
              <a:rPr sz="2100" spc="-35" dirty="0">
                <a:latin typeface="Times New Roman"/>
                <a:cs typeface="Times New Roman"/>
              </a:rPr>
              <a:t>-2</a:t>
            </a:r>
            <a:r>
              <a:rPr sz="2100" spc="10" dirty="0">
                <a:latin typeface="Times New Roman"/>
                <a:cs typeface="Times New Roman"/>
              </a:rPr>
              <a:t>a</a:t>
            </a:r>
            <a:r>
              <a:rPr sz="2100" spc="-280" dirty="0">
                <a:latin typeface="Times New Roman"/>
                <a:cs typeface="Times New Roman"/>
              </a:rPr>
              <a:t> </a:t>
            </a:r>
            <a:r>
              <a:rPr sz="1875" spc="-7" baseline="-24444" dirty="0">
                <a:latin typeface="Times New Roman"/>
                <a:cs typeface="Times New Roman"/>
              </a:rPr>
              <a:t>y</a:t>
            </a:r>
            <a:endParaRPr sz="1875" baseline="-24444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2100" spc="4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875" spc="60" baseline="-24444" dirty="0">
                <a:solidFill>
                  <a:srgbClr val="FF0000"/>
                </a:solidFill>
                <a:latin typeface="Times New Roman"/>
                <a:cs typeface="Times New Roman"/>
              </a:rPr>
              <a:t>2t</a:t>
            </a:r>
            <a:r>
              <a:rPr sz="1875" spc="135" baseline="-2444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4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1875" spc="-15" baseline="-24444" dirty="0">
                <a:latin typeface="Times New Roman"/>
                <a:cs typeface="Times New Roman"/>
              </a:rPr>
              <a:t>1t</a:t>
            </a:r>
            <a:r>
              <a:rPr sz="1875" spc="660" baseline="-24444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105" dirty="0">
                <a:latin typeface="Times New Roman"/>
                <a:cs typeface="Times New Roman"/>
              </a:rPr>
              <a:t> </a:t>
            </a:r>
            <a:r>
              <a:rPr sz="2100" spc="70" dirty="0">
                <a:latin typeface="Times New Roman"/>
                <a:cs typeface="Times New Roman"/>
              </a:rPr>
              <a:t>5a</a:t>
            </a:r>
            <a:r>
              <a:rPr sz="1875" spc="104" baseline="-24444" dirty="0">
                <a:latin typeface="Times New Roman"/>
                <a:cs typeface="Times New Roman"/>
              </a:rPr>
              <a:t>x</a:t>
            </a:r>
            <a:r>
              <a:rPr sz="1875" spc="-30" baseline="-24444" dirty="0">
                <a:latin typeface="Times New Roman"/>
                <a:cs typeface="Times New Roman"/>
              </a:rPr>
              <a:t> </a:t>
            </a:r>
            <a:r>
              <a:rPr sz="2100" spc="45" dirty="0">
                <a:latin typeface="Times New Roman"/>
                <a:cs typeface="Times New Roman"/>
              </a:rPr>
              <a:t>-2a</a:t>
            </a:r>
            <a:r>
              <a:rPr sz="1875" spc="67" baseline="-24444" dirty="0">
                <a:latin typeface="Times New Roman"/>
                <a:cs typeface="Times New Roman"/>
              </a:rPr>
              <a:t>y</a:t>
            </a:r>
            <a:endParaRPr sz="1875" baseline="-24444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395"/>
              </a:spcBef>
            </a:pPr>
            <a:r>
              <a:rPr sz="3150" spc="135" baseline="14550" dirty="0">
                <a:latin typeface="Times New Roman"/>
                <a:cs typeface="Times New Roman"/>
              </a:rPr>
              <a:t>D</a:t>
            </a:r>
            <a:r>
              <a:rPr sz="1250" spc="-5" dirty="0">
                <a:latin typeface="Times New Roman"/>
                <a:cs typeface="Times New Roman"/>
              </a:rPr>
              <a:t>2n</a:t>
            </a:r>
            <a:r>
              <a:rPr sz="1250" dirty="0">
                <a:latin typeface="Times New Roman"/>
                <a:cs typeface="Times New Roman"/>
              </a:rPr>
              <a:t> </a:t>
            </a:r>
            <a:r>
              <a:rPr sz="1250" spc="135" dirty="0">
                <a:latin typeface="Times New Roman"/>
                <a:cs typeface="Times New Roman"/>
              </a:rPr>
              <a:t> </a:t>
            </a:r>
            <a:r>
              <a:rPr sz="3150" spc="22" baseline="14550" dirty="0">
                <a:latin typeface="Symbol"/>
                <a:cs typeface="Symbol"/>
              </a:rPr>
              <a:t></a:t>
            </a:r>
            <a:r>
              <a:rPr sz="3150" spc="-44" baseline="14550" dirty="0">
                <a:latin typeface="Times New Roman"/>
                <a:cs typeface="Times New Roman"/>
              </a:rPr>
              <a:t> </a:t>
            </a:r>
            <a:r>
              <a:rPr sz="3150" spc="-67" baseline="14550" dirty="0">
                <a:latin typeface="Times New Roman"/>
                <a:cs typeface="Times New Roman"/>
              </a:rPr>
              <a:t>D</a:t>
            </a:r>
            <a:r>
              <a:rPr sz="1250" spc="-5" dirty="0">
                <a:latin typeface="Times New Roman"/>
                <a:cs typeface="Times New Roman"/>
              </a:rPr>
              <a:t>1n</a:t>
            </a:r>
            <a:r>
              <a:rPr sz="1250" dirty="0">
                <a:latin typeface="Times New Roman"/>
                <a:cs typeface="Times New Roman"/>
              </a:rPr>
              <a:t> </a:t>
            </a:r>
            <a:r>
              <a:rPr sz="1250" spc="105" dirty="0">
                <a:latin typeface="Times New Roman"/>
                <a:cs typeface="Times New Roman"/>
              </a:rPr>
              <a:t> </a:t>
            </a:r>
            <a:r>
              <a:rPr sz="3150" spc="44" baseline="14550" dirty="0">
                <a:latin typeface="Symbol"/>
                <a:cs typeface="Symbol"/>
              </a:rPr>
              <a:t></a:t>
            </a:r>
            <a:r>
              <a:rPr sz="3150" spc="-247" baseline="14550" dirty="0">
                <a:latin typeface="Times New Roman"/>
                <a:cs typeface="Times New Roman"/>
              </a:rPr>
              <a:t> </a:t>
            </a:r>
            <a:r>
              <a:rPr sz="3375" spc="150" baseline="13580" dirty="0">
                <a:latin typeface="Symbol"/>
                <a:cs typeface="Symbol"/>
              </a:rPr>
              <a:t></a:t>
            </a:r>
            <a:r>
              <a:rPr sz="1250" dirty="0">
                <a:latin typeface="Times New Roman"/>
                <a:cs typeface="Times New Roman"/>
              </a:rPr>
              <a:t>0</a:t>
            </a:r>
            <a:r>
              <a:rPr sz="3375" spc="187" baseline="13580" dirty="0">
                <a:latin typeface="Symbol"/>
                <a:cs typeface="Symbol"/>
              </a:rPr>
              <a:t></a:t>
            </a:r>
            <a:r>
              <a:rPr sz="1250" i="1" spc="-5" dirty="0">
                <a:latin typeface="Times New Roman"/>
                <a:cs typeface="Times New Roman"/>
              </a:rPr>
              <a:t>r</a:t>
            </a:r>
            <a:r>
              <a:rPr sz="1250" i="1" spc="-145" dirty="0">
                <a:latin typeface="Times New Roman"/>
                <a:cs typeface="Times New Roman"/>
              </a:rPr>
              <a:t> </a:t>
            </a:r>
            <a:r>
              <a:rPr sz="1250" spc="100" dirty="0">
                <a:latin typeface="Times New Roman"/>
                <a:cs typeface="Times New Roman"/>
              </a:rPr>
              <a:t>2</a:t>
            </a:r>
            <a:r>
              <a:rPr sz="3150" spc="187" baseline="14550" dirty="0">
                <a:latin typeface="Times New Roman"/>
                <a:cs typeface="Times New Roman"/>
              </a:rPr>
              <a:t>E</a:t>
            </a:r>
            <a:r>
              <a:rPr sz="1250" spc="80" dirty="0">
                <a:latin typeface="Times New Roman"/>
                <a:cs typeface="Times New Roman"/>
              </a:rPr>
              <a:t>2</a:t>
            </a:r>
            <a:r>
              <a:rPr sz="1250" i="1" spc="-5" dirty="0">
                <a:latin typeface="Times New Roman"/>
                <a:cs typeface="Times New Roman"/>
              </a:rPr>
              <a:t>n</a:t>
            </a:r>
            <a:r>
              <a:rPr sz="1250" i="1" dirty="0">
                <a:latin typeface="Times New Roman"/>
                <a:cs typeface="Times New Roman"/>
              </a:rPr>
              <a:t> </a:t>
            </a:r>
            <a:r>
              <a:rPr sz="1250" i="1" spc="100" dirty="0">
                <a:latin typeface="Times New Roman"/>
                <a:cs typeface="Times New Roman"/>
              </a:rPr>
              <a:t> </a:t>
            </a:r>
            <a:r>
              <a:rPr sz="3150" spc="22" baseline="14550" dirty="0">
                <a:latin typeface="Symbol"/>
                <a:cs typeface="Symbol"/>
              </a:rPr>
              <a:t></a:t>
            </a:r>
            <a:r>
              <a:rPr sz="3150" spc="-202" baseline="14550" dirty="0">
                <a:latin typeface="Times New Roman"/>
                <a:cs typeface="Times New Roman"/>
              </a:rPr>
              <a:t> </a:t>
            </a:r>
            <a:r>
              <a:rPr sz="3375" spc="150" baseline="13580" dirty="0">
                <a:latin typeface="Symbol"/>
                <a:cs typeface="Symbol"/>
              </a:rPr>
              <a:t></a:t>
            </a:r>
            <a:r>
              <a:rPr sz="1250" spc="-5" dirty="0">
                <a:latin typeface="Times New Roman"/>
                <a:cs typeface="Times New Roman"/>
              </a:rPr>
              <a:t>0</a:t>
            </a:r>
            <a:r>
              <a:rPr sz="3375" spc="187" baseline="13580" dirty="0">
                <a:latin typeface="Symbol"/>
                <a:cs typeface="Symbol"/>
              </a:rPr>
              <a:t></a:t>
            </a:r>
            <a:r>
              <a:rPr sz="1250" i="1" spc="25" dirty="0">
                <a:latin typeface="Times New Roman"/>
                <a:cs typeface="Times New Roman"/>
              </a:rPr>
              <a:t>r</a:t>
            </a:r>
            <a:r>
              <a:rPr sz="1250" spc="5" dirty="0">
                <a:latin typeface="Times New Roman"/>
                <a:cs typeface="Times New Roman"/>
              </a:rPr>
              <a:t>1</a:t>
            </a:r>
            <a:r>
              <a:rPr sz="3150" spc="-22" baseline="14550" dirty="0">
                <a:latin typeface="Times New Roman"/>
                <a:cs typeface="Times New Roman"/>
              </a:rPr>
              <a:t>E</a:t>
            </a:r>
            <a:r>
              <a:rPr sz="1250" spc="-15" dirty="0">
                <a:latin typeface="Times New Roman"/>
                <a:cs typeface="Times New Roman"/>
              </a:rPr>
              <a:t>1</a:t>
            </a:r>
            <a:r>
              <a:rPr sz="1250" i="1" spc="-5" dirty="0">
                <a:latin typeface="Times New Roman"/>
                <a:cs typeface="Times New Roman"/>
              </a:rPr>
              <a:t>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2110" y="3046150"/>
            <a:ext cx="854075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150" spc="22" baseline="-21164" dirty="0">
                <a:latin typeface="Symbol"/>
                <a:cs typeface="Symbol"/>
              </a:rPr>
              <a:t></a:t>
            </a:r>
            <a:r>
              <a:rPr sz="3150" spc="187" baseline="-21164" dirty="0">
                <a:latin typeface="Times New Roman"/>
                <a:cs typeface="Times New Roman"/>
              </a:rPr>
              <a:t> </a:t>
            </a:r>
            <a:r>
              <a:rPr sz="3375" spc="75" baseline="13580" dirty="0">
                <a:latin typeface="Symbol"/>
                <a:cs typeface="Symbol"/>
              </a:rPr>
              <a:t></a:t>
            </a:r>
            <a:r>
              <a:rPr sz="1250" i="1" spc="50" dirty="0">
                <a:latin typeface="Times New Roman"/>
                <a:cs typeface="Times New Roman"/>
              </a:rPr>
              <a:t>r</a:t>
            </a:r>
            <a:r>
              <a:rPr sz="1250" spc="50" dirty="0">
                <a:latin typeface="Times New Roman"/>
                <a:cs typeface="Times New Roman"/>
              </a:rPr>
              <a:t>1</a:t>
            </a:r>
            <a:r>
              <a:rPr sz="1250" spc="355" dirty="0">
                <a:latin typeface="Times New Roman"/>
                <a:cs typeface="Times New Roman"/>
              </a:rPr>
              <a:t> </a:t>
            </a:r>
            <a:r>
              <a:rPr sz="3150" spc="22" baseline="-21164" dirty="0">
                <a:latin typeface="Times New Roman"/>
                <a:cs typeface="Times New Roman"/>
              </a:rPr>
              <a:t>E</a:t>
            </a:r>
            <a:endParaRPr sz="3150" baseline="-21164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22785" y="3162341"/>
            <a:ext cx="2228850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  <a:tabLst>
                <a:tab pos="887730" algn="l"/>
                <a:tab pos="1739264" algn="l"/>
              </a:tabLst>
            </a:pP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150" dirty="0">
                <a:latin typeface="Times New Roman"/>
                <a:cs typeface="Times New Roman"/>
              </a:rPr>
              <a:t> </a:t>
            </a:r>
            <a:r>
              <a:rPr sz="3150" spc="22" baseline="35714" dirty="0">
                <a:latin typeface="Times New Roman"/>
                <a:cs typeface="Times New Roman"/>
              </a:rPr>
              <a:t>4</a:t>
            </a:r>
            <a:r>
              <a:rPr sz="3150" spc="-120" baseline="35714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Times New Roman"/>
                <a:cs typeface="Times New Roman"/>
              </a:rPr>
              <a:t>E	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155" dirty="0">
                <a:latin typeface="Times New Roman"/>
                <a:cs typeface="Times New Roman"/>
              </a:rPr>
              <a:t> </a:t>
            </a:r>
            <a:r>
              <a:rPr sz="3150" spc="22" baseline="35714" dirty="0">
                <a:latin typeface="Times New Roman"/>
                <a:cs typeface="Times New Roman"/>
              </a:rPr>
              <a:t>4</a:t>
            </a:r>
            <a:r>
              <a:rPr sz="3150" spc="-225" baseline="35714" dirty="0">
                <a:latin typeface="Times New Roman"/>
                <a:cs typeface="Times New Roman"/>
              </a:rPr>
              <a:t> </a:t>
            </a:r>
            <a:r>
              <a:rPr sz="2100" spc="-25" dirty="0">
                <a:latin typeface="Times New Roman"/>
                <a:cs typeface="Times New Roman"/>
              </a:rPr>
              <a:t>3a	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85" dirty="0">
                <a:latin typeface="Times New Roman"/>
                <a:cs typeface="Times New Roman"/>
              </a:rPr>
              <a:t> </a:t>
            </a:r>
            <a:r>
              <a:rPr sz="2100" spc="-60" dirty="0">
                <a:latin typeface="Times New Roman"/>
                <a:cs typeface="Times New Roman"/>
              </a:rPr>
              <a:t>4a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067" y="3664066"/>
            <a:ext cx="4602480" cy="132778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90"/>
              </a:spcBef>
              <a:tabLst>
                <a:tab pos="3507740" algn="l"/>
              </a:tabLst>
            </a:pPr>
            <a:r>
              <a:rPr sz="2100" spc="60" dirty="0">
                <a:latin typeface="Times New Roman"/>
                <a:cs typeface="Times New Roman"/>
              </a:rPr>
              <a:t>E</a:t>
            </a:r>
            <a:r>
              <a:rPr sz="1875" spc="89" baseline="-24444" dirty="0">
                <a:latin typeface="Times New Roman"/>
                <a:cs typeface="Times New Roman"/>
              </a:rPr>
              <a:t>2</a:t>
            </a:r>
            <a:r>
              <a:rPr sz="1875" spc="-67" baseline="-24444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Times New Roman"/>
                <a:cs typeface="Times New Roman"/>
              </a:rPr>
              <a:t>=E</a:t>
            </a:r>
            <a:r>
              <a:rPr sz="1875" spc="44" baseline="-24444" dirty="0">
                <a:latin typeface="Times New Roman"/>
                <a:cs typeface="Times New Roman"/>
              </a:rPr>
              <a:t>2t</a:t>
            </a:r>
            <a:r>
              <a:rPr sz="1875" spc="37" baseline="-24444" dirty="0">
                <a:latin typeface="Times New Roman"/>
                <a:cs typeface="Times New Roman"/>
              </a:rPr>
              <a:t> </a:t>
            </a:r>
            <a:r>
              <a:rPr sz="2100" spc="55" dirty="0">
                <a:latin typeface="Times New Roman"/>
                <a:cs typeface="Times New Roman"/>
              </a:rPr>
              <a:t>+E</a:t>
            </a:r>
            <a:r>
              <a:rPr sz="1875" spc="82" baseline="-24444" dirty="0">
                <a:latin typeface="Times New Roman"/>
                <a:cs typeface="Times New Roman"/>
              </a:rPr>
              <a:t>2</a:t>
            </a:r>
            <a:r>
              <a:rPr sz="1875" i="1" spc="82" baseline="-24444" dirty="0">
                <a:latin typeface="Times New Roman"/>
                <a:cs typeface="Times New Roman"/>
              </a:rPr>
              <a:t>n  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95" dirty="0">
                <a:latin typeface="Times New Roman"/>
                <a:cs typeface="Times New Roman"/>
              </a:rPr>
              <a:t> </a:t>
            </a:r>
            <a:r>
              <a:rPr sz="2100" spc="70" dirty="0">
                <a:latin typeface="Times New Roman"/>
                <a:cs typeface="Times New Roman"/>
              </a:rPr>
              <a:t>5a</a:t>
            </a:r>
            <a:r>
              <a:rPr sz="1875" spc="104" baseline="-24444" dirty="0">
                <a:latin typeface="Times New Roman"/>
                <a:cs typeface="Times New Roman"/>
              </a:rPr>
              <a:t>x</a:t>
            </a:r>
            <a:r>
              <a:rPr sz="1875" spc="-22" baseline="-24444" dirty="0">
                <a:latin typeface="Times New Roman"/>
                <a:cs typeface="Times New Roman"/>
              </a:rPr>
              <a:t> </a:t>
            </a:r>
            <a:r>
              <a:rPr sz="2100" spc="45" dirty="0">
                <a:latin typeface="Times New Roman"/>
                <a:cs typeface="Times New Roman"/>
              </a:rPr>
              <a:t>-2a</a:t>
            </a:r>
            <a:r>
              <a:rPr sz="1875" spc="67" baseline="-24444" dirty="0">
                <a:latin typeface="Times New Roman"/>
                <a:cs typeface="Times New Roman"/>
              </a:rPr>
              <a:t>y</a:t>
            </a:r>
            <a:r>
              <a:rPr sz="1875" spc="427" baseline="-24444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Symbol"/>
                <a:cs typeface="Symbol"/>
              </a:rPr>
              <a:t></a:t>
            </a:r>
            <a:r>
              <a:rPr sz="2100" spc="-130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4a</a:t>
            </a:r>
            <a:r>
              <a:rPr sz="2100" spc="-295" dirty="0">
                <a:latin typeface="Times New Roman"/>
                <a:cs typeface="Times New Roman"/>
              </a:rPr>
              <a:t> </a:t>
            </a:r>
            <a:r>
              <a:rPr sz="1875" i="1" spc="-7" baseline="-24444" dirty="0">
                <a:latin typeface="Times New Roman"/>
                <a:cs typeface="Times New Roman"/>
              </a:rPr>
              <a:t>z	</a:t>
            </a:r>
            <a:r>
              <a:rPr sz="2100" spc="15" dirty="0">
                <a:latin typeface="Times New Roman"/>
                <a:cs typeface="Times New Roman"/>
              </a:rPr>
              <a:t>kV/m</a:t>
            </a:r>
            <a:endParaRPr sz="21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1000"/>
              </a:spcBef>
            </a:pPr>
            <a:r>
              <a:rPr sz="2100" spc="360" dirty="0">
                <a:latin typeface="Symbol"/>
                <a:cs typeface="Symbol"/>
              </a:rPr>
              <a:t></a:t>
            </a:r>
            <a:r>
              <a:rPr sz="2100" spc="-165" dirty="0">
                <a:latin typeface="Times New Roman"/>
                <a:cs typeface="Times New Roman"/>
              </a:rPr>
              <a:t> </a:t>
            </a:r>
            <a:endParaRPr sz="2100">
              <a:latin typeface="Times New Roman"/>
              <a:cs typeface="Times New Roman"/>
            </a:endParaRPr>
          </a:p>
          <a:p>
            <a:pPr marL="71755">
              <a:lnSpc>
                <a:spcPct val="100000"/>
              </a:lnSpc>
              <a:spcBef>
                <a:spcPts val="525"/>
              </a:spcBef>
              <a:tabLst>
                <a:tab pos="520065" algn="l"/>
                <a:tab pos="1931035" algn="l"/>
              </a:tabLst>
            </a:pPr>
            <a:r>
              <a:rPr sz="2100" spc="5" dirty="0">
                <a:latin typeface="Times New Roman"/>
                <a:cs typeface="Times New Roman"/>
              </a:rPr>
              <a:t>(b)	</a:t>
            </a:r>
            <a:r>
              <a:rPr sz="2250" spc="-45" dirty="0">
                <a:latin typeface="Symbol"/>
                <a:cs typeface="Symbol"/>
              </a:rPr>
              <a:t></a:t>
            </a:r>
            <a:r>
              <a:rPr sz="1875" spc="-67" baseline="-24444" dirty="0">
                <a:latin typeface="Times New Roman"/>
                <a:cs typeface="Times New Roman"/>
              </a:rPr>
              <a:t>1</a:t>
            </a:r>
            <a:r>
              <a:rPr sz="1875" spc="-209" baseline="-24444" dirty="0">
                <a:latin typeface="Times New Roman"/>
                <a:cs typeface="Times New Roman"/>
              </a:rPr>
              <a:t> </a:t>
            </a:r>
            <a:r>
              <a:rPr sz="2100" spc="-20" dirty="0">
                <a:latin typeface="Times New Roman"/>
                <a:cs typeface="Times New Roman"/>
              </a:rPr>
              <a:t>=90-</a:t>
            </a:r>
            <a:r>
              <a:rPr sz="2250" spc="-20" dirty="0">
                <a:latin typeface="Symbol"/>
                <a:cs typeface="Symbol"/>
              </a:rPr>
              <a:t></a:t>
            </a:r>
            <a:r>
              <a:rPr sz="1875" spc="-30" baseline="-24444" dirty="0">
                <a:latin typeface="Times New Roman"/>
                <a:cs typeface="Times New Roman"/>
              </a:rPr>
              <a:t>1	</a:t>
            </a:r>
            <a:r>
              <a:rPr sz="2100" spc="50" dirty="0">
                <a:latin typeface="Times New Roman"/>
                <a:cs typeface="Times New Roman"/>
              </a:rPr>
              <a:t>,</a:t>
            </a:r>
            <a:r>
              <a:rPr sz="2250" spc="50" dirty="0">
                <a:latin typeface="Symbol"/>
                <a:cs typeface="Symbol"/>
              </a:rPr>
              <a:t></a:t>
            </a:r>
            <a:r>
              <a:rPr sz="1875" spc="75" baseline="-24444" dirty="0">
                <a:latin typeface="Times New Roman"/>
                <a:cs typeface="Times New Roman"/>
              </a:rPr>
              <a:t>2</a:t>
            </a:r>
            <a:r>
              <a:rPr sz="1875" spc="-97" baseline="-24444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=90-</a:t>
            </a:r>
            <a:r>
              <a:rPr sz="2250" spc="5" dirty="0">
                <a:latin typeface="Symbol"/>
                <a:cs typeface="Symbol"/>
              </a:rPr>
              <a:t></a:t>
            </a:r>
            <a:r>
              <a:rPr sz="1875" spc="7" baseline="-24444" dirty="0">
                <a:latin typeface="Times New Roman"/>
                <a:cs typeface="Times New Roman"/>
              </a:rPr>
              <a:t>2</a:t>
            </a:r>
            <a:endParaRPr sz="1875" baseline="-24444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005638" y="5121368"/>
            <a:ext cx="6365875" cy="1610360"/>
            <a:chOff x="1005638" y="5121368"/>
            <a:chExt cx="6365875" cy="1610360"/>
          </a:xfrm>
        </p:grpSpPr>
        <p:sp>
          <p:nvSpPr>
            <p:cNvPr id="24" name="object 24"/>
            <p:cNvSpPr/>
            <p:nvPr/>
          </p:nvSpPr>
          <p:spPr>
            <a:xfrm>
              <a:off x="1039547" y="5127083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5">
                  <a:moveTo>
                    <a:pt x="0" y="0"/>
                  </a:moveTo>
                  <a:lnTo>
                    <a:pt x="0" y="32418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51179" y="5127083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5">
                  <a:moveTo>
                    <a:pt x="0" y="0"/>
                  </a:moveTo>
                  <a:lnTo>
                    <a:pt x="0" y="32418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57168" y="5534419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5">
                  <a:moveTo>
                    <a:pt x="0" y="0"/>
                  </a:moveTo>
                  <a:lnTo>
                    <a:pt x="0" y="32418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434263" y="5534419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5">
                  <a:moveTo>
                    <a:pt x="0" y="0"/>
                  </a:moveTo>
                  <a:lnTo>
                    <a:pt x="0" y="32418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11353" y="5485087"/>
              <a:ext cx="473709" cy="0"/>
            </a:xfrm>
            <a:custGeom>
              <a:avLst/>
              <a:gdLst/>
              <a:ahLst/>
              <a:cxnLst/>
              <a:rect l="l" t="t" r="r" b="b"/>
              <a:pathLst>
                <a:path w="473709">
                  <a:moveTo>
                    <a:pt x="0" y="0"/>
                  </a:moveTo>
                  <a:lnTo>
                    <a:pt x="473659" y="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97260" y="5703553"/>
              <a:ext cx="27940" cy="15875"/>
            </a:xfrm>
            <a:custGeom>
              <a:avLst/>
              <a:gdLst/>
              <a:ahLst/>
              <a:cxnLst/>
              <a:rect l="l" t="t" r="r" b="b"/>
              <a:pathLst>
                <a:path w="27939" h="15875">
                  <a:moveTo>
                    <a:pt x="0" y="15506"/>
                  </a:moveTo>
                  <a:lnTo>
                    <a:pt x="2749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824751" y="5703555"/>
              <a:ext cx="66040" cy="108585"/>
            </a:xfrm>
            <a:custGeom>
              <a:avLst/>
              <a:gdLst/>
              <a:ahLst/>
              <a:cxnLst/>
              <a:rect l="l" t="t" r="r" b="b"/>
              <a:pathLst>
                <a:path w="66039" h="108585">
                  <a:moveTo>
                    <a:pt x="0" y="0"/>
                  </a:moveTo>
                  <a:lnTo>
                    <a:pt x="65557" y="10853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890302" y="5525255"/>
              <a:ext cx="72390" cy="287020"/>
            </a:xfrm>
            <a:custGeom>
              <a:avLst/>
              <a:gdLst/>
              <a:ahLst/>
              <a:cxnLst/>
              <a:rect l="l" t="t" r="r" b="b"/>
              <a:pathLst>
                <a:path w="72389" h="287020">
                  <a:moveTo>
                    <a:pt x="0" y="286829"/>
                  </a:moveTo>
                  <a:lnTo>
                    <a:pt x="718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962196" y="5525257"/>
              <a:ext cx="664845" cy="0"/>
            </a:xfrm>
            <a:custGeom>
              <a:avLst/>
              <a:gdLst/>
              <a:ahLst/>
              <a:cxnLst/>
              <a:rect l="l" t="t" r="r" b="b"/>
              <a:pathLst>
                <a:path w="664844">
                  <a:moveTo>
                    <a:pt x="0" y="0"/>
                  </a:moveTo>
                  <a:lnTo>
                    <a:pt x="66467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95147" y="5518915"/>
              <a:ext cx="831850" cy="293370"/>
            </a:xfrm>
            <a:custGeom>
              <a:avLst/>
              <a:gdLst/>
              <a:ahLst/>
              <a:cxnLst/>
              <a:rect l="l" t="t" r="r" b="b"/>
              <a:pathLst>
                <a:path w="831850" h="293370">
                  <a:moveTo>
                    <a:pt x="831722" y="0"/>
                  </a:moveTo>
                  <a:lnTo>
                    <a:pt x="162115" y="0"/>
                  </a:lnTo>
                  <a:lnTo>
                    <a:pt x="95859" y="264985"/>
                  </a:lnTo>
                  <a:lnTo>
                    <a:pt x="37350" y="176187"/>
                  </a:lnTo>
                  <a:lnTo>
                    <a:pt x="0" y="196621"/>
                  </a:lnTo>
                  <a:lnTo>
                    <a:pt x="4229" y="204368"/>
                  </a:lnTo>
                  <a:lnTo>
                    <a:pt x="22555" y="193802"/>
                  </a:lnTo>
                  <a:lnTo>
                    <a:pt x="88811" y="293166"/>
                  </a:lnTo>
                  <a:lnTo>
                    <a:pt x="102209" y="293166"/>
                  </a:lnTo>
                  <a:lnTo>
                    <a:pt x="171983" y="13385"/>
                  </a:lnTo>
                  <a:lnTo>
                    <a:pt x="831722" y="13385"/>
                  </a:lnTo>
                  <a:lnTo>
                    <a:pt x="8317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772592" y="5485087"/>
              <a:ext cx="876935" cy="0"/>
            </a:xfrm>
            <a:custGeom>
              <a:avLst/>
              <a:gdLst/>
              <a:ahLst/>
              <a:cxnLst/>
              <a:rect l="l" t="t" r="r" b="b"/>
              <a:pathLst>
                <a:path w="876935">
                  <a:moveTo>
                    <a:pt x="0" y="0"/>
                  </a:moveTo>
                  <a:lnTo>
                    <a:pt x="876833" y="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61675" y="5703553"/>
              <a:ext cx="27940" cy="15875"/>
            </a:xfrm>
            <a:custGeom>
              <a:avLst/>
              <a:gdLst/>
              <a:ahLst/>
              <a:cxnLst/>
              <a:rect l="l" t="t" r="r" b="b"/>
              <a:pathLst>
                <a:path w="27939" h="15875">
                  <a:moveTo>
                    <a:pt x="0" y="15506"/>
                  </a:moveTo>
                  <a:lnTo>
                    <a:pt x="2749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989164" y="5703555"/>
              <a:ext cx="66040" cy="108585"/>
            </a:xfrm>
            <a:custGeom>
              <a:avLst/>
              <a:gdLst/>
              <a:ahLst/>
              <a:cxnLst/>
              <a:rect l="l" t="t" r="r" b="b"/>
              <a:pathLst>
                <a:path w="66039" h="108585">
                  <a:moveTo>
                    <a:pt x="0" y="0"/>
                  </a:moveTo>
                  <a:lnTo>
                    <a:pt x="65557" y="10853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054715" y="5525255"/>
              <a:ext cx="72390" cy="287020"/>
            </a:xfrm>
            <a:custGeom>
              <a:avLst/>
              <a:gdLst/>
              <a:ahLst/>
              <a:cxnLst/>
              <a:rect l="l" t="t" r="r" b="b"/>
              <a:pathLst>
                <a:path w="72389" h="287020">
                  <a:moveTo>
                    <a:pt x="0" y="286829"/>
                  </a:moveTo>
                  <a:lnTo>
                    <a:pt x="718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126610" y="5525257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5">
                  <a:moveTo>
                    <a:pt x="0" y="0"/>
                  </a:moveTo>
                  <a:lnTo>
                    <a:pt x="2925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959561" y="5518915"/>
              <a:ext cx="459740" cy="293370"/>
            </a:xfrm>
            <a:custGeom>
              <a:avLst/>
              <a:gdLst/>
              <a:ahLst/>
              <a:cxnLst/>
              <a:rect l="l" t="t" r="r" b="b"/>
              <a:pathLst>
                <a:path w="459739" h="293370">
                  <a:moveTo>
                    <a:pt x="459562" y="0"/>
                  </a:moveTo>
                  <a:lnTo>
                    <a:pt x="162115" y="0"/>
                  </a:lnTo>
                  <a:lnTo>
                    <a:pt x="95859" y="264985"/>
                  </a:lnTo>
                  <a:lnTo>
                    <a:pt x="37350" y="176187"/>
                  </a:lnTo>
                  <a:lnTo>
                    <a:pt x="0" y="196621"/>
                  </a:lnTo>
                  <a:lnTo>
                    <a:pt x="4229" y="204368"/>
                  </a:lnTo>
                  <a:lnTo>
                    <a:pt x="22555" y="193802"/>
                  </a:lnTo>
                  <a:lnTo>
                    <a:pt x="88811" y="293166"/>
                  </a:lnTo>
                  <a:lnTo>
                    <a:pt x="102209" y="293166"/>
                  </a:lnTo>
                  <a:lnTo>
                    <a:pt x="171983" y="13385"/>
                  </a:lnTo>
                  <a:lnTo>
                    <a:pt x="459562" y="13385"/>
                  </a:lnTo>
                  <a:lnTo>
                    <a:pt x="4595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937005" y="5485087"/>
              <a:ext cx="504825" cy="0"/>
            </a:xfrm>
            <a:custGeom>
              <a:avLst/>
              <a:gdLst/>
              <a:ahLst/>
              <a:cxnLst/>
              <a:rect l="l" t="t" r="r" b="b"/>
              <a:pathLst>
                <a:path w="504825">
                  <a:moveTo>
                    <a:pt x="0" y="0"/>
                  </a:moveTo>
                  <a:lnTo>
                    <a:pt x="504672" y="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69150" y="5993907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5">
                  <a:moveTo>
                    <a:pt x="0" y="0"/>
                  </a:moveTo>
                  <a:lnTo>
                    <a:pt x="0" y="32418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98404" y="5993907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5">
                  <a:moveTo>
                    <a:pt x="0" y="0"/>
                  </a:moveTo>
                  <a:lnTo>
                    <a:pt x="0" y="32418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086067" y="6401242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4">
                  <a:moveTo>
                    <a:pt x="0" y="0"/>
                  </a:moveTo>
                  <a:lnTo>
                    <a:pt x="0" y="32418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80783" y="6401242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4">
                  <a:moveTo>
                    <a:pt x="0" y="0"/>
                  </a:moveTo>
                  <a:lnTo>
                    <a:pt x="0" y="32418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040956" y="6351911"/>
              <a:ext cx="491490" cy="0"/>
            </a:xfrm>
            <a:custGeom>
              <a:avLst/>
              <a:gdLst/>
              <a:ahLst/>
              <a:cxnLst/>
              <a:rect l="l" t="t" r="r" b="b"/>
              <a:pathLst>
                <a:path w="491490">
                  <a:moveTo>
                    <a:pt x="0" y="0"/>
                  </a:moveTo>
                  <a:lnTo>
                    <a:pt x="491286" y="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844487" y="6570376"/>
              <a:ext cx="27940" cy="15875"/>
            </a:xfrm>
            <a:custGeom>
              <a:avLst/>
              <a:gdLst/>
              <a:ahLst/>
              <a:cxnLst/>
              <a:rect l="l" t="t" r="r" b="b"/>
              <a:pathLst>
                <a:path w="27939" h="15875">
                  <a:moveTo>
                    <a:pt x="0" y="15506"/>
                  </a:moveTo>
                  <a:lnTo>
                    <a:pt x="2749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871976" y="6570380"/>
              <a:ext cx="66040" cy="108585"/>
            </a:xfrm>
            <a:custGeom>
              <a:avLst/>
              <a:gdLst/>
              <a:ahLst/>
              <a:cxnLst/>
              <a:rect l="l" t="t" r="r" b="b"/>
              <a:pathLst>
                <a:path w="66039" h="108584">
                  <a:moveTo>
                    <a:pt x="0" y="0"/>
                  </a:moveTo>
                  <a:lnTo>
                    <a:pt x="65557" y="10853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937527" y="6392078"/>
              <a:ext cx="72390" cy="287020"/>
            </a:xfrm>
            <a:custGeom>
              <a:avLst/>
              <a:gdLst/>
              <a:ahLst/>
              <a:cxnLst/>
              <a:rect l="l" t="t" r="r" b="b"/>
              <a:pathLst>
                <a:path w="72389" h="287020">
                  <a:moveTo>
                    <a:pt x="0" y="286829"/>
                  </a:moveTo>
                  <a:lnTo>
                    <a:pt x="718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009421" y="6392081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5">
                  <a:moveTo>
                    <a:pt x="0" y="0"/>
                  </a:moveTo>
                  <a:lnTo>
                    <a:pt x="2925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42372" y="6385738"/>
              <a:ext cx="459740" cy="293370"/>
            </a:xfrm>
            <a:custGeom>
              <a:avLst/>
              <a:gdLst/>
              <a:ahLst/>
              <a:cxnLst/>
              <a:rect l="l" t="t" r="r" b="b"/>
              <a:pathLst>
                <a:path w="459739" h="293370">
                  <a:moveTo>
                    <a:pt x="459562" y="0"/>
                  </a:moveTo>
                  <a:lnTo>
                    <a:pt x="162115" y="0"/>
                  </a:lnTo>
                  <a:lnTo>
                    <a:pt x="95859" y="264985"/>
                  </a:lnTo>
                  <a:lnTo>
                    <a:pt x="37350" y="176187"/>
                  </a:lnTo>
                  <a:lnTo>
                    <a:pt x="0" y="196621"/>
                  </a:lnTo>
                  <a:lnTo>
                    <a:pt x="4229" y="204368"/>
                  </a:lnTo>
                  <a:lnTo>
                    <a:pt x="22555" y="193802"/>
                  </a:lnTo>
                  <a:lnTo>
                    <a:pt x="88811" y="293166"/>
                  </a:lnTo>
                  <a:lnTo>
                    <a:pt x="102209" y="293166"/>
                  </a:lnTo>
                  <a:lnTo>
                    <a:pt x="171983" y="13385"/>
                  </a:lnTo>
                  <a:lnTo>
                    <a:pt x="459562" y="13385"/>
                  </a:lnTo>
                  <a:lnTo>
                    <a:pt x="4595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819817" y="6351911"/>
              <a:ext cx="504825" cy="0"/>
            </a:xfrm>
            <a:custGeom>
              <a:avLst/>
              <a:gdLst/>
              <a:ahLst/>
              <a:cxnLst/>
              <a:rect l="l" t="t" r="r" b="b"/>
              <a:pathLst>
                <a:path w="504825">
                  <a:moveTo>
                    <a:pt x="0" y="0"/>
                  </a:moveTo>
                  <a:lnTo>
                    <a:pt x="504672" y="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082755" y="6351911"/>
              <a:ext cx="645795" cy="0"/>
            </a:xfrm>
            <a:custGeom>
              <a:avLst/>
              <a:gdLst/>
              <a:ahLst/>
              <a:cxnLst/>
              <a:rect l="l" t="t" r="r" b="b"/>
              <a:pathLst>
                <a:path w="645795">
                  <a:moveTo>
                    <a:pt x="0" y="0"/>
                  </a:moveTo>
                  <a:lnTo>
                    <a:pt x="645642" y="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015978" y="6351911"/>
              <a:ext cx="349885" cy="0"/>
            </a:xfrm>
            <a:custGeom>
              <a:avLst/>
              <a:gdLst/>
              <a:ahLst/>
              <a:cxnLst/>
              <a:rect l="l" t="t" r="r" b="b"/>
              <a:pathLst>
                <a:path w="349884">
                  <a:moveTo>
                    <a:pt x="0" y="0"/>
                  </a:moveTo>
                  <a:lnTo>
                    <a:pt x="349605" y="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222795" y="5256034"/>
            <a:ext cx="18351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5" dirty="0">
                <a:latin typeface="Times New Roman"/>
                <a:cs typeface="Times New Roman"/>
              </a:rPr>
              <a:t>1n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6458" y="5451940"/>
            <a:ext cx="10477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5" dirty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71597" y="5451940"/>
            <a:ext cx="10477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5" dirty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190322" y="5451940"/>
            <a:ext cx="10477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5" dirty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40320" y="5663315"/>
            <a:ext cx="14859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5" dirty="0">
                <a:latin typeface="Times New Roman"/>
                <a:cs typeface="Times New Roman"/>
              </a:rPr>
              <a:t>1t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269845" y="6122849"/>
            <a:ext cx="18351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5" dirty="0">
                <a:latin typeface="Times New Roman"/>
                <a:cs typeface="Times New Roman"/>
              </a:rPr>
              <a:t>2n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43983" y="6318755"/>
            <a:ext cx="10477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5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872076" y="6318755"/>
            <a:ext cx="10477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5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33115" y="6318755"/>
            <a:ext cx="104775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5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86897" y="6530130"/>
            <a:ext cx="14859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5" dirty="0">
                <a:latin typeface="Times New Roman"/>
                <a:cs typeface="Times New Roman"/>
              </a:rPr>
              <a:t>2t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60679" y="5073508"/>
            <a:ext cx="191135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15" dirty="0">
                <a:latin typeface="Times New Roman"/>
                <a:cs typeface="Times New Roman"/>
              </a:rPr>
              <a:t>E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134938" y="5098947"/>
            <a:ext cx="161290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15" dirty="0">
                <a:latin typeface="Times New Roman"/>
                <a:cs typeface="Times New Roman"/>
              </a:rPr>
              <a:t>3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113383" y="5098947"/>
            <a:ext cx="161290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15" dirty="0">
                <a:latin typeface="Times New Roman"/>
                <a:cs typeface="Times New Roman"/>
              </a:rPr>
              <a:t>3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078543" y="5480789"/>
            <a:ext cx="191135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15" dirty="0">
                <a:latin typeface="Times New Roman"/>
                <a:cs typeface="Times New Roman"/>
              </a:rPr>
              <a:t>E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90452" y="5940298"/>
            <a:ext cx="191135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15" dirty="0">
                <a:latin typeface="Times New Roman"/>
                <a:cs typeface="Times New Roman"/>
              </a:rPr>
              <a:t>E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996089" y="5965736"/>
            <a:ext cx="161290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15" dirty="0">
                <a:latin typeface="Times New Roman"/>
                <a:cs typeface="Times New Roman"/>
              </a:rPr>
              <a:t>4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107233" y="6347578"/>
            <a:ext cx="191135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15" dirty="0">
                <a:latin typeface="Times New Roman"/>
                <a:cs typeface="Times New Roman"/>
              </a:rPr>
              <a:t>E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008539" y="6368686"/>
            <a:ext cx="296545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15" dirty="0">
                <a:latin typeface="Times New Roman"/>
                <a:cs typeface="Times New Roman"/>
              </a:rPr>
              <a:t>29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596459" y="6530130"/>
            <a:ext cx="74168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66420" algn="l"/>
              </a:tabLst>
            </a:pPr>
            <a:r>
              <a:rPr sz="1250" spc="-5" dirty="0">
                <a:latin typeface="Times New Roman"/>
                <a:cs typeface="Times New Roman"/>
              </a:rPr>
              <a:t>2	</a:t>
            </a:r>
            <a:r>
              <a:rPr sz="1250" i="1" spc="-5" dirty="0">
                <a:latin typeface="Times New Roman"/>
                <a:cs typeface="Times New Roman"/>
              </a:rPr>
              <a:t>r</a:t>
            </a:r>
            <a:r>
              <a:rPr sz="1250" i="1" spc="-145" dirty="0">
                <a:latin typeface="Times New Roman"/>
                <a:cs typeface="Times New Roman"/>
              </a:rPr>
              <a:t> </a:t>
            </a:r>
            <a:r>
              <a:rPr sz="1250" spc="-5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107450" y="5950281"/>
            <a:ext cx="517525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spc="10" dirty="0">
                <a:latin typeface="Times New Roman"/>
                <a:cs typeface="Times New Roman"/>
              </a:rPr>
              <a:t>t</a:t>
            </a:r>
            <a:r>
              <a:rPr sz="2100" spc="-5" dirty="0">
                <a:latin typeface="Times New Roman"/>
                <a:cs typeface="Times New Roman"/>
              </a:rPr>
              <a:t>a</a:t>
            </a:r>
            <a:r>
              <a:rPr sz="2100" spc="180" dirty="0">
                <a:latin typeface="Times New Roman"/>
                <a:cs typeface="Times New Roman"/>
              </a:rPr>
              <a:t>n</a:t>
            </a:r>
            <a:r>
              <a:rPr sz="2250" spc="-65" dirty="0">
                <a:latin typeface="Symbol"/>
                <a:cs typeface="Symbol"/>
              </a:rPr>
              <a:t>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092564" y="6332935"/>
            <a:ext cx="1061085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28369" algn="l"/>
              </a:tabLst>
            </a:pPr>
            <a:r>
              <a:rPr sz="2100" spc="10" dirty="0">
                <a:latin typeface="Times New Roman"/>
                <a:cs typeface="Times New Roman"/>
              </a:rPr>
              <a:t>t</a:t>
            </a:r>
            <a:r>
              <a:rPr sz="2100" spc="-5" dirty="0">
                <a:latin typeface="Times New Roman"/>
                <a:cs typeface="Times New Roman"/>
              </a:rPr>
              <a:t>a</a:t>
            </a:r>
            <a:r>
              <a:rPr sz="2100" spc="180" dirty="0">
                <a:latin typeface="Times New Roman"/>
                <a:cs typeface="Times New Roman"/>
              </a:rPr>
              <a:t>n</a:t>
            </a:r>
            <a:r>
              <a:rPr sz="2250" spc="-65" dirty="0">
                <a:latin typeface="Symbol"/>
                <a:cs typeface="Symbol"/>
              </a:rPr>
              <a:t></a:t>
            </a:r>
            <a:r>
              <a:rPr sz="2250" dirty="0">
                <a:latin typeface="Times New Roman"/>
                <a:cs typeface="Times New Roman"/>
              </a:rPr>
              <a:t>	</a:t>
            </a:r>
            <a:r>
              <a:rPr sz="2250" spc="-55" dirty="0">
                <a:latin typeface="Symbol"/>
                <a:cs typeface="Symbol"/>
              </a:rPr>
              <a:t>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0627" y="5254729"/>
            <a:ext cx="856615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94690" algn="l"/>
              </a:tabLst>
            </a:pPr>
            <a:r>
              <a:rPr sz="2100" spc="10" dirty="0">
                <a:latin typeface="Times New Roman"/>
                <a:cs typeface="Times New Roman"/>
              </a:rPr>
              <a:t>t</a:t>
            </a:r>
            <a:r>
              <a:rPr sz="2100" spc="-5" dirty="0">
                <a:latin typeface="Times New Roman"/>
                <a:cs typeface="Times New Roman"/>
              </a:rPr>
              <a:t>a</a:t>
            </a:r>
            <a:r>
              <a:rPr sz="2100" spc="15" dirty="0">
                <a:latin typeface="Times New Roman"/>
                <a:cs typeface="Times New Roman"/>
              </a:rPr>
              <a:t>n</a:t>
            </a:r>
            <a:r>
              <a:rPr sz="2100" spc="-330" dirty="0">
                <a:latin typeface="Times New Roman"/>
                <a:cs typeface="Times New Roman"/>
              </a:rPr>
              <a:t> </a:t>
            </a:r>
            <a:r>
              <a:rPr sz="2250" spc="-75" dirty="0">
                <a:latin typeface="Symbol"/>
                <a:cs typeface="Symbol"/>
              </a:rPr>
              <a:t></a:t>
            </a:r>
            <a:r>
              <a:rPr sz="2250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544071" y="5269425"/>
            <a:ext cx="1338580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176655" algn="l"/>
              </a:tabLst>
            </a:pP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496359" y="5254782"/>
            <a:ext cx="2557780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3890" algn="l"/>
                <a:tab pos="1862455" algn="l"/>
              </a:tabLst>
            </a:pPr>
            <a:r>
              <a:rPr sz="2100" spc="30" dirty="0">
                <a:latin typeface="Symbol"/>
                <a:cs typeface="Symbol"/>
              </a:rPr>
              <a:t></a:t>
            </a:r>
            <a:r>
              <a:rPr sz="2100" spc="-229" dirty="0">
                <a:latin typeface="Times New Roman"/>
                <a:cs typeface="Times New Roman"/>
              </a:rPr>
              <a:t> </a:t>
            </a:r>
            <a:r>
              <a:rPr sz="2250" spc="-75" dirty="0">
                <a:latin typeface="Symbol"/>
                <a:cs typeface="Symbol"/>
              </a:rPr>
              <a:t></a:t>
            </a:r>
            <a:r>
              <a:rPr sz="2250" spc="-7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29.1</a:t>
            </a:r>
            <a:r>
              <a:rPr sz="2100" spc="15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,</a:t>
            </a:r>
            <a:r>
              <a:rPr sz="2100" spc="310" dirty="0">
                <a:latin typeface="Times New Roman"/>
                <a:cs typeface="Times New Roman"/>
              </a:rPr>
              <a:t> </a:t>
            </a:r>
            <a:r>
              <a:rPr sz="2250" spc="-65" dirty="0">
                <a:latin typeface="Symbol"/>
                <a:cs typeface="Symbol"/>
              </a:rPr>
              <a:t></a:t>
            </a:r>
            <a:r>
              <a:rPr sz="2250" spc="-6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125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60.9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961714" y="5501897"/>
            <a:ext cx="1460500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176655" algn="l"/>
              </a:tabLst>
            </a:pPr>
            <a:r>
              <a:rPr sz="2100" spc="15" dirty="0">
                <a:latin typeface="Times New Roman"/>
                <a:cs typeface="Times New Roman"/>
              </a:rPr>
              <a:t>25</a:t>
            </a:r>
            <a:r>
              <a:rPr sz="2100" spc="-229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Symbol"/>
                <a:cs typeface="Symbol"/>
              </a:rPr>
              <a:t></a:t>
            </a:r>
            <a:r>
              <a:rPr sz="2100" spc="-130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Times New Roman"/>
                <a:cs typeface="Times New Roman"/>
              </a:rPr>
              <a:t>4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Times New Roman"/>
                <a:cs typeface="Times New Roman"/>
              </a:rPr>
              <a:t>29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0640" y="6121582"/>
            <a:ext cx="886460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24535" algn="l"/>
              </a:tabLst>
            </a:pPr>
            <a:r>
              <a:rPr sz="2100" spc="10" dirty="0">
                <a:latin typeface="Times New Roman"/>
                <a:cs typeface="Times New Roman"/>
              </a:rPr>
              <a:t>t</a:t>
            </a:r>
            <a:r>
              <a:rPr sz="2100" spc="-5" dirty="0">
                <a:latin typeface="Times New Roman"/>
                <a:cs typeface="Times New Roman"/>
              </a:rPr>
              <a:t>a</a:t>
            </a:r>
            <a:r>
              <a:rPr sz="2100" spc="15" dirty="0">
                <a:latin typeface="Times New Roman"/>
                <a:cs typeface="Times New Roman"/>
              </a:rPr>
              <a:t>n</a:t>
            </a:r>
            <a:r>
              <a:rPr sz="2100" spc="-330" dirty="0">
                <a:latin typeface="Times New Roman"/>
                <a:cs typeface="Times New Roman"/>
              </a:rPr>
              <a:t> </a:t>
            </a:r>
            <a:r>
              <a:rPr sz="2250" spc="-75" dirty="0">
                <a:latin typeface="Symbol"/>
                <a:cs typeface="Symbol"/>
              </a:rPr>
              <a:t></a:t>
            </a:r>
            <a:r>
              <a:rPr sz="2250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591708" y="6136214"/>
            <a:ext cx="173990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15" dirty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379606" y="6121571"/>
            <a:ext cx="1767205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73735" algn="l"/>
              </a:tabLst>
            </a:pPr>
            <a:r>
              <a:rPr sz="2100" spc="30" dirty="0">
                <a:latin typeface="Symbol"/>
                <a:cs typeface="Symbol"/>
              </a:rPr>
              <a:t></a:t>
            </a:r>
            <a:r>
              <a:rPr sz="2100" spc="-235" dirty="0">
                <a:latin typeface="Times New Roman"/>
                <a:cs typeface="Times New Roman"/>
              </a:rPr>
              <a:t> </a:t>
            </a:r>
            <a:r>
              <a:rPr sz="2250" spc="-75" dirty="0">
                <a:latin typeface="Symbol"/>
                <a:cs typeface="Symbol"/>
              </a:rPr>
              <a:t></a:t>
            </a:r>
            <a:r>
              <a:rPr sz="2250" spc="-7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120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36.6</a:t>
            </a:r>
            <a:r>
              <a:rPr sz="2100" spc="155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,</a:t>
            </a:r>
            <a:r>
              <a:rPr sz="2100" spc="275" dirty="0">
                <a:latin typeface="Times New Roman"/>
                <a:cs typeface="Times New Roman"/>
              </a:rPr>
              <a:t> </a:t>
            </a:r>
            <a:r>
              <a:rPr sz="2250" spc="-65" dirty="0">
                <a:latin typeface="Symbol"/>
                <a:cs typeface="Symbol"/>
              </a:rPr>
              <a:t>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301903" y="6136214"/>
            <a:ext cx="1678939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960119" algn="l"/>
              </a:tabLst>
            </a:pPr>
            <a:r>
              <a:rPr sz="2100" spc="15" dirty="0">
                <a:latin typeface="Symbol"/>
                <a:cs typeface="Symbol"/>
              </a:rPr>
              <a:t></a:t>
            </a:r>
            <a:r>
              <a:rPr sz="2100" spc="-100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53.4</a:t>
            </a:r>
            <a:r>
              <a:rPr sz="2100" spc="-50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.	</a:t>
            </a:r>
            <a:r>
              <a:rPr sz="2100" spc="25" dirty="0">
                <a:latin typeface="Times New Roman"/>
                <a:cs typeface="Times New Roman"/>
              </a:rPr>
              <a:t>(Note: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568216" y="6020075"/>
            <a:ext cx="792480" cy="368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Times New Roman"/>
                <a:cs typeface="Times New Roman"/>
              </a:rPr>
              <a:t>1</a:t>
            </a:r>
            <a:r>
              <a:rPr sz="1250" spc="545" dirty="0">
                <a:latin typeface="Times New Roman"/>
                <a:cs typeface="Times New Roman"/>
              </a:rPr>
              <a:t> </a:t>
            </a:r>
            <a:r>
              <a:rPr sz="3150" spc="22" baseline="-21164" dirty="0">
                <a:latin typeface="Symbol"/>
                <a:cs typeface="Symbol"/>
              </a:rPr>
              <a:t></a:t>
            </a:r>
            <a:r>
              <a:rPr sz="3150" spc="195" baseline="-21164" dirty="0">
                <a:latin typeface="Times New Roman"/>
                <a:cs typeface="Times New Roman"/>
              </a:rPr>
              <a:t> </a:t>
            </a:r>
            <a:r>
              <a:rPr sz="3375" spc="75" baseline="13580" dirty="0">
                <a:latin typeface="Symbol"/>
                <a:cs typeface="Symbol"/>
              </a:rPr>
              <a:t></a:t>
            </a:r>
            <a:r>
              <a:rPr sz="1250" i="1" spc="50" dirty="0">
                <a:latin typeface="Times New Roman"/>
                <a:cs typeface="Times New Roman"/>
              </a:rPr>
              <a:t>r</a:t>
            </a:r>
            <a:r>
              <a:rPr sz="1250" spc="50" dirty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793570" y="5260967"/>
            <a:ext cx="8890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425" dirty="0">
                <a:latin typeface="Lucida Sans Unicode"/>
                <a:cs typeface="Lucida Sans Unicode"/>
              </a:rPr>
              <a:t>∘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029189" y="5260967"/>
            <a:ext cx="8890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425" dirty="0">
                <a:latin typeface="Lucida Sans Unicode"/>
                <a:cs typeface="Lucida Sans Unicode"/>
              </a:rPr>
              <a:t>∘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718679" y="6127782"/>
            <a:ext cx="8890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425" dirty="0">
                <a:latin typeface="Lucida Sans Unicode"/>
                <a:cs typeface="Lucida Sans Unicode"/>
              </a:rPr>
              <a:t>∘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979718" y="6127782"/>
            <a:ext cx="8890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425" dirty="0">
                <a:latin typeface="Lucida Sans Unicode"/>
                <a:cs typeface="Lucida Sans Unicode"/>
              </a:rPr>
              <a:t>∘</a:t>
            </a:r>
            <a:endParaRPr sz="1250">
              <a:latin typeface="Lucida Sans Unicode"/>
              <a:cs typeface="Lucida Sans Unicode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471319" y="6136225"/>
            <a:ext cx="1274445" cy="497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2385"/>
              </a:lnSpc>
              <a:spcBef>
                <a:spcPts val="130"/>
              </a:spcBef>
            </a:pPr>
            <a:r>
              <a:rPr sz="2100" spc="10" dirty="0">
                <a:latin typeface="Times New Roman"/>
                <a:cs typeface="Times New Roman"/>
              </a:rPr>
              <a:t>is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satisfied)</a:t>
            </a:r>
            <a:endParaRPr sz="2100">
              <a:latin typeface="Times New Roman"/>
              <a:cs typeface="Times New Roman"/>
            </a:endParaRPr>
          </a:p>
          <a:p>
            <a:pPr marR="141605" algn="r">
              <a:lnSpc>
                <a:spcPts val="1305"/>
              </a:lnSpc>
            </a:pPr>
            <a:r>
              <a:rPr sz="1200" spc="-10" dirty="0">
                <a:solidFill>
                  <a:srgbClr val="8A8A8A"/>
                </a:solidFill>
                <a:latin typeface="Calibri"/>
                <a:cs typeface="Calibri"/>
              </a:rPr>
              <a:t>49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9" name="object 89"/>
          <p:cNvSpPr txBox="1">
            <a:spLocks noGrp="1"/>
          </p:cNvSpPr>
          <p:nvPr>
            <p:ph type="title"/>
          </p:nvPr>
        </p:nvSpPr>
        <p:spPr>
          <a:xfrm>
            <a:off x="762126" y="11525"/>
            <a:ext cx="3049270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u="heavy" spc="-10" dirty="0">
                <a:uFill>
                  <a:solidFill>
                    <a:srgbClr val="002060"/>
                  </a:solidFill>
                </a:uFill>
              </a:rPr>
              <a:t>Example</a:t>
            </a:r>
            <a:r>
              <a:rPr sz="2600" u="heavy" spc="-25" dirty="0">
                <a:uFill>
                  <a:solidFill>
                    <a:srgbClr val="002060"/>
                  </a:solidFill>
                </a:uFill>
              </a:rPr>
              <a:t> </a:t>
            </a:r>
            <a:r>
              <a:rPr sz="2600" u="heavy" spc="-5" dirty="0">
                <a:uFill>
                  <a:solidFill>
                    <a:srgbClr val="002060"/>
                  </a:solidFill>
                </a:uFill>
              </a:rPr>
              <a:t>5.9</a:t>
            </a:r>
            <a:r>
              <a:rPr sz="2600" u="heavy" spc="-30" dirty="0">
                <a:uFill>
                  <a:solidFill>
                    <a:srgbClr val="002060"/>
                  </a:solidFill>
                </a:uFill>
              </a:rPr>
              <a:t> </a:t>
            </a:r>
            <a:r>
              <a:rPr sz="2600" u="heavy" spc="-5" dirty="0">
                <a:uFill>
                  <a:solidFill>
                    <a:srgbClr val="002060"/>
                  </a:solidFill>
                </a:uFill>
              </a:rPr>
              <a:t>-</a:t>
            </a:r>
            <a:r>
              <a:rPr sz="2600" u="heavy" spc="-40" dirty="0">
                <a:uFill>
                  <a:solidFill>
                    <a:srgbClr val="002060"/>
                  </a:solidFill>
                </a:uFill>
              </a:rPr>
              <a:t> </a:t>
            </a:r>
            <a:r>
              <a:rPr sz="2600" u="heavy" spc="-5" dirty="0">
                <a:uFill>
                  <a:solidFill>
                    <a:srgbClr val="002060"/>
                  </a:solidFill>
                </a:uFill>
              </a:rPr>
              <a:t>solution</a:t>
            </a:r>
            <a:endParaRPr sz="2600"/>
          </a:p>
        </p:txBody>
      </p:sp>
      <p:pic>
        <p:nvPicPr>
          <p:cNvPr id="90" name="object 9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4801" y="0"/>
            <a:ext cx="5029198" cy="374385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30259" y="642562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A8A8A"/>
                </a:solidFill>
                <a:latin typeface="Calibri"/>
                <a:cs typeface="Calibri"/>
              </a:rPr>
              <a:t>50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9240" y="624992"/>
            <a:ext cx="8772525" cy="5013325"/>
            <a:chOff x="219240" y="624992"/>
            <a:chExt cx="8772525" cy="5013325"/>
          </a:xfrm>
        </p:grpSpPr>
        <p:sp>
          <p:nvSpPr>
            <p:cNvPr id="4" name="object 4"/>
            <p:cNvSpPr/>
            <p:nvPr/>
          </p:nvSpPr>
          <p:spPr>
            <a:xfrm>
              <a:off x="219240" y="624992"/>
              <a:ext cx="8772525" cy="5013325"/>
            </a:xfrm>
            <a:custGeom>
              <a:avLst/>
              <a:gdLst/>
              <a:ahLst/>
              <a:cxnLst/>
              <a:rect l="l" t="t" r="r" b="b"/>
              <a:pathLst>
                <a:path w="8772525" h="5013325">
                  <a:moveTo>
                    <a:pt x="8772525" y="0"/>
                  </a:moveTo>
                  <a:lnTo>
                    <a:pt x="0" y="0"/>
                  </a:lnTo>
                  <a:lnTo>
                    <a:pt x="0" y="5013325"/>
                  </a:lnTo>
                  <a:lnTo>
                    <a:pt x="8772525" y="5013325"/>
                  </a:lnTo>
                  <a:lnTo>
                    <a:pt x="87725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1637" y="1291697"/>
              <a:ext cx="0" cy="398780"/>
            </a:xfrm>
            <a:custGeom>
              <a:avLst/>
              <a:gdLst/>
              <a:ahLst/>
              <a:cxnLst/>
              <a:rect l="l" t="t" r="r" b="b"/>
              <a:pathLst>
                <a:path h="398780">
                  <a:moveTo>
                    <a:pt x="0" y="0"/>
                  </a:moveTo>
                  <a:lnTo>
                    <a:pt x="0" y="398627"/>
                  </a:lnTo>
                </a:path>
              </a:pathLst>
            </a:custGeom>
            <a:ln w="139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17175" y="1291697"/>
              <a:ext cx="0" cy="398780"/>
            </a:xfrm>
            <a:custGeom>
              <a:avLst/>
              <a:gdLst/>
              <a:ahLst/>
              <a:cxnLst/>
              <a:rect l="l" t="t" r="r" b="b"/>
              <a:pathLst>
                <a:path h="398780">
                  <a:moveTo>
                    <a:pt x="0" y="0"/>
                  </a:moveTo>
                  <a:lnTo>
                    <a:pt x="0" y="398627"/>
                  </a:lnTo>
                </a:path>
              </a:pathLst>
            </a:custGeom>
            <a:ln w="139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08686" y="1491013"/>
              <a:ext cx="389890" cy="0"/>
            </a:xfrm>
            <a:custGeom>
              <a:avLst/>
              <a:gdLst/>
              <a:ahLst/>
              <a:cxnLst/>
              <a:rect l="l" t="t" r="r" b="b"/>
              <a:pathLst>
                <a:path w="389889">
                  <a:moveTo>
                    <a:pt x="0" y="0"/>
                  </a:moveTo>
                  <a:lnTo>
                    <a:pt x="389890" y="0"/>
                  </a:lnTo>
                </a:path>
              </a:pathLst>
            </a:custGeom>
            <a:ln w="139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605059" y="1064017"/>
            <a:ext cx="1151255" cy="678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026160" algn="l"/>
              </a:tabLst>
            </a:pPr>
            <a:r>
              <a:rPr sz="4250" spc="-540" dirty="0">
                <a:latin typeface="Symbol"/>
                <a:cs typeface="Symbol"/>
              </a:rPr>
              <a:t></a:t>
            </a:r>
            <a:r>
              <a:rPr sz="4250" spc="-540" dirty="0">
                <a:latin typeface="Times New Roman"/>
                <a:cs typeface="Times New Roman"/>
              </a:rPr>
              <a:t>	</a:t>
            </a:r>
            <a:r>
              <a:rPr sz="4250" spc="-540" dirty="0">
                <a:latin typeface="Symbol"/>
                <a:cs typeface="Symbol"/>
              </a:rPr>
              <a:t></a:t>
            </a:r>
            <a:endParaRPr sz="4250">
              <a:latin typeface="Symbol"/>
              <a:cs typeface="Symbo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589054" y="1963600"/>
            <a:ext cx="2092325" cy="412750"/>
            <a:chOff x="1589054" y="1963600"/>
            <a:chExt cx="2092325" cy="412750"/>
          </a:xfrm>
        </p:grpSpPr>
        <p:sp>
          <p:nvSpPr>
            <p:cNvPr id="10" name="object 10"/>
            <p:cNvSpPr/>
            <p:nvPr/>
          </p:nvSpPr>
          <p:spPr>
            <a:xfrm>
              <a:off x="1596039" y="1970585"/>
              <a:ext cx="0" cy="398780"/>
            </a:xfrm>
            <a:custGeom>
              <a:avLst/>
              <a:gdLst/>
              <a:ahLst/>
              <a:cxnLst/>
              <a:rect l="l" t="t" r="r" b="b"/>
              <a:pathLst>
                <a:path h="398780">
                  <a:moveTo>
                    <a:pt x="0" y="0"/>
                  </a:moveTo>
                  <a:lnTo>
                    <a:pt x="0" y="398627"/>
                  </a:lnTo>
                </a:path>
              </a:pathLst>
            </a:custGeom>
            <a:ln w="139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13778" y="1970585"/>
              <a:ext cx="0" cy="398780"/>
            </a:xfrm>
            <a:custGeom>
              <a:avLst/>
              <a:gdLst/>
              <a:ahLst/>
              <a:cxnLst/>
              <a:rect l="l" t="t" r="r" b="b"/>
              <a:pathLst>
                <a:path h="398780">
                  <a:moveTo>
                    <a:pt x="0" y="0"/>
                  </a:moveTo>
                  <a:lnTo>
                    <a:pt x="0" y="398627"/>
                  </a:lnTo>
                </a:path>
              </a:pathLst>
            </a:custGeom>
            <a:ln w="139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84401" y="2169900"/>
              <a:ext cx="389890" cy="0"/>
            </a:xfrm>
            <a:custGeom>
              <a:avLst/>
              <a:gdLst/>
              <a:ahLst/>
              <a:cxnLst/>
              <a:rect l="l" t="t" r="r" b="b"/>
              <a:pathLst>
                <a:path w="389889">
                  <a:moveTo>
                    <a:pt x="0" y="0"/>
                  </a:moveTo>
                  <a:lnTo>
                    <a:pt x="389890" y="0"/>
                  </a:lnTo>
                </a:path>
              </a:pathLst>
            </a:custGeom>
            <a:ln w="139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701662" y="1742904"/>
            <a:ext cx="1130300" cy="678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005205" algn="l"/>
              </a:tabLst>
            </a:pPr>
            <a:r>
              <a:rPr sz="4250" spc="-540" dirty="0">
                <a:latin typeface="Symbol"/>
                <a:cs typeface="Symbol"/>
              </a:rPr>
              <a:t></a:t>
            </a:r>
            <a:r>
              <a:rPr sz="4250" spc="-540" dirty="0">
                <a:latin typeface="Times New Roman"/>
                <a:cs typeface="Times New Roman"/>
              </a:rPr>
              <a:t>	</a:t>
            </a:r>
            <a:r>
              <a:rPr sz="4250" spc="-540" dirty="0">
                <a:latin typeface="Symbol"/>
                <a:cs typeface="Symbol"/>
              </a:rPr>
              <a:t></a:t>
            </a:r>
            <a:endParaRPr sz="42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36760" y="1165815"/>
            <a:ext cx="123189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15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07977" y="1217202"/>
            <a:ext cx="123189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15" dirty="0">
                <a:latin typeface="Times New Roman"/>
                <a:cs typeface="Times New Roman"/>
              </a:rPr>
              <a:t>6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27587" y="1217202"/>
            <a:ext cx="123189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15" dirty="0">
                <a:latin typeface="Times New Roman"/>
                <a:cs typeface="Times New Roman"/>
              </a:rPr>
              <a:t>3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02078" y="1255497"/>
            <a:ext cx="220345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15" dirty="0">
                <a:latin typeface="Times New Roman"/>
                <a:cs typeface="Times New Roman"/>
              </a:rPr>
              <a:t>10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37894" y="1257252"/>
            <a:ext cx="124460" cy="4597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1689"/>
              </a:lnSpc>
              <a:spcBef>
                <a:spcPts val="135"/>
              </a:spcBef>
            </a:pPr>
            <a:r>
              <a:rPr sz="1500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  <a:p>
            <a:pPr marL="13335">
              <a:lnSpc>
                <a:spcPts val="1689"/>
              </a:lnSpc>
            </a:pPr>
            <a:r>
              <a:rPr sz="1500" spc="15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33383" y="1844870"/>
            <a:ext cx="123189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15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21197" y="1896091"/>
            <a:ext cx="1838325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27835" algn="l"/>
              </a:tabLst>
            </a:pPr>
            <a:r>
              <a:rPr sz="1500" spc="15" dirty="0">
                <a:latin typeface="Times New Roman"/>
                <a:cs typeface="Times New Roman"/>
              </a:rPr>
              <a:t>6	3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77793" y="1934387"/>
            <a:ext cx="207645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-105" dirty="0">
                <a:latin typeface="Times New Roman"/>
                <a:cs typeface="Times New Roman"/>
              </a:rPr>
              <a:t>10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34468" y="1936142"/>
            <a:ext cx="124460" cy="4597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1689"/>
              </a:lnSpc>
              <a:spcBef>
                <a:spcPts val="135"/>
              </a:spcBef>
            </a:pPr>
            <a:r>
              <a:rPr sz="1500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  <a:p>
            <a:pPr marL="13335">
              <a:lnSpc>
                <a:spcPts val="1689"/>
              </a:lnSpc>
            </a:pPr>
            <a:r>
              <a:rPr sz="1500" spc="15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26447" y="1446935"/>
            <a:ext cx="327025" cy="2724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15" dirty="0">
                <a:latin typeface="Times New Roman"/>
                <a:cs typeface="Times New Roman"/>
              </a:rPr>
              <a:t>3</a:t>
            </a:r>
            <a:r>
              <a:rPr sz="1500" spc="5" dirty="0">
                <a:latin typeface="Times New Roman"/>
                <a:cs typeface="Times New Roman"/>
              </a:rPr>
              <a:t>6</a:t>
            </a:r>
            <a:r>
              <a:rPr sz="1600" spc="-40" dirty="0">
                <a:latin typeface="Symbol"/>
                <a:cs typeface="Symbol"/>
              </a:rPr>
              <a:t>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02162" y="2125825"/>
            <a:ext cx="327025" cy="2724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15" dirty="0">
                <a:latin typeface="Times New Roman"/>
                <a:cs typeface="Times New Roman"/>
              </a:rPr>
              <a:t>3</a:t>
            </a:r>
            <a:r>
              <a:rPr sz="1500" spc="5" dirty="0">
                <a:latin typeface="Times New Roman"/>
                <a:cs typeface="Times New Roman"/>
              </a:rPr>
              <a:t>6</a:t>
            </a:r>
            <a:r>
              <a:rPr sz="1600" spc="-40" dirty="0">
                <a:latin typeface="Symbol"/>
                <a:cs typeface="Symbol"/>
              </a:rPr>
              <a:t>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5885" y="1888294"/>
            <a:ext cx="1820545" cy="50800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88900">
              <a:lnSpc>
                <a:spcPts val="2630"/>
              </a:lnSpc>
              <a:spcBef>
                <a:spcPts val="120"/>
              </a:spcBef>
              <a:tabLst>
                <a:tab pos="1452880" algn="l"/>
              </a:tabLst>
            </a:pPr>
            <a:r>
              <a:rPr sz="2600" spc="114" dirty="0">
                <a:latin typeface="Times New Roman"/>
                <a:cs typeface="Times New Roman"/>
              </a:rPr>
              <a:t>w</a:t>
            </a:r>
            <a:r>
              <a:rPr sz="2250" i="1" spc="172" baseline="-24074" dirty="0">
                <a:latin typeface="Times New Roman"/>
                <a:cs typeface="Times New Roman"/>
              </a:rPr>
              <a:t>E</a:t>
            </a:r>
            <a:r>
              <a:rPr sz="2250" i="1" spc="-254" baseline="-24074" dirty="0">
                <a:latin typeface="Times New Roman"/>
                <a:cs typeface="Times New Roman"/>
              </a:rPr>
              <a:t> </a:t>
            </a:r>
            <a:r>
              <a:rPr sz="2250" spc="22" baseline="-24074" dirty="0">
                <a:latin typeface="Times New Roman"/>
                <a:cs typeface="Times New Roman"/>
              </a:rPr>
              <a:t>2</a:t>
            </a:r>
            <a:r>
              <a:rPr sz="2250" spc="-150" baseline="-24074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=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250" u="heavy" spc="22" baseline="3148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2250" spc="150" baseline="31481" dirty="0">
                <a:latin typeface="Times New Roman"/>
                <a:cs typeface="Times New Roman"/>
              </a:rPr>
              <a:t> </a:t>
            </a:r>
            <a:r>
              <a:rPr sz="2750" spc="-55" dirty="0">
                <a:latin typeface="Symbol"/>
                <a:cs typeface="Symbol"/>
              </a:rPr>
              <a:t></a:t>
            </a:r>
            <a:r>
              <a:rPr sz="2750" spc="-55" dirty="0">
                <a:latin typeface="Times New Roman"/>
                <a:cs typeface="Times New Roman"/>
              </a:rPr>
              <a:t>	</a:t>
            </a:r>
            <a:r>
              <a:rPr sz="2600" spc="15" dirty="0">
                <a:latin typeface="Times New Roman"/>
                <a:cs typeface="Times New Roman"/>
              </a:rPr>
              <a:t>E</a:t>
            </a:r>
            <a:endParaRPr sz="2600">
              <a:latin typeface="Times New Roman"/>
              <a:cs typeface="Times New Roman"/>
            </a:endParaRPr>
          </a:p>
          <a:p>
            <a:pPr marL="897255">
              <a:lnSpc>
                <a:spcPts val="1130"/>
              </a:lnSpc>
              <a:tabLst>
                <a:tab pos="1226185" algn="l"/>
                <a:tab pos="1671955" algn="l"/>
              </a:tabLst>
            </a:pPr>
            <a:r>
              <a:rPr sz="1500" spc="15" dirty="0">
                <a:latin typeface="Times New Roman"/>
                <a:cs typeface="Times New Roman"/>
              </a:rPr>
              <a:t>2	</a:t>
            </a:r>
            <a:r>
              <a:rPr sz="2250" spc="22" baseline="1851" dirty="0">
                <a:latin typeface="Times New Roman"/>
                <a:cs typeface="Times New Roman"/>
              </a:rPr>
              <a:t>2	2</a:t>
            </a:r>
            <a:endParaRPr sz="2250" baseline="1851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99633" y="1224168"/>
            <a:ext cx="1720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Symbol"/>
                <a:cs typeface="Symbol"/>
              </a:rPr>
              <a:t></a:t>
            </a:r>
            <a:r>
              <a:rPr sz="1100" spc="-5" dirty="0"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75383" y="1903057"/>
            <a:ext cx="1720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Symbol"/>
                <a:cs typeface="Symbol"/>
              </a:rPr>
              <a:t></a:t>
            </a:r>
            <a:r>
              <a:rPr sz="1100" spc="-5" dirty="0"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38078" y="1227564"/>
            <a:ext cx="809625" cy="426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600" spc="-580" dirty="0">
                <a:latin typeface="Times New Roman"/>
                <a:cs typeface="Times New Roman"/>
              </a:rPr>
              <a:t>4μ</a:t>
            </a:r>
            <a:r>
              <a:rPr sz="2600" spc="-580" dirty="0">
                <a:latin typeface="Symbol"/>
                <a:cs typeface="Symbol"/>
              </a:rPr>
              <a:t></a:t>
            </a:r>
            <a:r>
              <a:rPr sz="2600" spc="-580" dirty="0">
                <a:latin typeface="Times New Roman"/>
                <a:cs typeface="Times New Roman"/>
              </a:rPr>
              <a:t>J/m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76331" y="1227649"/>
            <a:ext cx="3322954" cy="426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548255" algn="l"/>
              </a:tabLst>
            </a:pPr>
            <a:r>
              <a:rPr sz="2600" spc="15" dirty="0">
                <a:latin typeface="Symbol"/>
                <a:cs typeface="Symbol"/>
              </a:rPr>
              <a:t></a:t>
            </a:r>
            <a:r>
              <a:rPr sz="2600" spc="-295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(25</a:t>
            </a:r>
            <a:r>
              <a:rPr sz="2600" spc="-26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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4</a:t>
            </a:r>
            <a:r>
              <a:rPr sz="2600" spc="-16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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9)</a:t>
            </a:r>
            <a:r>
              <a:rPr sz="2600" spc="-260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Symbol"/>
                <a:cs typeface="Symbol"/>
              </a:rPr>
              <a:t></a:t>
            </a:r>
            <a:r>
              <a:rPr sz="2600" spc="65" dirty="0">
                <a:latin typeface="Times New Roman"/>
                <a:cs typeface="Times New Roman"/>
              </a:rPr>
              <a:t>10	</a:t>
            </a:r>
            <a:r>
              <a:rPr sz="2600" spc="15" dirty="0">
                <a:latin typeface="Symbol"/>
                <a:cs typeface="Symbol"/>
              </a:rPr>
              <a:t>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672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1285" y="1209489"/>
            <a:ext cx="2263775" cy="11239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3500">
              <a:lnSpc>
                <a:spcPts val="2630"/>
              </a:lnSpc>
              <a:spcBef>
                <a:spcPts val="120"/>
              </a:spcBef>
              <a:tabLst>
                <a:tab pos="1363345" algn="l"/>
                <a:tab pos="1945005" algn="l"/>
              </a:tabLst>
            </a:pPr>
            <a:r>
              <a:rPr sz="2600" spc="105" dirty="0">
                <a:latin typeface="Times New Roman"/>
                <a:cs typeface="Times New Roman"/>
              </a:rPr>
              <a:t>w</a:t>
            </a:r>
            <a:r>
              <a:rPr sz="2250" i="1" spc="157" baseline="-24074" dirty="0">
                <a:latin typeface="Times New Roman"/>
                <a:cs typeface="Times New Roman"/>
              </a:rPr>
              <a:t>E</a:t>
            </a:r>
            <a:r>
              <a:rPr sz="2250" spc="157" baseline="-24074" dirty="0">
                <a:latin typeface="Times New Roman"/>
                <a:cs typeface="Times New Roman"/>
              </a:rPr>
              <a:t>1</a:t>
            </a:r>
            <a:r>
              <a:rPr sz="2250" spc="-322" baseline="-24074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=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250" u="heavy" spc="22" baseline="3148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2250" spc="165" baseline="31481" dirty="0">
                <a:latin typeface="Times New Roman"/>
                <a:cs typeface="Times New Roman"/>
              </a:rPr>
              <a:t> </a:t>
            </a:r>
            <a:r>
              <a:rPr sz="2750" spc="-55" dirty="0">
                <a:latin typeface="Symbol"/>
                <a:cs typeface="Symbol"/>
              </a:rPr>
              <a:t></a:t>
            </a:r>
            <a:r>
              <a:rPr sz="2750" spc="-55" dirty="0">
                <a:latin typeface="Times New Roman"/>
                <a:cs typeface="Times New Roman"/>
              </a:rPr>
              <a:t>	</a:t>
            </a:r>
            <a:r>
              <a:rPr sz="2600" spc="15" dirty="0">
                <a:latin typeface="Times New Roman"/>
                <a:cs typeface="Times New Roman"/>
              </a:rPr>
              <a:t>E	</a:t>
            </a:r>
            <a:r>
              <a:rPr sz="2600" spc="15" dirty="0">
                <a:latin typeface="Symbol"/>
                <a:cs typeface="Symbol"/>
              </a:rPr>
              <a:t></a:t>
            </a:r>
            <a:endParaRPr sz="2600">
              <a:latin typeface="Symbol"/>
              <a:cs typeface="Symbol"/>
            </a:endParaRPr>
          </a:p>
          <a:p>
            <a:pPr marL="839469">
              <a:lnSpc>
                <a:spcPts val="1130"/>
              </a:lnSpc>
              <a:tabLst>
                <a:tab pos="1151255" algn="l"/>
                <a:tab pos="1564640" algn="l"/>
              </a:tabLst>
            </a:pPr>
            <a:r>
              <a:rPr sz="1500" spc="15" dirty="0">
                <a:latin typeface="Times New Roman"/>
                <a:cs typeface="Times New Roman"/>
              </a:rPr>
              <a:t>2	</a:t>
            </a:r>
            <a:r>
              <a:rPr sz="2250" spc="22" baseline="1851" dirty="0">
                <a:latin typeface="Times New Roman"/>
                <a:cs typeface="Times New Roman"/>
              </a:rPr>
              <a:t>1	1</a:t>
            </a:r>
            <a:endParaRPr sz="2250" baseline="185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imes New Roman"/>
              <a:cs typeface="Times New Roman"/>
            </a:endParaRPr>
          </a:p>
          <a:p>
            <a:pPr marR="30480" algn="r">
              <a:lnSpc>
                <a:spcPct val="100000"/>
              </a:lnSpc>
            </a:pPr>
            <a:r>
              <a:rPr sz="2600" spc="15" dirty="0">
                <a:latin typeface="Symbol"/>
                <a:cs typeface="Symbol"/>
              </a:rPr>
              <a:t>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30983" y="1906369"/>
            <a:ext cx="883919" cy="426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600" spc="15" dirty="0">
                <a:latin typeface="Times New Roman"/>
                <a:cs typeface="Times New Roman"/>
              </a:rPr>
              <a:t>3</a:t>
            </a:r>
            <a:r>
              <a:rPr sz="2600" spc="-395" dirty="0">
                <a:latin typeface="Times New Roman"/>
                <a:cs typeface="Times New Roman"/>
              </a:rPr>
              <a:t> </a:t>
            </a:r>
            <a:r>
              <a:rPr sz="2600" spc="-1350" dirty="0">
                <a:latin typeface="Symbol"/>
                <a:cs typeface="Symbol"/>
              </a:rPr>
              <a:t></a:t>
            </a:r>
            <a:r>
              <a:rPr sz="2600" spc="5" dirty="0">
                <a:latin typeface="Times New Roman"/>
                <a:cs typeface="Times New Roman"/>
              </a:rPr>
              <a:t>μJ/</a:t>
            </a:r>
            <a:r>
              <a:rPr sz="2600" spc="-1764" dirty="0">
                <a:latin typeface="Times New Roman"/>
                <a:cs typeface="Times New Roman"/>
              </a:rPr>
              <a:t>m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52193" y="1906454"/>
            <a:ext cx="3455670" cy="426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686050" algn="l"/>
              </a:tabLst>
            </a:pPr>
            <a:r>
              <a:rPr sz="2600" spc="15" dirty="0">
                <a:latin typeface="Symbol"/>
                <a:cs typeface="Symbol"/>
              </a:rPr>
              <a:t></a:t>
            </a:r>
            <a:r>
              <a:rPr sz="2600" spc="-295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(</a:t>
            </a:r>
            <a:r>
              <a:rPr sz="2600" spc="15" dirty="0">
                <a:latin typeface="Times New Roman"/>
                <a:cs typeface="Times New Roman"/>
              </a:rPr>
              <a:t>25</a:t>
            </a:r>
            <a:r>
              <a:rPr sz="2600" spc="-27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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4</a:t>
            </a:r>
            <a:r>
              <a:rPr sz="2600" spc="-16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</a:t>
            </a:r>
            <a:r>
              <a:rPr sz="2600" spc="-36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1</a:t>
            </a:r>
            <a:r>
              <a:rPr sz="2600" spc="20" dirty="0">
                <a:latin typeface="Times New Roman"/>
                <a:cs typeface="Times New Roman"/>
              </a:rPr>
              <a:t>6</a:t>
            </a:r>
            <a:r>
              <a:rPr sz="2600" spc="10" dirty="0">
                <a:latin typeface="Times New Roman"/>
                <a:cs typeface="Times New Roman"/>
              </a:rPr>
              <a:t>)</a:t>
            </a:r>
            <a:r>
              <a:rPr sz="2600" spc="-254" dirty="0">
                <a:latin typeface="Times New Roman"/>
                <a:cs typeface="Times New Roman"/>
              </a:rPr>
              <a:t> </a:t>
            </a:r>
            <a:r>
              <a:rPr sz="2600" spc="175" dirty="0">
                <a:latin typeface="Symbol"/>
                <a:cs typeface="Symbol"/>
              </a:rPr>
              <a:t></a:t>
            </a:r>
            <a:r>
              <a:rPr sz="2600" spc="15" dirty="0">
                <a:latin typeface="Times New Roman"/>
                <a:cs typeface="Times New Roman"/>
              </a:rPr>
              <a:t>10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15" dirty="0">
                <a:latin typeface="Symbol"/>
                <a:cs typeface="Symbol"/>
              </a:rPr>
              <a:t>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597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17076" y="4161663"/>
            <a:ext cx="970915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86715" algn="l"/>
                <a:tab pos="753110" algn="l"/>
              </a:tabLst>
            </a:pPr>
            <a:r>
              <a:rPr sz="1500" spc="15" dirty="0">
                <a:latin typeface="Times New Roman"/>
                <a:cs typeface="Times New Roman"/>
              </a:rPr>
              <a:t>4	5	</a:t>
            </a:r>
            <a:r>
              <a:rPr sz="1500" spc="15" dirty="0">
                <a:latin typeface="Symbol"/>
                <a:cs typeface="Symbol"/>
              </a:rPr>
              <a:t></a:t>
            </a:r>
            <a:r>
              <a:rPr sz="1500" spc="15" dirty="0">
                <a:latin typeface="Times New Roman"/>
                <a:cs typeface="Times New Roman"/>
              </a:rPr>
              <a:t>4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9007" y="2469808"/>
            <a:ext cx="8023859" cy="156845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300"/>
              </a:spcBef>
            </a:pP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</a:t>
            </a:r>
            <a:endParaRPr sz="2600">
              <a:latin typeface="Symbol"/>
              <a:cs typeface="Symbol"/>
            </a:endParaRPr>
          </a:p>
          <a:p>
            <a:pPr marL="33020">
              <a:lnSpc>
                <a:spcPct val="100000"/>
              </a:lnSpc>
              <a:spcBef>
                <a:spcPts val="260"/>
              </a:spcBef>
              <a:tabLst>
                <a:tab pos="6754495" algn="l"/>
              </a:tabLst>
            </a:pPr>
            <a:r>
              <a:rPr sz="2600" spc="20" dirty="0">
                <a:latin typeface="Times New Roman"/>
                <a:cs typeface="Times New Roman"/>
              </a:rPr>
              <a:t>(</a:t>
            </a:r>
            <a:r>
              <a:rPr sz="2600" spc="10" dirty="0">
                <a:latin typeface="Times New Roman"/>
                <a:cs typeface="Times New Roman"/>
              </a:rPr>
              <a:t>d)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T</a:t>
            </a:r>
            <a:r>
              <a:rPr sz="2600" spc="10" dirty="0">
                <a:latin typeface="Times New Roman"/>
                <a:cs typeface="Times New Roman"/>
              </a:rPr>
              <a:t>he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e</a:t>
            </a:r>
            <a:r>
              <a:rPr sz="2600" spc="15" dirty="0">
                <a:latin typeface="Times New Roman"/>
                <a:cs typeface="Times New Roman"/>
              </a:rPr>
              <a:t>n</a:t>
            </a:r>
            <a:r>
              <a:rPr sz="2600" spc="25" dirty="0">
                <a:latin typeface="Times New Roman"/>
                <a:cs typeface="Times New Roman"/>
              </a:rPr>
              <a:t>er</a:t>
            </a:r>
            <a:r>
              <a:rPr sz="2600" spc="-20" dirty="0">
                <a:latin typeface="Times New Roman"/>
                <a:cs typeface="Times New Roman"/>
              </a:rPr>
              <a:t>g</a:t>
            </a:r>
            <a:r>
              <a:rPr sz="2600" spc="15" dirty="0">
                <a:latin typeface="Times New Roman"/>
                <a:cs typeface="Times New Roman"/>
              </a:rPr>
              <a:t>y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</a:t>
            </a:r>
            <a:r>
              <a:rPr sz="2600" dirty="0">
                <a:latin typeface="Times New Roman"/>
                <a:cs typeface="Times New Roman"/>
              </a:rPr>
              <a:t>it</a:t>
            </a:r>
            <a:r>
              <a:rPr sz="2600" spc="15" dirty="0">
                <a:latin typeface="Times New Roman"/>
                <a:cs typeface="Times New Roman"/>
              </a:rPr>
              <a:t>h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a</a:t>
            </a:r>
            <a:r>
              <a:rPr sz="2600" spc="30" dirty="0">
                <a:latin typeface="Times New Roman"/>
                <a:cs typeface="Times New Roman"/>
              </a:rPr>
              <a:t> cub</a:t>
            </a:r>
            <a:r>
              <a:rPr sz="2600" spc="10" dirty="0">
                <a:latin typeface="Times New Roman"/>
                <a:cs typeface="Times New Roman"/>
              </a:rPr>
              <a:t>e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o</a:t>
            </a:r>
            <a:r>
              <a:rPr sz="2600" spc="10" dirty="0">
                <a:latin typeface="Times New Roman"/>
                <a:cs typeface="Times New Roman"/>
              </a:rPr>
              <a:t>f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s</a:t>
            </a:r>
            <a:r>
              <a:rPr sz="2600" dirty="0">
                <a:latin typeface="Times New Roman"/>
                <a:cs typeface="Times New Roman"/>
              </a:rPr>
              <a:t>i</a:t>
            </a:r>
            <a:r>
              <a:rPr sz="2600" spc="30" dirty="0">
                <a:latin typeface="Times New Roman"/>
                <a:cs typeface="Times New Roman"/>
              </a:rPr>
              <a:t>d</a:t>
            </a:r>
            <a:r>
              <a:rPr sz="2600" spc="10" dirty="0">
                <a:latin typeface="Times New Roman"/>
                <a:cs typeface="Times New Roman"/>
              </a:rPr>
              <a:t>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2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m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cen</a:t>
            </a:r>
            <a:r>
              <a:rPr sz="2600" spc="-20" dirty="0">
                <a:latin typeface="Times New Roman"/>
                <a:cs typeface="Times New Roman"/>
              </a:rPr>
              <a:t>t</a:t>
            </a:r>
            <a:r>
              <a:rPr sz="2600" spc="20" dirty="0">
                <a:latin typeface="Times New Roman"/>
                <a:cs typeface="Times New Roman"/>
              </a:rPr>
              <a:t>r</a:t>
            </a:r>
            <a:r>
              <a:rPr sz="2600" spc="25" dirty="0">
                <a:latin typeface="Times New Roman"/>
                <a:cs typeface="Times New Roman"/>
              </a:rPr>
              <a:t>e</a:t>
            </a:r>
            <a:r>
              <a:rPr sz="2600" spc="15" dirty="0">
                <a:latin typeface="Times New Roman"/>
                <a:cs typeface="Times New Roman"/>
              </a:rPr>
              <a:t>d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at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5100" spc="-195" baseline="-2450" dirty="0">
                <a:latin typeface="Symbol"/>
                <a:cs typeface="Symbol"/>
              </a:rPr>
              <a:t></a:t>
            </a:r>
            <a:r>
              <a:rPr sz="2600" spc="-145" dirty="0">
                <a:latin typeface="Times New Roman"/>
                <a:cs typeface="Times New Roman"/>
              </a:rPr>
              <a:t>3</a:t>
            </a:r>
            <a:r>
              <a:rPr sz="2600" spc="5" dirty="0">
                <a:latin typeface="Times New Roman"/>
                <a:cs typeface="Times New Roman"/>
              </a:rPr>
              <a:t>,</a:t>
            </a:r>
            <a:r>
              <a:rPr sz="2600" spc="-3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4</a:t>
            </a:r>
            <a:r>
              <a:rPr sz="2600" spc="5" dirty="0">
                <a:latin typeface="Times New Roman"/>
                <a:cs typeface="Times New Roman"/>
              </a:rPr>
              <a:t>,</a:t>
            </a:r>
            <a:r>
              <a:rPr sz="2600" spc="-3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Symbol"/>
                <a:cs typeface="Symbol"/>
              </a:rPr>
              <a:t></a:t>
            </a:r>
            <a:r>
              <a:rPr sz="2600" spc="85" dirty="0">
                <a:latin typeface="Times New Roman"/>
                <a:cs typeface="Times New Roman"/>
              </a:rPr>
              <a:t>5</a:t>
            </a:r>
            <a:r>
              <a:rPr sz="5100" spc="-172" baseline="-2450" dirty="0">
                <a:latin typeface="Symbol"/>
                <a:cs typeface="Symbol"/>
              </a:rPr>
              <a:t></a:t>
            </a:r>
            <a:r>
              <a:rPr sz="2600" spc="5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1805939" algn="l"/>
                <a:tab pos="3354070" algn="l"/>
                <a:tab pos="5262880" algn="l"/>
              </a:tabLst>
            </a:pPr>
            <a:r>
              <a:rPr sz="5100" spc="-359" baseline="-2450" dirty="0">
                <a:latin typeface="Symbol"/>
                <a:cs typeface="Symbol"/>
              </a:rPr>
              <a:t></a:t>
            </a:r>
            <a:r>
              <a:rPr sz="2600" spc="-240" dirty="0">
                <a:latin typeface="Times New Roman"/>
                <a:cs typeface="Times New Roman"/>
              </a:rPr>
              <a:t>2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</a:t>
            </a:r>
            <a:r>
              <a:rPr sz="2600" spc="140" dirty="0">
                <a:latin typeface="Times New Roman"/>
                <a:cs typeface="Times New Roman"/>
              </a:rPr>
              <a:t> </a:t>
            </a:r>
            <a:r>
              <a:rPr sz="2600" i="1" spc="10" dirty="0">
                <a:latin typeface="Times New Roman"/>
                <a:cs typeface="Times New Roman"/>
              </a:rPr>
              <a:t>x</a:t>
            </a:r>
            <a:r>
              <a:rPr sz="2600" i="1" spc="2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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4,	</a:t>
            </a:r>
            <a:r>
              <a:rPr sz="2600" spc="15" dirty="0">
                <a:latin typeface="Times New Roman"/>
                <a:cs typeface="Times New Roman"/>
              </a:rPr>
              <a:t>3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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i="1" spc="10" dirty="0">
                <a:latin typeface="Times New Roman"/>
                <a:cs typeface="Times New Roman"/>
              </a:rPr>
              <a:t>y</a:t>
            </a:r>
            <a:r>
              <a:rPr sz="2600" i="1" spc="5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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5,	</a:t>
            </a:r>
            <a:r>
              <a:rPr sz="2600" dirty="0">
                <a:latin typeface="Times New Roman"/>
                <a:cs typeface="Times New Roman"/>
              </a:rPr>
              <a:t>-6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</a:t>
            </a:r>
            <a:r>
              <a:rPr sz="2600" spc="114" dirty="0">
                <a:latin typeface="Times New Roman"/>
                <a:cs typeface="Times New Roman"/>
              </a:rPr>
              <a:t> </a:t>
            </a:r>
            <a:r>
              <a:rPr sz="2600" i="1" spc="10" dirty="0">
                <a:latin typeface="Times New Roman"/>
                <a:cs typeface="Times New Roman"/>
              </a:rPr>
              <a:t>z</a:t>
            </a:r>
            <a:r>
              <a:rPr sz="2600" i="1" spc="3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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Symbol"/>
                <a:cs typeface="Symbol"/>
              </a:rPr>
              <a:t></a:t>
            </a:r>
            <a:r>
              <a:rPr sz="2600" spc="-100" dirty="0">
                <a:latin typeface="Times New Roman"/>
                <a:cs typeface="Times New Roman"/>
              </a:rPr>
              <a:t>4</a:t>
            </a:r>
            <a:r>
              <a:rPr sz="5100" spc="-150" baseline="-2450" dirty="0">
                <a:latin typeface="Symbol"/>
                <a:cs typeface="Symbol"/>
              </a:rPr>
              <a:t></a:t>
            </a:r>
            <a:r>
              <a:rPr sz="2600" spc="-100" dirty="0">
                <a:latin typeface="Times New Roman"/>
                <a:cs typeface="Times New Roman"/>
              </a:rPr>
              <a:t>,	</a:t>
            </a:r>
            <a:r>
              <a:rPr sz="2600" spc="5" dirty="0">
                <a:latin typeface="Times New Roman"/>
                <a:cs typeface="Times New Roman"/>
              </a:rPr>
              <a:t>z=-5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(Region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2)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2429" y="4062491"/>
            <a:ext cx="8743315" cy="1109345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00"/>
              </a:spcBef>
              <a:tabLst>
                <a:tab pos="2175510" algn="l"/>
                <a:tab pos="2548890" algn="l"/>
                <a:tab pos="2968625" algn="l"/>
              </a:tabLst>
            </a:pPr>
            <a:r>
              <a:rPr sz="2600" spc="-150" dirty="0">
                <a:latin typeface="Times New Roman"/>
                <a:cs typeface="Times New Roman"/>
              </a:rPr>
              <a:t>W</a:t>
            </a:r>
            <a:r>
              <a:rPr sz="2250" spc="30" baseline="-24074" dirty="0">
                <a:latin typeface="Times New Roman"/>
                <a:cs typeface="Times New Roman"/>
              </a:rPr>
              <a:t>E</a:t>
            </a:r>
            <a:r>
              <a:rPr sz="2250" spc="-112" baseline="-24074" dirty="0">
                <a:latin typeface="Times New Roman"/>
                <a:cs typeface="Times New Roman"/>
              </a:rPr>
              <a:t> </a:t>
            </a:r>
            <a:r>
              <a:rPr sz="2600" spc="145" dirty="0">
                <a:latin typeface="Times New Roman"/>
                <a:cs typeface="Times New Roman"/>
              </a:rPr>
              <a:t>=</a:t>
            </a:r>
            <a:r>
              <a:rPr sz="5925" spc="-7" baseline="-13361" dirty="0">
                <a:latin typeface="Symbol"/>
                <a:cs typeface="Symbol"/>
              </a:rPr>
              <a:t></a:t>
            </a:r>
            <a:r>
              <a:rPr sz="5925" spc="-750" baseline="-13361" dirty="0">
                <a:latin typeface="Times New Roman"/>
                <a:cs typeface="Times New Roman"/>
              </a:rPr>
              <a:t> </a:t>
            </a:r>
            <a:r>
              <a:rPr sz="2600" spc="215" dirty="0">
                <a:latin typeface="Times New Roman"/>
                <a:cs typeface="Times New Roman"/>
              </a:rPr>
              <a:t>w</a:t>
            </a:r>
            <a:r>
              <a:rPr sz="2250" i="1" spc="30" baseline="-24074" dirty="0">
                <a:latin typeface="Times New Roman"/>
                <a:cs typeface="Times New Roman"/>
              </a:rPr>
              <a:t>E</a:t>
            </a:r>
            <a:r>
              <a:rPr sz="2250" i="1" spc="-254" baseline="-24074" dirty="0">
                <a:latin typeface="Times New Roman"/>
                <a:cs typeface="Times New Roman"/>
              </a:rPr>
              <a:t> </a:t>
            </a:r>
            <a:r>
              <a:rPr sz="2250" spc="135" baseline="-24074" dirty="0">
                <a:latin typeface="Times New Roman"/>
                <a:cs typeface="Times New Roman"/>
              </a:rPr>
              <a:t>2</a:t>
            </a:r>
            <a:r>
              <a:rPr sz="2600" i="1" spc="10" dirty="0">
                <a:latin typeface="Times New Roman"/>
                <a:cs typeface="Times New Roman"/>
              </a:rPr>
              <a:t>dv</a:t>
            </a:r>
            <a:r>
              <a:rPr sz="2600" i="1" spc="5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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5925" spc="-7" baseline="-13361" dirty="0">
                <a:latin typeface="Symbol"/>
                <a:cs typeface="Symbol"/>
              </a:rPr>
              <a:t></a:t>
            </a:r>
            <a:r>
              <a:rPr sz="5925" baseline="-13361" dirty="0">
                <a:latin typeface="Times New Roman"/>
                <a:cs typeface="Times New Roman"/>
              </a:rPr>
              <a:t>	</a:t>
            </a:r>
            <a:r>
              <a:rPr sz="5925" spc="-7" baseline="-13361" dirty="0">
                <a:latin typeface="Symbol"/>
                <a:cs typeface="Symbol"/>
              </a:rPr>
              <a:t></a:t>
            </a:r>
            <a:r>
              <a:rPr sz="5925" baseline="-13361" dirty="0">
                <a:latin typeface="Times New Roman"/>
                <a:cs typeface="Times New Roman"/>
              </a:rPr>
              <a:t>	</a:t>
            </a:r>
            <a:r>
              <a:rPr sz="5925" spc="-7" baseline="-13361" dirty="0">
                <a:latin typeface="Symbol"/>
                <a:cs typeface="Symbol"/>
              </a:rPr>
              <a:t></a:t>
            </a:r>
            <a:r>
              <a:rPr sz="5925" spc="682" baseline="-13361" dirty="0">
                <a:latin typeface="Times New Roman"/>
                <a:cs typeface="Times New Roman"/>
              </a:rPr>
              <a:t> </a:t>
            </a:r>
            <a:r>
              <a:rPr sz="5100" spc="-30" baseline="-2450" dirty="0">
                <a:latin typeface="Symbol"/>
                <a:cs typeface="Symbol"/>
              </a:rPr>
              <a:t></a:t>
            </a:r>
            <a:r>
              <a:rPr sz="2600" spc="215" dirty="0">
                <a:latin typeface="Times New Roman"/>
                <a:cs typeface="Times New Roman"/>
              </a:rPr>
              <a:t>w</a:t>
            </a:r>
            <a:r>
              <a:rPr sz="2250" i="1" spc="30" baseline="-24074" dirty="0">
                <a:latin typeface="Times New Roman"/>
                <a:cs typeface="Times New Roman"/>
              </a:rPr>
              <a:t>E</a:t>
            </a:r>
            <a:r>
              <a:rPr sz="2250" i="1" spc="-254" baseline="-24074" dirty="0">
                <a:latin typeface="Times New Roman"/>
                <a:cs typeface="Times New Roman"/>
              </a:rPr>
              <a:t> </a:t>
            </a:r>
            <a:r>
              <a:rPr sz="2250" spc="22" baseline="-24074" dirty="0">
                <a:latin typeface="Times New Roman"/>
                <a:cs typeface="Times New Roman"/>
              </a:rPr>
              <a:t>2</a:t>
            </a:r>
            <a:r>
              <a:rPr sz="2250" spc="37" baseline="-24074" dirty="0">
                <a:latin typeface="Times New Roman"/>
                <a:cs typeface="Times New Roman"/>
              </a:rPr>
              <a:t> </a:t>
            </a:r>
            <a:r>
              <a:rPr sz="5100" spc="-682" baseline="-2450" dirty="0">
                <a:latin typeface="Symbol"/>
                <a:cs typeface="Symbol"/>
              </a:rPr>
              <a:t></a:t>
            </a:r>
            <a:r>
              <a:rPr sz="2600" i="1" spc="15" dirty="0">
                <a:latin typeface="Times New Roman"/>
                <a:cs typeface="Times New Roman"/>
              </a:rPr>
              <a:t>d</a:t>
            </a:r>
            <a:r>
              <a:rPr sz="2600" i="1" spc="5" dirty="0">
                <a:latin typeface="Times New Roman"/>
                <a:cs typeface="Times New Roman"/>
              </a:rPr>
              <a:t>z</a:t>
            </a:r>
            <a:r>
              <a:rPr sz="2600" i="1" spc="15" dirty="0">
                <a:latin typeface="Times New Roman"/>
                <a:cs typeface="Times New Roman"/>
              </a:rPr>
              <a:t>d</a:t>
            </a:r>
            <a:r>
              <a:rPr sz="2600" i="1" spc="25" dirty="0">
                <a:latin typeface="Times New Roman"/>
                <a:cs typeface="Times New Roman"/>
              </a:rPr>
              <a:t>y</a:t>
            </a:r>
            <a:r>
              <a:rPr sz="2600" i="1" spc="10" dirty="0">
                <a:latin typeface="Times New Roman"/>
                <a:cs typeface="Times New Roman"/>
              </a:rPr>
              <a:t>dx</a:t>
            </a:r>
            <a:r>
              <a:rPr sz="2600" i="1" spc="5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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215" dirty="0">
                <a:latin typeface="Times New Roman"/>
                <a:cs typeface="Times New Roman"/>
              </a:rPr>
              <a:t>w</a:t>
            </a:r>
            <a:r>
              <a:rPr sz="2250" i="1" spc="30" baseline="-24074" dirty="0">
                <a:latin typeface="Times New Roman"/>
                <a:cs typeface="Times New Roman"/>
              </a:rPr>
              <a:t>E</a:t>
            </a:r>
            <a:r>
              <a:rPr sz="2250" i="1" spc="-254" baseline="-24074" dirty="0">
                <a:latin typeface="Times New Roman"/>
                <a:cs typeface="Times New Roman"/>
              </a:rPr>
              <a:t> </a:t>
            </a:r>
            <a:r>
              <a:rPr sz="2250" spc="22" baseline="-24074" dirty="0">
                <a:latin typeface="Times New Roman"/>
                <a:cs typeface="Times New Roman"/>
              </a:rPr>
              <a:t>2</a:t>
            </a:r>
            <a:r>
              <a:rPr sz="2250" spc="-187" baseline="-24074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(</a:t>
            </a:r>
            <a:r>
              <a:rPr sz="2600" spc="55" dirty="0">
                <a:latin typeface="Times New Roman"/>
                <a:cs typeface="Times New Roman"/>
              </a:rPr>
              <a:t>2</a:t>
            </a:r>
            <a:r>
              <a:rPr sz="2600" spc="20" dirty="0">
                <a:latin typeface="Times New Roman"/>
                <a:cs typeface="Times New Roman"/>
              </a:rPr>
              <a:t>)</a:t>
            </a:r>
            <a:r>
              <a:rPr sz="2600" spc="90" dirty="0">
                <a:latin typeface="Times New Roman"/>
                <a:cs typeface="Times New Roman"/>
              </a:rPr>
              <a:t>(</a:t>
            </a:r>
            <a:r>
              <a:rPr sz="2600" spc="55" dirty="0">
                <a:latin typeface="Times New Roman"/>
                <a:cs typeface="Times New Roman"/>
              </a:rPr>
              <a:t>2</a:t>
            </a:r>
            <a:r>
              <a:rPr sz="2600" spc="25" dirty="0">
                <a:latin typeface="Times New Roman"/>
                <a:cs typeface="Times New Roman"/>
              </a:rPr>
              <a:t>)</a:t>
            </a:r>
            <a:r>
              <a:rPr sz="2600" spc="90" dirty="0">
                <a:latin typeface="Times New Roman"/>
                <a:cs typeface="Times New Roman"/>
              </a:rPr>
              <a:t>(</a:t>
            </a:r>
            <a:r>
              <a:rPr sz="2600" spc="55" dirty="0">
                <a:latin typeface="Times New Roman"/>
                <a:cs typeface="Times New Roman"/>
              </a:rPr>
              <a:t>2</a:t>
            </a:r>
            <a:r>
              <a:rPr sz="2600" spc="10" dirty="0">
                <a:latin typeface="Times New Roman"/>
                <a:cs typeface="Times New Roman"/>
              </a:rPr>
              <a:t>)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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4.776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m</a:t>
            </a:r>
            <a:r>
              <a:rPr sz="2600" spc="10" dirty="0">
                <a:latin typeface="Times New Roman"/>
                <a:cs typeface="Times New Roman"/>
              </a:rPr>
              <a:t>J</a:t>
            </a:r>
            <a:endParaRPr sz="2600">
              <a:latin typeface="Times New Roman"/>
              <a:cs typeface="Times New Roman"/>
            </a:endParaRPr>
          </a:p>
          <a:p>
            <a:pPr marL="2095500">
              <a:lnSpc>
                <a:spcPct val="100000"/>
              </a:lnSpc>
              <a:spcBef>
                <a:spcPts val="580"/>
              </a:spcBef>
            </a:pPr>
            <a:r>
              <a:rPr sz="1500" i="1" spc="70" dirty="0">
                <a:latin typeface="Times New Roman"/>
                <a:cs typeface="Times New Roman"/>
              </a:rPr>
              <a:t>x</a:t>
            </a:r>
            <a:r>
              <a:rPr sz="1500" spc="70" dirty="0">
                <a:latin typeface="Symbol"/>
                <a:cs typeface="Symbol"/>
              </a:rPr>
              <a:t></a:t>
            </a:r>
            <a:r>
              <a:rPr sz="1500" spc="70" dirty="0">
                <a:latin typeface="Times New Roman"/>
                <a:cs typeface="Times New Roman"/>
              </a:rPr>
              <a:t>2</a:t>
            </a:r>
            <a:r>
              <a:rPr sz="1500" spc="140" dirty="0">
                <a:latin typeface="Times New Roman"/>
                <a:cs typeface="Times New Roman"/>
              </a:rPr>
              <a:t> </a:t>
            </a:r>
            <a:r>
              <a:rPr sz="1500" i="1" spc="70" dirty="0">
                <a:latin typeface="Times New Roman"/>
                <a:cs typeface="Times New Roman"/>
              </a:rPr>
              <a:t>y</a:t>
            </a:r>
            <a:r>
              <a:rPr sz="1500" spc="70" dirty="0">
                <a:latin typeface="Symbol"/>
                <a:cs typeface="Symbol"/>
              </a:rPr>
              <a:t></a:t>
            </a:r>
            <a:r>
              <a:rPr sz="1500" spc="70" dirty="0">
                <a:latin typeface="Times New Roman"/>
                <a:cs typeface="Times New Roman"/>
              </a:rPr>
              <a:t>3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i="1" spc="65" dirty="0">
                <a:latin typeface="Times New Roman"/>
                <a:cs typeface="Times New Roman"/>
              </a:rPr>
              <a:t>z</a:t>
            </a:r>
            <a:r>
              <a:rPr sz="1500" spc="65" dirty="0">
                <a:latin typeface="Symbol"/>
                <a:cs typeface="Symbol"/>
              </a:rPr>
              <a:t></a:t>
            </a:r>
            <a:r>
              <a:rPr sz="1500" spc="65" dirty="0">
                <a:latin typeface="Times New Roman"/>
                <a:cs typeface="Times New Roman"/>
              </a:rPr>
              <a:t>6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19240" y="624992"/>
            <a:ext cx="8772525" cy="5013325"/>
          </a:xfrm>
          <a:custGeom>
            <a:avLst/>
            <a:gdLst/>
            <a:ahLst/>
            <a:cxnLst/>
            <a:rect l="l" t="t" r="r" b="b"/>
            <a:pathLst>
              <a:path w="8772525" h="5013325">
                <a:moveTo>
                  <a:pt x="0" y="0"/>
                </a:moveTo>
                <a:lnTo>
                  <a:pt x="8772525" y="0"/>
                </a:lnTo>
                <a:lnTo>
                  <a:pt x="8772525" y="5013325"/>
                </a:lnTo>
                <a:lnTo>
                  <a:pt x="0" y="50133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11954" y="0"/>
            <a:ext cx="7183120" cy="114998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2534920">
              <a:lnSpc>
                <a:spcPct val="100000"/>
              </a:lnSpc>
              <a:spcBef>
                <a:spcPts val="1110"/>
              </a:spcBef>
            </a:pPr>
            <a:r>
              <a:rPr sz="3200" b="1" spc="-15" dirty="0">
                <a:solidFill>
                  <a:srgbClr val="002060"/>
                </a:solidFill>
                <a:latin typeface="Calibri"/>
                <a:cs typeface="Calibri"/>
              </a:rPr>
              <a:t>Example </a:t>
            </a:r>
            <a:r>
              <a:rPr sz="3200" b="1" spc="-5" dirty="0">
                <a:solidFill>
                  <a:srgbClr val="002060"/>
                </a:solidFill>
                <a:latin typeface="Calibri"/>
                <a:cs typeface="Calibri"/>
              </a:rPr>
              <a:t>5.9 -</a:t>
            </a:r>
            <a:r>
              <a:rPr sz="3200" b="1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2060"/>
                </a:solidFill>
                <a:latin typeface="Calibri"/>
                <a:cs typeface="Calibri"/>
              </a:rPr>
              <a:t>solution</a:t>
            </a:r>
            <a:endParaRPr sz="3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875"/>
              </a:spcBef>
            </a:pPr>
            <a:r>
              <a:rPr sz="2600" spc="20" dirty="0">
                <a:latin typeface="Times New Roman"/>
                <a:cs typeface="Times New Roman"/>
              </a:rPr>
              <a:t>(</a:t>
            </a:r>
            <a:r>
              <a:rPr sz="2600" spc="25" dirty="0">
                <a:latin typeface="Times New Roman"/>
                <a:cs typeface="Times New Roman"/>
              </a:rPr>
              <a:t>c</a:t>
            </a:r>
            <a:r>
              <a:rPr sz="2600" spc="10" dirty="0">
                <a:latin typeface="Times New Roman"/>
                <a:cs typeface="Times New Roman"/>
              </a:rPr>
              <a:t>)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T</a:t>
            </a:r>
            <a:r>
              <a:rPr sz="2600" spc="10" dirty="0">
                <a:latin typeface="Times New Roman"/>
                <a:cs typeface="Times New Roman"/>
              </a:rPr>
              <a:t>he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e</a:t>
            </a:r>
            <a:r>
              <a:rPr sz="2600" spc="15" dirty="0">
                <a:latin typeface="Times New Roman"/>
                <a:cs typeface="Times New Roman"/>
              </a:rPr>
              <a:t>n</a:t>
            </a:r>
            <a:r>
              <a:rPr sz="2600" spc="25" dirty="0">
                <a:latin typeface="Times New Roman"/>
                <a:cs typeface="Times New Roman"/>
              </a:rPr>
              <a:t>e</a:t>
            </a:r>
            <a:r>
              <a:rPr sz="2600" spc="20" dirty="0">
                <a:latin typeface="Times New Roman"/>
                <a:cs typeface="Times New Roman"/>
              </a:rPr>
              <a:t>r</a:t>
            </a:r>
            <a:r>
              <a:rPr sz="2600" spc="-20" dirty="0">
                <a:latin typeface="Times New Roman"/>
                <a:cs typeface="Times New Roman"/>
              </a:rPr>
              <a:t>g</a:t>
            </a:r>
            <a:r>
              <a:rPr sz="2600" spc="15" dirty="0">
                <a:latin typeface="Times New Roman"/>
                <a:cs typeface="Times New Roman"/>
              </a:rPr>
              <a:t>y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d</a:t>
            </a:r>
            <a:r>
              <a:rPr sz="2600" spc="25" dirty="0">
                <a:latin typeface="Times New Roman"/>
                <a:cs typeface="Times New Roman"/>
              </a:rPr>
              <a:t>e</a:t>
            </a:r>
            <a:r>
              <a:rPr sz="2600" spc="15" dirty="0">
                <a:latin typeface="Times New Roman"/>
                <a:cs typeface="Times New Roman"/>
              </a:rPr>
              <a:t>n</a:t>
            </a:r>
            <a:r>
              <a:rPr sz="2600" spc="5" dirty="0">
                <a:latin typeface="Times New Roman"/>
                <a:cs typeface="Times New Roman"/>
              </a:rPr>
              <a:t>s</a:t>
            </a:r>
            <a:r>
              <a:rPr sz="2600" dirty="0">
                <a:latin typeface="Times New Roman"/>
                <a:cs typeface="Times New Roman"/>
              </a:rPr>
              <a:t>iti</a:t>
            </a:r>
            <a:r>
              <a:rPr sz="2600" spc="25" dirty="0">
                <a:latin typeface="Times New Roman"/>
                <a:cs typeface="Times New Roman"/>
              </a:rPr>
              <a:t>e</a:t>
            </a:r>
            <a:r>
              <a:rPr sz="2600" spc="10" dirty="0">
                <a:latin typeface="Times New Roman"/>
                <a:cs typeface="Times New Roman"/>
              </a:rPr>
              <a:t>s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</a:t>
            </a:r>
            <a:r>
              <a:rPr sz="2600" spc="15" dirty="0">
                <a:latin typeface="Times New Roman"/>
                <a:cs typeface="Times New Roman"/>
              </a:rPr>
              <a:t>n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(</a:t>
            </a:r>
            <a:r>
              <a:rPr sz="2600" spc="5" dirty="0">
                <a:latin typeface="Times New Roman"/>
                <a:cs typeface="Times New Roman"/>
              </a:rPr>
              <a:t>J</a:t>
            </a:r>
            <a:r>
              <a:rPr sz="2600" dirty="0">
                <a:latin typeface="Times New Roman"/>
                <a:cs typeface="Times New Roman"/>
              </a:rPr>
              <a:t>/</a:t>
            </a:r>
            <a:r>
              <a:rPr sz="2600" spc="105" dirty="0">
                <a:latin typeface="Times New Roman"/>
                <a:cs typeface="Times New Roman"/>
              </a:rPr>
              <a:t>m</a:t>
            </a:r>
            <a:r>
              <a:rPr sz="2250" spc="22" baseline="44444" dirty="0">
                <a:latin typeface="Times New Roman"/>
                <a:cs typeface="Times New Roman"/>
              </a:rPr>
              <a:t>3</a:t>
            </a:r>
            <a:r>
              <a:rPr sz="2250" spc="-270" baseline="44444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)</a:t>
            </a:r>
            <a:r>
              <a:rPr sz="2600" spc="1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</a:t>
            </a:r>
            <a:r>
              <a:rPr sz="2600" spc="15" dirty="0">
                <a:latin typeface="Times New Roman"/>
                <a:cs typeface="Times New Roman"/>
              </a:rPr>
              <a:t>n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b</a:t>
            </a:r>
            <a:r>
              <a:rPr sz="2600" spc="-20" dirty="0">
                <a:latin typeface="Times New Roman"/>
                <a:cs typeface="Times New Roman"/>
              </a:rPr>
              <a:t>o</a:t>
            </a:r>
            <a:r>
              <a:rPr sz="2600" spc="10" dirty="0">
                <a:latin typeface="Times New Roman"/>
                <a:cs typeface="Times New Roman"/>
              </a:rPr>
              <a:t>th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d</a:t>
            </a:r>
            <a:r>
              <a:rPr sz="2600" spc="10" dirty="0">
                <a:latin typeface="Times New Roman"/>
                <a:cs typeface="Times New Roman"/>
              </a:rPr>
              <a:t>i</a:t>
            </a:r>
            <a:r>
              <a:rPr sz="2600" spc="25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l</a:t>
            </a:r>
            <a:r>
              <a:rPr sz="2600" spc="25" dirty="0">
                <a:latin typeface="Times New Roman"/>
                <a:cs typeface="Times New Roman"/>
              </a:rPr>
              <a:t>ec</a:t>
            </a:r>
            <a:r>
              <a:rPr sz="2600" dirty="0">
                <a:latin typeface="Times New Roman"/>
                <a:cs typeface="Times New Roman"/>
              </a:rPr>
              <a:t>t</a:t>
            </a:r>
            <a:r>
              <a:rPr sz="2600" spc="20" dirty="0">
                <a:latin typeface="Times New Roman"/>
                <a:cs typeface="Times New Roman"/>
              </a:rPr>
              <a:t>r</a:t>
            </a:r>
            <a:r>
              <a:rPr sz="2600" dirty="0">
                <a:latin typeface="Times New Roman"/>
                <a:cs typeface="Times New Roman"/>
              </a:rPr>
              <a:t>i</a:t>
            </a:r>
            <a:r>
              <a:rPr sz="2600" spc="25" dirty="0">
                <a:latin typeface="Times New Roman"/>
                <a:cs typeface="Times New Roman"/>
              </a:rPr>
              <a:t>c</a:t>
            </a:r>
            <a:r>
              <a:rPr sz="2600" spc="5" dirty="0">
                <a:latin typeface="Times New Roman"/>
                <a:cs typeface="Times New Roman"/>
              </a:rPr>
              <a:t>s:</a:t>
            </a:r>
            <a:endParaRPr sz="2600">
              <a:latin typeface="Times New Roman"/>
              <a:cs typeface="Times New Roman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7153663" y="1168513"/>
            <a:ext cx="862330" cy="1182370"/>
            <a:chOff x="7153663" y="1168513"/>
            <a:chExt cx="862330" cy="1182370"/>
          </a:xfrm>
        </p:grpSpPr>
        <p:sp>
          <p:nvSpPr>
            <p:cNvPr id="39" name="object 39"/>
            <p:cNvSpPr/>
            <p:nvPr/>
          </p:nvSpPr>
          <p:spPr>
            <a:xfrm>
              <a:off x="7160013" y="1296090"/>
              <a:ext cx="133350" cy="272415"/>
            </a:xfrm>
            <a:custGeom>
              <a:avLst/>
              <a:gdLst/>
              <a:ahLst/>
              <a:cxnLst/>
              <a:rect l="l" t="t" r="r" b="b"/>
              <a:pathLst>
                <a:path w="133350" h="272415">
                  <a:moveTo>
                    <a:pt x="0" y="272241"/>
                  </a:moveTo>
                  <a:lnTo>
                    <a:pt x="2881" y="231572"/>
                  </a:lnTo>
                  <a:lnTo>
                    <a:pt x="10454" y="188396"/>
                  </a:lnTo>
                  <a:lnTo>
                    <a:pt x="21112" y="145578"/>
                  </a:lnTo>
                  <a:lnTo>
                    <a:pt x="33249" y="105986"/>
                  </a:lnTo>
                  <a:lnTo>
                    <a:pt x="33481" y="95374"/>
                  </a:lnTo>
                  <a:lnTo>
                    <a:pt x="32658" y="78542"/>
                  </a:lnTo>
                  <a:lnTo>
                    <a:pt x="33516" y="62963"/>
                  </a:lnTo>
                  <a:lnTo>
                    <a:pt x="38792" y="56110"/>
                  </a:lnTo>
                  <a:lnTo>
                    <a:pt x="45806" y="61565"/>
                  </a:lnTo>
                  <a:lnTo>
                    <a:pt x="45026" y="74813"/>
                  </a:lnTo>
                  <a:lnTo>
                    <a:pt x="41130" y="91179"/>
                  </a:lnTo>
                  <a:lnTo>
                    <a:pt x="38792" y="105986"/>
                  </a:lnTo>
                  <a:lnTo>
                    <a:pt x="35575" y="133606"/>
                  </a:lnTo>
                  <a:lnTo>
                    <a:pt x="32061" y="178500"/>
                  </a:lnTo>
                  <a:lnTo>
                    <a:pt x="37454" y="216232"/>
                  </a:lnTo>
                  <a:lnTo>
                    <a:pt x="60959" y="222364"/>
                  </a:lnTo>
                  <a:lnTo>
                    <a:pt x="69107" y="213419"/>
                  </a:lnTo>
                  <a:lnTo>
                    <a:pt x="74091" y="199575"/>
                  </a:lnTo>
                  <a:lnTo>
                    <a:pt x="78051" y="184657"/>
                  </a:lnTo>
                  <a:lnTo>
                    <a:pt x="83126" y="172489"/>
                  </a:lnTo>
                  <a:lnTo>
                    <a:pt x="95860" y="138136"/>
                  </a:lnTo>
                  <a:lnTo>
                    <a:pt x="104451" y="88981"/>
                  </a:lnTo>
                  <a:lnTo>
                    <a:pt x="109307" y="38631"/>
                  </a:lnTo>
                  <a:lnTo>
                    <a:pt x="110835" y="692"/>
                  </a:lnTo>
                  <a:lnTo>
                    <a:pt x="110835" y="0"/>
                  </a:lnTo>
                  <a:lnTo>
                    <a:pt x="110835" y="6234"/>
                  </a:lnTo>
                  <a:lnTo>
                    <a:pt x="110835" y="61652"/>
                  </a:lnTo>
                  <a:lnTo>
                    <a:pt x="109550" y="97875"/>
                  </a:lnTo>
                  <a:lnTo>
                    <a:pt x="109256" y="149885"/>
                  </a:lnTo>
                  <a:lnTo>
                    <a:pt x="115293" y="196570"/>
                  </a:lnTo>
                  <a:lnTo>
                    <a:pt x="133002" y="216823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315183" y="1213656"/>
              <a:ext cx="155575" cy="316230"/>
            </a:xfrm>
            <a:custGeom>
              <a:avLst/>
              <a:gdLst/>
              <a:ahLst/>
              <a:cxnLst/>
              <a:rect l="l" t="t" r="r" b="b"/>
              <a:pathLst>
                <a:path w="155575" h="316230">
                  <a:moveTo>
                    <a:pt x="88668" y="88668"/>
                  </a:moveTo>
                  <a:lnTo>
                    <a:pt x="88668" y="88668"/>
                  </a:lnTo>
                  <a:lnTo>
                    <a:pt x="88668" y="27016"/>
                  </a:lnTo>
                  <a:lnTo>
                    <a:pt x="88668" y="27708"/>
                  </a:lnTo>
                  <a:lnTo>
                    <a:pt x="89534" y="82770"/>
                  </a:lnTo>
                  <a:lnTo>
                    <a:pt x="91440" y="138126"/>
                  </a:lnTo>
                  <a:lnTo>
                    <a:pt x="93345" y="193692"/>
                  </a:lnTo>
                  <a:lnTo>
                    <a:pt x="94211" y="249381"/>
                  </a:lnTo>
                  <a:lnTo>
                    <a:pt x="91564" y="263577"/>
                  </a:lnTo>
                  <a:lnTo>
                    <a:pt x="84845" y="284518"/>
                  </a:lnTo>
                  <a:lnTo>
                    <a:pt x="75880" y="304516"/>
                  </a:lnTo>
                  <a:lnTo>
                    <a:pt x="66501" y="315883"/>
                  </a:lnTo>
                  <a:lnTo>
                    <a:pt x="44104" y="316224"/>
                  </a:lnTo>
                  <a:lnTo>
                    <a:pt x="26581" y="298579"/>
                  </a:lnTo>
                  <a:lnTo>
                    <a:pt x="15163" y="271574"/>
                  </a:lnTo>
                  <a:lnTo>
                    <a:pt x="11083" y="243838"/>
                  </a:lnTo>
                </a:path>
                <a:path w="155575" h="316230">
                  <a:moveTo>
                    <a:pt x="155171" y="0"/>
                  </a:moveTo>
                  <a:lnTo>
                    <a:pt x="114792" y="1731"/>
                  </a:lnTo>
                  <a:lnTo>
                    <a:pt x="76826" y="5541"/>
                  </a:lnTo>
                  <a:lnTo>
                    <a:pt x="39240" y="9351"/>
                  </a:lnTo>
                  <a:lnTo>
                    <a:pt x="0" y="11083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470354" y="1174863"/>
              <a:ext cx="100330" cy="471170"/>
            </a:xfrm>
            <a:custGeom>
              <a:avLst/>
              <a:gdLst/>
              <a:ahLst/>
              <a:cxnLst/>
              <a:rect l="l" t="t" r="r" b="b"/>
              <a:pathLst>
                <a:path w="100329" h="471169">
                  <a:moveTo>
                    <a:pt x="99752" y="0"/>
                  </a:moveTo>
                  <a:lnTo>
                    <a:pt x="97343" y="49911"/>
                  </a:lnTo>
                  <a:lnTo>
                    <a:pt x="90668" y="101328"/>
                  </a:lnTo>
                  <a:lnTo>
                    <a:pt x="80551" y="153499"/>
                  </a:lnTo>
                  <a:lnTo>
                    <a:pt x="67817" y="205672"/>
                  </a:lnTo>
                  <a:lnTo>
                    <a:pt x="53292" y="257094"/>
                  </a:lnTo>
                  <a:lnTo>
                    <a:pt x="37800" y="307013"/>
                  </a:lnTo>
                  <a:lnTo>
                    <a:pt x="22166" y="354676"/>
                  </a:lnTo>
                  <a:lnTo>
                    <a:pt x="15936" y="383723"/>
                  </a:lnTo>
                  <a:lnTo>
                    <a:pt x="13184" y="413398"/>
                  </a:lnTo>
                  <a:lnTo>
                    <a:pt x="9382" y="442807"/>
                  </a:lnTo>
                  <a:lnTo>
                    <a:pt x="0" y="471054"/>
                  </a:lnTo>
                </a:path>
              </a:pathLst>
            </a:custGeom>
            <a:ln w="126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607127" y="1357743"/>
              <a:ext cx="150495" cy="177800"/>
            </a:xfrm>
            <a:custGeom>
              <a:avLst/>
              <a:gdLst/>
              <a:ahLst/>
              <a:cxnLst/>
              <a:rect l="l" t="t" r="r" b="b"/>
              <a:pathLst>
                <a:path w="150495" h="177800">
                  <a:moveTo>
                    <a:pt x="1771" y="0"/>
                  </a:moveTo>
                  <a:lnTo>
                    <a:pt x="1771" y="33250"/>
                  </a:lnTo>
                  <a:lnTo>
                    <a:pt x="1771" y="66501"/>
                  </a:lnTo>
                  <a:lnTo>
                    <a:pt x="1771" y="99752"/>
                  </a:lnTo>
                  <a:lnTo>
                    <a:pt x="1771" y="133003"/>
                  </a:lnTo>
                  <a:lnTo>
                    <a:pt x="933" y="143536"/>
                  </a:lnTo>
                  <a:lnTo>
                    <a:pt x="0" y="158376"/>
                  </a:lnTo>
                  <a:lnTo>
                    <a:pt x="1337" y="171612"/>
                  </a:lnTo>
                  <a:lnTo>
                    <a:pt x="7313" y="177337"/>
                  </a:lnTo>
                </a:path>
                <a:path w="150495" h="177800">
                  <a:moveTo>
                    <a:pt x="1771" y="33251"/>
                  </a:moveTo>
                  <a:lnTo>
                    <a:pt x="8601" y="21588"/>
                  </a:lnTo>
                  <a:lnTo>
                    <a:pt x="24141" y="23463"/>
                  </a:lnTo>
                  <a:lnTo>
                    <a:pt x="40965" y="33003"/>
                  </a:lnTo>
                  <a:lnTo>
                    <a:pt x="51648" y="44334"/>
                  </a:lnTo>
                  <a:lnTo>
                    <a:pt x="51648" y="60786"/>
                  </a:lnTo>
                  <a:lnTo>
                    <a:pt x="51648" y="96981"/>
                  </a:lnTo>
                  <a:lnTo>
                    <a:pt x="51648" y="133176"/>
                  </a:lnTo>
                  <a:lnTo>
                    <a:pt x="51648" y="149628"/>
                  </a:lnTo>
                  <a:lnTo>
                    <a:pt x="51648" y="144433"/>
                  </a:lnTo>
                  <a:lnTo>
                    <a:pt x="51648" y="133003"/>
                  </a:lnTo>
                  <a:lnTo>
                    <a:pt x="51648" y="121573"/>
                  </a:lnTo>
                  <a:lnTo>
                    <a:pt x="51648" y="116377"/>
                  </a:lnTo>
                  <a:lnTo>
                    <a:pt x="53029" y="97877"/>
                  </a:lnTo>
                  <a:lnTo>
                    <a:pt x="64103" y="47179"/>
                  </a:lnTo>
                  <a:lnTo>
                    <a:pt x="103929" y="30519"/>
                  </a:lnTo>
                  <a:lnTo>
                    <a:pt x="122489" y="31352"/>
                  </a:lnTo>
                  <a:lnTo>
                    <a:pt x="134774" y="33251"/>
                  </a:lnTo>
                  <a:lnTo>
                    <a:pt x="147320" y="53837"/>
                  </a:lnTo>
                  <a:lnTo>
                    <a:pt x="149929" y="92824"/>
                  </a:lnTo>
                  <a:lnTo>
                    <a:pt x="147731" y="135274"/>
                  </a:lnTo>
                  <a:lnTo>
                    <a:pt x="145859" y="166254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331808" y="1756752"/>
              <a:ext cx="537845" cy="588010"/>
            </a:xfrm>
            <a:custGeom>
              <a:avLst/>
              <a:gdLst/>
              <a:ahLst/>
              <a:cxnLst/>
              <a:rect l="l" t="t" r="r" b="b"/>
              <a:pathLst>
                <a:path w="537845" h="588010">
                  <a:moveTo>
                    <a:pt x="0" y="382384"/>
                  </a:moveTo>
                  <a:lnTo>
                    <a:pt x="12729" y="377916"/>
                  </a:lnTo>
                  <a:lnTo>
                    <a:pt x="17133" y="366776"/>
                  </a:lnTo>
                  <a:lnTo>
                    <a:pt x="18511" y="352356"/>
                  </a:lnTo>
                  <a:lnTo>
                    <a:pt x="22166" y="338049"/>
                  </a:lnTo>
                  <a:lnTo>
                    <a:pt x="33661" y="309580"/>
                  </a:lnTo>
                  <a:lnTo>
                    <a:pt x="44391" y="272982"/>
                  </a:lnTo>
                  <a:lnTo>
                    <a:pt x="52322" y="234281"/>
                  </a:lnTo>
                  <a:lnTo>
                    <a:pt x="55417" y="199505"/>
                  </a:lnTo>
                  <a:lnTo>
                    <a:pt x="57149" y="185111"/>
                  </a:lnTo>
                  <a:lnTo>
                    <a:pt x="60959" y="171798"/>
                  </a:lnTo>
                  <a:lnTo>
                    <a:pt x="64769" y="158484"/>
                  </a:lnTo>
                  <a:lnTo>
                    <a:pt x="66501" y="144087"/>
                  </a:lnTo>
                  <a:lnTo>
                    <a:pt x="67366" y="134459"/>
                  </a:lnTo>
                  <a:lnTo>
                    <a:pt x="69272" y="123168"/>
                  </a:lnTo>
                  <a:lnTo>
                    <a:pt x="71177" y="115409"/>
                  </a:lnTo>
                  <a:lnTo>
                    <a:pt x="72043" y="116377"/>
                  </a:lnTo>
                  <a:lnTo>
                    <a:pt x="71996" y="129706"/>
                  </a:lnTo>
                  <a:lnTo>
                    <a:pt x="70994" y="138254"/>
                  </a:lnTo>
                  <a:lnTo>
                    <a:pt x="67745" y="149718"/>
                  </a:lnTo>
                  <a:lnTo>
                    <a:pt x="60959" y="171796"/>
                  </a:lnTo>
                  <a:lnTo>
                    <a:pt x="57412" y="202462"/>
                  </a:lnTo>
                  <a:lnTo>
                    <a:pt x="59740" y="248118"/>
                  </a:lnTo>
                  <a:lnTo>
                    <a:pt x="73762" y="284707"/>
                  </a:lnTo>
                  <a:lnTo>
                    <a:pt x="105294" y="288174"/>
                  </a:lnTo>
                  <a:lnTo>
                    <a:pt x="117587" y="280221"/>
                  </a:lnTo>
                  <a:lnTo>
                    <a:pt x="131052" y="268631"/>
                  </a:lnTo>
                  <a:lnTo>
                    <a:pt x="142721" y="255729"/>
                  </a:lnTo>
                  <a:lnTo>
                    <a:pt x="149628" y="243839"/>
                  </a:lnTo>
                  <a:lnTo>
                    <a:pt x="163409" y="206923"/>
                  </a:lnTo>
                  <a:lnTo>
                    <a:pt x="178646" y="169965"/>
                  </a:lnTo>
                  <a:lnTo>
                    <a:pt x="193230" y="132537"/>
                  </a:lnTo>
                  <a:lnTo>
                    <a:pt x="205046" y="94211"/>
                  </a:lnTo>
                  <a:lnTo>
                    <a:pt x="206778" y="87283"/>
                  </a:lnTo>
                  <a:lnTo>
                    <a:pt x="210588" y="72043"/>
                  </a:lnTo>
                  <a:lnTo>
                    <a:pt x="214398" y="56803"/>
                  </a:lnTo>
                  <a:lnTo>
                    <a:pt x="216129" y="49876"/>
                  </a:lnTo>
                  <a:lnTo>
                    <a:pt x="216129" y="55937"/>
                  </a:lnTo>
                  <a:lnTo>
                    <a:pt x="216129" y="69272"/>
                  </a:lnTo>
                  <a:lnTo>
                    <a:pt x="216129" y="82607"/>
                  </a:lnTo>
                  <a:lnTo>
                    <a:pt x="216129" y="88668"/>
                  </a:lnTo>
                  <a:lnTo>
                    <a:pt x="209003" y="123833"/>
                  </a:lnTo>
                  <a:lnTo>
                    <a:pt x="199489" y="158048"/>
                  </a:lnTo>
                  <a:lnTo>
                    <a:pt x="189982" y="192210"/>
                  </a:lnTo>
                  <a:lnTo>
                    <a:pt x="182879" y="227214"/>
                  </a:lnTo>
                  <a:lnTo>
                    <a:pt x="182013" y="239252"/>
                  </a:lnTo>
                  <a:lnTo>
                    <a:pt x="182109" y="252694"/>
                  </a:lnTo>
                  <a:lnTo>
                    <a:pt x="182591" y="265865"/>
                  </a:lnTo>
                  <a:lnTo>
                    <a:pt x="182879" y="277089"/>
                  </a:lnTo>
                  <a:lnTo>
                    <a:pt x="182807" y="290794"/>
                  </a:lnTo>
                  <a:lnTo>
                    <a:pt x="184072" y="307282"/>
                  </a:lnTo>
                  <a:lnTo>
                    <a:pt x="188897" y="321143"/>
                  </a:lnTo>
                  <a:lnTo>
                    <a:pt x="199504" y="326966"/>
                  </a:lnTo>
                </a:path>
                <a:path w="537845" h="588010">
                  <a:moveTo>
                    <a:pt x="387925" y="72043"/>
                  </a:moveTo>
                  <a:lnTo>
                    <a:pt x="394264" y="88157"/>
                  </a:lnTo>
                  <a:lnTo>
                    <a:pt x="395561" y="111751"/>
                  </a:lnTo>
                  <a:lnTo>
                    <a:pt x="394427" y="134887"/>
                  </a:lnTo>
                  <a:lnTo>
                    <a:pt x="393468" y="149628"/>
                  </a:lnTo>
                  <a:lnTo>
                    <a:pt x="395854" y="189377"/>
                  </a:lnTo>
                  <a:lnTo>
                    <a:pt x="399738" y="244646"/>
                  </a:lnTo>
                  <a:lnTo>
                    <a:pt x="400213" y="303316"/>
                  </a:lnTo>
                  <a:lnTo>
                    <a:pt x="392370" y="353268"/>
                  </a:lnTo>
                  <a:lnTo>
                    <a:pt x="371301" y="382384"/>
                  </a:lnTo>
                  <a:lnTo>
                    <a:pt x="332699" y="383062"/>
                  </a:lnTo>
                  <a:lnTo>
                    <a:pt x="310972" y="350651"/>
                  </a:lnTo>
                  <a:lnTo>
                    <a:pt x="301399" y="306398"/>
                  </a:lnTo>
                  <a:lnTo>
                    <a:pt x="299257" y="271548"/>
                  </a:lnTo>
                </a:path>
                <a:path w="537845" h="588010">
                  <a:moveTo>
                    <a:pt x="465512" y="60960"/>
                  </a:moveTo>
                  <a:lnTo>
                    <a:pt x="420570" y="65961"/>
                  </a:lnTo>
                  <a:lnTo>
                    <a:pt x="371149" y="75221"/>
                  </a:lnTo>
                  <a:lnTo>
                    <a:pt x="323189" y="80121"/>
                  </a:lnTo>
                  <a:lnTo>
                    <a:pt x="282632" y="72043"/>
                  </a:lnTo>
                </a:path>
                <a:path w="537845" h="588010">
                  <a:moveTo>
                    <a:pt x="537554" y="0"/>
                  </a:moveTo>
                  <a:lnTo>
                    <a:pt x="534619" y="44415"/>
                  </a:lnTo>
                  <a:lnTo>
                    <a:pt x="526932" y="90270"/>
                  </a:lnTo>
                  <a:lnTo>
                    <a:pt x="516166" y="136736"/>
                  </a:lnTo>
                  <a:lnTo>
                    <a:pt x="503995" y="182989"/>
                  </a:lnTo>
                  <a:lnTo>
                    <a:pt x="492094" y="228202"/>
                  </a:lnTo>
                  <a:lnTo>
                    <a:pt x="482137" y="271548"/>
                  </a:lnTo>
                  <a:lnTo>
                    <a:pt x="472913" y="316581"/>
                  </a:lnTo>
                  <a:lnTo>
                    <a:pt x="462763" y="362683"/>
                  </a:lnTo>
                  <a:lnTo>
                    <a:pt x="451396" y="409231"/>
                  </a:lnTo>
                  <a:lnTo>
                    <a:pt x="438520" y="455604"/>
                  </a:lnTo>
                  <a:lnTo>
                    <a:pt x="423844" y="501176"/>
                  </a:lnTo>
                  <a:lnTo>
                    <a:pt x="407076" y="545327"/>
                  </a:lnTo>
                  <a:lnTo>
                    <a:pt x="387925" y="587432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57471" y="2033035"/>
              <a:ext cx="158179" cy="15678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500" y="520700"/>
            <a:ext cx="9093200" cy="6197600"/>
            <a:chOff x="63500" y="520700"/>
            <a:chExt cx="9093200" cy="6197600"/>
          </a:xfrm>
        </p:grpSpPr>
        <p:sp>
          <p:nvSpPr>
            <p:cNvPr id="3" name="object 3"/>
            <p:cNvSpPr/>
            <p:nvPr/>
          </p:nvSpPr>
          <p:spPr>
            <a:xfrm>
              <a:off x="76200" y="533400"/>
              <a:ext cx="9067800" cy="6172200"/>
            </a:xfrm>
            <a:custGeom>
              <a:avLst/>
              <a:gdLst/>
              <a:ahLst/>
              <a:cxnLst/>
              <a:rect l="l" t="t" r="r" b="b"/>
              <a:pathLst>
                <a:path w="9067800" h="6172200">
                  <a:moveTo>
                    <a:pt x="9067800" y="0"/>
                  </a:moveTo>
                  <a:lnTo>
                    <a:pt x="0" y="0"/>
                  </a:lnTo>
                  <a:lnTo>
                    <a:pt x="0" y="6172200"/>
                  </a:lnTo>
                  <a:lnTo>
                    <a:pt x="9067800" y="6172200"/>
                  </a:lnTo>
                  <a:lnTo>
                    <a:pt x="9067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" y="533400"/>
              <a:ext cx="9067800" cy="6172200"/>
            </a:xfrm>
            <a:custGeom>
              <a:avLst/>
              <a:gdLst/>
              <a:ahLst/>
              <a:cxnLst/>
              <a:rect l="l" t="t" r="r" b="b"/>
              <a:pathLst>
                <a:path w="9067800" h="6172200">
                  <a:moveTo>
                    <a:pt x="0" y="0"/>
                  </a:moveTo>
                  <a:lnTo>
                    <a:pt x="9067800" y="0"/>
                  </a:lnTo>
                  <a:lnTo>
                    <a:pt x="9067800" y="6172200"/>
                  </a:lnTo>
                  <a:lnTo>
                    <a:pt x="0" y="617220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430259" y="642562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A8A8A"/>
                </a:solidFill>
                <a:latin typeface="Calibri"/>
                <a:cs typeface="Calibri"/>
              </a:rPr>
              <a:t>51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32587" y="4065067"/>
            <a:ext cx="2362200" cy="2079625"/>
            <a:chOff x="232587" y="4065067"/>
            <a:chExt cx="2362200" cy="2079625"/>
          </a:xfrm>
        </p:grpSpPr>
        <p:sp>
          <p:nvSpPr>
            <p:cNvPr id="7" name="object 7"/>
            <p:cNvSpPr/>
            <p:nvPr/>
          </p:nvSpPr>
          <p:spPr>
            <a:xfrm>
              <a:off x="650237" y="6137827"/>
              <a:ext cx="504825" cy="0"/>
            </a:xfrm>
            <a:custGeom>
              <a:avLst/>
              <a:gdLst/>
              <a:ahLst/>
              <a:cxnLst/>
              <a:rect l="l" t="t" r="r" b="b"/>
              <a:pathLst>
                <a:path w="504825">
                  <a:moveTo>
                    <a:pt x="0" y="0"/>
                  </a:moveTo>
                  <a:lnTo>
                    <a:pt x="504681" y="0"/>
                  </a:lnTo>
                </a:path>
              </a:pathLst>
            </a:custGeom>
            <a:ln w="124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25950" y="6137827"/>
              <a:ext cx="827405" cy="0"/>
            </a:xfrm>
            <a:custGeom>
              <a:avLst/>
              <a:gdLst/>
              <a:ahLst/>
              <a:cxnLst/>
              <a:rect l="l" t="t" r="r" b="b"/>
              <a:pathLst>
                <a:path w="827405">
                  <a:moveTo>
                    <a:pt x="0" y="0"/>
                  </a:moveTo>
                  <a:lnTo>
                    <a:pt x="827116" y="0"/>
                  </a:lnTo>
                </a:path>
              </a:pathLst>
            </a:custGeom>
            <a:ln w="124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3700" y="4076179"/>
              <a:ext cx="2339975" cy="0"/>
            </a:xfrm>
            <a:custGeom>
              <a:avLst/>
              <a:gdLst/>
              <a:ahLst/>
              <a:cxnLst/>
              <a:rect l="l" t="t" r="r" b="b"/>
              <a:pathLst>
                <a:path w="2339975">
                  <a:moveTo>
                    <a:pt x="0" y="0"/>
                  </a:moveTo>
                  <a:lnTo>
                    <a:pt x="2339742" y="0"/>
                  </a:lnTo>
                </a:path>
              </a:pathLst>
            </a:custGeom>
            <a:ln w="2213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502135" y="6343172"/>
            <a:ext cx="288290" cy="2349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50" spc="10" dirty="0">
                <a:latin typeface="Times New Roman"/>
                <a:cs typeface="Times New Roman"/>
              </a:rPr>
              <a:t>36π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9206" y="5712384"/>
            <a:ext cx="1500505" cy="384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686435" algn="l"/>
              </a:tabLst>
            </a:pPr>
            <a:r>
              <a:rPr sz="2350" dirty="0">
                <a:latin typeface="Times New Roman"/>
                <a:cs typeface="Times New Roman"/>
              </a:rPr>
              <a:t>D	2×10</a:t>
            </a:r>
            <a:r>
              <a:rPr sz="2025" baseline="43209" dirty="0">
                <a:latin typeface="Times New Roman"/>
                <a:cs typeface="Times New Roman"/>
              </a:rPr>
              <a:t>-9</a:t>
            </a:r>
            <a:endParaRPr sz="2025" baseline="43209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486" y="5900849"/>
            <a:ext cx="376555" cy="384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50" spc="-5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=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4909" y="6136879"/>
            <a:ext cx="1633855" cy="384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877569" algn="l"/>
                <a:tab pos="1191260" algn="l"/>
              </a:tabLst>
            </a:pPr>
            <a:r>
              <a:rPr sz="2350" spc="80" dirty="0">
                <a:latin typeface="Times New Roman"/>
                <a:cs typeface="Times New Roman"/>
              </a:rPr>
              <a:t>ε</a:t>
            </a:r>
            <a:r>
              <a:rPr sz="2025" spc="120" baseline="-24691" dirty="0">
                <a:latin typeface="Times New Roman"/>
                <a:cs typeface="Times New Roman"/>
              </a:rPr>
              <a:t>0</a:t>
            </a:r>
            <a:r>
              <a:rPr sz="2350" spc="80" dirty="0">
                <a:latin typeface="Times New Roman"/>
                <a:cs typeface="Times New Roman"/>
              </a:rPr>
              <a:t>ε</a:t>
            </a:r>
            <a:r>
              <a:rPr sz="2025" spc="120" baseline="-24691" dirty="0">
                <a:latin typeface="Times New Roman"/>
                <a:cs typeface="Times New Roman"/>
              </a:rPr>
              <a:t>r	</a:t>
            </a:r>
            <a:r>
              <a:rPr sz="2025" u="sng" spc="15" baseline="3292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10	</a:t>
            </a:r>
            <a:r>
              <a:rPr sz="2350" spc="-15" dirty="0">
                <a:latin typeface="Times New Roman"/>
                <a:cs typeface="Times New Roman"/>
              </a:rPr>
              <a:t>(2)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439" y="548132"/>
            <a:ext cx="9029700" cy="505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0370" marR="81280" indent="-34480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420370" algn="l"/>
                <a:tab pos="421005" algn="l"/>
              </a:tabLst>
            </a:pPr>
            <a:r>
              <a:rPr sz="2400" spc="-10" dirty="0">
                <a:latin typeface="Calibri"/>
                <a:cs typeface="Calibri"/>
              </a:rPr>
              <a:t>Region </a:t>
            </a:r>
            <a:r>
              <a:rPr sz="2400" spc="-5" dirty="0">
                <a:latin typeface="Calibri"/>
                <a:cs typeface="Calibri"/>
              </a:rPr>
              <a:t>y&lt;0 </a:t>
            </a:r>
            <a:r>
              <a:rPr sz="2400" spc="-10" dirty="0">
                <a:latin typeface="Calibri"/>
                <a:cs typeface="Calibri"/>
              </a:rPr>
              <a:t>consists </a:t>
            </a:r>
            <a:r>
              <a:rPr sz="2400" dirty="0">
                <a:latin typeface="Calibri"/>
                <a:cs typeface="Calibri"/>
              </a:rPr>
              <a:t>of a </a:t>
            </a:r>
            <a:r>
              <a:rPr sz="2400" spc="-10" dirty="0">
                <a:latin typeface="Calibri"/>
                <a:cs typeface="Calibri"/>
              </a:rPr>
              <a:t>perfect </a:t>
            </a:r>
            <a:r>
              <a:rPr sz="2400" spc="-5" dirty="0">
                <a:latin typeface="Calibri"/>
                <a:cs typeface="Calibri"/>
              </a:rPr>
              <a:t>conductor while region y&gt;0 </a:t>
            </a:r>
            <a:r>
              <a:rPr sz="2400" dirty="0">
                <a:latin typeface="Calibri"/>
                <a:cs typeface="Calibri"/>
              </a:rPr>
              <a:t>is a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dielectric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medium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b="1" dirty="0">
                <a:latin typeface="Calibri"/>
                <a:cs typeface="Calibri"/>
              </a:rPr>
              <a:t>ε</a:t>
            </a:r>
            <a:r>
              <a:rPr sz="1600" b="1" dirty="0">
                <a:latin typeface="Calibri"/>
                <a:cs typeface="Calibri"/>
              </a:rPr>
              <a:t>r1</a:t>
            </a:r>
            <a:r>
              <a:rPr sz="1600" b="1" spc="1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=2).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If </a:t>
            </a:r>
            <a:r>
              <a:rPr sz="2400" dirty="0">
                <a:latin typeface="Calibri"/>
                <a:cs typeface="Calibri"/>
              </a:rPr>
              <a:t>there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surface charge </a:t>
            </a:r>
            <a:r>
              <a:rPr sz="2400" dirty="0">
                <a:latin typeface="Calibri"/>
                <a:cs typeface="Calibri"/>
              </a:rPr>
              <a:t>2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nC/m</a:t>
            </a:r>
            <a:r>
              <a:rPr sz="2400" baseline="24305" dirty="0">
                <a:latin typeface="Calibri"/>
                <a:cs typeface="Calibri"/>
              </a:rPr>
              <a:t>2</a:t>
            </a:r>
            <a:r>
              <a:rPr sz="2400" spc="209" baseline="243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10" dirty="0">
                <a:latin typeface="Calibri"/>
                <a:cs typeface="Calibri"/>
              </a:rPr>
              <a:t>the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conductor,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determine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at:</a:t>
            </a:r>
            <a:endParaRPr sz="2400">
              <a:latin typeface="Calibri"/>
              <a:cs typeface="Calibri"/>
            </a:endParaRPr>
          </a:p>
          <a:p>
            <a:pPr marL="420370" indent="-344805">
              <a:lnSpc>
                <a:spcPct val="100000"/>
              </a:lnSpc>
              <a:spcBef>
                <a:spcPts val="515"/>
              </a:spcBef>
              <a:buFont typeface="Arial MT"/>
              <a:buChar char="•"/>
              <a:tabLst>
                <a:tab pos="420370" algn="l"/>
                <a:tab pos="421005" algn="l"/>
              </a:tabLst>
            </a:pPr>
            <a:r>
              <a:rPr sz="2100" dirty="0">
                <a:latin typeface="Calibri"/>
                <a:cs typeface="Calibri"/>
              </a:rPr>
              <a:t>(a)</a:t>
            </a:r>
            <a:r>
              <a:rPr sz="2100" spc="-105" dirty="0">
                <a:latin typeface="Calibri"/>
                <a:cs typeface="Calibri"/>
              </a:rPr>
              <a:t> </a:t>
            </a:r>
            <a:r>
              <a:rPr sz="2100" spc="5" dirty="0">
                <a:latin typeface="Calibri"/>
                <a:cs typeface="Calibri"/>
              </a:rPr>
              <a:t>A(3,-2,2)</a:t>
            </a:r>
            <a:endParaRPr sz="2100">
              <a:latin typeface="Calibri"/>
              <a:cs typeface="Calibri"/>
            </a:endParaRPr>
          </a:p>
          <a:p>
            <a:pPr marL="420370" indent="-344805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420370" algn="l"/>
                <a:tab pos="421005" algn="l"/>
              </a:tabLst>
            </a:pPr>
            <a:r>
              <a:rPr sz="2100" dirty="0">
                <a:latin typeface="Calibri"/>
                <a:cs typeface="Calibri"/>
              </a:rPr>
              <a:t>(b)</a:t>
            </a:r>
            <a:r>
              <a:rPr sz="2100" spc="-110" dirty="0">
                <a:latin typeface="Calibri"/>
                <a:cs typeface="Calibri"/>
              </a:rPr>
              <a:t> </a:t>
            </a:r>
            <a:r>
              <a:rPr sz="2100" spc="5" dirty="0">
                <a:latin typeface="Calibri"/>
                <a:cs typeface="Calibri"/>
              </a:rPr>
              <a:t>B(-4,1,5)</a:t>
            </a:r>
            <a:endParaRPr sz="2100">
              <a:latin typeface="Calibri"/>
              <a:cs typeface="Calibri"/>
            </a:endParaRPr>
          </a:p>
          <a:p>
            <a:pPr marL="420370" indent="-344805">
              <a:lnSpc>
                <a:spcPct val="100000"/>
              </a:lnSpc>
              <a:spcBef>
                <a:spcPts val="560"/>
              </a:spcBef>
              <a:buFont typeface="Arial MT"/>
              <a:buChar char="•"/>
              <a:tabLst>
                <a:tab pos="420370" algn="l"/>
                <a:tab pos="421005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Solution</a:t>
            </a:r>
            <a:endParaRPr sz="2400">
              <a:latin typeface="Calibri"/>
              <a:cs typeface="Calibri"/>
            </a:endParaRPr>
          </a:p>
          <a:p>
            <a:pPr marL="147320" marR="4368800" lvl="1" indent="4445">
              <a:lnSpc>
                <a:spcPts val="3529"/>
              </a:lnSpc>
              <a:spcBef>
                <a:spcPts val="180"/>
              </a:spcBef>
              <a:buAutoNum type="alphaLcParenBoth"/>
              <a:tabLst>
                <a:tab pos="554355" algn="l"/>
                <a:tab pos="3412490" algn="l"/>
              </a:tabLst>
            </a:pPr>
            <a:r>
              <a:rPr sz="2350" spc="5" dirty="0">
                <a:latin typeface="Times New Roman"/>
                <a:cs typeface="Times New Roman"/>
              </a:rPr>
              <a:t>Point </a:t>
            </a:r>
            <a:r>
              <a:rPr sz="2350" spc="-15" dirty="0">
                <a:latin typeface="Times New Roman"/>
                <a:cs typeface="Times New Roman"/>
              </a:rPr>
              <a:t>A(3,-2,2) </a:t>
            </a:r>
            <a:r>
              <a:rPr sz="2350" dirty="0">
                <a:latin typeface="Times New Roman"/>
                <a:cs typeface="Times New Roman"/>
              </a:rPr>
              <a:t>is in the </a:t>
            </a:r>
            <a:r>
              <a:rPr sz="2350" spc="-5" dirty="0">
                <a:latin typeface="Times New Roman"/>
                <a:cs typeface="Times New Roman"/>
              </a:rPr>
              <a:t>conductor </a:t>
            </a:r>
            <a:r>
              <a:rPr sz="2350" spc="-575" dirty="0">
                <a:latin typeface="Times New Roman"/>
                <a:cs typeface="Times New Roman"/>
              </a:rPr>
              <a:t> </a:t>
            </a:r>
            <a:r>
              <a:rPr sz="2350" spc="-5" dirty="0">
                <a:latin typeface="Times New Roman"/>
                <a:cs typeface="Times New Roman"/>
              </a:rPr>
              <a:t>since </a:t>
            </a:r>
            <a:r>
              <a:rPr sz="2350" spc="-25" dirty="0">
                <a:latin typeface="Times New Roman"/>
                <a:cs typeface="Times New Roman"/>
              </a:rPr>
              <a:t>y=-2&lt;0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5" dirty="0">
                <a:latin typeface="Times New Roman"/>
                <a:cs typeface="Times New Roman"/>
              </a:rPr>
              <a:t>at</a:t>
            </a:r>
            <a:r>
              <a:rPr sz="2350" spc="25" dirty="0">
                <a:latin typeface="Times New Roman"/>
                <a:cs typeface="Times New Roman"/>
              </a:rPr>
              <a:t> </a:t>
            </a:r>
            <a:r>
              <a:rPr sz="2350" spc="-25" dirty="0">
                <a:latin typeface="Times New Roman"/>
                <a:cs typeface="Times New Roman"/>
              </a:rPr>
              <a:t>A.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Hence:	</a:t>
            </a:r>
            <a:r>
              <a:rPr sz="2350" spc="-5" dirty="0">
                <a:latin typeface="Times New Roman"/>
                <a:cs typeface="Times New Roman"/>
              </a:rPr>
              <a:t>E=0=D</a:t>
            </a:r>
            <a:endParaRPr sz="235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Times New Roman"/>
              <a:buAutoNum type="alphaLcParenBoth"/>
            </a:pPr>
            <a:endParaRPr sz="2850">
              <a:latin typeface="Times New Roman"/>
              <a:cs typeface="Times New Roman"/>
            </a:endParaRPr>
          </a:p>
          <a:p>
            <a:pPr marL="147320" marR="4114800" lvl="1" indent="4445">
              <a:lnSpc>
                <a:spcPct val="125299"/>
              </a:lnSpc>
              <a:buAutoNum type="alphaLcParenBoth"/>
              <a:tabLst>
                <a:tab pos="572770" algn="l"/>
              </a:tabLst>
            </a:pPr>
            <a:r>
              <a:rPr sz="2350" spc="-10" dirty="0">
                <a:latin typeface="Times New Roman"/>
                <a:cs typeface="Times New Roman"/>
              </a:rPr>
              <a:t>B(-4,1,5) </a:t>
            </a:r>
            <a:r>
              <a:rPr sz="2350" dirty="0">
                <a:latin typeface="Times New Roman"/>
                <a:cs typeface="Times New Roman"/>
              </a:rPr>
              <a:t>is in the </a:t>
            </a:r>
            <a:r>
              <a:rPr sz="2350" spc="-10" dirty="0">
                <a:latin typeface="Times New Roman"/>
                <a:cs typeface="Times New Roman"/>
              </a:rPr>
              <a:t>dielectric </a:t>
            </a:r>
            <a:r>
              <a:rPr sz="2350" spc="-5" dirty="0">
                <a:latin typeface="Times New Roman"/>
                <a:cs typeface="Times New Roman"/>
              </a:rPr>
              <a:t>medium </a:t>
            </a:r>
            <a:r>
              <a:rPr sz="2350" spc="-575" dirty="0">
                <a:latin typeface="Times New Roman"/>
                <a:cs typeface="Times New Roman"/>
              </a:rPr>
              <a:t> </a:t>
            </a:r>
            <a:r>
              <a:rPr sz="2350" spc="-5" dirty="0">
                <a:latin typeface="Times New Roman"/>
                <a:cs typeface="Times New Roman"/>
              </a:rPr>
              <a:t>since</a:t>
            </a:r>
            <a:r>
              <a:rPr sz="2350" spc="-25" dirty="0">
                <a:latin typeface="Times New Roman"/>
                <a:cs typeface="Times New Roman"/>
              </a:rPr>
              <a:t> </a:t>
            </a:r>
            <a:r>
              <a:rPr sz="2350" spc="-20" dirty="0">
                <a:latin typeface="Times New Roman"/>
                <a:cs typeface="Times New Roman"/>
              </a:rPr>
              <a:t>y=1&gt;0</a:t>
            </a:r>
            <a:r>
              <a:rPr sz="2350" spc="-15" dirty="0">
                <a:latin typeface="Times New Roman"/>
                <a:cs typeface="Times New Roman"/>
              </a:rPr>
              <a:t> </a:t>
            </a:r>
            <a:r>
              <a:rPr sz="2350" spc="-5" dirty="0">
                <a:latin typeface="Times New Roman"/>
                <a:cs typeface="Times New Roman"/>
              </a:rPr>
              <a:t>at</a:t>
            </a:r>
            <a:r>
              <a:rPr sz="2350" spc="5" dirty="0">
                <a:latin typeface="Times New Roman"/>
                <a:cs typeface="Times New Roman"/>
              </a:rPr>
              <a:t> </a:t>
            </a:r>
            <a:r>
              <a:rPr sz="2350" spc="-15" dirty="0">
                <a:latin typeface="Times New Roman"/>
                <a:cs typeface="Times New Roman"/>
              </a:rPr>
              <a:t>B.</a:t>
            </a:r>
            <a:endParaRPr sz="2350">
              <a:latin typeface="Times New Roman"/>
              <a:cs typeface="Times New Roman"/>
            </a:endParaRPr>
          </a:p>
          <a:p>
            <a:pPr marL="156210">
              <a:lnSpc>
                <a:spcPts val="869"/>
              </a:lnSpc>
              <a:spcBef>
                <a:spcPts val="915"/>
              </a:spcBef>
            </a:pPr>
            <a:r>
              <a:rPr sz="2350" spc="50" dirty="0">
                <a:latin typeface="Times New Roman"/>
                <a:cs typeface="Times New Roman"/>
              </a:rPr>
              <a:t>D</a:t>
            </a:r>
            <a:r>
              <a:rPr sz="2025" spc="75" baseline="-24691" dirty="0">
                <a:latin typeface="Times New Roman"/>
                <a:cs typeface="Times New Roman"/>
              </a:rPr>
              <a:t>n</a:t>
            </a:r>
            <a:r>
              <a:rPr sz="2025" spc="22" baseline="-24691" dirty="0">
                <a:latin typeface="Times New Roman"/>
                <a:cs typeface="Times New Roman"/>
              </a:rPr>
              <a:t> </a:t>
            </a:r>
            <a:r>
              <a:rPr sz="2350" spc="15" dirty="0">
                <a:latin typeface="Times New Roman"/>
                <a:cs typeface="Times New Roman"/>
              </a:rPr>
              <a:t>=</a:t>
            </a:r>
            <a:r>
              <a:rPr sz="2450" spc="15" dirty="0">
                <a:latin typeface="Symbol"/>
                <a:cs typeface="Symbol"/>
              </a:rPr>
              <a:t></a:t>
            </a:r>
            <a:r>
              <a:rPr sz="2025" i="1" spc="22" baseline="-24691" dirty="0">
                <a:latin typeface="Times New Roman"/>
                <a:cs typeface="Times New Roman"/>
              </a:rPr>
              <a:t>s</a:t>
            </a:r>
            <a:r>
              <a:rPr sz="2025" i="1" spc="179" baseline="-24691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Symbol"/>
                <a:cs typeface="Symbol"/>
              </a:rPr>
              <a:t></a:t>
            </a:r>
            <a:r>
              <a:rPr sz="2350" spc="-60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Times New Roman"/>
                <a:cs typeface="Times New Roman"/>
              </a:rPr>
              <a:t>2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nC/m</a:t>
            </a:r>
            <a:endParaRPr sz="2350">
              <a:latin typeface="Times New Roman"/>
              <a:cs typeface="Times New Roman"/>
            </a:endParaRPr>
          </a:p>
          <a:p>
            <a:pPr marL="2183130">
              <a:lnSpc>
                <a:spcPts val="795"/>
              </a:lnSpc>
            </a:pPr>
            <a:r>
              <a:rPr sz="1350" spc="10" dirty="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42626" y="5900849"/>
            <a:ext cx="4295775" cy="384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1156335" algn="l"/>
                <a:tab pos="2299335" algn="l"/>
              </a:tabLst>
            </a:pPr>
            <a:r>
              <a:rPr sz="2350" spc="-40" dirty="0">
                <a:latin typeface="Times New Roman"/>
                <a:cs typeface="Times New Roman"/>
              </a:rPr>
              <a:t>=</a:t>
            </a:r>
            <a:r>
              <a:rPr sz="2350" dirty="0">
                <a:latin typeface="Times New Roman"/>
                <a:cs typeface="Times New Roman"/>
              </a:rPr>
              <a:t>π</a:t>
            </a:r>
            <a:r>
              <a:rPr sz="2350" spc="-25" dirty="0">
                <a:latin typeface="Times New Roman"/>
                <a:cs typeface="Times New Roman"/>
              </a:rPr>
              <a:t> </a:t>
            </a:r>
            <a:r>
              <a:rPr sz="2350" spc="-450" dirty="0">
                <a:latin typeface="Times New Roman"/>
                <a:cs typeface="Times New Roman"/>
              </a:rPr>
              <a:t>a</a:t>
            </a:r>
            <a:r>
              <a:rPr sz="1425" spc="-22" baseline="-26315" dirty="0">
                <a:latin typeface="Times New Roman"/>
                <a:cs typeface="Times New Roman"/>
              </a:rPr>
              <a:t>-</a:t>
            </a:r>
            <a:r>
              <a:rPr sz="1425" spc="22" baseline="-26315" dirty="0">
                <a:latin typeface="Times New Roman"/>
                <a:cs typeface="Times New Roman"/>
              </a:rPr>
              <a:t>9</a:t>
            </a:r>
            <a:r>
              <a:rPr sz="1425" baseline="-26315" dirty="0">
                <a:latin typeface="Times New Roman"/>
                <a:cs typeface="Times New Roman"/>
              </a:rPr>
              <a:t>	</a:t>
            </a:r>
            <a:r>
              <a:rPr sz="2350" spc="225" dirty="0">
                <a:latin typeface="Times New Roman"/>
                <a:cs typeface="Times New Roman"/>
              </a:rPr>
              <a:t>a</a:t>
            </a:r>
            <a:r>
              <a:rPr sz="2025" spc="15" baseline="-24691" dirty="0">
                <a:latin typeface="Times New Roman"/>
                <a:cs typeface="Times New Roman"/>
              </a:rPr>
              <a:t>y</a:t>
            </a:r>
            <a:r>
              <a:rPr sz="2025" spc="-22" baseline="-24691" dirty="0">
                <a:latin typeface="Times New Roman"/>
                <a:cs typeface="Times New Roman"/>
              </a:rPr>
              <a:t> </a:t>
            </a:r>
            <a:r>
              <a:rPr sz="2350" spc="-5" dirty="0">
                <a:latin typeface="Times New Roman"/>
                <a:cs typeface="Times New Roman"/>
              </a:rPr>
              <a:t>=3</a:t>
            </a:r>
            <a:r>
              <a:rPr sz="2350" dirty="0">
                <a:latin typeface="Times New Roman"/>
                <a:cs typeface="Times New Roman"/>
              </a:rPr>
              <a:t>6	</a:t>
            </a:r>
            <a:r>
              <a:rPr sz="2025" spc="15" baseline="-24691" dirty="0">
                <a:latin typeface="Times New Roman"/>
                <a:cs typeface="Times New Roman"/>
              </a:rPr>
              <a:t>y</a:t>
            </a:r>
            <a:r>
              <a:rPr sz="2025" spc="-22" baseline="-24691" dirty="0">
                <a:latin typeface="Times New Roman"/>
                <a:cs typeface="Times New Roman"/>
              </a:rPr>
              <a:t> </a:t>
            </a:r>
            <a:r>
              <a:rPr sz="2350" spc="-5" dirty="0">
                <a:latin typeface="Times New Roman"/>
                <a:cs typeface="Times New Roman"/>
              </a:rPr>
              <a:t>=</a:t>
            </a:r>
            <a:r>
              <a:rPr sz="2350" dirty="0">
                <a:latin typeface="Times New Roman"/>
                <a:cs typeface="Times New Roman"/>
              </a:rPr>
              <a:t>113.1 a</a:t>
            </a:r>
            <a:r>
              <a:rPr sz="2350" spc="-365" dirty="0">
                <a:latin typeface="Times New Roman"/>
                <a:cs typeface="Times New Roman"/>
              </a:rPr>
              <a:t> </a:t>
            </a:r>
            <a:r>
              <a:rPr sz="2025" spc="15" baseline="-24691" dirty="0">
                <a:latin typeface="Times New Roman"/>
                <a:cs typeface="Times New Roman"/>
              </a:rPr>
              <a:t>y</a:t>
            </a:r>
            <a:r>
              <a:rPr sz="2025" baseline="-24691" dirty="0">
                <a:latin typeface="Times New Roman"/>
                <a:cs typeface="Times New Roman"/>
              </a:rPr>
              <a:t>  </a:t>
            </a:r>
            <a:r>
              <a:rPr sz="2025" spc="-97" baseline="-24691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V</a:t>
            </a:r>
            <a:r>
              <a:rPr sz="2350" spc="5" dirty="0">
                <a:latin typeface="Times New Roman"/>
                <a:cs typeface="Times New Roman"/>
              </a:rPr>
              <a:t>/</a:t>
            </a:r>
            <a:r>
              <a:rPr sz="2350" dirty="0">
                <a:latin typeface="Times New Roman"/>
                <a:cs typeface="Times New Roman"/>
              </a:rPr>
              <a:t>m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398646" y="0"/>
            <a:ext cx="226949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5" dirty="0"/>
              <a:t>Example</a:t>
            </a:r>
            <a:r>
              <a:rPr spc="-70" dirty="0"/>
              <a:t> </a:t>
            </a:r>
            <a:r>
              <a:rPr spc="-10" dirty="0"/>
              <a:t>5.10</a:t>
            </a:r>
          </a:p>
        </p:txBody>
      </p:sp>
      <p:grpSp>
        <p:nvGrpSpPr>
          <p:cNvPr id="17" name="object 17"/>
          <p:cNvGrpSpPr/>
          <p:nvPr/>
        </p:nvGrpSpPr>
        <p:grpSpPr>
          <a:xfrm>
            <a:off x="2576022" y="1295400"/>
            <a:ext cx="6493510" cy="4583430"/>
            <a:chOff x="2576022" y="1295400"/>
            <a:chExt cx="6493510" cy="4583430"/>
          </a:xfrm>
        </p:grpSpPr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29200" y="1295400"/>
              <a:ext cx="4039774" cy="312420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14291" y="5208885"/>
              <a:ext cx="4323842" cy="59994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582372" y="5572826"/>
              <a:ext cx="841375" cy="299720"/>
            </a:xfrm>
            <a:custGeom>
              <a:avLst/>
              <a:gdLst/>
              <a:ahLst/>
              <a:cxnLst/>
              <a:rect l="l" t="t" r="r" b="b"/>
              <a:pathLst>
                <a:path w="841375" h="299720">
                  <a:moveTo>
                    <a:pt x="0" y="280310"/>
                  </a:moveTo>
                  <a:lnTo>
                    <a:pt x="840935" y="0"/>
                  </a:lnTo>
                </a:path>
                <a:path w="841375" h="299720">
                  <a:moveTo>
                    <a:pt x="124026" y="299210"/>
                  </a:moveTo>
                  <a:lnTo>
                    <a:pt x="12047" y="276294"/>
                  </a:lnTo>
                  <a:lnTo>
                    <a:pt x="87881" y="190774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9638" y="190310"/>
            <a:ext cx="6282055" cy="124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35810" marR="5080" indent="-2023745">
              <a:lnSpc>
                <a:spcPct val="100000"/>
              </a:lnSpc>
              <a:spcBef>
                <a:spcPts val="105"/>
              </a:spcBef>
            </a:pPr>
            <a:r>
              <a:rPr sz="4000" spc="-5" dirty="0"/>
              <a:t>Dielectric-dielectric </a:t>
            </a:r>
            <a:r>
              <a:rPr sz="4000" spc="5" dirty="0"/>
              <a:t>Boundary </a:t>
            </a:r>
            <a:r>
              <a:rPr sz="4000" spc="-890" dirty="0"/>
              <a:t> </a:t>
            </a:r>
            <a:r>
              <a:rPr sz="4000" dirty="0"/>
              <a:t>conditions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139700" y="1511300"/>
            <a:ext cx="8940800" cy="4978400"/>
            <a:chOff x="139700" y="1511300"/>
            <a:chExt cx="8940800" cy="4978400"/>
          </a:xfrm>
        </p:grpSpPr>
        <p:sp>
          <p:nvSpPr>
            <p:cNvPr id="4" name="object 4"/>
            <p:cNvSpPr/>
            <p:nvPr/>
          </p:nvSpPr>
          <p:spPr>
            <a:xfrm>
              <a:off x="152400" y="1524000"/>
              <a:ext cx="8915400" cy="4953000"/>
            </a:xfrm>
            <a:custGeom>
              <a:avLst/>
              <a:gdLst/>
              <a:ahLst/>
              <a:cxnLst/>
              <a:rect l="l" t="t" r="r" b="b"/>
              <a:pathLst>
                <a:path w="8915400" h="4953000">
                  <a:moveTo>
                    <a:pt x="8915400" y="0"/>
                  </a:moveTo>
                  <a:lnTo>
                    <a:pt x="0" y="0"/>
                  </a:lnTo>
                  <a:lnTo>
                    <a:pt x="0" y="4953000"/>
                  </a:lnTo>
                  <a:lnTo>
                    <a:pt x="8915400" y="4953000"/>
                  </a:lnTo>
                  <a:lnTo>
                    <a:pt x="8915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" y="1524000"/>
              <a:ext cx="8915400" cy="4953000"/>
            </a:xfrm>
            <a:custGeom>
              <a:avLst/>
              <a:gdLst/>
              <a:ahLst/>
              <a:cxnLst/>
              <a:rect l="l" t="t" r="r" b="b"/>
              <a:pathLst>
                <a:path w="8915400" h="4953000">
                  <a:moveTo>
                    <a:pt x="0" y="0"/>
                  </a:moveTo>
                  <a:lnTo>
                    <a:pt x="8915400" y="0"/>
                  </a:lnTo>
                  <a:lnTo>
                    <a:pt x="8915400" y="4953000"/>
                  </a:lnTo>
                  <a:lnTo>
                    <a:pt x="0" y="495300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31140" y="1538732"/>
            <a:ext cx="8581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latin typeface="Calibri"/>
                <a:cs typeface="Calibri"/>
              </a:rPr>
              <a:t>Consider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boundary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between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two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dielectrics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with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permittivities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45356" y="2057400"/>
            <a:ext cx="7513320" cy="4267200"/>
            <a:chOff x="945356" y="2057400"/>
            <a:chExt cx="7513320" cy="426720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6658" y="2057400"/>
              <a:ext cx="3731741" cy="4572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5356" y="2514600"/>
              <a:ext cx="7512843" cy="3810000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500" y="755789"/>
            <a:ext cx="9017000" cy="5657850"/>
            <a:chOff x="63500" y="755789"/>
            <a:chExt cx="9017000" cy="5657850"/>
          </a:xfrm>
        </p:grpSpPr>
        <p:sp>
          <p:nvSpPr>
            <p:cNvPr id="3" name="object 3"/>
            <p:cNvSpPr/>
            <p:nvPr/>
          </p:nvSpPr>
          <p:spPr>
            <a:xfrm>
              <a:off x="76200" y="768489"/>
              <a:ext cx="8991600" cy="5632450"/>
            </a:xfrm>
            <a:custGeom>
              <a:avLst/>
              <a:gdLst/>
              <a:ahLst/>
              <a:cxnLst/>
              <a:rect l="l" t="t" r="r" b="b"/>
              <a:pathLst>
                <a:path w="8991600" h="5632450">
                  <a:moveTo>
                    <a:pt x="8991600" y="0"/>
                  </a:moveTo>
                  <a:lnTo>
                    <a:pt x="0" y="0"/>
                  </a:lnTo>
                  <a:lnTo>
                    <a:pt x="0" y="5632310"/>
                  </a:lnTo>
                  <a:lnTo>
                    <a:pt x="8991600" y="5632310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" y="768489"/>
              <a:ext cx="8991600" cy="5632450"/>
            </a:xfrm>
            <a:custGeom>
              <a:avLst/>
              <a:gdLst/>
              <a:ahLst/>
              <a:cxnLst/>
              <a:rect l="l" t="t" r="r" b="b"/>
              <a:pathLst>
                <a:path w="8991600" h="5632450">
                  <a:moveTo>
                    <a:pt x="0" y="0"/>
                  </a:moveTo>
                  <a:lnTo>
                    <a:pt x="8991600" y="0"/>
                  </a:lnTo>
                  <a:lnTo>
                    <a:pt x="8991600" y="5632310"/>
                  </a:lnTo>
                  <a:lnTo>
                    <a:pt x="0" y="563231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57200" y="4819472"/>
            <a:ext cx="8229600" cy="1200785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198755" indent="-107314">
              <a:lnSpc>
                <a:spcPct val="100000"/>
              </a:lnSpc>
              <a:spcBef>
                <a:spcPts val="215"/>
              </a:spcBef>
              <a:buSzPct val="95833"/>
              <a:buFont typeface="Arial MT"/>
              <a:buChar char="•"/>
              <a:tabLst>
                <a:tab pos="198755" algn="l"/>
              </a:tabLst>
            </a:pPr>
            <a:r>
              <a:rPr sz="2400" spc="-25" dirty="0">
                <a:latin typeface="Calibri"/>
                <a:cs typeface="Calibri"/>
              </a:rPr>
              <a:t>Tangential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components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are </a:t>
            </a:r>
            <a:r>
              <a:rPr sz="2400" spc="5" dirty="0">
                <a:latin typeface="Calibri"/>
                <a:cs typeface="Calibri"/>
              </a:rPr>
              <a:t>equal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boundary.</a:t>
            </a:r>
            <a:endParaRPr sz="2400">
              <a:latin typeface="Calibri"/>
              <a:cs typeface="Calibri"/>
            </a:endParaRPr>
          </a:p>
          <a:p>
            <a:pPr marL="90805" marR="448309">
              <a:lnSpc>
                <a:spcPct val="100000"/>
              </a:lnSpc>
              <a:buSzPct val="95833"/>
              <a:buFont typeface="Arial MT"/>
              <a:buChar char="•"/>
              <a:tabLst>
                <a:tab pos="198755" algn="l"/>
              </a:tabLst>
            </a:pPr>
            <a:r>
              <a:rPr sz="2400" b="1" i="1" spc="-25" dirty="0">
                <a:latin typeface="Calibri"/>
                <a:cs typeface="Calibri"/>
              </a:rPr>
              <a:t>E</a:t>
            </a:r>
            <a:r>
              <a:rPr sz="2400" b="1" i="1" spc="-37" baseline="-20833" dirty="0">
                <a:latin typeface="Calibri"/>
                <a:cs typeface="Calibri"/>
              </a:rPr>
              <a:t>t</a:t>
            </a:r>
            <a:r>
              <a:rPr sz="2400" b="1" i="1" spc="22" baseline="-20833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undergoes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no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change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boundary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continuous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across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boundary.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268233" y="3140421"/>
            <a:ext cx="5106670" cy="13970"/>
            <a:chOff x="3268233" y="3140421"/>
            <a:chExt cx="5106670" cy="13970"/>
          </a:xfrm>
        </p:grpSpPr>
        <p:sp>
          <p:nvSpPr>
            <p:cNvPr id="7" name="object 7"/>
            <p:cNvSpPr/>
            <p:nvPr/>
          </p:nvSpPr>
          <p:spPr>
            <a:xfrm>
              <a:off x="3275218" y="3147408"/>
              <a:ext cx="400685" cy="0"/>
            </a:xfrm>
            <a:custGeom>
              <a:avLst/>
              <a:gdLst/>
              <a:ahLst/>
              <a:cxnLst/>
              <a:rect l="l" t="t" r="r" b="b"/>
              <a:pathLst>
                <a:path w="400685">
                  <a:moveTo>
                    <a:pt x="0" y="0"/>
                  </a:moveTo>
                  <a:lnTo>
                    <a:pt x="400443" y="0"/>
                  </a:lnTo>
                </a:path>
              </a:pathLst>
            </a:custGeom>
            <a:ln w="135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81640" y="3147407"/>
              <a:ext cx="400685" cy="0"/>
            </a:xfrm>
            <a:custGeom>
              <a:avLst/>
              <a:gdLst/>
              <a:ahLst/>
              <a:cxnLst/>
              <a:rect l="l" t="t" r="r" b="b"/>
              <a:pathLst>
                <a:path w="400685">
                  <a:moveTo>
                    <a:pt x="0" y="0"/>
                  </a:moveTo>
                  <a:lnTo>
                    <a:pt x="400443" y="0"/>
                  </a:lnTo>
                </a:path>
              </a:pathLst>
            </a:custGeom>
            <a:ln w="135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790980" y="3147406"/>
              <a:ext cx="400685" cy="0"/>
            </a:xfrm>
            <a:custGeom>
              <a:avLst/>
              <a:gdLst/>
              <a:ahLst/>
              <a:cxnLst/>
              <a:rect l="l" t="t" r="r" b="b"/>
              <a:pathLst>
                <a:path w="400684">
                  <a:moveTo>
                    <a:pt x="0" y="0"/>
                  </a:moveTo>
                  <a:lnTo>
                    <a:pt x="400443" y="0"/>
                  </a:lnTo>
                </a:path>
              </a:pathLst>
            </a:custGeom>
            <a:ln w="135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66860" y="3147406"/>
              <a:ext cx="400685" cy="0"/>
            </a:xfrm>
            <a:custGeom>
              <a:avLst/>
              <a:gdLst/>
              <a:ahLst/>
              <a:cxnLst/>
              <a:rect l="l" t="t" r="r" b="b"/>
              <a:pathLst>
                <a:path w="400684">
                  <a:moveTo>
                    <a:pt x="0" y="0"/>
                  </a:moveTo>
                  <a:lnTo>
                    <a:pt x="400443" y="0"/>
                  </a:lnTo>
                </a:path>
              </a:pathLst>
            </a:custGeom>
            <a:ln w="135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386284" y="3145276"/>
            <a:ext cx="4879975" cy="4171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218565" algn="l"/>
                <a:tab pos="3528060" algn="l"/>
                <a:tab pos="4703445" algn="l"/>
              </a:tabLst>
            </a:pPr>
            <a:r>
              <a:rPr sz="2550" spc="5" dirty="0">
                <a:latin typeface="Times New Roman"/>
                <a:cs typeface="Times New Roman"/>
              </a:rPr>
              <a:t>2	2	2	2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5834" y="2407951"/>
            <a:ext cx="13144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-5" dirty="0">
                <a:latin typeface="Times New Roman"/>
                <a:cs typeface="Times New Roman"/>
              </a:rPr>
              <a:t>L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25299" y="3110476"/>
            <a:ext cx="16700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-60" dirty="0">
                <a:latin typeface="Times New Roman"/>
                <a:cs typeface="Times New Roman"/>
              </a:rPr>
              <a:t>1</a:t>
            </a:r>
            <a:r>
              <a:rPr sz="1500" i="1" spc="-5" dirty="0">
                <a:latin typeface="Times New Roman"/>
                <a:cs typeface="Times New Roman"/>
              </a:rPr>
              <a:t>t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87342" y="3110476"/>
            <a:ext cx="214629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-15" dirty="0">
                <a:latin typeface="Times New Roman"/>
                <a:cs typeface="Times New Roman"/>
              </a:rPr>
              <a:t>1</a:t>
            </a:r>
            <a:r>
              <a:rPr sz="1500" i="1" spc="-5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79170" y="3110476"/>
            <a:ext cx="371411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18565" algn="l"/>
                <a:tab pos="2321560" algn="l"/>
                <a:tab pos="3511550" algn="l"/>
              </a:tabLst>
            </a:pPr>
            <a:r>
              <a:rPr sz="1500" spc="100" dirty="0">
                <a:latin typeface="Times New Roman"/>
                <a:cs typeface="Times New Roman"/>
              </a:rPr>
              <a:t>2</a:t>
            </a:r>
            <a:r>
              <a:rPr sz="1500" i="1" spc="-5" dirty="0">
                <a:latin typeface="Times New Roman"/>
                <a:cs typeface="Times New Roman"/>
              </a:rPr>
              <a:t>n</a:t>
            </a:r>
            <a:r>
              <a:rPr sz="1500" i="1" dirty="0">
                <a:latin typeface="Times New Roman"/>
                <a:cs typeface="Times New Roman"/>
              </a:rPr>
              <a:t>	</a:t>
            </a:r>
            <a:r>
              <a:rPr sz="1500" spc="55" dirty="0">
                <a:latin typeface="Times New Roman"/>
                <a:cs typeface="Times New Roman"/>
              </a:rPr>
              <a:t>2</a:t>
            </a:r>
            <a:r>
              <a:rPr sz="1500" i="1" spc="-5" dirty="0">
                <a:latin typeface="Times New Roman"/>
                <a:cs typeface="Times New Roman"/>
              </a:rPr>
              <a:t>t</a:t>
            </a:r>
            <a:r>
              <a:rPr sz="1500" i="1" dirty="0">
                <a:latin typeface="Times New Roman"/>
                <a:cs typeface="Times New Roman"/>
              </a:rPr>
              <a:t>	</a:t>
            </a:r>
            <a:r>
              <a:rPr sz="1500" spc="100" dirty="0">
                <a:latin typeface="Times New Roman"/>
                <a:cs typeface="Times New Roman"/>
              </a:rPr>
              <a:t>2</a:t>
            </a:r>
            <a:r>
              <a:rPr sz="1500" i="1" spc="-5" dirty="0">
                <a:latin typeface="Times New Roman"/>
                <a:cs typeface="Times New Roman"/>
              </a:rPr>
              <a:t>n</a:t>
            </a:r>
            <a:r>
              <a:rPr sz="1500" i="1" dirty="0">
                <a:latin typeface="Times New Roman"/>
                <a:cs typeface="Times New Roman"/>
              </a:rPr>
              <a:t>	</a:t>
            </a:r>
            <a:r>
              <a:rPr sz="1500" spc="-15" dirty="0">
                <a:latin typeface="Times New Roman"/>
                <a:cs typeface="Times New Roman"/>
              </a:rPr>
              <a:t>1</a:t>
            </a:r>
            <a:r>
              <a:rPr sz="1500" i="1" spc="-5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3501" y="2890517"/>
            <a:ext cx="2233295" cy="4171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323975" algn="l"/>
              </a:tabLst>
            </a:pPr>
            <a:r>
              <a:rPr sz="2550" spc="5" dirty="0">
                <a:latin typeface="Times New Roman"/>
                <a:cs typeface="Times New Roman"/>
              </a:rPr>
              <a:t>E</a:t>
            </a:r>
            <a:r>
              <a:rPr sz="2550" spc="-28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Symbol"/>
                <a:cs typeface="Symbol"/>
              </a:rPr>
              <a:t></a:t>
            </a:r>
            <a:r>
              <a:rPr sz="2550" spc="-320" dirty="0">
                <a:latin typeface="Times New Roman"/>
                <a:cs typeface="Times New Roman"/>
              </a:rPr>
              <a:t> </a:t>
            </a:r>
            <a:r>
              <a:rPr sz="2550" i="1" spc="5" dirty="0">
                <a:latin typeface="Times New Roman"/>
                <a:cs typeface="Times New Roman"/>
              </a:rPr>
              <a:t>d</a:t>
            </a:r>
            <a:r>
              <a:rPr sz="2550" dirty="0">
                <a:latin typeface="Times New Roman"/>
                <a:cs typeface="Times New Roman"/>
              </a:rPr>
              <a:t>l</a:t>
            </a:r>
            <a:r>
              <a:rPr sz="2550" spc="-70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</a:t>
            </a:r>
            <a:r>
              <a:rPr sz="2550" spc="-45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Times New Roman"/>
                <a:cs typeface="Times New Roman"/>
              </a:rPr>
              <a:t>E</a:t>
            </a:r>
            <a:r>
              <a:rPr sz="2550" dirty="0">
                <a:latin typeface="Times New Roman"/>
                <a:cs typeface="Times New Roman"/>
              </a:rPr>
              <a:t>	</a:t>
            </a:r>
            <a:r>
              <a:rPr sz="2550" spc="-5" dirty="0">
                <a:latin typeface="Symbol"/>
                <a:cs typeface="Symbol"/>
              </a:rPr>
              <a:t></a:t>
            </a:r>
            <a:r>
              <a:rPr sz="2550" i="1" spc="10" dirty="0">
                <a:latin typeface="Times New Roman"/>
                <a:cs typeface="Times New Roman"/>
              </a:rPr>
              <a:t>w</a:t>
            </a:r>
            <a:r>
              <a:rPr sz="2550" i="1" spc="-265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</a:t>
            </a:r>
            <a:r>
              <a:rPr sz="2550" spc="-204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Times New Roman"/>
                <a:cs typeface="Times New Roman"/>
              </a:rPr>
              <a:t>E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65113" y="2890517"/>
            <a:ext cx="2056764" cy="4171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1116965" algn="l"/>
              </a:tabLst>
            </a:pPr>
            <a:r>
              <a:rPr sz="3825" spc="-7" baseline="34858" dirty="0">
                <a:latin typeface="Symbol"/>
                <a:cs typeface="Symbol"/>
              </a:rPr>
              <a:t></a:t>
            </a:r>
            <a:r>
              <a:rPr sz="3825" i="1" spc="7" baseline="34858" dirty="0">
                <a:latin typeface="Times New Roman"/>
                <a:cs typeface="Times New Roman"/>
              </a:rPr>
              <a:t>h</a:t>
            </a:r>
            <a:r>
              <a:rPr sz="3825" i="1" spc="22" baseline="34858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</a:t>
            </a:r>
            <a:r>
              <a:rPr sz="2550" spc="-204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Times New Roman"/>
                <a:cs typeface="Times New Roman"/>
              </a:rPr>
              <a:t>E</a:t>
            </a:r>
            <a:r>
              <a:rPr sz="2550" dirty="0">
                <a:latin typeface="Times New Roman"/>
                <a:cs typeface="Times New Roman"/>
              </a:rPr>
              <a:t>	</a:t>
            </a:r>
            <a:r>
              <a:rPr sz="2550" spc="-5" dirty="0">
                <a:latin typeface="Symbol"/>
                <a:cs typeface="Symbol"/>
              </a:rPr>
              <a:t></a:t>
            </a:r>
            <a:r>
              <a:rPr sz="2550" i="1" spc="10" dirty="0">
                <a:latin typeface="Times New Roman"/>
                <a:cs typeface="Times New Roman"/>
              </a:rPr>
              <a:t>w</a:t>
            </a:r>
            <a:r>
              <a:rPr sz="2550" i="1" spc="-265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</a:t>
            </a:r>
            <a:r>
              <a:rPr sz="2550" spc="-170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Times New Roman"/>
                <a:cs typeface="Times New Roman"/>
              </a:rPr>
              <a:t>E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46142" y="2684882"/>
            <a:ext cx="5669915" cy="4171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3566160" algn="l"/>
                <a:tab pos="4741545" algn="l"/>
              </a:tabLst>
            </a:pPr>
            <a:r>
              <a:rPr sz="2550" dirty="0">
                <a:latin typeface="Symbol"/>
                <a:cs typeface="Symbol"/>
              </a:rPr>
              <a:t></a:t>
            </a:r>
            <a:r>
              <a:rPr sz="2550" i="1" dirty="0">
                <a:latin typeface="Times New Roman"/>
                <a:cs typeface="Times New Roman"/>
              </a:rPr>
              <a:t>h</a:t>
            </a:r>
            <a:r>
              <a:rPr sz="2550" i="1" spc="15" dirty="0">
                <a:latin typeface="Times New Roman"/>
                <a:cs typeface="Times New Roman"/>
              </a:rPr>
              <a:t> </a:t>
            </a:r>
            <a:r>
              <a:rPr sz="3825" spc="7" baseline="-34858" dirty="0">
                <a:latin typeface="Symbol"/>
                <a:cs typeface="Symbol"/>
              </a:rPr>
              <a:t></a:t>
            </a:r>
            <a:r>
              <a:rPr sz="3825" spc="-307" baseline="-34858" dirty="0">
                <a:latin typeface="Times New Roman"/>
                <a:cs typeface="Times New Roman"/>
              </a:rPr>
              <a:t> </a:t>
            </a:r>
            <a:r>
              <a:rPr sz="3825" spc="7" baseline="-34858" dirty="0">
                <a:latin typeface="Times New Roman"/>
                <a:cs typeface="Times New Roman"/>
              </a:rPr>
              <a:t>E	</a:t>
            </a:r>
            <a:r>
              <a:rPr sz="2550" dirty="0">
                <a:latin typeface="Symbol"/>
                <a:cs typeface="Symbol"/>
              </a:rPr>
              <a:t></a:t>
            </a:r>
            <a:r>
              <a:rPr sz="2550" i="1" dirty="0">
                <a:latin typeface="Times New Roman"/>
                <a:cs typeface="Times New Roman"/>
              </a:rPr>
              <a:t>h</a:t>
            </a:r>
            <a:r>
              <a:rPr sz="2550" i="1" spc="25" dirty="0">
                <a:latin typeface="Times New Roman"/>
                <a:cs typeface="Times New Roman"/>
              </a:rPr>
              <a:t> </a:t>
            </a:r>
            <a:r>
              <a:rPr sz="3825" spc="7" baseline="-34858" dirty="0">
                <a:latin typeface="Symbol"/>
                <a:cs typeface="Symbol"/>
              </a:rPr>
              <a:t></a:t>
            </a:r>
            <a:r>
              <a:rPr sz="3825" spc="-254" baseline="-34858" dirty="0">
                <a:latin typeface="Times New Roman"/>
                <a:cs typeface="Times New Roman"/>
              </a:rPr>
              <a:t> </a:t>
            </a:r>
            <a:r>
              <a:rPr sz="3825" spc="7" baseline="-34858" dirty="0">
                <a:latin typeface="Times New Roman"/>
                <a:cs typeface="Times New Roman"/>
              </a:rPr>
              <a:t>E	</a:t>
            </a:r>
            <a:r>
              <a:rPr sz="2550" dirty="0">
                <a:latin typeface="Symbol"/>
                <a:cs typeface="Symbol"/>
              </a:rPr>
              <a:t></a:t>
            </a:r>
            <a:r>
              <a:rPr sz="2550" i="1" dirty="0">
                <a:latin typeface="Times New Roman"/>
                <a:cs typeface="Times New Roman"/>
              </a:rPr>
              <a:t>h</a:t>
            </a:r>
            <a:r>
              <a:rPr sz="2550" i="1" spc="140" dirty="0">
                <a:latin typeface="Times New Roman"/>
                <a:cs typeface="Times New Roman"/>
              </a:rPr>
              <a:t> </a:t>
            </a:r>
            <a:r>
              <a:rPr sz="3825" spc="7" baseline="-34858" dirty="0">
                <a:latin typeface="Symbol"/>
                <a:cs typeface="Symbol"/>
              </a:rPr>
              <a:t></a:t>
            </a:r>
            <a:r>
              <a:rPr sz="3825" spc="-172" baseline="-34858" dirty="0">
                <a:latin typeface="Times New Roman"/>
                <a:cs typeface="Times New Roman"/>
              </a:rPr>
              <a:t> </a:t>
            </a:r>
            <a:r>
              <a:rPr sz="3825" spc="7" baseline="-34858" dirty="0">
                <a:latin typeface="Times New Roman"/>
                <a:cs typeface="Times New Roman"/>
              </a:rPr>
              <a:t>0</a:t>
            </a:r>
            <a:endParaRPr sz="3825" baseline="-34858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9025" y="0"/>
            <a:ext cx="8143240" cy="2514600"/>
          </a:xfrm>
          <a:prstGeom prst="rect">
            <a:avLst/>
          </a:prstGeom>
        </p:spPr>
        <p:txBody>
          <a:bodyPr vert="horz" wrap="square" lIns="0" tIns="295910" rIns="0" bIns="0" rtlCol="0">
            <a:spAutoFit/>
          </a:bodyPr>
          <a:lstStyle/>
          <a:p>
            <a:pPr marL="960119">
              <a:lnSpc>
                <a:spcPct val="100000"/>
              </a:lnSpc>
              <a:spcBef>
                <a:spcPts val="2330"/>
              </a:spcBef>
            </a:pPr>
            <a:r>
              <a:rPr sz="3200" b="1" spc="-5" dirty="0">
                <a:solidFill>
                  <a:srgbClr val="002060"/>
                </a:solidFill>
                <a:latin typeface="Calibri"/>
                <a:cs typeface="Calibri"/>
              </a:rPr>
              <a:t>Dielectric-dielectric</a:t>
            </a:r>
            <a:r>
              <a:rPr sz="3200" b="1" spc="-2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2060"/>
                </a:solidFill>
                <a:latin typeface="Calibri"/>
                <a:cs typeface="Calibri"/>
              </a:rPr>
              <a:t>Boundary</a:t>
            </a:r>
            <a:r>
              <a:rPr sz="3200" b="1" spc="2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2060"/>
                </a:solidFill>
                <a:latin typeface="Calibri"/>
                <a:cs typeface="Calibri"/>
              </a:rPr>
              <a:t>conditions</a:t>
            </a:r>
            <a:endParaRPr sz="3200">
              <a:latin typeface="Calibri"/>
              <a:cs typeface="Calibri"/>
            </a:endParaRPr>
          </a:p>
          <a:p>
            <a:pPr marL="88900" marR="1770380" indent="-5715">
              <a:lnSpc>
                <a:spcPct val="125899"/>
              </a:lnSpc>
              <a:spcBef>
                <a:spcPts val="1025"/>
              </a:spcBef>
              <a:tabLst>
                <a:tab pos="3138805" algn="l"/>
              </a:tabLst>
            </a:pPr>
            <a:r>
              <a:rPr sz="2550" spc="15" dirty="0">
                <a:latin typeface="Times New Roman"/>
                <a:cs typeface="Times New Roman"/>
              </a:rPr>
              <a:t>The </a:t>
            </a:r>
            <a:r>
              <a:rPr sz="2550" spc="-10" dirty="0">
                <a:latin typeface="Times New Roman"/>
                <a:cs typeface="Times New Roman"/>
              </a:rPr>
              <a:t>fields </a:t>
            </a:r>
            <a:r>
              <a:rPr sz="2550" spc="5" dirty="0">
                <a:latin typeface="Times New Roman"/>
                <a:cs typeface="Times New Roman"/>
              </a:rPr>
              <a:t>in the two </a:t>
            </a:r>
            <a:r>
              <a:rPr sz="2550" spc="-5" dirty="0">
                <a:latin typeface="Times New Roman"/>
                <a:cs typeface="Times New Roman"/>
              </a:rPr>
              <a:t>media </a:t>
            </a:r>
            <a:r>
              <a:rPr sz="2550" spc="-10" dirty="0">
                <a:latin typeface="Times New Roman"/>
                <a:cs typeface="Times New Roman"/>
              </a:rPr>
              <a:t>can </a:t>
            </a:r>
            <a:r>
              <a:rPr sz="2550" spc="5" dirty="0">
                <a:latin typeface="Times New Roman"/>
                <a:cs typeface="Times New Roman"/>
              </a:rPr>
              <a:t>be </a:t>
            </a:r>
            <a:r>
              <a:rPr sz="2550" dirty="0">
                <a:latin typeface="Times New Roman"/>
                <a:cs typeface="Times New Roman"/>
              </a:rPr>
              <a:t>expressed as: </a:t>
            </a:r>
            <a:r>
              <a:rPr sz="2550" spc="-625" dirty="0">
                <a:latin typeface="Times New Roman"/>
                <a:cs typeface="Times New Roman"/>
              </a:rPr>
              <a:t> </a:t>
            </a:r>
            <a:r>
              <a:rPr sz="2550" spc="-30" dirty="0">
                <a:latin typeface="Times New Roman"/>
                <a:cs typeface="Times New Roman"/>
              </a:rPr>
              <a:t>E</a:t>
            </a:r>
            <a:r>
              <a:rPr sz="2250" spc="-7" baseline="-24074" dirty="0">
                <a:latin typeface="Times New Roman"/>
                <a:cs typeface="Times New Roman"/>
              </a:rPr>
              <a:t>1</a:t>
            </a:r>
            <a:r>
              <a:rPr sz="2250" baseline="-24074" dirty="0">
                <a:latin typeface="Times New Roman"/>
                <a:cs typeface="Times New Roman"/>
              </a:rPr>
              <a:t> </a:t>
            </a:r>
            <a:r>
              <a:rPr sz="2250" spc="-30" baseline="-24074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</a:t>
            </a:r>
            <a:r>
              <a:rPr sz="2550" spc="-45" dirty="0">
                <a:latin typeface="Times New Roman"/>
                <a:cs typeface="Times New Roman"/>
              </a:rPr>
              <a:t> </a:t>
            </a:r>
            <a:r>
              <a:rPr sz="2550" spc="-30" dirty="0">
                <a:latin typeface="Times New Roman"/>
                <a:cs typeface="Times New Roman"/>
              </a:rPr>
              <a:t>E</a:t>
            </a:r>
            <a:r>
              <a:rPr sz="2250" spc="-89" baseline="-24074" dirty="0">
                <a:latin typeface="Times New Roman"/>
                <a:cs typeface="Times New Roman"/>
              </a:rPr>
              <a:t>1</a:t>
            </a:r>
            <a:r>
              <a:rPr sz="2250" i="1" spc="-7" baseline="-24074" dirty="0">
                <a:latin typeface="Times New Roman"/>
                <a:cs typeface="Times New Roman"/>
              </a:rPr>
              <a:t>t</a:t>
            </a:r>
            <a:r>
              <a:rPr sz="2250" i="1" baseline="-24074" dirty="0">
                <a:latin typeface="Times New Roman"/>
                <a:cs typeface="Times New Roman"/>
              </a:rPr>
              <a:t> </a:t>
            </a:r>
            <a:r>
              <a:rPr sz="2250" i="1" spc="52" baseline="-24074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</a:t>
            </a:r>
            <a:r>
              <a:rPr sz="2550" spc="-165" dirty="0">
                <a:latin typeface="Times New Roman"/>
                <a:cs typeface="Times New Roman"/>
              </a:rPr>
              <a:t> </a:t>
            </a:r>
            <a:r>
              <a:rPr sz="2550" spc="-25" dirty="0">
                <a:latin typeface="Times New Roman"/>
                <a:cs typeface="Times New Roman"/>
              </a:rPr>
              <a:t>E</a:t>
            </a:r>
            <a:r>
              <a:rPr sz="2250" spc="-22" baseline="-24074" dirty="0">
                <a:latin typeface="Times New Roman"/>
                <a:cs typeface="Times New Roman"/>
              </a:rPr>
              <a:t>1</a:t>
            </a:r>
            <a:r>
              <a:rPr sz="2250" i="1" spc="-7" baseline="-24074" dirty="0">
                <a:latin typeface="Times New Roman"/>
                <a:cs typeface="Times New Roman"/>
              </a:rPr>
              <a:t>n</a:t>
            </a:r>
            <a:r>
              <a:rPr sz="2250" i="1" baseline="-24074" dirty="0">
                <a:latin typeface="Times New Roman"/>
                <a:cs typeface="Times New Roman"/>
              </a:rPr>
              <a:t>	</a:t>
            </a:r>
            <a:r>
              <a:rPr sz="2550" spc="140" dirty="0">
                <a:latin typeface="Times New Roman"/>
                <a:cs typeface="Times New Roman"/>
              </a:rPr>
              <a:t>E</a:t>
            </a:r>
            <a:r>
              <a:rPr sz="2250" spc="-7" baseline="-24074" dirty="0">
                <a:latin typeface="Times New Roman"/>
                <a:cs typeface="Times New Roman"/>
              </a:rPr>
              <a:t>2</a:t>
            </a:r>
            <a:r>
              <a:rPr sz="2250" baseline="-24074" dirty="0">
                <a:latin typeface="Times New Roman"/>
                <a:cs typeface="Times New Roman"/>
              </a:rPr>
              <a:t> </a:t>
            </a:r>
            <a:r>
              <a:rPr sz="2250" spc="142" baseline="-24074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</a:t>
            </a:r>
            <a:r>
              <a:rPr sz="2550" spc="-45" dirty="0">
                <a:latin typeface="Times New Roman"/>
                <a:cs typeface="Times New Roman"/>
              </a:rPr>
              <a:t> </a:t>
            </a:r>
            <a:r>
              <a:rPr sz="2550" spc="140" dirty="0">
                <a:latin typeface="Times New Roman"/>
                <a:cs typeface="Times New Roman"/>
              </a:rPr>
              <a:t>E</a:t>
            </a:r>
            <a:r>
              <a:rPr sz="2250" spc="82" baseline="-24074" dirty="0">
                <a:latin typeface="Times New Roman"/>
                <a:cs typeface="Times New Roman"/>
              </a:rPr>
              <a:t>2</a:t>
            </a:r>
            <a:r>
              <a:rPr sz="2250" i="1" spc="-7" baseline="-24074" dirty="0">
                <a:latin typeface="Times New Roman"/>
                <a:cs typeface="Times New Roman"/>
              </a:rPr>
              <a:t>t</a:t>
            </a:r>
            <a:r>
              <a:rPr sz="2250" i="1" baseline="-24074" dirty="0">
                <a:latin typeface="Times New Roman"/>
                <a:cs typeface="Times New Roman"/>
              </a:rPr>
              <a:t> </a:t>
            </a:r>
            <a:r>
              <a:rPr sz="2250" i="1" spc="52" baseline="-24074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</a:t>
            </a:r>
            <a:r>
              <a:rPr sz="2550" spc="-165" dirty="0">
                <a:latin typeface="Times New Roman"/>
                <a:cs typeface="Times New Roman"/>
              </a:rPr>
              <a:t> </a:t>
            </a:r>
            <a:r>
              <a:rPr sz="2550" spc="140" dirty="0">
                <a:latin typeface="Times New Roman"/>
                <a:cs typeface="Times New Roman"/>
              </a:rPr>
              <a:t>E</a:t>
            </a:r>
            <a:r>
              <a:rPr sz="2250" spc="150" baseline="-24074" dirty="0">
                <a:latin typeface="Times New Roman"/>
                <a:cs typeface="Times New Roman"/>
              </a:rPr>
              <a:t>2</a:t>
            </a:r>
            <a:r>
              <a:rPr sz="2250" i="1" spc="-7" baseline="-24074" dirty="0">
                <a:latin typeface="Times New Roman"/>
                <a:cs typeface="Times New Roman"/>
              </a:rPr>
              <a:t>n</a:t>
            </a:r>
            <a:endParaRPr sz="2250" baseline="-24074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75"/>
              </a:spcBef>
              <a:tabLst>
                <a:tab pos="4200525" algn="l"/>
              </a:tabLst>
            </a:pPr>
            <a:r>
              <a:rPr sz="2550" spc="-10" dirty="0">
                <a:latin typeface="Times New Roman"/>
                <a:cs typeface="Times New Roman"/>
              </a:rPr>
              <a:t>Apply</a:t>
            </a:r>
            <a:r>
              <a:rPr sz="2550" spc="-75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Times New Roman"/>
                <a:cs typeface="Times New Roman"/>
              </a:rPr>
              <a:t>the</a:t>
            </a:r>
            <a:r>
              <a:rPr sz="2550" spc="-1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Times New Roman"/>
                <a:cs typeface="Times New Roman"/>
              </a:rPr>
              <a:t>equation</a:t>
            </a:r>
            <a:r>
              <a:rPr sz="2550" spc="215" dirty="0">
                <a:latin typeface="Times New Roman"/>
                <a:cs typeface="Times New Roman"/>
              </a:rPr>
              <a:t> </a:t>
            </a:r>
            <a:r>
              <a:rPr sz="5775" spc="-2692" baseline="-12987" dirty="0">
                <a:latin typeface="Lucida Sans Unicode"/>
                <a:cs typeface="Lucida Sans Unicode"/>
              </a:rPr>
              <a:t></a:t>
            </a:r>
            <a:r>
              <a:rPr sz="5775" spc="-2692" baseline="-12987" dirty="0">
                <a:latin typeface="Symbol"/>
                <a:cs typeface="Symbol"/>
              </a:rPr>
              <a:t></a:t>
            </a:r>
            <a:r>
              <a:rPr sz="5775" spc="-427" baseline="-12987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Times New Roman"/>
                <a:cs typeface="Times New Roman"/>
              </a:rPr>
              <a:t>E</a:t>
            </a:r>
            <a:r>
              <a:rPr sz="2550" spc="-27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Symbol"/>
                <a:cs typeface="Symbol"/>
              </a:rPr>
              <a:t></a:t>
            </a:r>
            <a:r>
              <a:rPr sz="2550" spc="-315" dirty="0">
                <a:latin typeface="Times New Roman"/>
                <a:cs typeface="Times New Roman"/>
              </a:rPr>
              <a:t> </a:t>
            </a:r>
            <a:r>
              <a:rPr sz="2550" i="1" dirty="0">
                <a:latin typeface="Times New Roman"/>
                <a:cs typeface="Times New Roman"/>
              </a:rPr>
              <a:t>d</a:t>
            </a:r>
            <a:r>
              <a:rPr sz="2550" dirty="0">
                <a:latin typeface="Times New Roman"/>
                <a:cs typeface="Times New Roman"/>
              </a:rPr>
              <a:t>l</a:t>
            </a:r>
            <a:r>
              <a:rPr sz="2550" spc="-60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</a:t>
            </a:r>
            <a:r>
              <a:rPr sz="2550" spc="-85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Times New Roman"/>
                <a:cs typeface="Times New Roman"/>
              </a:rPr>
              <a:t>0	to</a:t>
            </a:r>
            <a:r>
              <a:rPr sz="2550" spc="-5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Times New Roman"/>
                <a:cs typeface="Times New Roman"/>
              </a:rPr>
              <a:t>the</a:t>
            </a:r>
            <a:r>
              <a:rPr sz="2550" spc="-2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Times New Roman"/>
                <a:cs typeface="Times New Roman"/>
              </a:rPr>
              <a:t>path</a:t>
            </a:r>
            <a:r>
              <a:rPr sz="2550" spc="-5" dirty="0">
                <a:latin typeface="Times New Roman"/>
                <a:cs typeface="Times New Roman"/>
              </a:rPr>
              <a:t> abcda</a:t>
            </a:r>
            <a:r>
              <a:rPr sz="2550" spc="-15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Times New Roman"/>
                <a:cs typeface="Times New Roman"/>
              </a:rPr>
              <a:t>in</a:t>
            </a:r>
            <a:r>
              <a:rPr sz="2550" spc="-5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Times New Roman"/>
                <a:cs typeface="Times New Roman"/>
              </a:rPr>
              <a:t>the</a:t>
            </a:r>
            <a:r>
              <a:rPr sz="2550" spc="-20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Times New Roman"/>
                <a:cs typeface="Times New Roman"/>
              </a:rPr>
              <a:t>figure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9202" y="2844511"/>
            <a:ext cx="194310" cy="612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50" spc="-3585" dirty="0">
                <a:latin typeface="Lucida Sans Unicode"/>
                <a:cs typeface="Lucida Sans Unicode"/>
              </a:rPr>
              <a:t></a:t>
            </a:r>
            <a:r>
              <a:rPr sz="3850" spc="-5" dirty="0">
                <a:latin typeface="Symbol"/>
                <a:cs typeface="Symbol"/>
              </a:rPr>
              <a:t></a:t>
            </a:r>
            <a:endParaRPr sz="38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4875" y="3349790"/>
            <a:ext cx="2439670" cy="122618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330"/>
              </a:spcBef>
            </a:pPr>
            <a:r>
              <a:rPr sz="1500" i="1" spc="-5" dirty="0">
                <a:latin typeface="Times New Roman"/>
                <a:cs typeface="Times New Roman"/>
              </a:rPr>
              <a:t>abcda</a:t>
            </a:r>
            <a:endParaRPr sz="1500">
              <a:latin typeface="Times New Roman"/>
              <a:cs typeface="Times New Roman"/>
            </a:endParaRPr>
          </a:p>
          <a:p>
            <a:pPr marL="42545">
              <a:lnSpc>
                <a:spcPct val="100000"/>
              </a:lnSpc>
              <a:spcBef>
                <a:spcPts val="425"/>
              </a:spcBef>
            </a:pPr>
            <a:r>
              <a:rPr sz="2550" spc="-30" dirty="0">
                <a:latin typeface="Times New Roman"/>
                <a:cs typeface="Times New Roman"/>
              </a:rPr>
              <a:t>E</a:t>
            </a:r>
            <a:r>
              <a:rPr sz="2250" spc="-89" baseline="-24074" dirty="0">
                <a:latin typeface="Times New Roman"/>
                <a:cs typeface="Times New Roman"/>
              </a:rPr>
              <a:t>1</a:t>
            </a:r>
            <a:r>
              <a:rPr sz="2250" i="1" spc="-7" baseline="-24074" dirty="0">
                <a:latin typeface="Times New Roman"/>
                <a:cs typeface="Times New Roman"/>
              </a:rPr>
              <a:t>t</a:t>
            </a:r>
            <a:r>
              <a:rPr sz="2250" i="1" spc="-225" baseline="-24074" dirty="0">
                <a:latin typeface="Times New Roman"/>
                <a:cs typeface="Times New Roman"/>
              </a:rPr>
              <a:t> </a:t>
            </a:r>
            <a:r>
              <a:rPr sz="2550" spc="-5" dirty="0">
                <a:latin typeface="Symbol"/>
                <a:cs typeface="Symbol"/>
              </a:rPr>
              <a:t></a:t>
            </a:r>
            <a:r>
              <a:rPr sz="2550" i="1" spc="10" dirty="0">
                <a:latin typeface="Times New Roman"/>
                <a:cs typeface="Times New Roman"/>
              </a:rPr>
              <a:t>w</a:t>
            </a:r>
            <a:r>
              <a:rPr sz="2550" i="1" spc="-265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</a:t>
            </a:r>
            <a:r>
              <a:rPr sz="2550" spc="-204" dirty="0">
                <a:latin typeface="Times New Roman"/>
                <a:cs typeface="Times New Roman"/>
              </a:rPr>
              <a:t> </a:t>
            </a:r>
            <a:r>
              <a:rPr sz="2550" spc="140" dirty="0">
                <a:latin typeface="Times New Roman"/>
                <a:cs typeface="Times New Roman"/>
              </a:rPr>
              <a:t>E</a:t>
            </a:r>
            <a:r>
              <a:rPr sz="2250" spc="82" baseline="-24074" dirty="0">
                <a:latin typeface="Times New Roman"/>
                <a:cs typeface="Times New Roman"/>
              </a:rPr>
              <a:t>2</a:t>
            </a:r>
            <a:r>
              <a:rPr sz="2250" i="1" spc="-7" baseline="-24074" dirty="0">
                <a:latin typeface="Times New Roman"/>
                <a:cs typeface="Times New Roman"/>
              </a:rPr>
              <a:t>t</a:t>
            </a:r>
            <a:r>
              <a:rPr sz="2250" i="1" spc="-225" baseline="-24074" dirty="0">
                <a:latin typeface="Times New Roman"/>
                <a:cs typeface="Times New Roman"/>
              </a:rPr>
              <a:t> </a:t>
            </a:r>
            <a:r>
              <a:rPr sz="2550" spc="-5" dirty="0">
                <a:latin typeface="Symbol"/>
                <a:cs typeface="Symbol"/>
              </a:rPr>
              <a:t></a:t>
            </a:r>
            <a:r>
              <a:rPr sz="2550" i="1" spc="10" dirty="0">
                <a:latin typeface="Times New Roman"/>
                <a:cs typeface="Times New Roman"/>
              </a:rPr>
              <a:t>w</a:t>
            </a:r>
            <a:r>
              <a:rPr sz="2550" i="1" spc="-105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</a:t>
            </a:r>
            <a:r>
              <a:rPr sz="2550" spc="-85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Times New Roman"/>
                <a:cs typeface="Times New Roman"/>
              </a:rPr>
              <a:t>0</a:t>
            </a:r>
            <a:endParaRPr sz="25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69"/>
              </a:spcBef>
            </a:pPr>
            <a:r>
              <a:rPr sz="2550" spc="10" dirty="0">
                <a:latin typeface="Symbol"/>
                <a:cs typeface="Symbol"/>
              </a:rPr>
              <a:t></a:t>
            </a:r>
            <a:r>
              <a:rPr sz="2550" spc="-100" dirty="0">
                <a:latin typeface="Times New Roman"/>
                <a:cs typeface="Times New Roman"/>
              </a:rPr>
              <a:t> </a:t>
            </a:r>
            <a:r>
              <a:rPr sz="2550" spc="-30" dirty="0">
                <a:latin typeface="Times New Roman"/>
                <a:cs typeface="Times New Roman"/>
              </a:rPr>
              <a:t>E</a:t>
            </a:r>
            <a:r>
              <a:rPr sz="2250" spc="-44" baseline="-24074" dirty="0">
                <a:latin typeface="Times New Roman"/>
                <a:cs typeface="Times New Roman"/>
              </a:rPr>
              <a:t>1</a:t>
            </a:r>
            <a:r>
              <a:rPr sz="2250" i="1" spc="-44" baseline="-24074" dirty="0">
                <a:latin typeface="Times New Roman"/>
                <a:cs typeface="Times New Roman"/>
              </a:rPr>
              <a:t>t</a:t>
            </a:r>
            <a:r>
              <a:rPr sz="2250" i="1" spc="307" baseline="-24074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</a:t>
            </a:r>
            <a:r>
              <a:rPr sz="2550" spc="-60" dirty="0">
                <a:latin typeface="Times New Roman"/>
                <a:cs typeface="Times New Roman"/>
              </a:rPr>
              <a:t> </a:t>
            </a:r>
            <a:r>
              <a:rPr sz="2550" spc="65" dirty="0">
                <a:latin typeface="Times New Roman"/>
                <a:cs typeface="Times New Roman"/>
              </a:rPr>
              <a:t>E</a:t>
            </a:r>
            <a:r>
              <a:rPr sz="2250" spc="97" baseline="-24074" dirty="0">
                <a:latin typeface="Times New Roman"/>
                <a:cs typeface="Times New Roman"/>
              </a:rPr>
              <a:t>2</a:t>
            </a:r>
            <a:r>
              <a:rPr sz="2250" i="1" spc="97" baseline="-24074" dirty="0">
                <a:latin typeface="Times New Roman"/>
                <a:cs typeface="Times New Roman"/>
              </a:rPr>
              <a:t>t</a:t>
            </a:r>
            <a:endParaRPr sz="2250" baseline="-24074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44478" y="3733800"/>
            <a:ext cx="186055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30"/>
              </a:spcBef>
              <a:tabLst>
                <a:tab pos="787400" algn="l"/>
              </a:tabLst>
            </a:pPr>
            <a:r>
              <a:rPr sz="6000" spc="-60" baseline="14583" dirty="0">
                <a:latin typeface="Times New Roman"/>
                <a:cs typeface="Times New Roman"/>
              </a:rPr>
              <a:t>E</a:t>
            </a:r>
            <a:r>
              <a:rPr sz="2300" spc="-40" dirty="0">
                <a:latin typeface="Times New Roman"/>
                <a:cs typeface="Times New Roman"/>
              </a:rPr>
              <a:t>1</a:t>
            </a:r>
            <a:r>
              <a:rPr sz="2300" i="1" spc="-40" dirty="0">
                <a:latin typeface="Times New Roman"/>
                <a:cs typeface="Times New Roman"/>
              </a:rPr>
              <a:t>t	</a:t>
            </a:r>
            <a:r>
              <a:rPr sz="6000" spc="-7" baseline="14583" dirty="0">
                <a:latin typeface="Symbol"/>
                <a:cs typeface="Symbol"/>
              </a:rPr>
              <a:t></a:t>
            </a:r>
            <a:r>
              <a:rPr sz="6000" spc="-187" baseline="14583" dirty="0">
                <a:latin typeface="Times New Roman"/>
                <a:cs typeface="Times New Roman"/>
              </a:rPr>
              <a:t> </a:t>
            </a:r>
            <a:r>
              <a:rPr sz="6000" spc="157" baseline="14583" dirty="0">
                <a:latin typeface="Times New Roman"/>
                <a:cs typeface="Times New Roman"/>
              </a:rPr>
              <a:t>E</a:t>
            </a:r>
            <a:r>
              <a:rPr sz="2300" spc="105" dirty="0">
                <a:latin typeface="Times New Roman"/>
                <a:cs typeface="Times New Roman"/>
              </a:rPr>
              <a:t>2</a:t>
            </a:r>
            <a:r>
              <a:rPr sz="2300" i="1" spc="105" dirty="0">
                <a:latin typeface="Times New Roman"/>
                <a:cs typeface="Times New Roman"/>
              </a:rPr>
              <a:t>t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494003" y="3812768"/>
            <a:ext cx="610235" cy="525780"/>
          </a:xfrm>
          <a:custGeom>
            <a:avLst/>
            <a:gdLst/>
            <a:ahLst/>
            <a:cxnLst/>
            <a:rect l="l" t="t" r="r" b="b"/>
            <a:pathLst>
              <a:path w="610234" h="525779">
                <a:moveTo>
                  <a:pt x="609651" y="0"/>
                </a:moveTo>
                <a:lnTo>
                  <a:pt x="462928" y="0"/>
                </a:lnTo>
                <a:lnTo>
                  <a:pt x="228312" y="358226"/>
                </a:lnTo>
                <a:lnTo>
                  <a:pt x="154426" y="245120"/>
                </a:lnTo>
                <a:lnTo>
                  <a:pt x="0" y="245120"/>
                </a:lnTo>
                <a:lnTo>
                  <a:pt x="242669" y="525259"/>
                </a:lnTo>
                <a:lnTo>
                  <a:pt x="609651" y="0"/>
                </a:lnTo>
                <a:close/>
              </a:path>
            </a:pathLst>
          </a:custGeom>
          <a:solidFill>
            <a:srgbClr val="646464">
              <a:alpha val="455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9700" y="615061"/>
            <a:ext cx="8864600" cy="6027420"/>
            <a:chOff x="139700" y="615061"/>
            <a:chExt cx="8864600" cy="6027420"/>
          </a:xfrm>
        </p:grpSpPr>
        <p:sp>
          <p:nvSpPr>
            <p:cNvPr id="3" name="object 3"/>
            <p:cNvSpPr/>
            <p:nvPr/>
          </p:nvSpPr>
          <p:spPr>
            <a:xfrm>
              <a:off x="152400" y="627761"/>
              <a:ext cx="8839200" cy="6002020"/>
            </a:xfrm>
            <a:custGeom>
              <a:avLst/>
              <a:gdLst/>
              <a:ahLst/>
              <a:cxnLst/>
              <a:rect l="l" t="t" r="r" b="b"/>
              <a:pathLst>
                <a:path w="8839200" h="6002020">
                  <a:moveTo>
                    <a:pt x="8839200" y="0"/>
                  </a:moveTo>
                  <a:lnTo>
                    <a:pt x="0" y="0"/>
                  </a:lnTo>
                  <a:lnTo>
                    <a:pt x="0" y="6001639"/>
                  </a:lnTo>
                  <a:lnTo>
                    <a:pt x="8839200" y="6001639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2400" y="627761"/>
              <a:ext cx="8839200" cy="6002020"/>
            </a:xfrm>
            <a:custGeom>
              <a:avLst/>
              <a:gdLst/>
              <a:ahLst/>
              <a:cxnLst/>
              <a:rect l="l" t="t" r="r" b="b"/>
              <a:pathLst>
                <a:path w="8839200" h="6002020">
                  <a:moveTo>
                    <a:pt x="0" y="0"/>
                  </a:moveTo>
                  <a:lnTo>
                    <a:pt x="8839200" y="0"/>
                  </a:lnTo>
                  <a:lnTo>
                    <a:pt x="8839200" y="6001639"/>
                  </a:lnTo>
                  <a:lnTo>
                    <a:pt x="0" y="600163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09200" y="1196940"/>
              <a:ext cx="436880" cy="0"/>
            </a:xfrm>
            <a:custGeom>
              <a:avLst/>
              <a:gdLst/>
              <a:ahLst/>
              <a:cxnLst/>
              <a:rect l="l" t="t" r="r" b="b"/>
              <a:pathLst>
                <a:path w="436879">
                  <a:moveTo>
                    <a:pt x="0" y="0"/>
                  </a:moveTo>
                  <a:lnTo>
                    <a:pt x="436824" y="0"/>
                  </a:lnTo>
                </a:path>
              </a:pathLst>
            </a:custGeom>
            <a:ln w="135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92092" y="1196940"/>
              <a:ext cx="473075" cy="0"/>
            </a:xfrm>
            <a:custGeom>
              <a:avLst/>
              <a:gdLst/>
              <a:ahLst/>
              <a:cxnLst/>
              <a:rect l="l" t="t" r="r" b="b"/>
              <a:pathLst>
                <a:path w="473075">
                  <a:moveTo>
                    <a:pt x="0" y="0"/>
                  </a:moveTo>
                  <a:lnTo>
                    <a:pt x="472449" y="0"/>
                  </a:lnTo>
                </a:path>
              </a:pathLst>
            </a:custGeom>
            <a:ln w="135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37062" y="38957"/>
            <a:ext cx="687070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5" dirty="0">
                <a:solidFill>
                  <a:srgbClr val="002060"/>
                </a:solidFill>
                <a:latin typeface="Calibri"/>
                <a:cs typeface="Calibri"/>
              </a:rPr>
              <a:t>Dielectric-dielectric</a:t>
            </a:r>
            <a:r>
              <a:rPr sz="3200" b="1" spc="-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2060"/>
                </a:solidFill>
                <a:latin typeface="Calibri"/>
                <a:cs typeface="Calibri"/>
              </a:rPr>
              <a:t>Boundary</a:t>
            </a:r>
            <a:r>
              <a:rPr sz="3200" b="1" spc="2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2060"/>
                </a:solidFill>
                <a:latin typeface="Calibri"/>
                <a:cs typeface="Calibri"/>
              </a:rPr>
              <a:t>conditions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27687" y="1414122"/>
            <a:ext cx="92456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16610" algn="l"/>
              </a:tabLst>
            </a:pPr>
            <a:r>
              <a:rPr sz="1500" spc="-5" dirty="0">
                <a:latin typeface="Times New Roman"/>
                <a:cs typeface="Times New Roman"/>
              </a:rPr>
              <a:t>1	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78602" y="1176598"/>
            <a:ext cx="951865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95020" algn="l"/>
              </a:tabLst>
            </a:pPr>
            <a:r>
              <a:rPr sz="2700" spc="-60" dirty="0">
                <a:latin typeface="Symbol"/>
                <a:cs typeface="Symbol"/>
              </a:rPr>
              <a:t></a:t>
            </a:r>
            <a:r>
              <a:rPr sz="2700" spc="-60" dirty="0">
                <a:latin typeface="Times New Roman"/>
                <a:cs typeface="Times New Roman"/>
              </a:rPr>
              <a:t>	</a:t>
            </a:r>
            <a:r>
              <a:rPr sz="2700" spc="-60" dirty="0">
                <a:latin typeface="Symbol"/>
                <a:cs typeface="Symbol"/>
              </a:rPr>
              <a:t>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82692" y="1023546"/>
            <a:ext cx="1864995" cy="4171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1504950" algn="l"/>
              </a:tabLst>
            </a:pPr>
            <a:r>
              <a:rPr sz="3825" spc="-44" baseline="14161" dirty="0">
                <a:latin typeface="Times New Roman"/>
                <a:cs typeface="Times New Roman"/>
              </a:rPr>
              <a:t>E</a:t>
            </a:r>
            <a:r>
              <a:rPr sz="1500" spc="-30" dirty="0">
                <a:latin typeface="Times New Roman"/>
                <a:cs typeface="Times New Roman"/>
              </a:rPr>
              <a:t>1</a:t>
            </a:r>
            <a:r>
              <a:rPr sz="1500" i="1" spc="-30" dirty="0">
                <a:latin typeface="Times New Roman"/>
                <a:cs typeface="Times New Roman"/>
              </a:rPr>
              <a:t>t</a:t>
            </a:r>
            <a:r>
              <a:rPr sz="1500" i="1" spc="570" dirty="0">
                <a:latin typeface="Times New Roman"/>
                <a:cs typeface="Times New Roman"/>
              </a:rPr>
              <a:t> </a:t>
            </a:r>
            <a:r>
              <a:rPr sz="3825" spc="7" baseline="14161" dirty="0">
                <a:latin typeface="Symbol"/>
                <a:cs typeface="Symbol"/>
              </a:rPr>
              <a:t></a:t>
            </a:r>
            <a:r>
              <a:rPr sz="3825" spc="-60" baseline="14161" dirty="0">
                <a:latin typeface="Times New Roman"/>
                <a:cs typeface="Times New Roman"/>
              </a:rPr>
              <a:t> </a:t>
            </a:r>
            <a:r>
              <a:rPr sz="3825" spc="97" baseline="14161" dirty="0">
                <a:latin typeface="Times New Roman"/>
                <a:cs typeface="Times New Roman"/>
              </a:rPr>
              <a:t>E</a:t>
            </a:r>
            <a:r>
              <a:rPr sz="1500" spc="65" dirty="0">
                <a:latin typeface="Times New Roman"/>
                <a:cs typeface="Times New Roman"/>
              </a:rPr>
              <a:t>2</a:t>
            </a:r>
            <a:r>
              <a:rPr sz="1500" i="1" spc="65" dirty="0">
                <a:latin typeface="Times New Roman"/>
                <a:cs typeface="Times New Roman"/>
              </a:rPr>
              <a:t>t	</a:t>
            </a:r>
            <a:r>
              <a:rPr sz="3825" spc="15" baseline="14161" dirty="0">
                <a:latin typeface="Symbol"/>
                <a:cs typeface="Symbol"/>
              </a:rPr>
              <a:t></a:t>
            </a:r>
            <a:endParaRPr sz="3825" baseline="14161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03005" y="814686"/>
            <a:ext cx="1238885" cy="4171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528955" algn="l"/>
              </a:tabLst>
            </a:pPr>
            <a:r>
              <a:rPr sz="3825" i="1" spc="-157" baseline="14161" dirty="0">
                <a:latin typeface="Times New Roman"/>
                <a:cs typeface="Times New Roman"/>
              </a:rPr>
              <a:t>D</a:t>
            </a:r>
            <a:r>
              <a:rPr sz="1500" spc="-105" dirty="0">
                <a:latin typeface="Times New Roman"/>
                <a:cs typeface="Times New Roman"/>
              </a:rPr>
              <a:t>1</a:t>
            </a:r>
            <a:r>
              <a:rPr sz="1500" i="1" spc="-105" dirty="0">
                <a:latin typeface="Times New Roman"/>
                <a:cs typeface="Times New Roman"/>
              </a:rPr>
              <a:t>t	</a:t>
            </a:r>
            <a:r>
              <a:rPr sz="3825" spc="7" baseline="-21786" dirty="0">
                <a:latin typeface="Symbol"/>
                <a:cs typeface="Symbol"/>
              </a:rPr>
              <a:t></a:t>
            </a:r>
            <a:r>
              <a:rPr sz="3825" spc="270" baseline="-21786" dirty="0">
                <a:latin typeface="Times New Roman"/>
                <a:cs typeface="Times New Roman"/>
              </a:rPr>
              <a:t> </a:t>
            </a:r>
            <a:r>
              <a:rPr sz="3825" i="1" spc="-15" baseline="14161" dirty="0">
                <a:latin typeface="Times New Roman"/>
                <a:cs typeface="Times New Roman"/>
              </a:rPr>
              <a:t>D</a:t>
            </a:r>
            <a:r>
              <a:rPr sz="1500" spc="-10" dirty="0">
                <a:latin typeface="Times New Roman"/>
                <a:cs typeface="Times New Roman"/>
              </a:rPr>
              <a:t>2</a:t>
            </a:r>
            <a:r>
              <a:rPr sz="1500" i="1" spc="-10" dirty="0">
                <a:latin typeface="Times New Roman"/>
                <a:cs typeface="Times New Roman"/>
              </a:rPr>
              <a:t>t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75625" y="921920"/>
            <a:ext cx="2266315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597535" algn="l"/>
              </a:tabLst>
            </a:pPr>
            <a:r>
              <a:rPr sz="2550" spc="10" dirty="0">
                <a:latin typeface="Symbol"/>
                <a:cs typeface="Symbol"/>
              </a:rPr>
              <a:t></a:t>
            </a:r>
            <a:r>
              <a:rPr sz="2550" spc="10" dirty="0">
                <a:latin typeface="Times New Roman"/>
                <a:cs typeface="Times New Roman"/>
              </a:rPr>
              <a:t>	</a:t>
            </a:r>
            <a:r>
              <a:rPr sz="2700" spc="155" dirty="0">
                <a:latin typeface="Symbol"/>
                <a:cs typeface="Symbol"/>
              </a:rPr>
              <a:t></a:t>
            </a:r>
            <a:r>
              <a:rPr sz="2250" spc="-7" baseline="-24074" dirty="0">
                <a:latin typeface="Times New Roman"/>
                <a:cs typeface="Times New Roman"/>
              </a:rPr>
              <a:t>2</a:t>
            </a:r>
            <a:r>
              <a:rPr sz="2250" spc="-254" baseline="-24074" dirty="0">
                <a:latin typeface="Times New Roman"/>
                <a:cs typeface="Times New Roman"/>
              </a:rPr>
              <a:t> </a:t>
            </a:r>
            <a:r>
              <a:rPr sz="2550" i="1" spc="-250" dirty="0">
                <a:latin typeface="Times New Roman"/>
                <a:cs typeface="Times New Roman"/>
              </a:rPr>
              <a:t>D</a:t>
            </a:r>
            <a:r>
              <a:rPr sz="2250" spc="-89" baseline="-24074" dirty="0">
                <a:latin typeface="Times New Roman"/>
                <a:cs typeface="Times New Roman"/>
              </a:rPr>
              <a:t>1</a:t>
            </a:r>
            <a:r>
              <a:rPr sz="2250" i="1" spc="-7" baseline="-24074" dirty="0">
                <a:latin typeface="Times New Roman"/>
                <a:cs typeface="Times New Roman"/>
              </a:rPr>
              <a:t>t</a:t>
            </a:r>
            <a:r>
              <a:rPr sz="2250" i="1" baseline="-24074" dirty="0">
                <a:latin typeface="Times New Roman"/>
                <a:cs typeface="Times New Roman"/>
              </a:rPr>
              <a:t>  </a:t>
            </a:r>
            <a:r>
              <a:rPr sz="2250" i="1" spc="-270" baseline="-24074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</a:t>
            </a:r>
            <a:r>
              <a:rPr sz="2550" spc="-165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Symbol"/>
                <a:cs typeface="Symbol"/>
              </a:rPr>
              <a:t></a:t>
            </a:r>
            <a:r>
              <a:rPr sz="2250" spc="127" baseline="-24074" dirty="0">
                <a:latin typeface="Times New Roman"/>
                <a:cs typeface="Times New Roman"/>
              </a:rPr>
              <a:t>1</a:t>
            </a:r>
            <a:r>
              <a:rPr sz="2550" i="1" spc="-80" dirty="0">
                <a:latin typeface="Times New Roman"/>
                <a:cs typeface="Times New Roman"/>
              </a:rPr>
              <a:t>D</a:t>
            </a:r>
            <a:r>
              <a:rPr sz="2250" spc="82" baseline="-24074" dirty="0">
                <a:latin typeface="Times New Roman"/>
                <a:cs typeface="Times New Roman"/>
              </a:rPr>
              <a:t>2</a:t>
            </a:r>
            <a:r>
              <a:rPr sz="2250" i="1" spc="-7" baseline="-24074" dirty="0">
                <a:latin typeface="Times New Roman"/>
                <a:cs typeface="Times New Roman"/>
              </a:rPr>
              <a:t>t</a:t>
            </a:r>
            <a:endParaRPr sz="2250" baseline="-24074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4486" y="5662677"/>
            <a:ext cx="484505" cy="4330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975" i="1" spc="-135" baseline="14675" dirty="0">
                <a:latin typeface="Times New Roman"/>
                <a:cs typeface="Times New Roman"/>
              </a:rPr>
              <a:t>D</a:t>
            </a:r>
            <a:r>
              <a:rPr sz="1550" spc="-90" dirty="0">
                <a:latin typeface="Times New Roman"/>
                <a:cs typeface="Times New Roman"/>
              </a:rPr>
              <a:t>1</a:t>
            </a:r>
            <a:r>
              <a:rPr sz="1550" i="1" spc="-90" dirty="0">
                <a:latin typeface="Times New Roman"/>
                <a:cs typeface="Times New Roman"/>
              </a:rPr>
              <a:t>n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4486" y="5037039"/>
            <a:ext cx="3957320" cy="455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650" i="1" spc="-254" dirty="0">
                <a:latin typeface="Times New Roman"/>
                <a:cs typeface="Times New Roman"/>
              </a:rPr>
              <a:t>D</a:t>
            </a:r>
            <a:r>
              <a:rPr sz="2325" spc="-15" baseline="-25089" dirty="0">
                <a:latin typeface="Times New Roman"/>
                <a:cs typeface="Times New Roman"/>
              </a:rPr>
              <a:t>1</a:t>
            </a:r>
            <a:r>
              <a:rPr sz="2325" i="1" baseline="-25089" dirty="0">
                <a:latin typeface="Times New Roman"/>
                <a:cs typeface="Times New Roman"/>
              </a:rPr>
              <a:t>n</a:t>
            </a:r>
            <a:r>
              <a:rPr sz="2325" i="1" spc="-345" baseline="-25089" dirty="0">
                <a:latin typeface="Times New Roman"/>
                <a:cs typeface="Times New Roman"/>
              </a:rPr>
              <a:t> </a:t>
            </a:r>
            <a:r>
              <a:rPr sz="2650" dirty="0">
                <a:latin typeface="Symbol"/>
                <a:cs typeface="Symbol"/>
              </a:rPr>
              <a:t></a:t>
            </a:r>
            <a:r>
              <a:rPr sz="2650" i="1" spc="10" dirty="0">
                <a:latin typeface="Times New Roman"/>
                <a:cs typeface="Times New Roman"/>
              </a:rPr>
              <a:t>S</a:t>
            </a:r>
            <a:r>
              <a:rPr sz="2650" i="1" spc="5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Symbol"/>
                <a:cs typeface="Symbol"/>
              </a:rPr>
              <a:t>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i="1" spc="-80" dirty="0">
                <a:latin typeface="Times New Roman"/>
                <a:cs typeface="Times New Roman"/>
              </a:rPr>
              <a:t>D</a:t>
            </a:r>
            <a:r>
              <a:rPr sz="2325" spc="165" baseline="-25089" dirty="0">
                <a:latin typeface="Times New Roman"/>
                <a:cs typeface="Times New Roman"/>
              </a:rPr>
              <a:t>2</a:t>
            </a:r>
            <a:r>
              <a:rPr sz="2325" i="1" baseline="-25089" dirty="0">
                <a:latin typeface="Times New Roman"/>
                <a:cs typeface="Times New Roman"/>
              </a:rPr>
              <a:t>n</a:t>
            </a:r>
            <a:r>
              <a:rPr sz="2325" i="1" spc="-345" baseline="-25089" dirty="0">
                <a:latin typeface="Times New Roman"/>
                <a:cs typeface="Times New Roman"/>
              </a:rPr>
              <a:t> </a:t>
            </a:r>
            <a:r>
              <a:rPr sz="2650" spc="5" dirty="0">
                <a:latin typeface="Symbol"/>
                <a:cs typeface="Symbol"/>
              </a:rPr>
              <a:t></a:t>
            </a:r>
            <a:r>
              <a:rPr sz="2650" i="1" spc="10" dirty="0">
                <a:latin typeface="Times New Roman"/>
                <a:cs typeface="Times New Roman"/>
              </a:rPr>
              <a:t>S</a:t>
            </a:r>
            <a:r>
              <a:rPr sz="2650" i="1" spc="170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Symbol"/>
                <a:cs typeface="Symbol"/>
              </a:rPr>
              <a:t>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5" dirty="0">
                <a:latin typeface="Symbol"/>
                <a:cs typeface="Symbol"/>
              </a:rPr>
              <a:t></a:t>
            </a:r>
            <a:r>
              <a:rPr sz="2650" i="1" spc="15" dirty="0">
                <a:latin typeface="Times New Roman"/>
                <a:cs typeface="Times New Roman"/>
              </a:rPr>
              <a:t>Q</a:t>
            </a:r>
            <a:r>
              <a:rPr sz="2650" i="1" spc="-10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Symbol"/>
                <a:cs typeface="Symbol"/>
              </a:rPr>
              <a:t></a:t>
            </a:r>
            <a:r>
              <a:rPr sz="2650" spc="40" dirty="0">
                <a:latin typeface="Times New Roman"/>
                <a:cs typeface="Times New Roman"/>
              </a:rPr>
              <a:t> </a:t>
            </a:r>
            <a:r>
              <a:rPr sz="2800" spc="40" dirty="0">
                <a:latin typeface="Symbol"/>
                <a:cs typeface="Symbol"/>
              </a:rPr>
              <a:t></a:t>
            </a:r>
            <a:r>
              <a:rPr sz="2325" i="1" baseline="-25089" dirty="0">
                <a:latin typeface="Times New Roman"/>
                <a:cs typeface="Times New Roman"/>
              </a:rPr>
              <a:t>S</a:t>
            </a:r>
            <a:r>
              <a:rPr sz="2325" i="1" spc="-172" baseline="-25089" dirty="0">
                <a:latin typeface="Times New Roman"/>
                <a:cs typeface="Times New Roman"/>
              </a:rPr>
              <a:t> </a:t>
            </a:r>
            <a:r>
              <a:rPr sz="2650" spc="5" dirty="0">
                <a:latin typeface="Symbol"/>
                <a:cs typeface="Symbol"/>
              </a:rPr>
              <a:t></a:t>
            </a:r>
            <a:r>
              <a:rPr sz="2650" i="1" spc="10" dirty="0">
                <a:latin typeface="Times New Roman"/>
                <a:cs typeface="Times New Roman"/>
              </a:rPr>
              <a:t>S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26956" y="5055388"/>
            <a:ext cx="2501900" cy="4330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50" dirty="0">
                <a:latin typeface="Times New Roman"/>
                <a:cs typeface="Times New Roman"/>
              </a:rPr>
              <a:t>Assuming</a:t>
            </a:r>
            <a:r>
              <a:rPr sz="2650" spc="-25" dirty="0">
                <a:latin typeface="Times New Roman"/>
                <a:cs typeface="Times New Roman"/>
              </a:rPr>
              <a:t> </a:t>
            </a:r>
            <a:r>
              <a:rPr sz="2650" spc="5" dirty="0">
                <a:latin typeface="Symbol"/>
                <a:cs typeface="Symbol"/>
              </a:rPr>
              <a:t></a:t>
            </a:r>
            <a:r>
              <a:rPr sz="2650" i="1" spc="5" dirty="0">
                <a:latin typeface="Times New Roman"/>
                <a:cs typeface="Times New Roman"/>
              </a:rPr>
              <a:t>h</a:t>
            </a:r>
            <a:r>
              <a:rPr sz="2650" i="1" spc="-10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Symbol"/>
                <a:cs typeface="Symbol"/>
              </a:rPr>
              <a:t>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Times New Roman"/>
                <a:cs typeface="Times New Roman"/>
              </a:rPr>
              <a:t>0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7390" y="5556795"/>
            <a:ext cx="1468120" cy="455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92100" indent="-254635">
              <a:lnSpc>
                <a:spcPct val="100000"/>
              </a:lnSpc>
              <a:spcBef>
                <a:spcPts val="114"/>
              </a:spcBef>
              <a:buFont typeface="Symbol"/>
              <a:buChar char=""/>
              <a:tabLst>
                <a:tab pos="292735" algn="l"/>
              </a:tabLst>
            </a:pPr>
            <a:r>
              <a:rPr sz="2650" i="1" spc="10" dirty="0">
                <a:latin typeface="Times New Roman"/>
                <a:cs typeface="Times New Roman"/>
              </a:rPr>
              <a:t>D</a:t>
            </a:r>
            <a:r>
              <a:rPr sz="2325" spc="15" baseline="-25089" dirty="0">
                <a:latin typeface="Times New Roman"/>
                <a:cs typeface="Times New Roman"/>
              </a:rPr>
              <a:t>2</a:t>
            </a:r>
            <a:r>
              <a:rPr sz="2325" i="1" spc="15" baseline="-25089" dirty="0">
                <a:latin typeface="Times New Roman"/>
                <a:cs typeface="Times New Roman"/>
              </a:rPr>
              <a:t>n </a:t>
            </a:r>
            <a:r>
              <a:rPr sz="2325" i="1" spc="135" baseline="-25089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Symbol"/>
                <a:cs typeface="Symbol"/>
              </a:rPr>
              <a:t></a:t>
            </a:r>
            <a:r>
              <a:rPr sz="2650" spc="5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Symbol"/>
                <a:cs typeface="Symbol"/>
              </a:rPr>
              <a:t></a:t>
            </a:r>
            <a:r>
              <a:rPr sz="2325" i="1" spc="30" baseline="-25089" dirty="0">
                <a:latin typeface="Times New Roman"/>
                <a:cs typeface="Times New Roman"/>
              </a:rPr>
              <a:t>S</a:t>
            </a:r>
            <a:endParaRPr sz="2325" baseline="-25089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5740" y="1739769"/>
            <a:ext cx="8617585" cy="3288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  <a:buChar char="•"/>
              <a:tabLst>
                <a:tab pos="254635" algn="l"/>
              </a:tabLst>
            </a:pP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tangential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component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D</a:t>
            </a:r>
            <a:r>
              <a:rPr sz="2400" b="1" i="1" spc="-2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under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goes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some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change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across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10" dirty="0">
                <a:latin typeface="Calibri"/>
                <a:cs typeface="Calibri"/>
              </a:rPr>
              <a:t>the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boundary.</a:t>
            </a:r>
            <a:endParaRPr sz="2400">
              <a:latin typeface="Calibri"/>
              <a:cs typeface="Calibri"/>
            </a:endParaRPr>
          </a:p>
          <a:p>
            <a:pPr marL="254000" indent="-216535">
              <a:lnSpc>
                <a:spcPct val="100000"/>
              </a:lnSpc>
              <a:buChar char="•"/>
              <a:tabLst>
                <a:tab pos="254635" algn="l"/>
              </a:tabLst>
            </a:pPr>
            <a:r>
              <a:rPr sz="2400" dirty="0">
                <a:latin typeface="Calibri"/>
                <a:cs typeface="Calibri"/>
              </a:rPr>
              <a:t>So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D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said</a:t>
            </a:r>
            <a:r>
              <a:rPr sz="2400" spc="-10" dirty="0">
                <a:latin typeface="Calibri"/>
                <a:cs typeface="Calibri"/>
              </a:rPr>
              <a:t> to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discontinuous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across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boundary.</a:t>
            </a:r>
            <a:endParaRPr sz="2400">
              <a:latin typeface="Calibri"/>
              <a:cs typeface="Calibri"/>
            </a:endParaRPr>
          </a:p>
          <a:p>
            <a:pPr marL="38100" marR="154940">
              <a:lnSpc>
                <a:spcPct val="100000"/>
              </a:lnSpc>
              <a:buChar char="•"/>
              <a:tabLst>
                <a:tab pos="254635" algn="l"/>
              </a:tabLst>
            </a:pP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boundary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conditions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for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normal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components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are </a:t>
            </a:r>
            <a:r>
              <a:rPr sz="2400" dirty="0">
                <a:latin typeface="Calibri"/>
                <a:cs typeface="Calibri"/>
              </a:rPr>
              <a:t>obtained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by </a:t>
            </a:r>
            <a:r>
              <a:rPr sz="2400" dirty="0">
                <a:latin typeface="Calibri"/>
                <a:cs typeface="Calibri"/>
              </a:rPr>
              <a:t>applying </a:t>
            </a:r>
            <a:r>
              <a:rPr sz="2400" spc="-25" dirty="0">
                <a:latin typeface="Calibri"/>
                <a:cs typeface="Calibri"/>
              </a:rPr>
              <a:t>Gauss’s </a:t>
            </a:r>
            <a:r>
              <a:rPr sz="2400" spc="-10" dirty="0">
                <a:latin typeface="Calibri"/>
                <a:cs typeface="Calibri"/>
              </a:rPr>
              <a:t>law </a:t>
            </a:r>
            <a:r>
              <a:rPr sz="2400" dirty="0">
                <a:latin typeface="Calibri"/>
                <a:cs typeface="Calibri"/>
              </a:rPr>
              <a:t>on a </a:t>
            </a:r>
            <a:r>
              <a:rPr sz="2400" spc="-5" dirty="0">
                <a:latin typeface="Calibri"/>
                <a:cs typeface="Calibri"/>
              </a:rPr>
              <a:t>small </a:t>
            </a:r>
            <a:r>
              <a:rPr sz="2400" dirty="0">
                <a:latin typeface="Calibri"/>
                <a:cs typeface="Calibri"/>
              </a:rPr>
              <a:t>pill </a:t>
            </a:r>
            <a:r>
              <a:rPr sz="2400" spc="-15" dirty="0">
                <a:latin typeface="Calibri"/>
                <a:cs typeface="Calibri"/>
              </a:rPr>
              <a:t>box </a:t>
            </a:r>
            <a:r>
              <a:rPr sz="2400" dirty="0">
                <a:latin typeface="Calibri"/>
                <a:cs typeface="Calibri"/>
              </a:rPr>
              <a:t>shaped </a:t>
            </a:r>
            <a:r>
              <a:rPr sz="2400" spc="-5" dirty="0">
                <a:latin typeface="Calibri"/>
                <a:cs typeface="Calibri"/>
              </a:rPr>
              <a:t>volume </a:t>
            </a:r>
            <a:r>
              <a:rPr sz="2400" dirty="0">
                <a:latin typeface="Calibri"/>
                <a:cs typeface="Calibri"/>
              </a:rPr>
              <a:t>as in </a:t>
            </a:r>
            <a:r>
              <a:rPr sz="2400" spc="5" dirty="0">
                <a:latin typeface="Calibri"/>
                <a:cs typeface="Calibri"/>
              </a:rPr>
              <a:t>the 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next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figure.</a:t>
            </a:r>
            <a:endParaRPr sz="2400">
              <a:latin typeface="Calibri"/>
              <a:cs typeface="Calibri"/>
            </a:endParaRPr>
          </a:p>
          <a:p>
            <a:pPr marL="841375">
              <a:lnSpc>
                <a:spcPct val="100000"/>
              </a:lnSpc>
              <a:spcBef>
                <a:spcPts val="1200"/>
              </a:spcBef>
            </a:pPr>
            <a:r>
              <a:rPr sz="6000" spc="-5580" baseline="-13194" dirty="0">
                <a:latin typeface="Lucida Sans Unicode"/>
                <a:cs typeface="Lucida Sans Unicode"/>
              </a:rPr>
              <a:t></a:t>
            </a:r>
            <a:r>
              <a:rPr sz="6000" baseline="-13194" dirty="0">
                <a:latin typeface="Symbol"/>
                <a:cs typeface="Symbol"/>
              </a:rPr>
              <a:t></a:t>
            </a:r>
            <a:r>
              <a:rPr sz="6000" spc="-450" baseline="-13194" dirty="0">
                <a:latin typeface="Times New Roman"/>
                <a:cs typeface="Times New Roman"/>
              </a:rPr>
              <a:t> </a:t>
            </a:r>
            <a:r>
              <a:rPr sz="2650" spc="340" dirty="0">
                <a:latin typeface="Times New Roman"/>
                <a:cs typeface="Times New Roman"/>
              </a:rPr>
              <a:t>D</a:t>
            </a:r>
            <a:r>
              <a:rPr sz="2650" spc="5" dirty="0">
                <a:latin typeface="Symbol"/>
                <a:cs typeface="Symbol"/>
              </a:rPr>
              <a:t></a:t>
            </a:r>
            <a:r>
              <a:rPr sz="2650" spc="-330" dirty="0">
                <a:latin typeface="Times New Roman"/>
                <a:cs typeface="Times New Roman"/>
              </a:rPr>
              <a:t> </a:t>
            </a:r>
            <a:r>
              <a:rPr sz="2650" i="1" spc="10" dirty="0">
                <a:latin typeface="Times New Roman"/>
                <a:cs typeface="Times New Roman"/>
              </a:rPr>
              <a:t>d</a:t>
            </a:r>
            <a:r>
              <a:rPr sz="2650" spc="10" dirty="0">
                <a:latin typeface="Times New Roman"/>
                <a:cs typeface="Times New Roman"/>
              </a:rPr>
              <a:t>S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Symbol"/>
                <a:cs typeface="Symbol"/>
              </a:rPr>
              <a:t>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i="1" spc="15" dirty="0">
                <a:latin typeface="Times New Roman"/>
                <a:cs typeface="Times New Roman"/>
              </a:rPr>
              <a:t>Q</a:t>
            </a:r>
            <a:endParaRPr sz="2650">
              <a:latin typeface="Times New Roman"/>
              <a:cs typeface="Times New Roman"/>
            </a:endParaRPr>
          </a:p>
          <a:p>
            <a:pPr marL="890269">
              <a:lnSpc>
                <a:spcPct val="100000"/>
              </a:lnSpc>
              <a:spcBef>
                <a:spcPts val="545"/>
              </a:spcBef>
            </a:pPr>
            <a:r>
              <a:rPr sz="1550" i="1" dirty="0">
                <a:latin typeface="Times New Roman"/>
                <a:cs typeface="Times New Roman"/>
              </a:rPr>
              <a:t>S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29000" y="5791200"/>
            <a:ext cx="2738755" cy="6858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3185">
              <a:lnSpc>
                <a:spcPts val="4360"/>
              </a:lnSpc>
              <a:tabLst>
                <a:tab pos="1856105" algn="l"/>
              </a:tabLst>
            </a:pPr>
            <a:r>
              <a:rPr sz="3600" i="1" spc="-130" dirty="0">
                <a:latin typeface="Times New Roman"/>
                <a:cs typeface="Times New Roman"/>
              </a:rPr>
              <a:t>D</a:t>
            </a:r>
            <a:r>
              <a:rPr sz="3150" spc="-195" baseline="-25132" dirty="0">
                <a:latin typeface="Times New Roman"/>
                <a:cs typeface="Times New Roman"/>
              </a:rPr>
              <a:t>1</a:t>
            </a:r>
            <a:r>
              <a:rPr sz="3150" i="1" spc="-195" baseline="-25132" dirty="0">
                <a:latin typeface="Times New Roman"/>
                <a:cs typeface="Times New Roman"/>
              </a:rPr>
              <a:t>n</a:t>
            </a:r>
            <a:r>
              <a:rPr sz="3150" i="1" spc="719" baseline="-25132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Symbol"/>
                <a:cs typeface="Symbol"/>
              </a:rPr>
              <a:t></a:t>
            </a:r>
            <a:r>
              <a:rPr sz="3600" spc="-175" dirty="0">
                <a:latin typeface="Times New Roman"/>
                <a:cs typeface="Times New Roman"/>
              </a:rPr>
              <a:t> </a:t>
            </a:r>
            <a:r>
              <a:rPr sz="3600" i="1" dirty="0">
                <a:latin typeface="Times New Roman"/>
                <a:cs typeface="Times New Roman"/>
              </a:rPr>
              <a:t>D</a:t>
            </a:r>
            <a:r>
              <a:rPr sz="3150" baseline="-25132" dirty="0">
                <a:latin typeface="Times New Roman"/>
                <a:cs typeface="Times New Roman"/>
              </a:rPr>
              <a:t>2</a:t>
            </a:r>
            <a:r>
              <a:rPr sz="3150" i="1" baseline="-25132" dirty="0">
                <a:latin typeface="Times New Roman"/>
                <a:cs typeface="Times New Roman"/>
              </a:rPr>
              <a:t>n	</a:t>
            </a:r>
            <a:r>
              <a:rPr sz="3600" spc="-5" dirty="0">
                <a:latin typeface="Symbol"/>
                <a:cs typeface="Symbol"/>
              </a:rPr>
              <a:t>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800" spc="20" dirty="0">
                <a:latin typeface="Symbol"/>
                <a:cs typeface="Symbol"/>
              </a:rPr>
              <a:t></a:t>
            </a:r>
            <a:r>
              <a:rPr sz="3150" i="1" spc="30" baseline="-25132" dirty="0">
                <a:latin typeface="Times New Roman"/>
                <a:cs typeface="Times New Roman"/>
              </a:rPr>
              <a:t>S</a:t>
            </a:r>
            <a:endParaRPr sz="3150" baseline="-25132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61145" y="973063"/>
            <a:ext cx="1909445" cy="533400"/>
          </a:xfrm>
          <a:custGeom>
            <a:avLst/>
            <a:gdLst/>
            <a:ahLst/>
            <a:cxnLst/>
            <a:rect l="l" t="t" r="r" b="b"/>
            <a:pathLst>
              <a:path w="1909445" h="533400">
                <a:moveTo>
                  <a:pt x="0" y="533209"/>
                </a:moveTo>
                <a:lnTo>
                  <a:pt x="1909356" y="533209"/>
                </a:lnTo>
                <a:lnTo>
                  <a:pt x="1909356" y="0"/>
                </a:lnTo>
                <a:lnTo>
                  <a:pt x="0" y="0"/>
                </a:lnTo>
                <a:lnTo>
                  <a:pt x="0" y="533209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062" y="138175"/>
            <a:ext cx="687070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Dielectric-dielectric</a:t>
            </a:r>
            <a:r>
              <a:rPr spc="-20" dirty="0"/>
              <a:t> </a:t>
            </a:r>
            <a:r>
              <a:rPr spc="-5" dirty="0"/>
              <a:t>Boundary</a:t>
            </a:r>
            <a:r>
              <a:rPr spc="25" dirty="0"/>
              <a:t> </a:t>
            </a:r>
            <a:r>
              <a:rPr spc="-10" dirty="0"/>
              <a:t>conditions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7343" y="838200"/>
            <a:ext cx="8734257" cy="55625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9700" y="749300"/>
            <a:ext cx="8864600" cy="6027420"/>
            <a:chOff x="139700" y="749300"/>
            <a:chExt cx="8864600" cy="6027420"/>
          </a:xfrm>
        </p:grpSpPr>
        <p:sp>
          <p:nvSpPr>
            <p:cNvPr id="3" name="object 3"/>
            <p:cNvSpPr/>
            <p:nvPr/>
          </p:nvSpPr>
          <p:spPr>
            <a:xfrm>
              <a:off x="152400" y="762000"/>
              <a:ext cx="8839200" cy="6002020"/>
            </a:xfrm>
            <a:custGeom>
              <a:avLst/>
              <a:gdLst/>
              <a:ahLst/>
              <a:cxnLst/>
              <a:rect l="l" t="t" r="r" b="b"/>
              <a:pathLst>
                <a:path w="8839200" h="6002020">
                  <a:moveTo>
                    <a:pt x="8839200" y="0"/>
                  </a:moveTo>
                  <a:lnTo>
                    <a:pt x="0" y="0"/>
                  </a:lnTo>
                  <a:lnTo>
                    <a:pt x="0" y="6001639"/>
                  </a:lnTo>
                  <a:lnTo>
                    <a:pt x="8839200" y="6001639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2400" y="762000"/>
              <a:ext cx="8839200" cy="6002020"/>
            </a:xfrm>
            <a:custGeom>
              <a:avLst/>
              <a:gdLst/>
              <a:ahLst/>
              <a:cxnLst/>
              <a:rect l="l" t="t" r="r" b="b"/>
              <a:pathLst>
                <a:path w="8839200" h="6002020">
                  <a:moveTo>
                    <a:pt x="0" y="0"/>
                  </a:moveTo>
                  <a:lnTo>
                    <a:pt x="8839200" y="0"/>
                  </a:lnTo>
                  <a:lnTo>
                    <a:pt x="8839200" y="6001639"/>
                  </a:lnTo>
                  <a:lnTo>
                    <a:pt x="0" y="600163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93039" y="2971291"/>
            <a:ext cx="836040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2460" indent="-58229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632460" algn="l"/>
                <a:tab pos="633095" algn="l"/>
              </a:tabLst>
            </a:pPr>
            <a:r>
              <a:rPr sz="2400" dirty="0">
                <a:latin typeface="Calibri"/>
                <a:cs typeface="Calibri"/>
              </a:rPr>
              <a:t>Normal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components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D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are </a:t>
            </a:r>
            <a:r>
              <a:rPr sz="2400" spc="5" dirty="0">
                <a:latin typeface="Calibri"/>
                <a:cs typeface="Calibri"/>
              </a:rPr>
              <a:t>equal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boundary.</a:t>
            </a:r>
            <a:endParaRPr sz="2400">
              <a:latin typeface="Calibri"/>
              <a:cs typeface="Calibri"/>
            </a:endParaRPr>
          </a:p>
          <a:p>
            <a:pPr marL="50800" marR="55880">
              <a:lnSpc>
                <a:spcPct val="100000"/>
              </a:lnSpc>
              <a:buFont typeface="Arial MT"/>
              <a:buChar char="•"/>
              <a:tabLst>
                <a:tab pos="632460" algn="l"/>
                <a:tab pos="633095" algn="l"/>
              </a:tabLst>
            </a:pPr>
            <a:r>
              <a:rPr sz="2400" b="1" i="1" spc="-5" dirty="0">
                <a:latin typeface="Calibri"/>
                <a:cs typeface="Calibri"/>
              </a:rPr>
              <a:t>D</a:t>
            </a:r>
            <a:r>
              <a:rPr sz="2400" b="1" i="1" spc="-7" baseline="-20833" dirty="0">
                <a:latin typeface="Calibri"/>
                <a:cs typeface="Calibri"/>
              </a:rPr>
              <a:t>n</a:t>
            </a:r>
            <a:r>
              <a:rPr sz="2400" b="1" i="1" spc="509" baseline="-20833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undergoes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no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change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boundary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continuous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across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boundary.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37062" y="161194"/>
            <a:ext cx="687070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Dielectric-dielectric</a:t>
            </a:r>
            <a:r>
              <a:rPr spc="-20" dirty="0"/>
              <a:t> </a:t>
            </a:r>
            <a:r>
              <a:rPr spc="-5" dirty="0"/>
              <a:t>Boundary</a:t>
            </a:r>
            <a:r>
              <a:rPr spc="25" dirty="0"/>
              <a:t> </a:t>
            </a:r>
            <a:r>
              <a:rPr spc="-10" dirty="0"/>
              <a:t>conditions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2940" y="5120132"/>
            <a:ext cx="68834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14160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08915" algn="l"/>
              </a:tabLst>
            </a:pP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normal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component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 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undergoes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some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change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across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boundary.</a:t>
            </a:r>
            <a:endParaRPr sz="2400">
              <a:latin typeface="Calibri"/>
              <a:cs typeface="Calibri"/>
            </a:endParaRPr>
          </a:p>
          <a:p>
            <a:pPr marL="208279" indent="-170815">
              <a:lnSpc>
                <a:spcPct val="100000"/>
              </a:lnSpc>
              <a:buFont typeface="Arial MT"/>
              <a:buChar char="•"/>
              <a:tabLst>
                <a:tab pos="208915" algn="l"/>
              </a:tabLst>
            </a:pPr>
            <a:r>
              <a:rPr sz="2400" dirty="0">
                <a:latin typeface="Calibri"/>
                <a:cs typeface="Calibri"/>
              </a:rPr>
              <a:t>So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baseline="-20833" dirty="0">
                <a:latin typeface="Calibri"/>
                <a:cs typeface="Calibri"/>
              </a:rPr>
              <a:t>n</a:t>
            </a:r>
            <a:r>
              <a:rPr sz="2400" b="1" i="1" spc="270" baseline="-20833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said</a:t>
            </a:r>
            <a:r>
              <a:rPr sz="2400" spc="-10" dirty="0">
                <a:latin typeface="Calibri"/>
                <a:cs typeface="Calibri"/>
              </a:rPr>
              <a:t> to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be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discontinuous</a:t>
            </a:r>
            <a:r>
              <a:rPr sz="2400" b="1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across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boundary.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3928" y="974868"/>
            <a:ext cx="489584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4050" i="1" spc="-127" baseline="14403" dirty="0">
                <a:latin typeface="Times New Roman"/>
                <a:cs typeface="Times New Roman"/>
              </a:rPr>
              <a:t>D</a:t>
            </a:r>
            <a:r>
              <a:rPr sz="1550" spc="-85" dirty="0">
                <a:latin typeface="Times New Roman"/>
                <a:cs typeface="Times New Roman"/>
              </a:rPr>
              <a:t>1</a:t>
            </a:r>
            <a:r>
              <a:rPr sz="1550" i="1" spc="-85" dirty="0">
                <a:latin typeface="Times New Roman"/>
                <a:cs typeface="Times New Roman"/>
              </a:rPr>
              <a:t>n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3194" y="1394321"/>
            <a:ext cx="6302375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700" spc="-60" dirty="0">
                <a:latin typeface="Times New Roman"/>
                <a:cs typeface="Times New Roman"/>
              </a:rPr>
              <a:t>I</a:t>
            </a:r>
            <a:r>
              <a:rPr sz="2700" dirty="0">
                <a:latin typeface="Times New Roman"/>
                <a:cs typeface="Times New Roman"/>
              </a:rPr>
              <a:t>f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no </a:t>
            </a:r>
            <a:r>
              <a:rPr sz="2700" spc="-15" dirty="0">
                <a:latin typeface="Times New Roman"/>
                <a:cs typeface="Times New Roman"/>
              </a:rPr>
              <a:t>fr</a:t>
            </a:r>
            <a:r>
              <a:rPr sz="2700" spc="-20" dirty="0">
                <a:latin typeface="Times New Roman"/>
                <a:cs typeface="Times New Roman"/>
              </a:rPr>
              <a:t>e</a:t>
            </a:r>
            <a:r>
              <a:rPr sz="2700" dirty="0">
                <a:latin typeface="Times New Roman"/>
                <a:cs typeface="Times New Roman"/>
              </a:rPr>
              <a:t>e</a:t>
            </a:r>
            <a:r>
              <a:rPr sz="2700" spc="125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Times New Roman"/>
                <a:cs typeface="Times New Roman"/>
              </a:rPr>
              <a:t>c</a:t>
            </a:r>
            <a:r>
              <a:rPr sz="2700" dirty="0">
                <a:latin typeface="Times New Roman"/>
                <a:cs typeface="Times New Roman"/>
              </a:rPr>
              <a:t>h</a:t>
            </a:r>
            <a:r>
              <a:rPr sz="2700" spc="-20" dirty="0">
                <a:latin typeface="Times New Roman"/>
                <a:cs typeface="Times New Roman"/>
              </a:rPr>
              <a:t>a</a:t>
            </a:r>
            <a:r>
              <a:rPr sz="2700" spc="-15" dirty="0">
                <a:latin typeface="Times New Roman"/>
                <a:cs typeface="Times New Roman"/>
              </a:rPr>
              <a:t>r</a:t>
            </a:r>
            <a:r>
              <a:rPr sz="2700" dirty="0">
                <a:latin typeface="Times New Roman"/>
                <a:cs typeface="Times New Roman"/>
              </a:rPr>
              <a:t>ge</a:t>
            </a:r>
            <a:r>
              <a:rPr sz="2700" spc="-20" dirty="0">
                <a:latin typeface="Times New Roman"/>
                <a:cs typeface="Times New Roman"/>
              </a:rPr>
              <a:t> e</a:t>
            </a:r>
            <a:r>
              <a:rPr sz="2700" dirty="0">
                <a:latin typeface="Times New Roman"/>
                <a:cs typeface="Times New Roman"/>
              </a:rPr>
              <a:t>x</a:t>
            </a:r>
            <a:r>
              <a:rPr sz="2700" spc="5" dirty="0">
                <a:latin typeface="Times New Roman"/>
                <a:cs typeface="Times New Roman"/>
              </a:rPr>
              <a:t>ist</a:t>
            </a:r>
            <a:r>
              <a:rPr sz="2700" dirty="0">
                <a:latin typeface="Times New Roman"/>
                <a:cs typeface="Times New Roman"/>
              </a:rPr>
              <a:t>s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Times New Roman"/>
                <a:cs typeface="Times New Roman"/>
              </a:rPr>
              <a:t>a</a:t>
            </a:r>
            <a:r>
              <a:rPr sz="2700" dirty="0">
                <a:latin typeface="Times New Roman"/>
                <a:cs typeface="Times New Roman"/>
              </a:rPr>
              <a:t>t</a:t>
            </a:r>
            <a:r>
              <a:rPr sz="2700" spc="5" dirty="0">
                <a:latin typeface="Times New Roman"/>
                <a:cs typeface="Times New Roman"/>
              </a:rPr>
              <a:t> t</a:t>
            </a:r>
            <a:r>
              <a:rPr sz="2700" dirty="0">
                <a:latin typeface="Times New Roman"/>
                <a:cs typeface="Times New Roman"/>
              </a:rPr>
              <a:t>he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bound</a:t>
            </a:r>
            <a:r>
              <a:rPr sz="2700" spc="-20" dirty="0">
                <a:latin typeface="Times New Roman"/>
                <a:cs typeface="Times New Roman"/>
              </a:rPr>
              <a:t>a</a:t>
            </a:r>
            <a:r>
              <a:rPr sz="2700" spc="-15" dirty="0">
                <a:latin typeface="Times New Roman"/>
                <a:cs typeface="Times New Roman"/>
              </a:rPr>
              <a:t>r</a:t>
            </a:r>
            <a:r>
              <a:rPr sz="2700" spc="-70" dirty="0">
                <a:latin typeface="Times New Roman"/>
                <a:cs typeface="Times New Roman"/>
              </a:rPr>
              <a:t>y</a:t>
            </a:r>
            <a:r>
              <a:rPr sz="2700" dirty="0">
                <a:latin typeface="Times New Roman"/>
                <a:cs typeface="Times New Roman"/>
              </a:rPr>
              <a:t>, </a:t>
            </a:r>
            <a:r>
              <a:rPr sz="2850" spc="-60" dirty="0">
                <a:latin typeface="Symbol"/>
                <a:cs typeface="Symbol"/>
              </a:rPr>
              <a:t></a:t>
            </a:r>
            <a:r>
              <a:rPr sz="2325" spc="22" baseline="-25089" dirty="0">
                <a:latin typeface="Times New Roman"/>
                <a:cs typeface="Times New Roman"/>
              </a:rPr>
              <a:t>S</a:t>
            </a:r>
            <a:r>
              <a:rPr sz="2325" spc="-120" baseline="-25089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=</a:t>
            </a:r>
            <a:r>
              <a:rPr sz="2700" dirty="0">
                <a:latin typeface="Times New Roman"/>
                <a:cs typeface="Times New Roman"/>
              </a:rPr>
              <a:t>0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2919" y="867638"/>
            <a:ext cx="1485265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275" indent="-257810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295910" algn="l"/>
              </a:tabLst>
            </a:pPr>
            <a:r>
              <a:rPr sz="2700" i="1" spc="15" dirty="0">
                <a:latin typeface="Times New Roman"/>
                <a:cs typeface="Times New Roman"/>
              </a:rPr>
              <a:t>D</a:t>
            </a:r>
            <a:r>
              <a:rPr sz="2325" spc="22" baseline="-25089" dirty="0">
                <a:latin typeface="Times New Roman"/>
                <a:cs typeface="Times New Roman"/>
              </a:rPr>
              <a:t>2</a:t>
            </a:r>
            <a:r>
              <a:rPr sz="2325" i="1" spc="22" baseline="-25089" dirty="0">
                <a:latin typeface="Times New Roman"/>
                <a:cs typeface="Times New Roman"/>
              </a:rPr>
              <a:t>n </a:t>
            </a:r>
            <a:r>
              <a:rPr sz="2325" i="1" spc="127" baseline="-25089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Symbol"/>
                <a:cs typeface="Symbol"/>
              </a:rPr>
              <a:t>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850" spc="25" dirty="0">
                <a:latin typeface="Symbol"/>
                <a:cs typeface="Symbol"/>
              </a:rPr>
              <a:t></a:t>
            </a:r>
            <a:r>
              <a:rPr sz="2325" i="1" spc="37" baseline="-25089" dirty="0">
                <a:latin typeface="Times New Roman"/>
                <a:cs typeface="Times New Roman"/>
              </a:rPr>
              <a:t>S</a:t>
            </a:r>
            <a:endParaRPr sz="2325" baseline="-25089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3928" y="2028240"/>
            <a:ext cx="1336675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4050" i="1" spc="-127" baseline="14403" dirty="0">
                <a:latin typeface="Times New Roman"/>
                <a:cs typeface="Times New Roman"/>
              </a:rPr>
              <a:t>D</a:t>
            </a:r>
            <a:r>
              <a:rPr sz="1550" spc="-85" dirty="0">
                <a:latin typeface="Times New Roman"/>
                <a:cs typeface="Times New Roman"/>
              </a:rPr>
              <a:t>1</a:t>
            </a:r>
            <a:r>
              <a:rPr sz="1550" i="1" spc="-85" dirty="0">
                <a:latin typeface="Times New Roman"/>
                <a:cs typeface="Times New Roman"/>
              </a:rPr>
              <a:t>n</a:t>
            </a:r>
            <a:r>
              <a:rPr sz="1550" i="1" spc="484" dirty="0">
                <a:latin typeface="Times New Roman"/>
                <a:cs typeface="Times New Roman"/>
              </a:rPr>
              <a:t> </a:t>
            </a:r>
            <a:r>
              <a:rPr sz="4050" baseline="14403" dirty="0">
                <a:latin typeface="Symbol"/>
                <a:cs typeface="Symbol"/>
              </a:rPr>
              <a:t></a:t>
            </a:r>
            <a:r>
              <a:rPr sz="4050" spc="15" baseline="14403" dirty="0">
                <a:latin typeface="Times New Roman"/>
                <a:cs typeface="Times New Roman"/>
              </a:rPr>
              <a:t> </a:t>
            </a:r>
            <a:r>
              <a:rPr sz="4050" i="1" spc="22" baseline="14403" dirty="0">
                <a:latin typeface="Times New Roman"/>
                <a:cs typeface="Times New Roman"/>
              </a:rPr>
              <a:t>D</a:t>
            </a:r>
            <a:r>
              <a:rPr sz="1550" spc="15" dirty="0">
                <a:latin typeface="Times New Roman"/>
                <a:cs typeface="Times New Roman"/>
              </a:rPr>
              <a:t>2</a:t>
            </a:r>
            <a:r>
              <a:rPr sz="1550" i="1" spc="15" dirty="0">
                <a:latin typeface="Times New Roman"/>
                <a:cs typeface="Times New Roman"/>
              </a:rPr>
              <a:t>n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29000" y="2056866"/>
            <a:ext cx="1828800" cy="6858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</a:ln>
        </p:spPr>
        <p:txBody>
          <a:bodyPr vert="horz" wrap="square" lIns="0" tIns="117475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925"/>
              </a:spcBef>
              <a:tabLst>
                <a:tab pos="789305" algn="l"/>
              </a:tabLst>
            </a:pPr>
            <a:r>
              <a:rPr sz="5400" i="1" spc="-187" baseline="14660" dirty="0">
                <a:latin typeface="Times New Roman"/>
                <a:cs typeface="Times New Roman"/>
              </a:rPr>
              <a:t>D</a:t>
            </a:r>
            <a:r>
              <a:rPr sz="2100" spc="-125" dirty="0">
                <a:latin typeface="Times New Roman"/>
                <a:cs typeface="Times New Roman"/>
              </a:rPr>
              <a:t>1</a:t>
            </a:r>
            <a:r>
              <a:rPr sz="2100" i="1" spc="-125" dirty="0">
                <a:latin typeface="Times New Roman"/>
                <a:cs typeface="Times New Roman"/>
              </a:rPr>
              <a:t>n	</a:t>
            </a:r>
            <a:r>
              <a:rPr sz="5400" baseline="14660" dirty="0">
                <a:latin typeface="Symbol"/>
                <a:cs typeface="Symbol"/>
              </a:rPr>
              <a:t></a:t>
            </a:r>
            <a:r>
              <a:rPr sz="5400" spc="-15" baseline="14660" dirty="0">
                <a:latin typeface="Times New Roman"/>
                <a:cs typeface="Times New Roman"/>
              </a:rPr>
              <a:t> </a:t>
            </a:r>
            <a:r>
              <a:rPr sz="5400" i="1" spc="7" baseline="14660" dirty="0">
                <a:latin typeface="Times New Roman"/>
                <a:cs typeface="Times New Roman"/>
              </a:rPr>
              <a:t>D</a:t>
            </a:r>
            <a:r>
              <a:rPr sz="2100" spc="5" dirty="0">
                <a:latin typeface="Times New Roman"/>
                <a:cs typeface="Times New Roman"/>
              </a:rPr>
              <a:t>2</a:t>
            </a:r>
            <a:r>
              <a:rPr sz="2100" i="1" spc="5" dirty="0">
                <a:latin typeface="Times New Roman"/>
                <a:cs typeface="Times New Roman"/>
              </a:rPr>
              <a:t>n</a:t>
            </a:r>
            <a:endParaRPr sz="21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225167" y="4506031"/>
            <a:ext cx="1216025" cy="14604"/>
            <a:chOff x="6225167" y="4506031"/>
            <a:chExt cx="1216025" cy="14604"/>
          </a:xfrm>
        </p:grpSpPr>
        <p:sp>
          <p:nvSpPr>
            <p:cNvPr id="14" name="object 14"/>
            <p:cNvSpPr/>
            <p:nvPr/>
          </p:nvSpPr>
          <p:spPr>
            <a:xfrm>
              <a:off x="6225167" y="4513198"/>
              <a:ext cx="513080" cy="0"/>
            </a:xfrm>
            <a:custGeom>
              <a:avLst/>
              <a:gdLst/>
              <a:ahLst/>
              <a:cxnLst/>
              <a:rect l="l" t="t" r="r" b="b"/>
              <a:pathLst>
                <a:path w="513079">
                  <a:moveTo>
                    <a:pt x="0" y="0"/>
                  </a:moveTo>
                  <a:lnTo>
                    <a:pt x="512670" y="0"/>
                  </a:lnTo>
                </a:path>
              </a:pathLst>
            </a:custGeom>
            <a:ln w="143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102880" y="4513199"/>
              <a:ext cx="338455" cy="0"/>
            </a:xfrm>
            <a:custGeom>
              <a:avLst/>
              <a:gdLst/>
              <a:ahLst/>
              <a:cxnLst/>
              <a:rect l="l" t="t" r="r" b="b"/>
              <a:pathLst>
                <a:path w="338454">
                  <a:moveTo>
                    <a:pt x="0" y="0"/>
                  </a:moveTo>
                  <a:lnTo>
                    <a:pt x="338201" y="0"/>
                  </a:lnTo>
                </a:path>
              </a:pathLst>
            </a:custGeom>
            <a:ln w="143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455407" y="4743155"/>
            <a:ext cx="943610" cy="266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829944" algn="l"/>
              </a:tabLst>
            </a:pPr>
            <a:r>
              <a:rPr sz="1550" spc="120" dirty="0">
                <a:latin typeface="Times New Roman"/>
                <a:cs typeface="Times New Roman"/>
              </a:rPr>
              <a:t>2</a:t>
            </a:r>
            <a:r>
              <a:rPr sz="1550" i="1" spc="10" dirty="0">
                <a:latin typeface="Times New Roman"/>
                <a:cs typeface="Times New Roman"/>
              </a:rPr>
              <a:t>n</a:t>
            </a:r>
            <a:r>
              <a:rPr sz="1550" i="1" dirty="0">
                <a:latin typeface="Times New Roman"/>
                <a:cs typeface="Times New Roman"/>
              </a:rPr>
              <a:t>	</a:t>
            </a:r>
            <a:r>
              <a:rPr sz="1550" spc="10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6239421" y="4110759"/>
            <a:ext cx="462915" cy="4387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4050" i="1" spc="-82" baseline="14403" dirty="0">
                <a:latin typeface="Times New Roman"/>
                <a:cs typeface="Times New Roman"/>
              </a:rPr>
              <a:t>E</a:t>
            </a:r>
            <a:r>
              <a:rPr sz="1550" spc="-55" dirty="0">
                <a:latin typeface="Times New Roman"/>
                <a:cs typeface="Times New Roman"/>
              </a:rPr>
              <a:t>1</a:t>
            </a:r>
            <a:r>
              <a:rPr sz="1550" i="1" spc="-55" dirty="0">
                <a:latin typeface="Times New Roman"/>
                <a:cs typeface="Times New Roman"/>
              </a:rPr>
              <a:t>n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46269" y="4492704"/>
            <a:ext cx="1045844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81380" algn="l"/>
              </a:tabLst>
            </a:pPr>
            <a:r>
              <a:rPr sz="2700" i="1" dirty="0">
                <a:latin typeface="Times New Roman"/>
                <a:cs typeface="Times New Roman"/>
              </a:rPr>
              <a:t>E	</a:t>
            </a:r>
            <a:r>
              <a:rPr sz="2850" spc="-65" dirty="0">
                <a:latin typeface="Symbol"/>
                <a:cs typeface="Symbol"/>
              </a:rPr>
              <a:t></a:t>
            </a:r>
            <a:endParaRPr sz="28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6672" y="4331105"/>
            <a:ext cx="2158365" cy="4387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780539" algn="l"/>
              </a:tabLst>
            </a:pPr>
            <a:r>
              <a:rPr sz="4050" i="1" spc="-127" baseline="14403" dirty="0">
                <a:latin typeface="Times New Roman"/>
                <a:cs typeface="Times New Roman"/>
              </a:rPr>
              <a:t>D</a:t>
            </a:r>
            <a:r>
              <a:rPr sz="1550" spc="-85" dirty="0">
                <a:latin typeface="Times New Roman"/>
                <a:cs typeface="Times New Roman"/>
              </a:rPr>
              <a:t>1</a:t>
            </a:r>
            <a:r>
              <a:rPr sz="1550" i="1" spc="-85" dirty="0">
                <a:latin typeface="Times New Roman"/>
                <a:cs typeface="Times New Roman"/>
              </a:rPr>
              <a:t>n</a:t>
            </a:r>
            <a:r>
              <a:rPr sz="1550" i="1" spc="530" dirty="0">
                <a:latin typeface="Times New Roman"/>
                <a:cs typeface="Times New Roman"/>
              </a:rPr>
              <a:t> </a:t>
            </a:r>
            <a:r>
              <a:rPr sz="4050" baseline="14403" dirty="0">
                <a:latin typeface="Symbol"/>
                <a:cs typeface="Symbol"/>
              </a:rPr>
              <a:t></a:t>
            </a:r>
            <a:r>
              <a:rPr sz="4050" spc="60" baseline="14403" dirty="0">
                <a:latin typeface="Times New Roman"/>
                <a:cs typeface="Times New Roman"/>
              </a:rPr>
              <a:t> </a:t>
            </a:r>
            <a:r>
              <a:rPr sz="4050" i="1" spc="22" baseline="14403" dirty="0">
                <a:latin typeface="Times New Roman"/>
                <a:cs typeface="Times New Roman"/>
              </a:rPr>
              <a:t>D</a:t>
            </a:r>
            <a:r>
              <a:rPr sz="1550" spc="15" dirty="0">
                <a:latin typeface="Times New Roman"/>
                <a:cs typeface="Times New Roman"/>
              </a:rPr>
              <a:t>2</a:t>
            </a:r>
            <a:r>
              <a:rPr sz="1550" i="1" spc="15" dirty="0">
                <a:latin typeface="Times New Roman"/>
                <a:cs typeface="Times New Roman"/>
              </a:rPr>
              <a:t>n	</a:t>
            </a:r>
            <a:r>
              <a:rPr sz="4050" spc="7" baseline="14403" dirty="0">
                <a:latin typeface="Symbol"/>
                <a:cs typeface="Symbol"/>
              </a:rPr>
              <a:t></a:t>
            </a:r>
            <a:endParaRPr sz="4050" baseline="14403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56701" y="4180282"/>
            <a:ext cx="2068830" cy="704215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</a:ln>
        </p:spPr>
        <p:txBody>
          <a:bodyPr vert="horz" wrap="square" lIns="0" tIns="145415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145"/>
              </a:spcBef>
            </a:pPr>
            <a:r>
              <a:rPr sz="4275" spc="-22" baseline="13645" dirty="0">
                <a:latin typeface="Symbol"/>
                <a:cs typeface="Symbol"/>
              </a:rPr>
              <a:t></a:t>
            </a:r>
            <a:r>
              <a:rPr sz="1550" spc="105" dirty="0">
                <a:latin typeface="Times New Roman"/>
                <a:cs typeface="Times New Roman"/>
              </a:rPr>
              <a:t>1</a:t>
            </a:r>
            <a:r>
              <a:rPr sz="4050" i="1" spc="-277" baseline="14403" dirty="0">
                <a:latin typeface="Times New Roman"/>
                <a:cs typeface="Times New Roman"/>
              </a:rPr>
              <a:t>E</a:t>
            </a:r>
            <a:r>
              <a:rPr sz="1550" dirty="0">
                <a:latin typeface="Times New Roman"/>
                <a:cs typeface="Times New Roman"/>
              </a:rPr>
              <a:t>1</a:t>
            </a:r>
            <a:r>
              <a:rPr sz="1550" i="1" spc="10" dirty="0">
                <a:latin typeface="Times New Roman"/>
                <a:cs typeface="Times New Roman"/>
              </a:rPr>
              <a:t>n</a:t>
            </a:r>
            <a:r>
              <a:rPr sz="1550" i="1" dirty="0">
                <a:latin typeface="Times New Roman"/>
                <a:cs typeface="Times New Roman"/>
              </a:rPr>
              <a:t> </a:t>
            </a:r>
            <a:r>
              <a:rPr sz="1550" i="1" spc="145" dirty="0">
                <a:latin typeface="Times New Roman"/>
                <a:cs typeface="Times New Roman"/>
              </a:rPr>
              <a:t> </a:t>
            </a:r>
            <a:r>
              <a:rPr sz="4050" baseline="14403" dirty="0">
                <a:latin typeface="Symbol"/>
                <a:cs typeface="Symbol"/>
              </a:rPr>
              <a:t></a:t>
            </a:r>
            <a:r>
              <a:rPr sz="4050" spc="-262" baseline="14403" dirty="0">
                <a:latin typeface="Times New Roman"/>
                <a:cs typeface="Times New Roman"/>
              </a:rPr>
              <a:t> </a:t>
            </a:r>
            <a:r>
              <a:rPr sz="4275" spc="240" baseline="13645" dirty="0">
                <a:latin typeface="Symbol"/>
                <a:cs typeface="Symbol"/>
              </a:rPr>
              <a:t></a:t>
            </a:r>
            <a:r>
              <a:rPr sz="1550" spc="10" dirty="0">
                <a:latin typeface="Times New Roman"/>
                <a:cs typeface="Times New Roman"/>
              </a:rPr>
              <a:t>2</a:t>
            </a:r>
            <a:r>
              <a:rPr sz="1550" spc="-170" dirty="0">
                <a:latin typeface="Times New Roman"/>
                <a:cs typeface="Times New Roman"/>
              </a:rPr>
              <a:t> </a:t>
            </a:r>
            <a:r>
              <a:rPr sz="4050" i="1" spc="-7" baseline="14403" dirty="0">
                <a:latin typeface="Times New Roman"/>
                <a:cs typeface="Times New Roman"/>
              </a:rPr>
              <a:t>E</a:t>
            </a:r>
            <a:r>
              <a:rPr sz="1550" spc="120" dirty="0">
                <a:latin typeface="Times New Roman"/>
                <a:cs typeface="Times New Roman"/>
              </a:rPr>
              <a:t>2</a:t>
            </a:r>
            <a:r>
              <a:rPr sz="1550" i="1" spc="10" dirty="0">
                <a:latin typeface="Times New Roman"/>
                <a:cs typeface="Times New Roman"/>
              </a:rPr>
              <a:t>n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71183" y="4242456"/>
            <a:ext cx="364490" cy="4387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00" spc="5" dirty="0">
                <a:latin typeface="Symbol"/>
                <a:cs typeface="Symbol"/>
              </a:rPr>
              <a:t>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90481" y="4006195"/>
            <a:ext cx="637540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4050" baseline="-34979" dirty="0">
                <a:latin typeface="Symbol"/>
                <a:cs typeface="Symbol"/>
              </a:rPr>
              <a:t></a:t>
            </a:r>
            <a:r>
              <a:rPr sz="4050" spc="-22" baseline="-34979" dirty="0">
                <a:latin typeface="Times New Roman"/>
                <a:cs typeface="Times New Roman"/>
              </a:rPr>
              <a:t> </a:t>
            </a:r>
            <a:r>
              <a:rPr sz="2850" spc="85" dirty="0">
                <a:latin typeface="Symbol"/>
                <a:cs typeface="Symbol"/>
              </a:rPr>
              <a:t></a:t>
            </a:r>
            <a:r>
              <a:rPr sz="2325" spc="127" baseline="-25089" dirty="0">
                <a:latin typeface="Times New Roman"/>
                <a:cs typeface="Times New Roman"/>
              </a:rPr>
              <a:t>2</a:t>
            </a:r>
            <a:endParaRPr sz="2325" baseline="-25089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500" y="1200150"/>
            <a:ext cx="8724900" cy="550545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7062" y="115157"/>
            <a:ext cx="687070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Dielectric-dielectric</a:t>
            </a:r>
            <a:r>
              <a:rPr spc="-20" dirty="0"/>
              <a:t> </a:t>
            </a:r>
            <a:r>
              <a:rPr spc="-5" dirty="0"/>
              <a:t>Boundary</a:t>
            </a:r>
            <a:r>
              <a:rPr spc="25" dirty="0"/>
              <a:t> </a:t>
            </a:r>
            <a:r>
              <a:rPr spc="-10" dirty="0"/>
              <a:t>conditions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200" y="693000"/>
            <a:ext cx="8991600" cy="454025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15"/>
              </a:spcBef>
            </a:pPr>
            <a:r>
              <a:rPr sz="2350" dirty="0">
                <a:latin typeface="Calibri"/>
                <a:cs typeface="Calibri"/>
              </a:rPr>
              <a:t>If</a:t>
            </a:r>
            <a:r>
              <a:rPr sz="2350" spc="-30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the</a:t>
            </a:r>
            <a:r>
              <a:rPr sz="2350" dirty="0">
                <a:latin typeface="Calibri"/>
                <a:cs typeface="Calibri"/>
              </a:rPr>
              <a:t> </a:t>
            </a:r>
            <a:r>
              <a:rPr sz="2350" spc="-10" dirty="0">
                <a:latin typeface="Calibri"/>
                <a:cs typeface="Calibri"/>
              </a:rPr>
              <a:t>field</a:t>
            </a:r>
            <a:r>
              <a:rPr sz="2350" spc="3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on</a:t>
            </a:r>
            <a:r>
              <a:rPr sz="2350" spc="-15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one</a:t>
            </a:r>
            <a:r>
              <a:rPr sz="2350" spc="30" dirty="0">
                <a:latin typeface="Calibri"/>
                <a:cs typeface="Calibri"/>
              </a:rPr>
              <a:t> </a:t>
            </a:r>
            <a:r>
              <a:rPr sz="2350" spc="-10" dirty="0">
                <a:latin typeface="Calibri"/>
                <a:cs typeface="Calibri"/>
              </a:rPr>
              <a:t>side</a:t>
            </a:r>
            <a:r>
              <a:rPr sz="2350" spc="45" dirty="0">
                <a:latin typeface="Calibri"/>
                <a:cs typeface="Calibri"/>
              </a:rPr>
              <a:t> </a:t>
            </a:r>
            <a:r>
              <a:rPr sz="2350" spc="-10" dirty="0">
                <a:latin typeface="Calibri"/>
                <a:cs typeface="Calibri"/>
              </a:rPr>
              <a:t>is</a:t>
            </a:r>
            <a:r>
              <a:rPr sz="2350" spc="15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known,</a:t>
            </a:r>
            <a:r>
              <a:rPr sz="2350" spc="-15" dirty="0">
                <a:latin typeface="Calibri"/>
                <a:cs typeface="Calibri"/>
              </a:rPr>
              <a:t> we</a:t>
            </a:r>
            <a:r>
              <a:rPr sz="2350" spc="5" dirty="0">
                <a:latin typeface="Calibri"/>
                <a:cs typeface="Calibri"/>
              </a:rPr>
              <a:t> </a:t>
            </a:r>
            <a:r>
              <a:rPr sz="2350" spc="-15" dirty="0">
                <a:latin typeface="Calibri"/>
                <a:cs typeface="Calibri"/>
              </a:rPr>
              <a:t>can</a:t>
            </a:r>
            <a:r>
              <a:rPr sz="2350" spc="35" dirty="0">
                <a:latin typeface="Calibri"/>
                <a:cs typeface="Calibri"/>
              </a:rPr>
              <a:t> </a:t>
            </a:r>
            <a:r>
              <a:rPr sz="2350" spc="-10" dirty="0">
                <a:latin typeface="Calibri"/>
                <a:cs typeface="Calibri"/>
              </a:rPr>
              <a:t>find</a:t>
            </a:r>
            <a:r>
              <a:rPr sz="2350" spc="5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the</a:t>
            </a:r>
            <a:r>
              <a:rPr sz="2350" spc="30" dirty="0">
                <a:latin typeface="Calibri"/>
                <a:cs typeface="Calibri"/>
              </a:rPr>
              <a:t> </a:t>
            </a:r>
            <a:r>
              <a:rPr sz="2350" spc="-10" dirty="0">
                <a:latin typeface="Calibri"/>
                <a:cs typeface="Calibri"/>
              </a:rPr>
              <a:t>field</a:t>
            </a:r>
            <a:r>
              <a:rPr sz="2350" spc="1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on</a:t>
            </a:r>
            <a:r>
              <a:rPr sz="2350" spc="10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the</a:t>
            </a:r>
            <a:r>
              <a:rPr sz="2350" spc="30" dirty="0">
                <a:latin typeface="Calibri"/>
                <a:cs typeface="Calibri"/>
              </a:rPr>
              <a:t> </a:t>
            </a:r>
            <a:r>
              <a:rPr sz="2350" spc="-5" dirty="0">
                <a:latin typeface="Calibri"/>
                <a:cs typeface="Calibri"/>
              </a:rPr>
              <a:t>other </a:t>
            </a:r>
            <a:r>
              <a:rPr sz="2350" spc="-10" dirty="0">
                <a:latin typeface="Calibri"/>
                <a:cs typeface="Calibri"/>
              </a:rPr>
              <a:t>side.</a:t>
            </a:r>
            <a:endParaRPr sz="23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800" y="1287957"/>
            <a:ext cx="4267200" cy="769620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25"/>
              </a:spcBef>
            </a:pPr>
            <a:r>
              <a:rPr sz="2200" dirty="0">
                <a:latin typeface="Calibri"/>
                <a:cs typeface="Calibri"/>
              </a:rPr>
              <a:t>θ1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: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angle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between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E1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normal.</a:t>
            </a:r>
            <a:endParaRPr sz="22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θ2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: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angle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between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E2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normal.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119" y="78581"/>
            <a:ext cx="7748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Dielectric-dielectric</a:t>
            </a:r>
            <a:r>
              <a:rPr sz="3600" spc="-55" dirty="0"/>
              <a:t> </a:t>
            </a:r>
            <a:r>
              <a:rPr sz="3600" spc="5" dirty="0"/>
              <a:t>Boundary</a:t>
            </a:r>
            <a:r>
              <a:rPr sz="3600" spc="-40" dirty="0"/>
              <a:t> </a:t>
            </a:r>
            <a:r>
              <a:rPr sz="3600" dirty="0"/>
              <a:t>conditions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43000" y="6015329"/>
            <a:ext cx="6934200" cy="462280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15"/>
              </a:spcBef>
            </a:pPr>
            <a:r>
              <a:rPr sz="2400" i="1" spc="-5" dirty="0">
                <a:latin typeface="Calibri"/>
                <a:cs typeface="Calibri"/>
              </a:rPr>
              <a:t>This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is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called</a:t>
            </a:r>
            <a:r>
              <a:rPr sz="2400" i="1" spc="1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law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of</a:t>
            </a:r>
            <a:r>
              <a:rPr sz="2400" i="1" spc="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refraction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" y="685800"/>
            <a:ext cx="9026396" cy="525779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5900" y="4178300"/>
            <a:ext cx="8636000" cy="2692400"/>
            <a:chOff x="215900" y="4178300"/>
            <a:chExt cx="8636000" cy="2692400"/>
          </a:xfrm>
        </p:grpSpPr>
        <p:sp>
          <p:nvSpPr>
            <p:cNvPr id="3" name="object 3"/>
            <p:cNvSpPr/>
            <p:nvPr/>
          </p:nvSpPr>
          <p:spPr>
            <a:xfrm>
              <a:off x="228600" y="4191000"/>
              <a:ext cx="8610600" cy="2667000"/>
            </a:xfrm>
            <a:custGeom>
              <a:avLst/>
              <a:gdLst/>
              <a:ahLst/>
              <a:cxnLst/>
              <a:rect l="l" t="t" r="r" b="b"/>
              <a:pathLst>
                <a:path w="8610600" h="2667000">
                  <a:moveTo>
                    <a:pt x="8610600" y="0"/>
                  </a:moveTo>
                  <a:lnTo>
                    <a:pt x="0" y="0"/>
                  </a:lnTo>
                  <a:lnTo>
                    <a:pt x="0" y="2667000"/>
                  </a:lnTo>
                  <a:lnTo>
                    <a:pt x="8610600" y="2667000"/>
                  </a:lnTo>
                  <a:lnTo>
                    <a:pt x="8610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8600" y="4191000"/>
              <a:ext cx="8610600" cy="2667000"/>
            </a:xfrm>
            <a:custGeom>
              <a:avLst/>
              <a:gdLst/>
              <a:ahLst/>
              <a:cxnLst/>
              <a:rect l="l" t="t" r="r" b="b"/>
              <a:pathLst>
                <a:path w="8610600" h="2667000">
                  <a:moveTo>
                    <a:pt x="0" y="0"/>
                  </a:moveTo>
                  <a:lnTo>
                    <a:pt x="8610600" y="0"/>
                  </a:lnTo>
                  <a:lnTo>
                    <a:pt x="8610600" y="2667000"/>
                  </a:lnTo>
                </a:path>
                <a:path w="8610600" h="2667000">
                  <a:moveTo>
                    <a:pt x="0" y="266700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6710" y="2381"/>
            <a:ext cx="79343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Conductor-dielectric</a:t>
            </a:r>
            <a:r>
              <a:rPr sz="3600" spc="-105" dirty="0"/>
              <a:t> </a:t>
            </a:r>
            <a:r>
              <a:rPr sz="3600" spc="5" dirty="0"/>
              <a:t>Boundary</a:t>
            </a:r>
            <a:r>
              <a:rPr sz="3600" spc="-60" dirty="0"/>
              <a:t> </a:t>
            </a:r>
            <a:r>
              <a:rPr sz="3600" dirty="0"/>
              <a:t>conditions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8442959" y="6425628"/>
            <a:ext cx="165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A8A8A"/>
                </a:solidFill>
                <a:latin typeface="Calibri"/>
                <a:cs typeface="Calibri"/>
              </a:rPr>
              <a:t>44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063263" y="5232483"/>
            <a:ext cx="4489450" cy="13335"/>
            <a:chOff x="3063263" y="5232483"/>
            <a:chExt cx="4489450" cy="13335"/>
          </a:xfrm>
        </p:grpSpPr>
        <p:sp>
          <p:nvSpPr>
            <p:cNvPr id="8" name="object 8"/>
            <p:cNvSpPr/>
            <p:nvPr/>
          </p:nvSpPr>
          <p:spPr>
            <a:xfrm>
              <a:off x="3063263" y="5239034"/>
              <a:ext cx="394970" cy="0"/>
            </a:xfrm>
            <a:custGeom>
              <a:avLst/>
              <a:gdLst/>
              <a:ahLst/>
              <a:cxnLst/>
              <a:rect l="l" t="t" r="r" b="b"/>
              <a:pathLst>
                <a:path w="394970">
                  <a:moveTo>
                    <a:pt x="0" y="0"/>
                  </a:moveTo>
                  <a:lnTo>
                    <a:pt x="394498" y="0"/>
                  </a:lnTo>
                </a:path>
              </a:pathLst>
            </a:custGeom>
            <a:ln w="131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69569" y="5239034"/>
              <a:ext cx="394970" cy="0"/>
            </a:xfrm>
            <a:custGeom>
              <a:avLst/>
              <a:gdLst/>
              <a:ahLst/>
              <a:cxnLst/>
              <a:rect l="l" t="t" r="r" b="b"/>
              <a:pathLst>
                <a:path w="394970">
                  <a:moveTo>
                    <a:pt x="0" y="0"/>
                  </a:moveTo>
                  <a:lnTo>
                    <a:pt x="394498" y="0"/>
                  </a:lnTo>
                </a:path>
              </a:pathLst>
            </a:custGeom>
            <a:ln w="131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78837" y="5239034"/>
              <a:ext cx="394970" cy="0"/>
            </a:xfrm>
            <a:custGeom>
              <a:avLst/>
              <a:gdLst/>
              <a:ahLst/>
              <a:cxnLst/>
              <a:rect l="l" t="t" r="r" b="b"/>
              <a:pathLst>
                <a:path w="394970">
                  <a:moveTo>
                    <a:pt x="0" y="0"/>
                  </a:moveTo>
                  <a:lnTo>
                    <a:pt x="394498" y="0"/>
                  </a:lnTo>
                </a:path>
              </a:pathLst>
            </a:custGeom>
            <a:ln w="131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157858" y="5239034"/>
              <a:ext cx="394970" cy="0"/>
            </a:xfrm>
            <a:custGeom>
              <a:avLst/>
              <a:gdLst/>
              <a:ahLst/>
              <a:cxnLst/>
              <a:rect l="l" t="t" r="r" b="b"/>
              <a:pathLst>
                <a:path w="394970">
                  <a:moveTo>
                    <a:pt x="0" y="0"/>
                  </a:moveTo>
                  <a:lnTo>
                    <a:pt x="394498" y="0"/>
                  </a:lnTo>
                </a:path>
              </a:pathLst>
            </a:custGeom>
            <a:ln w="131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185239" y="5236264"/>
            <a:ext cx="173355" cy="403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450" spc="35" dirty="0">
                <a:latin typeface="Times New Roman"/>
                <a:cs typeface="Times New Roman"/>
              </a:rPr>
              <a:t>2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79931" y="5202714"/>
            <a:ext cx="106680" cy="24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450" i="1" spc="10" dirty="0">
                <a:latin typeface="Times New Roman"/>
                <a:cs typeface="Times New Roman"/>
              </a:rPr>
              <a:t>n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67088" y="4990679"/>
            <a:ext cx="7227570" cy="45783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ts val="2290"/>
              </a:lnSpc>
              <a:spcBef>
                <a:spcPts val="125"/>
              </a:spcBef>
              <a:tabLst>
                <a:tab pos="2217420" algn="l"/>
                <a:tab pos="6311900" algn="l"/>
              </a:tabLst>
            </a:pPr>
            <a:r>
              <a:rPr sz="2450" spc="45" dirty="0">
                <a:latin typeface="Times New Roman"/>
                <a:cs typeface="Times New Roman"/>
              </a:rPr>
              <a:t>E</a:t>
            </a:r>
            <a:r>
              <a:rPr sz="2450" spc="-265" dirty="0">
                <a:latin typeface="Times New Roman"/>
                <a:cs typeface="Times New Roman"/>
              </a:rPr>
              <a:t> </a:t>
            </a:r>
            <a:r>
              <a:rPr sz="2450" spc="15" dirty="0">
                <a:latin typeface="Symbol"/>
                <a:cs typeface="Symbol"/>
              </a:rPr>
              <a:t></a:t>
            </a:r>
            <a:r>
              <a:rPr sz="2450" spc="-300" dirty="0">
                <a:latin typeface="Times New Roman"/>
                <a:cs typeface="Times New Roman"/>
              </a:rPr>
              <a:t> </a:t>
            </a:r>
            <a:r>
              <a:rPr sz="2450" i="1" spc="85" dirty="0">
                <a:latin typeface="Times New Roman"/>
                <a:cs typeface="Times New Roman"/>
              </a:rPr>
              <a:t>dl</a:t>
            </a:r>
            <a:r>
              <a:rPr sz="2450" spc="85" dirty="0">
                <a:latin typeface="Times New Roman"/>
                <a:cs typeface="Times New Roman"/>
              </a:rPr>
              <a:t>=</a:t>
            </a:r>
            <a:r>
              <a:rPr sz="2450" i="1" spc="85" dirty="0">
                <a:latin typeface="Times New Roman"/>
                <a:cs typeface="Times New Roman"/>
              </a:rPr>
              <a:t>E</a:t>
            </a:r>
            <a:r>
              <a:rPr sz="2450" i="1" spc="-30" dirty="0">
                <a:latin typeface="Times New Roman"/>
                <a:cs typeface="Times New Roman"/>
              </a:rPr>
              <a:t> </a:t>
            </a:r>
            <a:r>
              <a:rPr sz="2450" spc="40" dirty="0">
                <a:latin typeface="Symbol"/>
                <a:cs typeface="Symbol"/>
              </a:rPr>
              <a:t></a:t>
            </a:r>
            <a:r>
              <a:rPr sz="2450" i="1" spc="40" dirty="0">
                <a:latin typeface="Times New Roman"/>
                <a:cs typeface="Times New Roman"/>
              </a:rPr>
              <a:t>w</a:t>
            </a:r>
            <a:r>
              <a:rPr sz="2450" i="1" spc="-240" dirty="0">
                <a:latin typeface="Times New Roman"/>
                <a:cs typeface="Times New Roman"/>
              </a:rPr>
              <a:t> </a:t>
            </a:r>
            <a:r>
              <a:rPr sz="2450" spc="40" dirty="0">
                <a:latin typeface="Symbol"/>
                <a:cs typeface="Symbol"/>
              </a:rPr>
              <a:t></a:t>
            </a:r>
            <a:r>
              <a:rPr sz="2450" spc="-110" dirty="0">
                <a:latin typeface="Times New Roman"/>
                <a:cs typeface="Times New Roman"/>
              </a:rPr>
              <a:t> </a:t>
            </a:r>
            <a:r>
              <a:rPr sz="2450" i="1" spc="45" dirty="0">
                <a:latin typeface="Times New Roman"/>
                <a:cs typeface="Times New Roman"/>
              </a:rPr>
              <a:t>E	</a:t>
            </a:r>
            <a:r>
              <a:rPr sz="3675" spc="52" baseline="35147" dirty="0">
                <a:latin typeface="Symbol"/>
                <a:cs typeface="Symbol"/>
              </a:rPr>
              <a:t></a:t>
            </a:r>
            <a:r>
              <a:rPr sz="3675" i="1" spc="52" baseline="35147" dirty="0">
                <a:latin typeface="Times New Roman"/>
                <a:cs typeface="Times New Roman"/>
              </a:rPr>
              <a:t>h </a:t>
            </a:r>
            <a:r>
              <a:rPr sz="2450" spc="40" dirty="0">
                <a:latin typeface="Symbol"/>
                <a:cs typeface="Symbol"/>
              </a:rPr>
              <a:t></a:t>
            </a:r>
            <a:r>
              <a:rPr sz="2450" spc="-220" dirty="0">
                <a:latin typeface="Times New Roman"/>
                <a:cs typeface="Times New Roman"/>
              </a:rPr>
              <a:t> </a:t>
            </a:r>
            <a:r>
              <a:rPr sz="2450" spc="35" dirty="0">
                <a:latin typeface="Times New Roman"/>
                <a:cs typeface="Times New Roman"/>
              </a:rPr>
              <a:t>0</a:t>
            </a:r>
            <a:r>
              <a:rPr sz="2450" spc="-340" dirty="0">
                <a:latin typeface="Times New Roman"/>
                <a:cs typeface="Times New Roman"/>
              </a:rPr>
              <a:t> </a:t>
            </a:r>
            <a:r>
              <a:rPr sz="2450" spc="15" dirty="0">
                <a:latin typeface="Symbol"/>
                <a:cs typeface="Symbol"/>
              </a:rPr>
              <a:t></a:t>
            </a:r>
            <a:r>
              <a:rPr sz="2450" spc="-80" dirty="0">
                <a:latin typeface="Times New Roman"/>
                <a:cs typeface="Times New Roman"/>
              </a:rPr>
              <a:t> </a:t>
            </a:r>
            <a:r>
              <a:rPr sz="3675" spc="52" baseline="35147" dirty="0">
                <a:latin typeface="Symbol"/>
                <a:cs typeface="Symbol"/>
              </a:rPr>
              <a:t></a:t>
            </a:r>
            <a:r>
              <a:rPr sz="3675" i="1" spc="52" baseline="35147" dirty="0">
                <a:latin typeface="Times New Roman"/>
                <a:cs typeface="Times New Roman"/>
              </a:rPr>
              <a:t>h </a:t>
            </a:r>
            <a:r>
              <a:rPr sz="2450" spc="40" dirty="0">
                <a:latin typeface="Symbol"/>
                <a:cs typeface="Symbol"/>
              </a:rPr>
              <a:t></a:t>
            </a:r>
            <a:r>
              <a:rPr sz="2450" spc="-220" dirty="0">
                <a:latin typeface="Times New Roman"/>
                <a:cs typeface="Times New Roman"/>
              </a:rPr>
              <a:t> </a:t>
            </a:r>
            <a:r>
              <a:rPr sz="2450" spc="35" dirty="0">
                <a:latin typeface="Times New Roman"/>
                <a:cs typeface="Times New Roman"/>
              </a:rPr>
              <a:t>0</a:t>
            </a:r>
            <a:r>
              <a:rPr sz="2450" spc="-340" dirty="0">
                <a:latin typeface="Times New Roman"/>
                <a:cs typeface="Times New Roman"/>
              </a:rPr>
              <a:t> </a:t>
            </a:r>
            <a:r>
              <a:rPr sz="2450" spc="15" dirty="0">
                <a:latin typeface="Symbol"/>
                <a:cs typeface="Symbol"/>
              </a:rPr>
              <a:t></a:t>
            </a:r>
            <a:r>
              <a:rPr sz="2450" spc="-300" dirty="0">
                <a:latin typeface="Times New Roman"/>
                <a:cs typeface="Times New Roman"/>
              </a:rPr>
              <a:t> </a:t>
            </a:r>
            <a:r>
              <a:rPr sz="2450" spc="45" dirty="0">
                <a:latin typeface="Symbol"/>
                <a:cs typeface="Symbol"/>
              </a:rPr>
              <a:t></a:t>
            </a:r>
            <a:r>
              <a:rPr sz="2450" i="1" spc="45" dirty="0">
                <a:latin typeface="Times New Roman"/>
                <a:cs typeface="Times New Roman"/>
              </a:rPr>
              <a:t>w</a:t>
            </a:r>
            <a:r>
              <a:rPr sz="2450" i="1" spc="-245" dirty="0">
                <a:latin typeface="Times New Roman"/>
                <a:cs typeface="Times New Roman"/>
              </a:rPr>
              <a:t> </a:t>
            </a:r>
            <a:r>
              <a:rPr sz="2450" spc="40" dirty="0">
                <a:latin typeface="Symbol"/>
                <a:cs typeface="Symbol"/>
              </a:rPr>
              <a:t></a:t>
            </a:r>
            <a:r>
              <a:rPr sz="2450" spc="-180" dirty="0">
                <a:latin typeface="Times New Roman"/>
                <a:cs typeface="Times New Roman"/>
              </a:rPr>
              <a:t> </a:t>
            </a:r>
            <a:r>
              <a:rPr sz="2450" spc="35" dirty="0">
                <a:latin typeface="Times New Roman"/>
                <a:cs typeface="Times New Roman"/>
              </a:rPr>
              <a:t>0</a:t>
            </a:r>
            <a:r>
              <a:rPr sz="2450" spc="-340" dirty="0">
                <a:latin typeface="Times New Roman"/>
                <a:cs typeface="Times New Roman"/>
              </a:rPr>
              <a:t> </a:t>
            </a:r>
            <a:r>
              <a:rPr sz="2450" spc="15" dirty="0">
                <a:latin typeface="Symbol"/>
                <a:cs typeface="Symbol"/>
              </a:rPr>
              <a:t></a:t>
            </a:r>
            <a:r>
              <a:rPr sz="2450" spc="-80" dirty="0">
                <a:latin typeface="Times New Roman"/>
                <a:cs typeface="Times New Roman"/>
              </a:rPr>
              <a:t> </a:t>
            </a:r>
            <a:r>
              <a:rPr sz="3675" spc="52" baseline="35147" dirty="0">
                <a:latin typeface="Symbol"/>
                <a:cs typeface="Symbol"/>
              </a:rPr>
              <a:t></a:t>
            </a:r>
            <a:r>
              <a:rPr sz="3675" i="1" spc="52" baseline="35147" dirty="0">
                <a:latin typeface="Times New Roman"/>
                <a:cs typeface="Times New Roman"/>
              </a:rPr>
              <a:t>h </a:t>
            </a:r>
            <a:r>
              <a:rPr sz="2450" spc="40" dirty="0">
                <a:latin typeface="Symbol"/>
                <a:cs typeface="Symbol"/>
              </a:rPr>
              <a:t></a:t>
            </a:r>
            <a:r>
              <a:rPr sz="2450" spc="-65" dirty="0">
                <a:latin typeface="Times New Roman"/>
                <a:cs typeface="Times New Roman"/>
              </a:rPr>
              <a:t> </a:t>
            </a:r>
            <a:r>
              <a:rPr sz="2450" i="1" spc="45" dirty="0">
                <a:latin typeface="Times New Roman"/>
                <a:cs typeface="Times New Roman"/>
              </a:rPr>
              <a:t>E	</a:t>
            </a:r>
            <a:r>
              <a:rPr sz="3675" spc="52" baseline="35147" dirty="0">
                <a:latin typeface="Symbol"/>
                <a:cs typeface="Symbol"/>
              </a:rPr>
              <a:t></a:t>
            </a:r>
            <a:r>
              <a:rPr sz="3675" i="1" spc="52" baseline="35147" dirty="0">
                <a:latin typeface="Times New Roman"/>
                <a:cs typeface="Times New Roman"/>
              </a:rPr>
              <a:t>h</a:t>
            </a:r>
            <a:r>
              <a:rPr sz="3675" i="1" spc="217" baseline="35147" dirty="0">
                <a:latin typeface="Times New Roman"/>
                <a:cs typeface="Times New Roman"/>
              </a:rPr>
              <a:t> </a:t>
            </a:r>
            <a:r>
              <a:rPr sz="2450" spc="40" dirty="0">
                <a:latin typeface="Symbol"/>
                <a:cs typeface="Symbol"/>
              </a:rPr>
              <a:t></a:t>
            </a:r>
            <a:r>
              <a:rPr sz="2450" spc="-90" dirty="0">
                <a:latin typeface="Times New Roman"/>
                <a:cs typeface="Times New Roman"/>
              </a:rPr>
              <a:t> </a:t>
            </a:r>
            <a:r>
              <a:rPr sz="2450" spc="35" dirty="0">
                <a:latin typeface="Times New Roman"/>
                <a:cs typeface="Times New Roman"/>
              </a:rPr>
              <a:t>0</a:t>
            </a:r>
            <a:endParaRPr sz="2450">
              <a:latin typeface="Times New Roman"/>
              <a:cs typeface="Times New Roman"/>
            </a:endParaRPr>
          </a:p>
          <a:p>
            <a:pPr marL="1045210">
              <a:lnSpc>
                <a:spcPts val="1090"/>
              </a:lnSpc>
              <a:tabLst>
                <a:tab pos="2018030" algn="l"/>
              </a:tabLst>
            </a:pPr>
            <a:r>
              <a:rPr sz="1450" i="1" spc="5" dirty="0">
                <a:latin typeface="Times New Roman"/>
                <a:cs typeface="Times New Roman"/>
              </a:rPr>
              <a:t>t	</a:t>
            </a:r>
            <a:r>
              <a:rPr sz="1450" i="1" spc="10" dirty="0">
                <a:latin typeface="Times New Roman"/>
                <a:cs typeface="Times New Roman"/>
              </a:rPr>
              <a:t>n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4050" y="5433417"/>
            <a:ext cx="1612900" cy="70167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320"/>
              </a:spcBef>
            </a:pPr>
            <a:r>
              <a:rPr sz="1450" i="1" spc="5" dirty="0">
                <a:latin typeface="Times New Roman"/>
                <a:cs typeface="Times New Roman"/>
              </a:rPr>
              <a:t>abcda</a:t>
            </a:r>
            <a:endParaRPr sz="145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415"/>
              </a:spcBef>
            </a:pPr>
            <a:r>
              <a:rPr sz="2450" spc="75" dirty="0">
                <a:latin typeface="Symbol"/>
                <a:cs typeface="Symbol"/>
              </a:rPr>
              <a:t></a:t>
            </a:r>
            <a:r>
              <a:rPr sz="2450" spc="10" dirty="0">
                <a:latin typeface="Times New Roman"/>
                <a:cs typeface="Times New Roman"/>
              </a:rPr>
              <a:t> </a:t>
            </a:r>
            <a:r>
              <a:rPr sz="2450" i="1" spc="-10" dirty="0">
                <a:latin typeface="Times New Roman"/>
                <a:cs typeface="Times New Roman"/>
              </a:rPr>
              <a:t>E</a:t>
            </a:r>
            <a:r>
              <a:rPr sz="2175" i="1" spc="7" baseline="-24904" dirty="0">
                <a:latin typeface="Times New Roman"/>
                <a:cs typeface="Times New Roman"/>
              </a:rPr>
              <a:t>t</a:t>
            </a:r>
            <a:r>
              <a:rPr sz="2175" i="1" spc="-217" baseline="-24904" dirty="0">
                <a:latin typeface="Times New Roman"/>
                <a:cs typeface="Times New Roman"/>
              </a:rPr>
              <a:t> </a:t>
            </a:r>
            <a:r>
              <a:rPr sz="2450" spc="40" dirty="0">
                <a:latin typeface="Symbol"/>
                <a:cs typeface="Symbol"/>
              </a:rPr>
              <a:t></a:t>
            </a:r>
            <a:r>
              <a:rPr sz="2450" i="1" spc="50" dirty="0">
                <a:latin typeface="Times New Roman"/>
                <a:cs typeface="Times New Roman"/>
              </a:rPr>
              <a:t>w</a:t>
            </a:r>
            <a:r>
              <a:rPr sz="2450" i="1" spc="-90" dirty="0">
                <a:latin typeface="Times New Roman"/>
                <a:cs typeface="Times New Roman"/>
              </a:rPr>
              <a:t> </a:t>
            </a:r>
            <a:r>
              <a:rPr sz="2450" spc="40" dirty="0">
                <a:latin typeface="Symbol"/>
                <a:cs typeface="Symbol"/>
              </a:rPr>
              <a:t></a:t>
            </a:r>
            <a:r>
              <a:rPr sz="2450" spc="-65" dirty="0">
                <a:latin typeface="Times New Roman"/>
                <a:cs typeface="Times New Roman"/>
              </a:rPr>
              <a:t> </a:t>
            </a:r>
            <a:r>
              <a:rPr sz="2450" spc="35" dirty="0">
                <a:latin typeface="Times New Roman"/>
                <a:cs typeface="Times New Roman"/>
              </a:rPr>
              <a:t>0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04028" y="5731836"/>
            <a:ext cx="1226820" cy="403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5"/>
              </a:spcBef>
            </a:pPr>
            <a:r>
              <a:rPr sz="2450" spc="75" dirty="0">
                <a:latin typeface="Symbol"/>
                <a:cs typeface="Symbol"/>
              </a:rPr>
              <a:t></a:t>
            </a:r>
            <a:r>
              <a:rPr sz="2450" spc="-15" dirty="0">
                <a:latin typeface="Times New Roman"/>
                <a:cs typeface="Times New Roman"/>
              </a:rPr>
              <a:t> </a:t>
            </a:r>
            <a:r>
              <a:rPr sz="2450" i="1" dirty="0">
                <a:latin typeface="Times New Roman"/>
                <a:cs typeface="Times New Roman"/>
              </a:rPr>
              <a:t>E</a:t>
            </a:r>
            <a:r>
              <a:rPr sz="2175" i="1" baseline="-24904" dirty="0">
                <a:latin typeface="Times New Roman"/>
                <a:cs typeface="Times New Roman"/>
              </a:rPr>
              <a:t>t</a:t>
            </a:r>
            <a:r>
              <a:rPr sz="2175" i="1" spc="794" baseline="-24904" dirty="0">
                <a:latin typeface="Times New Roman"/>
                <a:cs typeface="Times New Roman"/>
              </a:rPr>
              <a:t> </a:t>
            </a:r>
            <a:r>
              <a:rPr sz="2450" spc="40" dirty="0">
                <a:latin typeface="Symbol"/>
                <a:cs typeface="Symbol"/>
              </a:rPr>
              <a:t></a:t>
            </a:r>
            <a:r>
              <a:rPr sz="2450" spc="-85" dirty="0">
                <a:latin typeface="Times New Roman"/>
                <a:cs typeface="Times New Roman"/>
              </a:rPr>
              <a:t> </a:t>
            </a:r>
            <a:r>
              <a:rPr sz="2450" spc="35" dirty="0">
                <a:latin typeface="Times New Roman"/>
                <a:cs typeface="Times New Roman"/>
              </a:rPr>
              <a:t>0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45520" y="5118031"/>
            <a:ext cx="3432810" cy="101663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45415">
              <a:lnSpc>
                <a:spcPct val="100000"/>
              </a:lnSpc>
              <a:spcBef>
                <a:spcPts val="1055"/>
              </a:spcBef>
              <a:tabLst>
                <a:tab pos="2154555" algn="l"/>
                <a:tab pos="3234055" algn="l"/>
              </a:tabLst>
            </a:pPr>
            <a:r>
              <a:rPr sz="2450" spc="35" dirty="0">
                <a:latin typeface="Times New Roman"/>
                <a:cs typeface="Times New Roman"/>
              </a:rPr>
              <a:t>2	2	2</a:t>
            </a:r>
            <a:endParaRPr sz="24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965"/>
              </a:spcBef>
              <a:tabLst>
                <a:tab pos="749935" algn="l"/>
                <a:tab pos="1952625" algn="l"/>
              </a:tabLst>
            </a:pPr>
            <a:r>
              <a:rPr sz="2450" spc="75" dirty="0">
                <a:latin typeface="Symbol"/>
                <a:cs typeface="Symbol"/>
              </a:rPr>
              <a:t></a:t>
            </a:r>
            <a:r>
              <a:rPr sz="2450" spc="75" dirty="0">
                <a:latin typeface="Times New Roman"/>
                <a:cs typeface="Times New Roman"/>
              </a:rPr>
              <a:t>	</a:t>
            </a:r>
            <a:r>
              <a:rPr sz="2450" i="1" spc="-40" dirty="0">
                <a:latin typeface="Times New Roman"/>
                <a:cs typeface="Times New Roman"/>
              </a:rPr>
              <a:t>D</a:t>
            </a:r>
            <a:r>
              <a:rPr sz="2175" i="1" spc="-60" baseline="-24904" dirty="0">
                <a:latin typeface="Times New Roman"/>
                <a:cs typeface="Times New Roman"/>
              </a:rPr>
              <a:t>t</a:t>
            </a:r>
            <a:r>
              <a:rPr sz="2175" i="1" spc="847" baseline="-24904" dirty="0">
                <a:latin typeface="Times New Roman"/>
                <a:cs typeface="Times New Roman"/>
              </a:rPr>
              <a:t> </a:t>
            </a:r>
            <a:r>
              <a:rPr sz="2450" spc="40" dirty="0">
                <a:latin typeface="Symbol"/>
                <a:cs typeface="Symbol"/>
              </a:rPr>
              <a:t></a:t>
            </a:r>
            <a:r>
              <a:rPr sz="2450" spc="-60" dirty="0">
                <a:latin typeface="Times New Roman"/>
                <a:cs typeface="Times New Roman"/>
              </a:rPr>
              <a:t> </a:t>
            </a:r>
            <a:r>
              <a:rPr sz="2450" spc="35" dirty="0">
                <a:latin typeface="Times New Roman"/>
                <a:cs typeface="Times New Roman"/>
              </a:rPr>
              <a:t>0	</a:t>
            </a:r>
            <a:r>
              <a:rPr sz="2450" spc="75" dirty="0">
                <a:latin typeface="Symbol"/>
                <a:cs typeface="Symbol"/>
              </a:rPr>
              <a:t>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92231" y="5714135"/>
            <a:ext cx="2002789" cy="4241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450" i="1" spc="-40" dirty="0">
                <a:latin typeface="Times New Roman"/>
                <a:cs typeface="Times New Roman"/>
              </a:rPr>
              <a:t>D</a:t>
            </a:r>
            <a:r>
              <a:rPr sz="2175" i="1" spc="-60" baseline="-24904" dirty="0">
                <a:latin typeface="Times New Roman"/>
                <a:cs typeface="Times New Roman"/>
              </a:rPr>
              <a:t>t</a:t>
            </a:r>
            <a:r>
              <a:rPr sz="2175" i="1" spc="817" baseline="-24904" dirty="0">
                <a:latin typeface="Times New Roman"/>
                <a:cs typeface="Times New Roman"/>
              </a:rPr>
              <a:t> </a:t>
            </a:r>
            <a:r>
              <a:rPr sz="2450" spc="40" dirty="0">
                <a:latin typeface="Symbol"/>
                <a:cs typeface="Symbol"/>
              </a:rPr>
              <a:t></a:t>
            </a:r>
            <a:r>
              <a:rPr sz="2450" spc="-15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Symbol"/>
                <a:cs typeface="Symbol"/>
              </a:rPr>
              <a:t></a:t>
            </a:r>
            <a:r>
              <a:rPr sz="2175" spc="127" baseline="-24904" dirty="0">
                <a:latin typeface="Times New Roman"/>
                <a:cs typeface="Times New Roman"/>
              </a:rPr>
              <a:t>0</a:t>
            </a:r>
            <a:r>
              <a:rPr sz="2600" spc="85" dirty="0">
                <a:latin typeface="Symbol"/>
                <a:cs typeface="Symbol"/>
              </a:rPr>
              <a:t></a:t>
            </a:r>
            <a:r>
              <a:rPr sz="2175" i="1" spc="127" baseline="-24904" dirty="0">
                <a:latin typeface="Times New Roman"/>
                <a:cs typeface="Times New Roman"/>
              </a:rPr>
              <a:t>r</a:t>
            </a:r>
            <a:r>
              <a:rPr sz="2175" i="1" spc="-104" baseline="-24904" dirty="0">
                <a:latin typeface="Times New Roman"/>
                <a:cs typeface="Times New Roman"/>
              </a:rPr>
              <a:t> </a:t>
            </a:r>
            <a:r>
              <a:rPr sz="2450" i="1" spc="-5" dirty="0">
                <a:latin typeface="Times New Roman"/>
                <a:cs typeface="Times New Roman"/>
              </a:rPr>
              <a:t>E</a:t>
            </a:r>
            <a:r>
              <a:rPr sz="2175" i="1" spc="-7" baseline="-24904" dirty="0">
                <a:latin typeface="Times New Roman"/>
                <a:cs typeface="Times New Roman"/>
              </a:rPr>
              <a:t>t</a:t>
            </a:r>
            <a:r>
              <a:rPr sz="2175" i="1" spc="832" baseline="-24904" dirty="0">
                <a:latin typeface="Times New Roman"/>
                <a:cs typeface="Times New Roman"/>
              </a:rPr>
              <a:t> </a:t>
            </a:r>
            <a:r>
              <a:rPr sz="2450" spc="40" dirty="0">
                <a:latin typeface="Symbol"/>
                <a:cs typeface="Symbol"/>
              </a:rPr>
              <a:t></a:t>
            </a:r>
            <a:r>
              <a:rPr sz="2450" spc="-75" dirty="0">
                <a:latin typeface="Times New Roman"/>
                <a:cs typeface="Times New Roman"/>
              </a:rPr>
              <a:t> </a:t>
            </a:r>
            <a:r>
              <a:rPr sz="2450" spc="35" dirty="0">
                <a:latin typeface="Times New Roman"/>
                <a:cs typeface="Times New Roman"/>
              </a:rPr>
              <a:t>0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9152" y="4080035"/>
            <a:ext cx="7747634" cy="591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</a:pPr>
            <a:r>
              <a:rPr sz="2450" spc="20" dirty="0">
                <a:latin typeface="Times New Roman"/>
                <a:cs typeface="Times New Roman"/>
              </a:rPr>
              <a:t>Apply</a:t>
            </a:r>
            <a:r>
              <a:rPr sz="2450" spc="-60" dirty="0">
                <a:latin typeface="Times New Roman"/>
                <a:cs typeface="Times New Roman"/>
              </a:rPr>
              <a:t> </a:t>
            </a:r>
            <a:r>
              <a:rPr sz="2450" spc="30" dirty="0">
                <a:latin typeface="Times New Roman"/>
                <a:cs typeface="Times New Roman"/>
              </a:rPr>
              <a:t>the</a:t>
            </a:r>
            <a:r>
              <a:rPr sz="2450" spc="5" dirty="0">
                <a:latin typeface="Times New Roman"/>
                <a:cs typeface="Times New Roman"/>
              </a:rPr>
              <a:t> </a:t>
            </a:r>
            <a:r>
              <a:rPr sz="2450" spc="25" dirty="0">
                <a:latin typeface="Times New Roman"/>
                <a:cs typeface="Times New Roman"/>
              </a:rPr>
              <a:t>equation</a:t>
            </a:r>
            <a:r>
              <a:rPr sz="2450" spc="225" dirty="0">
                <a:latin typeface="Times New Roman"/>
                <a:cs typeface="Times New Roman"/>
              </a:rPr>
              <a:t> </a:t>
            </a:r>
            <a:r>
              <a:rPr sz="5550" spc="-2557" baseline="-13513" dirty="0">
                <a:latin typeface="Lucida Sans Unicode"/>
                <a:cs typeface="Lucida Sans Unicode"/>
              </a:rPr>
              <a:t></a:t>
            </a:r>
            <a:r>
              <a:rPr sz="5550" spc="-2557" baseline="-13513" dirty="0">
                <a:latin typeface="Symbol"/>
                <a:cs typeface="Symbol"/>
              </a:rPr>
              <a:t></a:t>
            </a:r>
            <a:r>
              <a:rPr sz="5550" spc="-405" baseline="-13513" dirty="0">
                <a:latin typeface="Times New Roman"/>
                <a:cs typeface="Times New Roman"/>
              </a:rPr>
              <a:t> </a:t>
            </a:r>
            <a:r>
              <a:rPr sz="2450" spc="45" dirty="0">
                <a:latin typeface="Times New Roman"/>
                <a:cs typeface="Times New Roman"/>
              </a:rPr>
              <a:t>E</a:t>
            </a:r>
            <a:r>
              <a:rPr sz="2450" spc="-250" dirty="0">
                <a:latin typeface="Times New Roman"/>
                <a:cs typeface="Times New Roman"/>
              </a:rPr>
              <a:t> </a:t>
            </a:r>
            <a:r>
              <a:rPr sz="2450" spc="15" dirty="0">
                <a:latin typeface="Symbol"/>
                <a:cs typeface="Symbol"/>
              </a:rPr>
              <a:t></a:t>
            </a:r>
            <a:r>
              <a:rPr sz="2450" spc="-300" dirty="0">
                <a:latin typeface="Times New Roman"/>
                <a:cs typeface="Times New Roman"/>
              </a:rPr>
              <a:t> </a:t>
            </a:r>
            <a:r>
              <a:rPr sz="2450" i="1" spc="80" dirty="0">
                <a:latin typeface="Times New Roman"/>
                <a:cs typeface="Times New Roman"/>
              </a:rPr>
              <a:t>dl</a:t>
            </a:r>
            <a:r>
              <a:rPr sz="2450" spc="80" dirty="0">
                <a:latin typeface="Times New Roman"/>
                <a:cs typeface="Times New Roman"/>
              </a:rPr>
              <a:t>=0</a:t>
            </a:r>
            <a:r>
              <a:rPr sz="2450" spc="100" dirty="0">
                <a:latin typeface="Times New Roman"/>
                <a:cs typeface="Times New Roman"/>
              </a:rPr>
              <a:t> </a:t>
            </a:r>
            <a:r>
              <a:rPr sz="2450" spc="30" dirty="0">
                <a:latin typeface="Times New Roman"/>
                <a:cs typeface="Times New Roman"/>
              </a:rPr>
              <a:t>to</a:t>
            </a:r>
            <a:r>
              <a:rPr sz="2450" spc="15" dirty="0">
                <a:latin typeface="Times New Roman"/>
                <a:cs typeface="Times New Roman"/>
              </a:rPr>
              <a:t> </a:t>
            </a:r>
            <a:r>
              <a:rPr sz="2450" spc="30" dirty="0">
                <a:latin typeface="Times New Roman"/>
                <a:cs typeface="Times New Roman"/>
              </a:rPr>
              <a:t>the</a:t>
            </a:r>
            <a:r>
              <a:rPr sz="2450" spc="5" dirty="0">
                <a:latin typeface="Times New Roman"/>
                <a:cs typeface="Times New Roman"/>
              </a:rPr>
              <a:t> </a:t>
            </a:r>
            <a:r>
              <a:rPr sz="2450" spc="25" dirty="0">
                <a:latin typeface="Times New Roman"/>
                <a:cs typeface="Times New Roman"/>
              </a:rPr>
              <a:t>path</a:t>
            </a:r>
            <a:r>
              <a:rPr sz="2450" spc="20" dirty="0">
                <a:latin typeface="Times New Roman"/>
                <a:cs typeface="Times New Roman"/>
              </a:rPr>
              <a:t> </a:t>
            </a:r>
            <a:r>
              <a:rPr sz="2450" spc="25" dirty="0">
                <a:latin typeface="Times New Roman"/>
                <a:cs typeface="Times New Roman"/>
              </a:rPr>
              <a:t>abcda</a:t>
            </a:r>
            <a:r>
              <a:rPr sz="2450" spc="15" dirty="0">
                <a:latin typeface="Times New Roman"/>
                <a:cs typeface="Times New Roman"/>
              </a:rPr>
              <a:t> </a:t>
            </a:r>
            <a:r>
              <a:rPr sz="2450" spc="30" dirty="0">
                <a:latin typeface="Times New Roman"/>
                <a:cs typeface="Times New Roman"/>
              </a:rPr>
              <a:t>in</a:t>
            </a:r>
            <a:r>
              <a:rPr sz="2450" spc="20" dirty="0">
                <a:latin typeface="Times New Roman"/>
                <a:cs typeface="Times New Roman"/>
              </a:rPr>
              <a:t> </a:t>
            </a:r>
            <a:r>
              <a:rPr sz="2450" spc="30" dirty="0">
                <a:latin typeface="Times New Roman"/>
                <a:cs typeface="Times New Roman"/>
              </a:rPr>
              <a:t>the</a:t>
            </a:r>
            <a:r>
              <a:rPr sz="2450" spc="5" dirty="0">
                <a:latin typeface="Times New Roman"/>
                <a:cs typeface="Times New Roman"/>
              </a:rPr>
              <a:t> </a:t>
            </a:r>
            <a:r>
              <a:rPr sz="2450" spc="25" dirty="0">
                <a:latin typeface="Times New Roman"/>
                <a:cs typeface="Times New Roman"/>
              </a:rPr>
              <a:t>figure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6668" y="4946301"/>
            <a:ext cx="179070" cy="591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700" spc="-3435" dirty="0">
                <a:latin typeface="Lucida Sans Unicode"/>
                <a:cs typeface="Lucida Sans Unicode"/>
              </a:rPr>
              <a:t></a:t>
            </a:r>
            <a:r>
              <a:rPr sz="3700" spc="20" dirty="0">
                <a:latin typeface="Symbol"/>
                <a:cs typeface="Symbol"/>
              </a:rPr>
              <a:t></a:t>
            </a:r>
            <a:endParaRPr sz="37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52800" y="6248400"/>
            <a:ext cx="2443480" cy="56705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3604"/>
              </a:lnSpc>
              <a:tabLst>
                <a:tab pos="532765" algn="l"/>
                <a:tab pos="1896110" algn="l"/>
              </a:tabLst>
            </a:pPr>
            <a:r>
              <a:rPr sz="2950" i="1" spc="-45" dirty="0">
                <a:latin typeface="Times New Roman"/>
                <a:cs typeface="Times New Roman"/>
              </a:rPr>
              <a:t>D</a:t>
            </a:r>
            <a:r>
              <a:rPr sz="2550" i="1" spc="-67" baseline="-24509" dirty="0">
                <a:latin typeface="Times New Roman"/>
                <a:cs typeface="Times New Roman"/>
              </a:rPr>
              <a:t>t	</a:t>
            </a:r>
            <a:r>
              <a:rPr sz="2950" spc="45" dirty="0">
                <a:latin typeface="Symbol"/>
                <a:cs typeface="Symbol"/>
              </a:rPr>
              <a:t></a:t>
            </a:r>
            <a:r>
              <a:rPr sz="2950" spc="-175" dirty="0">
                <a:latin typeface="Times New Roman"/>
                <a:cs typeface="Times New Roman"/>
              </a:rPr>
              <a:t> </a:t>
            </a:r>
            <a:r>
              <a:rPr sz="3150" spc="110" dirty="0">
                <a:latin typeface="Symbol"/>
                <a:cs typeface="Symbol"/>
              </a:rPr>
              <a:t></a:t>
            </a:r>
            <a:r>
              <a:rPr sz="2550" spc="165" baseline="-24509" dirty="0">
                <a:latin typeface="Times New Roman"/>
                <a:cs typeface="Times New Roman"/>
              </a:rPr>
              <a:t>0</a:t>
            </a:r>
            <a:r>
              <a:rPr sz="3150" spc="110" dirty="0">
                <a:latin typeface="Symbol"/>
                <a:cs typeface="Symbol"/>
              </a:rPr>
              <a:t></a:t>
            </a:r>
            <a:r>
              <a:rPr sz="2550" i="1" spc="165" baseline="-24509" dirty="0">
                <a:latin typeface="Times New Roman"/>
                <a:cs typeface="Times New Roman"/>
              </a:rPr>
              <a:t>r</a:t>
            </a:r>
            <a:r>
              <a:rPr sz="2550" i="1" spc="-89" baseline="-24509" dirty="0">
                <a:latin typeface="Times New Roman"/>
                <a:cs typeface="Times New Roman"/>
              </a:rPr>
              <a:t> </a:t>
            </a:r>
            <a:r>
              <a:rPr sz="2950" i="1" dirty="0">
                <a:latin typeface="Times New Roman"/>
                <a:cs typeface="Times New Roman"/>
              </a:rPr>
              <a:t>E</a:t>
            </a:r>
            <a:r>
              <a:rPr sz="2550" i="1" baseline="-24509" dirty="0">
                <a:latin typeface="Times New Roman"/>
                <a:cs typeface="Times New Roman"/>
              </a:rPr>
              <a:t>t	</a:t>
            </a:r>
            <a:r>
              <a:rPr sz="2950" spc="45" dirty="0">
                <a:latin typeface="Symbol"/>
                <a:cs typeface="Symbol"/>
              </a:rPr>
              <a:t></a:t>
            </a:r>
            <a:r>
              <a:rPr sz="2950" spc="-135" dirty="0">
                <a:latin typeface="Times New Roman"/>
                <a:cs typeface="Times New Roman"/>
              </a:rPr>
              <a:t> </a:t>
            </a:r>
            <a:r>
              <a:rPr sz="2950" spc="40" dirty="0">
                <a:latin typeface="Times New Roman"/>
                <a:cs typeface="Times New Roman"/>
              </a:rPr>
              <a:t>0</a:t>
            </a:r>
            <a:endParaRPr sz="2950">
              <a:latin typeface="Times New Roman"/>
              <a:cs typeface="Times New Roman"/>
            </a:endParaRPr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522" y="609600"/>
            <a:ext cx="8502477" cy="3505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960</Words>
  <Application>Microsoft Office PowerPoint</Application>
  <PresentationFormat>On-screen Show (4:3)</PresentationFormat>
  <Paragraphs>240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MT</vt:lpstr>
      <vt:lpstr>Calibri</vt:lpstr>
      <vt:lpstr>Lucida Sans Unicode</vt:lpstr>
      <vt:lpstr>Symbol</vt:lpstr>
      <vt:lpstr>Times New Roman</vt:lpstr>
      <vt:lpstr>Office Theme</vt:lpstr>
      <vt:lpstr>5.9 Boundary conditions</vt:lpstr>
      <vt:lpstr>Dielectric-dielectric Boundary  conditions</vt:lpstr>
      <vt:lpstr>PowerPoint Presentation</vt:lpstr>
      <vt:lpstr>PowerPoint Presentation</vt:lpstr>
      <vt:lpstr>Dielectric-dielectric Boundary conditions</vt:lpstr>
      <vt:lpstr>Dielectric-dielectric Boundary conditions</vt:lpstr>
      <vt:lpstr>Dielectric-dielectric Boundary conditions</vt:lpstr>
      <vt:lpstr>Dielectric-dielectric Boundary conditions</vt:lpstr>
      <vt:lpstr>Conductor-dielectric Boundary conditions</vt:lpstr>
      <vt:lpstr>PowerPoint Presentation</vt:lpstr>
      <vt:lpstr>Conductor-dielectric Boundary conditions</vt:lpstr>
      <vt:lpstr>Conductor-Free space Boundary conditions</vt:lpstr>
      <vt:lpstr>Example 5.9</vt:lpstr>
      <vt:lpstr>Example 5.9 - solution</vt:lpstr>
      <vt:lpstr>PowerPoint Presentation</vt:lpstr>
      <vt:lpstr>Example 5.10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Ram Computer</cp:lastModifiedBy>
  <cp:revision>1</cp:revision>
  <dcterms:created xsi:type="dcterms:W3CDTF">2023-05-25T10:42:14Z</dcterms:created>
  <dcterms:modified xsi:type="dcterms:W3CDTF">2023-05-25T21:04:01Z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2012-11-30T00:00:00Z</vt:filetime>
  </property>
  <property fmtid="{D5CDD505-2E9C-101B-9397-08002B2CF9AE}" pid="3" name="Creator">
    <vt:lpwstr>Acrobat PDFMaker 9.0 for PowerPoint</vt:lpwstr>
  </property>
  <property fmtid="{D5CDD505-2E9C-101B-9397-08002B2CF9AE}" pid="4" name="LastSaved">
    <vt:filetime>2023-05-25T00:00:00Z</vt:filetime>
  </property>
</Properties>
</file>