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wav"/><Relationship Id="rId1" Type="http://schemas.microsoft.com/office/2007/relationships/media" Target="../media/media2.wav"/><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wav"/><Relationship Id="rId1" Type="http://schemas.microsoft.com/office/2007/relationships/media" Target="../media/media4.wav"/><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5.wav"/><Relationship Id="rId1" Type="http://schemas.microsoft.com/office/2007/relationships/media" Target="../media/media5.wav"/><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6.wav"/><Relationship Id="rId1" Type="http://schemas.microsoft.com/office/2007/relationships/media" Target="../media/media6.wav"/><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Çeviri dersi</a:t>
            </a:r>
            <a:endParaRPr lang="en-US" dirty="0"/>
          </a:p>
        </p:txBody>
      </p:sp>
      <p:sp>
        <p:nvSpPr>
          <p:cNvPr id="3" name="Subtitle 2"/>
          <p:cNvSpPr>
            <a:spLocks noGrp="1"/>
          </p:cNvSpPr>
          <p:nvPr>
            <p:ph type="subTitle" idx="1"/>
          </p:nvPr>
        </p:nvSpPr>
        <p:spPr/>
        <p:txBody>
          <a:bodyPr/>
          <a:lstStyle/>
          <a:p>
            <a:r>
              <a:rPr lang="tr-TR" dirty="0" smtClean="0"/>
              <a:t>Yeni yıl programı</a:t>
            </a:r>
            <a:endParaRPr lang="en-US" dirty="0"/>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1974598187"/>
      </p:ext>
    </p:extLst>
  </p:cSld>
  <p:clrMapOvr>
    <a:masterClrMapping/>
  </p:clrMapOvr>
  <mc:AlternateContent xmlns:mc="http://schemas.openxmlformats.org/markup-compatibility/2006" xmlns:p14="http://schemas.microsoft.com/office/powerpoint/2010/main">
    <mc:Choice Requires="p14">
      <p:transition spd="slow" p14:dur="2000" advTm="17144"/>
    </mc:Choice>
    <mc:Fallback xmlns="">
      <p:transition spd="slow" advTm="17144"/>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10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Course Book</a:t>
            </a:r>
            <a:endParaRPr lang="en-US" dirty="0"/>
          </a:p>
        </p:txBody>
      </p:sp>
      <p:sp>
        <p:nvSpPr>
          <p:cNvPr id="3" name="Content Placeholder 2"/>
          <p:cNvSpPr>
            <a:spLocks noGrp="1"/>
          </p:cNvSpPr>
          <p:nvPr>
            <p:ph idx="1"/>
          </p:nvPr>
        </p:nvSpPr>
        <p:spPr/>
        <p:txBody>
          <a:bodyPr>
            <a:normAutofit fontScale="25000" lnSpcReduction="20000"/>
          </a:bodyPr>
          <a:lstStyle/>
          <a:p>
            <a:r>
              <a:rPr lang="en-US" sz="7200" b="1" dirty="0" err="1"/>
              <a:t>Dersle</a:t>
            </a:r>
            <a:r>
              <a:rPr lang="en-US" sz="7200" b="1" dirty="0"/>
              <a:t> </a:t>
            </a:r>
            <a:r>
              <a:rPr lang="en-US" sz="7200" b="1" dirty="0" err="1"/>
              <a:t>İlgili</a:t>
            </a:r>
            <a:r>
              <a:rPr lang="en-US" sz="7200" b="1" dirty="0"/>
              <a:t> </a:t>
            </a:r>
            <a:r>
              <a:rPr lang="en-US" sz="7200" b="1" dirty="0" err="1"/>
              <a:t>Genel</a:t>
            </a:r>
            <a:r>
              <a:rPr lang="en-US" sz="7200" b="1" dirty="0"/>
              <a:t> </a:t>
            </a:r>
            <a:r>
              <a:rPr lang="en-US" sz="7200" b="1" dirty="0" err="1"/>
              <a:t>bir</a:t>
            </a:r>
            <a:r>
              <a:rPr lang="en-US" sz="7200" b="1" dirty="0"/>
              <a:t> </a:t>
            </a:r>
            <a:r>
              <a:rPr lang="en-US" sz="7200" b="1" dirty="0" err="1"/>
              <a:t>Bakış</a:t>
            </a:r>
            <a:r>
              <a:rPr lang="en-US" sz="7200" b="1" dirty="0"/>
              <a:t>:</a:t>
            </a:r>
            <a:endParaRPr lang="en-US" sz="7200" dirty="0"/>
          </a:p>
          <a:p>
            <a:r>
              <a:rPr lang="tr-TR" sz="7200" dirty="0"/>
              <a:t>           Çeviri dersi öğrencilerin en faydalandığı derslerin başında gelir ve pratik yönlerini geliştirmeye yönelik bir derstir Öğrenci genel olarak türkçe bölümünde dil öğrenimiyle ilgili bir sürü dil bilgisi ve edebiyat dersleri almaktadır ve sonuç olarak birinci ve ikinci sınflarda daha fazla genel dersler almaktadır ve son iki senede uzmanlıkla ilgili önemli dersler almaktadır bu derslerden biri üçüncü sınıfta okunan çecviri metöd ve deneme çalışmalarıdır ancak bu çalışmalar ileriye dönük değil geriye dönüktür ve çecviri tükçeden olacaktır.</a:t>
            </a:r>
            <a:endParaRPr lang="en-US" sz="7200" dirty="0"/>
          </a:p>
          <a:p>
            <a:r>
              <a:rPr lang="tr-TR" sz="7200" dirty="0"/>
              <a:t> </a:t>
            </a:r>
            <a:endParaRPr lang="en-US" sz="7200" dirty="0"/>
          </a:p>
          <a:p>
            <a:r>
              <a:rPr lang="tr-TR" sz="7200" dirty="0"/>
              <a:t>           Fakat bizim çalışmakta olduğumuz bu ders ileriye dönük olmak üzere çecviriyi türkçeye yapmaya çalışırız. Bunun için ana çalışma pratik olacak ve farklı yönlerde gelişir ve şekil alır  geçen sene yapılan çalışmaları göz önünde bulundurarak tamalayıcı bir çalışma olacak. </a:t>
            </a:r>
            <a:r>
              <a:rPr lang="en-US" sz="7200" dirty="0"/>
              <a:t>Buna </a:t>
            </a:r>
            <a:r>
              <a:rPr lang="en-US" sz="7200" dirty="0" err="1"/>
              <a:t>dayanarak</a:t>
            </a:r>
            <a:r>
              <a:rPr lang="en-US" sz="7200" dirty="0"/>
              <a:t> her </a:t>
            </a:r>
            <a:r>
              <a:rPr lang="en-US" sz="7200" dirty="0" err="1"/>
              <a:t>iki</a:t>
            </a:r>
            <a:r>
              <a:rPr lang="en-US" sz="7200" dirty="0"/>
              <a:t> </a:t>
            </a:r>
            <a:r>
              <a:rPr lang="en-US" sz="7200" dirty="0" err="1"/>
              <a:t>dersin</a:t>
            </a:r>
            <a:r>
              <a:rPr lang="en-US" sz="7200" dirty="0"/>
              <a:t> </a:t>
            </a:r>
            <a:r>
              <a:rPr lang="en-US" sz="7200" dirty="0" err="1"/>
              <a:t>birbirine</a:t>
            </a:r>
            <a:r>
              <a:rPr lang="en-US" sz="7200" dirty="0"/>
              <a:t> </a:t>
            </a:r>
            <a:r>
              <a:rPr lang="en-US" sz="7200" dirty="0" err="1"/>
              <a:t>bağlı</a:t>
            </a:r>
            <a:r>
              <a:rPr lang="en-US" sz="7200" dirty="0"/>
              <a:t> </a:t>
            </a:r>
            <a:r>
              <a:rPr lang="en-US" sz="7200" dirty="0" err="1"/>
              <a:t>olduğunu</a:t>
            </a:r>
            <a:r>
              <a:rPr lang="en-US" sz="7200" dirty="0"/>
              <a:t> </a:t>
            </a:r>
            <a:r>
              <a:rPr lang="en-US" sz="7200" dirty="0" err="1"/>
              <a:t>keşf</a:t>
            </a:r>
            <a:r>
              <a:rPr lang="en-US" sz="7200" dirty="0"/>
              <a:t> </a:t>
            </a:r>
            <a:r>
              <a:rPr lang="en-US" sz="7200" dirty="0" err="1"/>
              <a:t>ederiz</a:t>
            </a:r>
            <a:r>
              <a:rPr lang="en-US" sz="7200" dirty="0"/>
              <a:t>.</a:t>
            </a:r>
          </a:p>
          <a:p>
            <a:r>
              <a:rPr lang="en-US" sz="7200" dirty="0"/>
              <a:t> </a:t>
            </a:r>
          </a:p>
          <a:p>
            <a:r>
              <a:rPr lang="en-US" sz="7200" dirty="0"/>
              <a:t>            </a:t>
            </a:r>
            <a:r>
              <a:rPr lang="en-US" sz="7200" dirty="0" err="1"/>
              <a:t>Öğrencilerin</a:t>
            </a:r>
            <a:r>
              <a:rPr lang="en-US" sz="7200" dirty="0"/>
              <a:t> </a:t>
            </a:r>
            <a:r>
              <a:rPr lang="en-US" sz="7200" dirty="0" err="1"/>
              <a:t>dersten</a:t>
            </a:r>
            <a:r>
              <a:rPr lang="en-US" sz="7200" dirty="0"/>
              <a:t> </a:t>
            </a:r>
            <a:r>
              <a:rPr lang="en-US" sz="7200" dirty="0" err="1"/>
              <a:t>ileri</a:t>
            </a:r>
            <a:r>
              <a:rPr lang="en-US" sz="7200" dirty="0"/>
              <a:t> </a:t>
            </a:r>
            <a:r>
              <a:rPr lang="en-US" sz="7200" dirty="0" err="1"/>
              <a:t>derecede</a:t>
            </a:r>
            <a:r>
              <a:rPr lang="en-US" sz="7200" dirty="0"/>
              <a:t> </a:t>
            </a:r>
            <a:r>
              <a:rPr lang="en-US" sz="7200" dirty="0" err="1"/>
              <a:t>verim</a:t>
            </a:r>
            <a:r>
              <a:rPr lang="en-US" sz="7200" dirty="0"/>
              <a:t> </a:t>
            </a:r>
            <a:r>
              <a:rPr lang="en-US" sz="7200" dirty="0" err="1"/>
              <a:t>almak</a:t>
            </a:r>
            <a:r>
              <a:rPr lang="en-US" sz="7200" dirty="0"/>
              <a:t> </a:t>
            </a:r>
            <a:r>
              <a:rPr lang="en-US" sz="7200" dirty="0" err="1"/>
              <a:t>için</a:t>
            </a:r>
            <a:r>
              <a:rPr lang="en-US" sz="7200" dirty="0"/>
              <a:t> </a:t>
            </a:r>
            <a:r>
              <a:rPr lang="en-US" sz="7200" dirty="0" err="1"/>
              <a:t>olabildiği</a:t>
            </a:r>
            <a:r>
              <a:rPr lang="en-US" sz="7200" dirty="0"/>
              <a:t> </a:t>
            </a:r>
            <a:r>
              <a:rPr lang="en-US" sz="7200" dirty="0" err="1"/>
              <a:t>kadar</a:t>
            </a:r>
            <a:r>
              <a:rPr lang="en-US" sz="7200" dirty="0"/>
              <a:t> </a:t>
            </a:r>
            <a:r>
              <a:rPr lang="en-US" sz="7200" dirty="0" err="1"/>
              <a:t>güncel</a:t>
            </a:r>
            <a:r>
              <a:rPr lang="en-US" sz="7200" dirty="0"/>
              <a:t> </a:t>
            </a:r>
            <a:r>
              <a:rPr lang="en-US" sz="7200" dirty="0" err="1"/>
              <a:t>ve</a:t>
            </a:r>
            <a:r>
              <a:rPr lang="en-US" sz="7200" dirty="0"/>
              <a:t> </a:t>
            </a:r>
            <a:r>
              <a:rPr lang="en-US" sz="7200" dirty="0" err="1"/>
              <a:t>toplumsal</a:t>
            </a:r>
            <a:r>
              <a:rPr lang="en-US" sz="7200" dirty="0"/>
              <a:t> </a:t>
            </a:r>
            <a:r>
              <a:rPr lang="en-US" sz="7200" dirty="0" err="1"/>
              <a:t>konuları</a:t>
            </a:r>
            <a:r>
              <a:rPr lang="en-US" sz="7200" dirty="0"/>
              <a:t> </a:t>
            </a:r>
            <a:r>
              <a:rPr lang="en-US" sz="7200" dirty="0" err="1"/>
              <a:t>ele</a:t>
            </a:r>
            <a:r>
              <a:rPr lang="en-US" sz="7200" dirty="0"/>
              <a:t> </a:t>
            </a:r>
            <a:r>
              <a:rPr lang="en-US" sz="7200" dirty="0" err="1"/>
              <a:t>alan</a:t>
            </a:r>
            <a:r>
              <a:rPr lang="en-US" sz="7200" dirty="0"/>
              <a:t> </a:t>
            </a:r>
            <a:r>
              <a:rPr lang="en-US" sz="7200" dirty="0" err="1"/>
              <a:t>çecviri</a:t>
            </a:r>
            <a:r>
              <a:rPr lang="en-US" sz="7200" dirty="0"/>
              <a:t> </a:t>
            </a:r>
            <a:r>
              <a:rPr lang="en-US" sz="7200" dirty="0" err="1"/>
              <a:t>çalışmalarında</a:t>
            </a:r>
            <a:r>
              <a:rPr lang="en-US" sz="7200" dirty="0"/>
              <a:t> </a:t>
            </a:r>
            <a:r>
              <a:rPr lang="en-US" sz="7200" dirty="0" err="1"/>
              <a:t>bulunuruz</a:t>
            </a:r>
            <a:r>
              <a:rPr lang="en-US" sz="7200" dirty="0"/>
              <a:t>. </a:t>
            </a:r>
            <a:r>
              <a:rPr lang="en-US" sz="7200" dirty="0" err="1"/>
              <a:t>Günümüzün</a:t>
            </a:r>
            <a:r>
              <a:rPr lang="en-US" sz="7200" dirty="0"/>
              <a:t> </a:t>
            </a:r>
            <a:r>
              <a:rPr lang="en-US" sz="7200" dirty="0" err="1"/>
              <a:t>ihtiyaçlarını</a:t>
            </a:r>
            <a:r>
              <a:rPr lang="en-US" sz="7200" dirty="0"/>
              <a:t> </a:t>
            </a:r>
            <a:r>
              <a:rPr lang="en-US" sz="7200" dirty="0" err="1"/>
              <a:t>gidermek</a:t>
            </a:r>
            <a:r>
              <a:rPr lang="en-US" sz="7200" dirty="0"/>
              <a:t> </a:t>
            </a:r>
            <a:r>
              <a:rPr lang="en-US" sz="7200" dirty="0" err="1"/>
              <a:t>için</a:t>
            </a:r>
            <a:r>
              <a:rPr lang="en-US" sz="7200" dirty="0"/>
              <a:t> </a:t>
            </a:r>
            <a:r>
              <a:rPr lang="en-US" sz="7200" dirty="0" err="1"/>
              <a:t>öğrencilarin</a:t>
            </a:r>
            <a:r>
              <a:rPr lang="en-US" sz="7200" dirty="0"/>
              <a:t> </a:t>
            </a:r>
            <a:r>
              <a:rPr lang="en-US" sz="7200" dirty="0" err="1"/>
              <a:t>canlı</a:t>
            </a:r>
            <a:r>
              <a:rPr lang="en-US" sz="7200" dirty="0"/>
              <a:t>, </a:t>
            </a:r>
            <a:r>
              <a:rPr lang="en-US" sz="7200" dirty="0" err="1"/>
              <a:t>yazılı</a:t>
            </a:r>
            <a:r>
              <a:rPr lang="en-US" sz="7200" dirty="0"/>
              <a:t>, </a:t>
            </a:r>
            <a:r>
              <a:rPr lang="en-US" sz="7200" dirty="0" err="1"/>
              <a:t>ve</a:t>
            </a:r>
            <a:r>
              <a:rPr lang="en-US" sz="7200" dirty="0"/>
              <a:t> </a:t>
            </a:r>
            <a:r>
              <a:rPr lang="en-US" sz="7200" dirty="0" err="1"/>
              <a:t>sözlü</a:t>
            </a:r>
            <a:r>
              <a:rPr lang="en-US" sz="7200" dirty="0"/>
              <a:t> </a:t>
            </a:r>
            <a:r>
              <a:rPr lang="en-US" sz="7200" dirty="0" err="1"/>
              <a:t>çevri</a:t>
            </a:r>
            <a:r>
              <a:rPr lang="en-US" sz="7200" dirty="0"/>
              <a:t> </a:t>
            </a:r>
            <a:r>
              <a:rPr lang="en-US" sz="7200" dirty="0" err="1"/>
              <a:t>çalısmaları</a:t>
            </a:r>
            <a:r>
              <a:rPr lang="en-US" sz="7200" dirty="0"/>
              <a:t> </a:t>
            </a:r>
            <a:r>
              <a:rPr lang="en-US" sz="7200" dirty="0" err="1"/>
              <a:t>içine</a:t>
            </a:r>
            <a:r>
              <a:rPr lang="en-US" sz="7200" dirty="0"/>
              <a:t> </a:t>
            </a:r>
            <a:r>
              <a:rPr lang="en-US" sz="7200" dirty="0" err="1"/>
              <a:t>çekilmeleri</a:t>
            </a:r>
            <a:r>
              <a:rPr lang="en-US" sz="7200" dirty="0"/>
              <a:t> en </a:t>
            </a:r>
            <a:r>
              <a:rPr lang="en-US" sz="7200" dirty="0" err="1"/>
              <a:t>önemli</a:t>
            </a:r>
            <a:r>
              <a:rPr lang="en-US" sz="7200" dirty="0"/>
              <a:t> </a:t>
            </a:r>
            <a:r>
              <a:rPr lang="en-US" sz="7200" dirty="0" err="1"/>
              <a:t>amacımız</a:t>
            </a:r>
            <a:r>
              <a:rPr lang="en-US" sz="7200" dirty="0"/>
              <a:t> </a:t>
            </a:r>
            <a:r>
              <a:rPr lang="en-US" sz="7200" dirty="0" err="1"/>
              <a:t>olacak</a:t>
            </a:r>
            <a:r>
              <a:rPr lang="en-US" sz="7200" dirty="0"/>
              <a:t>. </a:t>
            </a:r>
          </a:p>
          <a:p>
            <a:endParaRPr lang="en-US" dirty="0"/>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1823118657"/>
      </p:ext>
    </p:extLst>
  </p:cSld>
  <p:clrMapOvr>
    <a:masterClrMapping/>
  </p:clrMapOvr>
  <mc:AlternateContent xmlns:mc="http://schemas.openxmlformats.org/markup-compatibility/2006" xmlns:p14="http://schemas.microsoft.com/office/powerpoint/2010/main">
    <mc:Choice Requires="p14">
      <p:transition spd="slow" p14:dur="2000" advTm="3145"/>
    </mc:Choice>
    <mc:Fallback xmlns="">
      <p:transition spd="slow" advTm="314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9434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a:t>Dersin</a:t>
            </a:r>
            <a:r>
              <a:rPr lang="en-US" b="1" i="1" dirty="0"/>
              <a:t> </a:t>
            </a:r>
            <a:r>
              <a:rPr lang="en-US" b="1" i="1" dirty="0" err="1"/>
              <a:t>amacı</a:t>
            </a:r>
            <a:r>
              <a:rPr lang="en-US" b="1" i="1" dirty="0"/>
              <a:t>:</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a:t>Çecviri</a:t>
            </a:r>
            <a:r>
              <a:rPr lang="en-US" dirty="0"/>
              <a:t> </a:t>
            </a:r>
            <a:r>
              <a:rPr lang="en-US" dirty="0" err="1"/>
              <a:t>dersi</a:t>
            </a:r>
            <a:r>
              <a:rPr lang="en-US" dirty="0"/>
              <a:t> </a:t>
            </a:r>
            <a:r>
              <a:rPr lang="en-US" dirty="0" err="1"/>
              <a:t>önemli</a:t>
            </a:r>
            <a:r>
              <a:rPr lang="en-US" dirty="0"/>
              <a:t> </a:t>
            </a:r>
            <a:r>
              <a:rPr lang="en-US" dirty="0" err="1"/>
              <a:t>dersleden</a:t>
            </a:r>
            <a:r>
              <a:rPr lang="en-US" dirty="0"/>
              <a:t> </a:t>
            </a:r>
            <a:r>
              <a:rPr lang="en-US" dirty="0" err="1"/>
              <a:t>biri</a:t>
            </a:r>
            <a:r>
              <a:rPr lang="en-US" dirty="0"/>
              <a:t> </a:t>
            </a:r>
            <a:r>
              <a:rPr lang="en-US" dirty="0" err="1"/>
              <a:t>olmak</a:t>
            </a:r>
            <a:r>
              <a:rPr lang="en-US" dirty="0"/>
              <a:t> </a:t>
            </a:r>
            <a:r>
              <a:rPr lang="en-US" dirty="0" err="1"/>
              <a:t>üzere</a:t>
            </a:r>
            <a:r>
              <a:rPr lang="en-US" dirty="0"/>
              <a:t> </a:t>
            </a:r>
            <a:r>
              <a:rPr lang="en-US" dirty="0" err="1"/>
              <a:t>önemli</a:t>
            </a:r>
            <a:r>
              <a:rPr lang="en-US" dirty="0"/>
              <a:t> </a:t>
            </a:r>
            <a:r>
              <a:rPr lang="en-US" dirty="0" err="1"/>
              <a:t>amaç</a:t>
            </a:r>
            <a:r>
              <a:rPr lang="en-US" dirty="0"/>
              <a:t> </a:t>
            </a:r>
            <a:r>
              <a:rPr lang="en-US" dirty="0" err="1"/>
              <a:t>ve</a:t>
            </a:r>
            <a:r>
              <a:rPr lang="en-US" dirty="0"/>
              <a:t> </a:t>
            </a:r>
            <a:r>
              <a:rPr lang="en-US" dirty="0" err="1"/>
              <a:t>hedefler</a:t>
            </a:r>
            <a:r>
              <a:rPr lang="en-US" dirty="0"/>
              <a:t> </a:t>
            </a:r>
            <a:r>
              <a:rPr lang="en-US" dirty="0" err="1"/>
              <a:t>taşımaktadır</a:t>
            </a:r>
            <a:r>
              <a:rPr lang="en-US" dirty="0"/>
              <a:t> </a:t>
            </a:r>
            <a:r>
              <a:rPr lang="en-US" dirty="0" err="1"/>
              <a:t>ve</a:t>
            </a:r>
            <a:r>
              <a:rPr lang="en-US" dirty="0"/>
              <a:t> </a:t>
            </a:r>
            <a:r>
              <a:rPr lang="en-US" dirty="0" err="1"/>
              <a:t>özetçe</a:t>
            </a:r>
            <a:r>
              <a:rPr lang="en-US" dirty="0"/>
              <a:t> </a:t>
            </a:r>
            <a:r>
              <a:rPr lang="en-US" dirty="0" err="1"/>
              <a:t>bu</a:t>
            </a:r>
            <a:r>
              <a:rPr lang="en-US" dirty="0"/>
              <a:t> </a:t>
            </a:r>
            <a:r>
              <a:rPr lang="en-US" dirty="0" err="1"/>
              <a:t>şekilde</a:t>
            </a:r>
            <a:r>
              <a:rPr lang="en-US" dirty="0"/>
              <a:t> </a:t>
            </a:r>
            <a:r>
              <a:rPr lang="en-US" dirty="0" err="1"/>
              <a:t>sıralayabılırız</a:t>
            </a:r>
            <a:r>
              <a:rPr lang="en-US" dirty="0"/>
              <a:t>.</a:t>
            </a:r>
          </a:p>
          <a:p>
            <a:r>
              <a:rPr lang="en-US" dirty="0"/>
              <a:t> </a:t>
            </a:r>
          </a:p>
          <a:p>
            <a:r>
              <a:rPr lang="en-US" dirty="0"/>
              <a:t>             1-Sözlü </a:t>
            </a:r>
            <a:r>
              <a:rPr lang="en-US" dirty="0" err="1"/>
              <a:t>ve</a:t>
            </a:r>
            <a:r>
              <a:rPr lang="en-US" dirty="0"/>
              <a:t> </a:t>
            </a:r>
            <a:r>
              <a:rPr lang="en-US" dirty="0" err="1"/>
              <a:t>yazılı</a:t>
            </a:r>
            <a:r>
              <a:rPr lang="en-US" dirty="0"/>
              <a:t> </a:t>
            </a:r>
            <a:r>
              <a:rPr lang="en-US" dirty="0" err="1"/>
              <a:t>metinleri</a:t>
            </a:r>
            <a:r>
              <a:rPr lang="en-US" dirty="0"/>
              <a:t> en </a:t>
            </a:r>
            <a:r>
              <a:rPr lang="en-US" dirty="0" err="1"/>
              <a:t>iyi</a:t>
            </a:r>
            <a:r>
              <a:rPr lang="en-US" dirty="0"/>
              <a:t> </a:t>
            </a:r>
            <a:r>
              <a:rPr lang="en-US" dirty="0" err="1"/>
              <a:t>şekilde</a:t>
            </a:r>
            <a:r>
              <a:rPr lang="en-US" dirty="0"/>
              <a:t> </a:t>
            </a:r>
            <a:r>
              <a:rPr lang="en-US" dirty="0" err="1"/>
              <a:t>okumak</a:t>
            </a:r>
            <a:r>
              <a:rPr lang="en-US" dirty="0"/>
              <a:t> </a:t>
            </a:r>
            <a:r>
              <a:rPr lang="en-US" dirty="0" err="1"/>
              <a:t>ve</a:t>
            </a:r>
            <a:r>
              <a:rPr lang="en-US" dirty="0"/>
              <a:t> </a:t>
            </a:r>
            <a:r>
              <a:rPr lang="en-US" dirty="0" err="1"/>
              <a:t>bunun</a:t>
            </a:r>
            <a:r>
              <a:rPr lang="en-US" dirty="0"/>
              <a:t> </a:t>
            </a:r>
            <a:r>
              <a:rPr lang="en-US" dirty="0" err="1"/>
              <a:t>için</a:t>
            </a:r>
            <a:r>
              <a:rPr lang="en-US" dirty="0"/>
              <a:t> </a:t>
            </a:r>
            <a:r>
              <a:rPr lang="en-US" dirty="0" err="1"/>
              <a:t>gerekli</a:t>
            </a:r>
            <a:r>
              <a:rPr lang="en-US" dirty="0"/>
              <a:t> </a:t>
            </a:r>
            <a:r>
              <a:rPr lang="en-US" dirty="0" err="1"/>
              <a:t>olan</a:t>
            </a:r>
            <a:r>
              <a:rPr lang="en-US" dirty="0"/>
              <a:t> not </a:t>
            </a:r>
            <a:r>
              <a:rPr lang="en-US" dirty="0" err="1"/>
              <a:t>ve</a:t>
            </a:r>
            <a:r>
              <a:rPr lang="en-US" dirty="0"/>
              <a:t> </a:t>
            </a:r>
            <a:r>
              <a:rPr lang="en-US" dirty="0" err="1"/>
              <a:t>çalışmaları</a:t>
            </a:r>
            <a:r>
              <a:rPr lang="en-US" dirty="0"/>
              <a:t> </a:t>
            </a:r>
            <a:r>
              <a:rPr lang="en-US" dirty="0" err="1"/>
              <a:t>yapmak</a:t>
            </a:r>
            <a:r>
              <a:rPr lang="en-US" dirty="0"/>
              <a:t> </a:t>
            </a:r>
            <a:r>
              <a:rPr lang="en-US" dirty="0" err="1"/>
              <a:t>için</a:t>
            </a:r>
            <a:r>
              <a:rPr lang="en-US" dirty="0"/>
              <a:t> </a:t>
            </a:r>
            <a:r>
              <a:rPr lang="en-US" dirty="0" err="1"/>
              <a:t>öğrencilerin</a:t>
            </a:r>
            <a:r>
              <a:rPr lang="en-US" dirty="0"/>
              <a:t> </a:t>
            </a:r>
            <a:r>
              <a:rPr lang="en-US" dirty="0" err="1"/>
              <a:t>takip</a:t>
            </a:r>
            <a:r>
              <a:rPr lang="en-US" dirty="0"/>
              <a:t> </a:t>
            </a:r>
            <a:r>
              <a:rPr lang="en-US" dirty="0" err="1"/>
              <a:t>etme</a:t>
            </a:r>
            <a:r>
              <a:rPr lang="en-US" dirty="0"/>
              <a:t> </a:t>
            </a:r>
            <a:r>
              <a:rPr lang="en-US" dirty="0" err="1"/>
              <a:t>yeteneklerini</a:t>
            </a:r>
            <a:r>
              <a:rPr lang="en-US" dirty="0"/>
              <a:t> </a:t>
            </a:r>
            <a:r>
              <a:rPr lang="en-US" dirty="0" err="1"/>
              <a:t>geliştirmek</a:t>
            </a:r>
            <a:r>
              <a:rPr lang="en-US" dirty="0"/>
              <a:t>.</a:t>
            </a:r>
          </a:p>
          <a:p>
            <a:r>
              <a:rPr lang="en-US" dirty="0"/>
              <a:t>             2- </a:t>
            </a:r>
            <a:r>
              <a:rPr lang="en-US" dirty="0" err="1"/>
              <a:t>Farklı</a:t>
            </a:r>
            <a:r>
              <a:rPr lang="en-US" dirty="0"/>
              <a:t> </a:t>
            </a:r>
            <a:r>
              <a:rPr lang="en-US" dirty="0" err="1"/>
              <a:t>alanalarda</a:t>
            </a:r>
            <a:r>
              <a:rPr lang="en-US" dirty="0"/>
              <a:t> </a:t>
            </a:r>
            <a:r>
              <a:rPr lang="en-US" dirty="0" err="1"/>
              <a:t>çevri</a:t>
            </a:r>
            <a:r>
              <a:rPr lang="en-US" dirty="0"/>
              <a:t> </a:t>
            </a:r>
            <a:r>
              <a:rPr lang="en-US" dirty="0" err="1"/>
              <a:t>yapabilmek</a:t>
            </a:r>
            <a:r>
              <a:rPr lang="en-US" dirty="0"/>
              <a:t> </a:t>
            </a:r>
            <a:r>
              <a:rPr lang="en-US" dirty="0" err="1"/>
              <a:t>için</a:t>
            </a:r>
            <a:r>
              <a:rPr lang="en-US" dirty="0"/>
              <a:t> </a:t>
            </a:r>
            <a:r>
              <a:rPr lang="en-US" dirty="0" err="1"/>
              <a:t>hazırlanan</a:t>
            </a:r>
            <a:r>
              <a:rPr lang="en-US" dirty="0"/>
              <a:t> </a:t>
            </a:r>
            <a:r>
              <a:rPr lang="en-US" dirty="0" err="1"/>
              <a:t>çalışmaları</a:t>
            </a:r>
            <a:r>
              <a:rPr lang="en-US" dirty="0"/>
              <a:t> </a:t>
            </a:r>
            <a:r>
              <a:rPr lang="en-US" dirty="0" err="1"/>
              <a:t>uygulamak</a:t>
            </a:r>
            <a:r>
              <a:rPr lang="en-US" dirty="0"/>
              <a:t>.</a:t>
            </a:r>
          </a:p>
          <a:p>
            <a:r>
              <a:rPr lang="en-US" dirty="0"/>
              <a:t>             3- </a:t>
            </a:r>
            <a:r>
              <a:rPr lang="en-US" dirty="0" err="1"/>
              <a:t>Öğrencilarin</a:t>
            </a:r>
            <a:r>
              <a:rPr lang="en-US" dirty="0"/>
              <a:t> </a:t>
            </a:r>
            <a:r>
              <a:rPr lang="en-US" dirty="0" err="1"/>
              <a:t>farklı</a:t>
            </a:r>
            <a:r>
              <a:rPr lang="en-US" dirty="0"/>
              <a:t> </a:t>
            </a:r>
            <a:r>
              <a:rPr lang="en-US" dirty="0" err="1"/>
              <a:t>yetneklerini</a:t>
            </a:r>
            <a:r>
              <a:rPr lang="en-US" dirty="0"/>
              <a:t> </a:t>
            </a:r>
            <a:r>
              <a:rPr lang="en-US" dirty="0" err="1"/>
              <a:t>ortaya</a:t>
            </a:r>
            <a:r>
              <a:rPr lang="en-US" dirty="0"/>
              <a:t> </a:t>
            </a:r>
            <a:r>
              <a:rPr lang="en-US" dirty="0" err="1"/>
              <a:t>çıkarmak</a:t>
            </a:r>
            <a:r>
              <a:rPr lang="en-US" dirty="0"/>
              <a:t> </a:t>
            </a:r>
            <a:r>
              <a:rPr lang="en-US" dirty="0" err="1"/>
              <a:t>amacıyle</a:t>
            </a:r>
            <a:r>
              <a:rPr lang="en-US" dirty="0"/>
              <a:t> </a:t>
            </a:r>
            <a:r>
              <a:rPr lang="en-US" dirty="0" err="1"/>
              <a:t>hazırlanan</a:t>
            </a:r>
            <a:r>
              <a:rPr lang="en-US" dirty="0"/>
              <a:t> </a:t>
            </a:r>
            <a:r>
              <a:rPr lang="en-US" dirty="0" err="1"/>
              <a:t>programı</a:t>
            </a:r>
            <a:r>
              <a:rPr lang="en-US" dirty="0"/>
              <a:t> </a:t>
            </a:r>
            <a:r>
              <a:rPr lang="en-US" dirty="0" err="1"/>
              <a:t>uygulamak</a:t>
            </a:r>
            <a:r>
              <a:rPr lang="en-US" dirty="0"/>
              <a:t> </a:t>
            </a:r>
            <a:r>
              <a:rPr lang="en-US" dirty="0" err="1"/>
              <a:t>ve</a:t>
            </a:r>
            <a:r>
              <a:rPr lang="en-US" dirty="0"/>
              <a:t> </a:t>
            </a:r>
            <a:r>
              <a:rPr lang="en-US" dirty="0" err="1"/>
              <a:t>içilerinde</a:t>
            </a:r>
            <a:r>
              <a:rPr lang="en-US" dirty="0"/>
              <a:t> </a:t>
            </a:r>
            <a:r>
              <a:rPr lang="en-US" dirty="0" err="1"/>
              <a:t>çecvirici</a:t>
            </a:r>
            <a:r>
              <a:rPr lang="en-US" dirty="0"/>
              <a:t> </a:t>
            </a:r>
            <a:r>
              <a:rPr lang="en-US" dirty="0" err="1"/>
              <a:t>olabilecek</a:t>
            </a:r>
            <a:r>
              <a:rPr lang="en-US" dirty="0"/>
              <a:t> </a:t>
            </a:r>
            <a:r>
              <a:rPr lang="en-US" dirty="0" err="1"/>
              <a:t>öğrencilere</a:t>
            </a:r>
            <a:r>
              <a:rPr lang="en-US" dirty="0"/>
              <a:t> </a:t>
            </a:r>
            <a:r>
              <a:rPr lang="en-US" dirty="0" err="1"/>
              <a:t>yönelik</a:t>
            </a:r>
            <a:r>
              <a:rPr lang="en-US" dirty="0"/>
              <a:t> </a:t>
            </a:r>
            <a:r>
              <a:rPr lang="en-US" dirty="0" err="1"/>
              <a:t>özel</a:t>
            </a:r>
            <a:r>
              <a:rPr lang="en-US" dirty="0"/>
              <a:t> </a:t>
            </a:r>
            <a:r>
              <a:rPr lang="en-US" dirty="0" err="1"/>
              <a:t>çalışma</a:t>
            </a:r>
            <a:r>
              <a:rPr lang="en-US" dirty="0"/>
              <a:t> </a:t>
            </a:r>
            <a:r>
              <a:rPr lang="en-US" dirty="0" err="1"/>
              <a:t>planı</a:t>
            </a:r>
            <a:r>
              <a:rPr lang="en-US" dirty="0"/>
              <a:t> </a:t>
            </a:r>
            <a:r>
              <a:rPr lang="en-US" dirty="0" err="1"/>
              <a:t>uygulama</a:t>
            </a:r>
            <a:r>
              <a:rPr lang="en-US" dirty="0"/>
              <a:t>.</a:t>
            </a:r>
          </a:p>
          <a:p>
            <a:r>
              <a:rPr lang="en-US" dirty="0"/>
              <a:t>             4-Toplum, </a:t>
            </a:r>
            <a:r>
              <a:rPr lang="en-US" dirty="0" err="1"/>
              <a:t>devlet</a:t>
            </a:r>
            <a:r>
              <a:rPr lang="en-US" dirty="0"/>
              <a:t>, </a:t>
            </a:r>
            <a:r>
              <a:rPr lang="en-US" dirty="0" err="1"/>
              <a:t>bilimsel</a:t>
            </a:r>
            <a:r>
              <a:rPr lang="en-US" dirty="0"/>
              <a:t> </a:t>
            </a:r>
            <a:r>
              <a:rPr lang="en-US" dirty="0" err="1"/>
              <a:t>kurum</a:t>
            </a:r>
            <a:r>
              <a:rPr lang="en-US" dirty="0"/>
              <a:t> </a:t>
            </a:r>
            <a:r>
              <a:rPr lang="en-US" dirty="0" err="1"/>
              <a:t>ve</a:t>
            </a:r>
            <a:r>
              <a:rPr lang="en-US" dirty="0"/>
              <a:t> </a:t>
            </a:r>
            <a:r>
              <a:rPr lang="en-US" dirty="0" err="1"/>
              <a:t>kuruluşlar</a:t>
            </a:r>
            <a:r>
              <a:rPr lang="en-US" dirty="0"/>
              <a:t> </a:t>
            </a:r>
            <a:r>
              <a:rPr lang="en-US" dirty="0" err="1"/>
              <a:t>için</a:t>
            </a:r>
            <a:r>
              <a:rPr lang="en-US" dirty="0"/>
              <a:t> </a:t>
            </a:r>
            <a:r>
              <a:rPr lang="en-US" dirty="0" err="1"/>
              <a:t>iyi</a:t>
            </a:r>
            <a:r>
              <a:rPr lang="en-US" dirty="0"/>
              <a:t> </a:t>
            </a:r>
            <a:r>
              <a:rPr lang="en-US" dirty="0" err="1"/>
              <a:t>çeviriciler</a:t>
            </a:r>
            <a:r>
              <a:rPr lang="en-US" dirty="0"/>
              <a:t> </a:t>
            </a:r>
            <a:r>
              <a:rPr lang="en-US" dirty="0" err="1"/>
              <a:t>hazırlamak</a:t>
            </a:r>
            <a:r>
              <a:rPr lang="en-US" dirty="0"/>
              <a:t>.</a:t>
            </a:r>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82000" y="5943600"/>
            <a:ext cx="609600" cy="609600"/>
          </a:xfrm>
          <a:prstGeom prst="rect">
            <a:avLst/>
          </a:prstGeom>
        </p:spPr>
      </p:pic>
    </p:spTree>
    <p:extLst>
      <p:ext uri="{BB962C8B-B14F-4D97-AF65-F5344CB8AC3E}">
        <p14:creationId xmlns:p14="http://schemas.microsoft.com/office/powerpoint/2010/main" val="3382505376"/>
      </p:ext>
    </p:extLst>
  </p:cSld>
  <p:clrMapOvr>
    <a:masterClrMapping/>
  </p:clrMapOvr>
  <mc:AlternateContent xmlns:mc="http://schemas.openxmlformats.org/markup-compatibility/2006" xmlns:p14="http://schemas.microsoft.com/office/powerpoint/2010/main">
    <mc:Choice Requires="p14">
      <p:transition spd="slow" p14:dur="2000" advTm="2694"/>
    </mc:Choice>
    <mc:Fallback xmlns="">
      <p:transition spd="slow" advTm="2694"/>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Kaynaklar</a:t>
            </a:r>
            <a:endParaRPr lang="en-US" dirty="0"/>
          </a:p>
        </p:txBody>
      </p:sp>
      <p:sp>
        <p:nvSpPr>
          <p:cNvPr id="3" name="Content Placeholder 2"/>
          <p:cNvSpPr>
            <a:spLocks noGrp="1"/>
          </p:cNvSpPr>
          <p:nvPr>
            <p:ph idx="1"/>
          </p:nvPr>
        </p:nvSpPr>
        <p:spPr/>
        <p:txBody>
          <a:bodyPr>
            <a:normAutofit fontScale="92500" lnSpcReduction="20000"/>
          </a:bodyPr>
          <a:lstStyle/>
          <a:p>
            <a:r>
              <a:rPr lang="tr-TR" dirty="0"/>
              <a:t>1-Ergin Muharrem, Türk Dil Bilgisi.</a:t>
            </a:r>
            <a:endParaRPr lang="en-US" dirty="0"/>
          </a:p>
          <a:p>
            <a:r>
              <a:rPr lang="tr-TR" dirty="0"/>
              <a:t>2- Ergin Muharrem, Üniversiteler için Türk Dili.</a:t>
            </a:r>
            <a:endParaRPr lang="en-US" dirty="0"/>
          </a:p>
          <a:p>
            <a:r>
              <a:rPr lang="tr-TR" dirty="0"/>
              <a:t>3-Kelime Grupları ve Kuralları, Hatipoğlu Vecihe</a:t>
            </a:r>
            <a:endParaRPr lang="en-US" dirty="0"/>
          </a:p>
          <a:p>
            <a:pPr algn="r" rtl="1"/>
            <a:r>
              <a:rPr lang="ar-SA" dirty="0"/>
              <a:t>4-كيف تترجم؟!</a:t>
            </a:r>
            <a:r>
              <a:rPr lang="ar-SA" b="1" dirty="0"/>
              <a:t>إعداد محمد حسن يوسفمدير برنامج الترجمة بالجامعة الأمريكية – الكويت</a:t>
            </a:r>
            <a:r>
              <a:rPr lang="en-US" b="1" dirty="0">
                <a:sym typeface="Symbol"/>
              </a:rPr>
              <a:t></a:t>
            </a:r>
            <a:r>
              <a:rPr lang="en-US" b="1" dirty="0"/>
              <a:t> </a:t>
            </a:r>
            <a:r>
              <a:rPr lang="ar-EG" b="1" dirty="0"/>
              <a:t>سابقا </a:t>
            </a:r>
            <a:r>
              <a:rPr lang="en-US" b="1" dirty="0">
                <a:sym typeface="Symbol"/>
              </a:rPr>
              <a:t></a:t>
            </a:r>
            <a:endParaRPr lang="en-US" dirty="0"/>
          </a:p>
          <a:p>
            <a:pPr algn="r" rtl="1"/>
            <a:r>
              <a:rPr lang="ar-EG" dirty="0"/>
              <a:t>5-الترجمة بين اللغتين العربية والتركية, الدكتور فاضل مهدي بيات, جامعة بغداد كلية اللغات.</a:t>
            </a:r>
            <a:endParaRPr lang="en-US" dirty="0"/>
          </a:p>
          <a:p>
            <a:pPr algn="r" rtl="1"/>
            <a:r>
              <a:rPr lang="ar-EG" dirty="0"/>
              <a:t>6-معاجم التركية.</a:t>
            </a:r>
            <a:endParaRPr lang="en-US" dirty="0"/>
          </a:p>
          <a:p>
            <a:pPr algn="r" rtl="1"/>
            <a:r>
              <a:rPr lang="ar-EG" dirty="0"/>
              <a:t>7-معاجم في اللغات الاخرى.</a:t>
            </a:r>
            <a:endParaRPr lang="en-US" dirty="0"/>
          </a:p>
          <a:p>
            <a:pPr algn="r"/>
            <a:r>
              <a:rPr lang="ar-EG" dirty="0"/>
              <a:t>8-مقالات في الترجمة منشورة على الانترنت.</a:t>
            </a:r>
            <a:endParaRPr lang="en-US" dirty="0"/>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1978373729"/>
      </p:ext>
    </p:extLst>
  </p:cSld>
  <p:clrMapOvr>
    <a:masterClrMapping/>
  </p:clrMapOvr>
  <mc:AlternateContent xmlns:mc="http://schemas.openxmlformats.org/markup-compatibility/2006" xmlns:p14="http://schemas.microsoft.com/office/powerpoint/2010/main">
    <mc:Choice Requires="p14">
      <p:transition spd="slow" p14:dur="2000" advTm="2765"/>
    </mc:Choice>
    <mc:Fallback xmlns="">
      <p:transition spd="slow" advTm="276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Yıllık Program</a:t>
            </a:r>
            <a:endParaRPr lang="en-US" dirty="0"/>
          </a:p>
        </p:txBody>
      </p:sp>
      <p:graphicFrame>
        <p:nvGraphicFramePr>
          <p:cNvPr id="4" name="Content Placeholder 3"/>
          <p:cNvGraphicFramePr>
            <a:graphicFrameLocks noGrp="1"/>
          </p:cNvGraphicFramePr>
          <p:nvPr>
            <p:ph idx="1"/>
          </p:nvPr>
        </p:nvGraphicFramePr>
        <p:xfrm>
          <a:off x="1611378" y="1558894"/>
          <a:ext cx="5921243" cy="4608576"/>
        </p:xfrm>
        <a:graphic>
          <a:graphicData uri="http://schemas.openxmlformats.org/drawingml/2006/table">
            <a:tbl>
              <a:tblPr firstRow="1" firstCol="1" bandRow="1">
                <a:tableStyleId>{5C22544A-7EE6-4342-B048-85BDC9FD1C3A}</a:tableStyleId>
              </a:tblPr>
              <a:tblGrid>
                <a:gridCol w="1765208"/>
                <a:gridCol w="4156035"/>
              </a:tblGrid>
              <a:tr h="413084">
                <a:tc>
                  <a:txBody>
                    <a:bodyPr/>
                    <a:lstStyle/>
                    <a:p>
                      <a:pPr>
                        <a:lnSpc>
                          <a:spcPct val="115000"/>
                        </a:lnSpc>
                        <a:spcAft>
                          <a:spcPts val="0"/>
                        </a:spcAft>
                      </a:pPr>
                      <a:r>
                        <a:rPr lang="tr-TR" sz="1400">
                          <a:effectLst/>
                        </a:rPr>
                        <a:t>Birinci hafta</a:t>
                      </a:r>
                      <a:endParaRPr lang="en-US" sz="1100">
                        <a:effectLst/>
                        <a:latin typeface="Calibri"/>
                        <a:ea typeface="Times New Roman"/>
                        <a:cs typeface="Arial"/>
                      </a:endParaRPr>
                    </a:p>
                  </a:txBody>
                  <a:tcPr marL="67351" marR="67351" marT="0" marB="0"/>
                </a:tc>
                <a:tc>
                  <a:txBody>
                    <a:bodyPr/>
                    <a:lstStyle/>
                    <a:p>
                      <a:pPr>
                        <a:lnSpc>
                          <a:spcPct val="115000"/>
                        </a:lnSpc>
                        <a:spcAft>
                          <a:spcPts val="0"/>
                        </a:spcAft>
                      </a:pPr>
                      <a:r>
                        <a:rPr lang="tr-TR" sz="1200">
                          <a:effectLst/>
                        </a:rPr>
                        <a:t>Birinci dönemde kişilerin farklı yeteneklerini keşif etmek için çalışmak.</a:t>
                      </a:r>
                      <a:endParaRPr lang="en-US" sz="1100">
                        <a:effectLst/>
                        <a:latin typeface="Calibri"/>
                        <a:ea typeface="Times New Roman"/>
                        <a:cs typeface="Arial"/>
                      </a:endParaRPr>
                    </a:p>
                  </a:txBody>
                  <a:tcPr marL="67351" marR="67351" marT="0" marB="0"/>
                </a:tc>
              </a:tr>
              <a:tr h="538805">
                <a:tc>
                  <a:txBody>
                    <a:bodyPr/>
                    <a:lstStyle/>
                    <a:p>
                      <a:pPr>
                        <a:lnSpc>
                          <a:spcPct val="115000"/>
                        </a:lnSpc>
                        <a:spcAft>
                          <a:spcPts val="0"/>
                        </a:spcAft>
                      </a:pPr>
                      <a:r>
                        <a:rPr lang="tr-TR" sz="1400">
                          <a:effectLst/>
                        </a:rPr>
                        <a:t>İkinci hafta</a:t>
                      </a:r>
                      <a:endParaRPr lang="en-US" sz="1100">
                        <a:effectLst/>
                        <a:latin typeface="Calibri"/>
                        <a:ea typeface="Times New Roman"/>
                        <a:cs typeface="Arial"/>
                      </a:endParaRPr>
                    </a:p>
                  </a:txBody>
                  <a:tcPr marL="67351" marR="67351" marT="0" marB="0"/>
                </a:tc>
                <a:tc>
                  <a:txBody>
                    <a:bodyPr/>
                    <a:lstStyle/>
                    <a:p>
                      <a:pPr marL="685800" algn="l" rtl="1">
                        <a:lnSpc>
                          <a:spcPct val="150000"/>
                        </a:lnSpc>
                        <a:spcAft>
                          <a:spcPts val="0"/>
                        </a:spcAft>
                      </a:pPr>
                      <a:r>
                        <a:rPr lang="tr-TR" sz="1200">
                          <a:effectLst/>
                        </a:rPr>
                        <a:t>Geçen sene yapılan çalışmaları yeniden hatırlatmak ve bir uzantı çalışma yapmak.</a:t>
                      </a:r>
                      <a:endParaRPr lang="en-US" sz="1100">
                        <a:effectLst/>
                        <a:latin typeface="Calibri"/>
                        <a:ea typeface="Times New Roman"/>
                        <a:cs typeface="Arial"/>
                      </a:endParaRPr>
                    </a:p>
                  </a:txBody>
                  <a:tcPr marL="67351" marR="67351" marT="0" marB="0"/>
                </a:tc>
              </a:tr>
              <a:tr h="413084">
                <a:tc>
                  <a:txBody>
                    <a:bodyPr/>
                    <a:lstStyle/>
                    <a:p>
                      <a:pPr>
                        <a:lnSpc>
                          <a:spcPct val="115000"/>
                        </a:lnSpc>
                        <a:spcAft>
                          <a:spcPts val="0"/>
                        </a:spcAft>
                      </a:pPr>
                      <a:r>
                        <a:rPr lang="tr-TR" sz="1400">
                          <a:effectLst/>
                        </a:rPr>
                        <a:t>Üçüncü hafta</a:t>
                      </a:r>
                      <a:endParaRPr lang="en-US" sz="1100">
                        <a:effectLst/>
                        <a:latin typeface="Calibri"/>
                        <a:ea typeface="Times New Roman"/>
                        <a:cs typeface="Arial"/>
                      </a:endParaRPr>
                    </a:p>
                  </a:txBody>
                  <a:tcPr marL="67351" marR="67351" marT="0" marB="0"/>
                </a:tc>
                <a:tc>
                  <a:txBody>
                    <a:bodyPr/>
                    <a:lstStyle/>
                    <a:p>
                      <a:pPr>
                        <a:lnSpc>
                          <a:spcPct val="115000"/>
                        </a:lnSpc>
                        <a:spcAft>
                          <a:spcPts val="0"/>
                        </a:spcAft>
                      </a:pPr>
                      <a:r>
                        <a:rPr lang="tr-TR" sz="1200">
                          <a:effectLst/>
                        </a:rPr>
                        <a:t>Ilk dönemde yazılı çecviri metinlerin ön çalışmasıni yapmak ve bunun için örnek metinler seçmek.</a:t>
                      </a:r>
                      <a:endParaRPr lang="en-US" sz="1100">
                        <a:effectLst/>
                        <a:latin typeface="Calibri"/>
                        <a:ea typeface="Times New Roman"/>
                        <a:cs typeface="Arial"/>
                      </a:endParaRPr>
                    </a:p>
                  </a:txBody>
                  <a:tcPr marL="67351" marR="67351" marT="0" marB="0"/>
                </a:tc>
              </a:tr>
              <a:tr h="240966">
                <a:tc>
                  <a:txBody>
                    <a:bodyPr/>
                    <a:lstStyle/>
                    <a:p>
                      <a:pPr>
                        <a:lnSpc>
                          <a:spcPct val="115000"/>
                        </a:lnSpc>
                        <a:spcAft>
                          <a:spcPts val="0"/>
                        </a:spcAft>
                      </a:pPr>
                      <a:r>
                        <a:rPr lang="tr-TR" sz="1400">
                          <a:effectLst/>
                        </a:rPr>
                        <a:t>Dördüncü hafta</a:t>
                      </a:r>
                      <a:endParaRPr lang="en-US" sz="1100">
                        <a:effectLst/>
                        <a:latin typeface="Calibri"/>
                        <a:ea typeface="Times New Roman"/>
                        <a:cs typeface="Arial"/>
                      </a:endParaRPr>
                    </a:p>
                  </a:txBody>
                  <a:tcPr marL="67351" marR="67351" marT="0" marB="0"/>
                </a:tc>
                <a:tc>
                  <a:txBody>
                    <a:bodyPr/>
                    <a:lstStyle/>
                    <a:p>
                      <a:pPr marL="685800" algn="l" rtl="1">
                        <a:lnSpc>
                          <a:spcPct val="115000"/>
                        </a:lnSpc>
                        <a:spcAft>
                          <a:spcPts val="0"/>
                        </a:spcAft>
                      </a:pPr>
                      <a:r>
                        <a:rPr lang="tr-TR" sz="1200">
                          <a:effectLst/>
                        </a:rPr>
                        <a:t>Güncel metin çecviri çalışmaları için hazırlık yapmak.</a:t>
                      </a:r>
                      <a:endParaRPr lang="en-US" sz="1100">
                        <a:effectLst/>
                        <a:latin typeface="Calibri"/>
                        <a:ea typeface="Times New Roman"/>
                        <a:cs typeface="Arial"/>
                      </a:endParaRPr>
                    </a:p>
                  </a:txBody>
                  <a:tcPr marL="67351" marR="67351" marT="0" marB="0"/>
                </a:tc>
              </a:tr>
              <a:tr h="269403">
                <a:tc>
                  <a:txBody>
                    <a:bodyPr/>
                    <a:lstStyle/>
                    <a:p>
                      <a:pPr>
                        <a:lnSpc>
                          <a:spcPct val="115000"/>
                        </a:lnSpc>
                        <a:spcAft>
                          <a:spcPts val="0"/>
                        </a:spcAft>
                      </a:pPr>
                      <a:r>
                        <a:rPr lang="tr-TR" sz="1400">
                          <a:effectLst/>
                        </a:rPr>
                        <a:t>Beşinci hafta</a:t>
                      </a:r>
                      <a:endParaRPr lang="en-US" sz="1100">
                        <a:effectLst/>
                        <a:latin typeface="Calibri"/>
                        <a:ea typeface="Times New Roman"/>
                        <a:cs typeface="Arial"/>
                      </a:endParaRPr>
                    </a:p>
                  </a:txBody>
                  <a:tcPr marL="67351" marR="67351" marT="0" marB="0"/>
                </a:tc>
                <a:tc>
                  <a:txBody>
                    <a:bodyPr/>
                    <a:lstStyle/>
                    <a:p>
                      <a:pPr>
                        <a:lnSpc>
                          <a:spcPct val="150000"/>
                        </a:lnSpc>
                        <a:spcAft>
                          <a:spcPts val="0"/>
                        </a:spcAft>
                      </a:pPr>
                      <a:r>
                        <a:rPr lang="en-US" sz="1200">
                          <a:effectLst/>
                        </a:rPr>
                        <a:t>Yapılan çecviri metinlerini gruplar halinde değerlendirmek.</a:t>
                      </a:r>
                      <a:endParaRPr lang="en-US" sz="1100">
                        <a:effectLst/>
                        <a:latin typeface="Calibri"/>
                        <a:ea typeface="Times New Roman"/>
                        <a:cs typeface="Arial"/>
                      </a:endParaRPr>
                    </a:p>
                  </a:txBody>
                  <a:tcPr marL="67351" marR="67351" marT="0" marB="0"/>
                </a:tc>
              </a:tr>
              <a:tr h="240966">
                <a:tc>
                  <a:txBody>
                    <a:bodyPr/>
                    <a:lstStyle/>
                    <a:p>
                      <a:pPr>
                        <a:lnSpc>
                          <a:spcPct val="115000"/>
                        </a:lnSpc>
                        <a:spcAft>
                          <a:spcPts val="0"/>
                        </a:spcAft>
                      </a:pPr>
                      <a:r>
                        <a:rPr lang="tr-TR" sz="1400">
                          <a:effectLst/>
                        </a:rPr>
                        <a:t>Altıncı hafta</a:t>
                      </a:r>
                      <a:endParaRPr lang="en-US" sz="1100">
                        <a:effectLst/>
                        <a:latin typeface="Calibri"/>
                        <a:ea typeface="Times New Roman"/>
                        <a:cs typeface="Arial"/>
                      </a:endParaRPr>
                    </a:p>
                  </a:txBody>
                  <a:tcPr marL="67351" marR="67351" marT="0" marB="0"/>
                </a:tc>
                <a:tc>
                  <a:txBody>
                    <a:bodyPr/>
                    <a:lstStyle/>
                    <a:p>
                      <a:pPr>
                        <a:lnSpc>
                          <a:spcPct val="115000"/>
                        </a:lnSpc>
                        <a:spcAft>
                          <a:spcPts val="0"/>
                        </a:spcAft>
                      </a:pPr>
                      <a:r>
                        <a:rPr lang="tr-TR" sz="1400">
                          <a:effectLst/>
                        </a:rPr>
                        <a:t>Tarihi metinleri çevirmek</a:t>
                      </a:r>
                      <a:endParaRPr lang="en-US" sz="1100">
                        <a:effectLst/>
                        <a:latin typeface="Calibri"/>
                        <a:ea typeface="Times New Roman"/>
                        <a:cs typeface="Arial"/>
                      </a:endParaRPr>
                    </a:p>
                  </a:txBody>
                  <a:tcPr marL="67351" marR="67351" marT="0" marB="0"/>
                </a:tc>
              </a:tr>
              <a:tr h="240966">
                <a:tc>
                  <a:txBody>
                    <a:bodyPr/>
                    <a:lstStyle/>
                    <a:p>
                      <a:pPr>
                        <a:lnSpc>
                          <a:spcPct val="115000"/>
                        </a:lnSpc>
                        <a:spcAft>
                          <a:spcPts val="0"/>
                        </a:spcAft>
                      </a:pPr>
                      <a:r>
                        <a:rPr lang="tr-TR" sz="1400">
                          <a:effectLst/>
                        </a:rPr>
                        <a:t>Yedinci hafta</a:t>
                      </a:r>
                      <a:endParaRPr lang="en-US" sz="1100">
                        <a:effectLst/>
                        <a:latin typeface="Calibri"/>
                        <a:ea typeface="Times New Roman"/>
                        <a:cs typeface="Arial"/>
                      </a:endParaRPr>
                    </a:p>
                  </a:txBody>
                  <a:tcPr marL="67351" marR="67351" marT="0" marB="0"/>
                </a:tc>
                <a:tc>
                  <a:txBody>
                    <a:bodyPr/>
                    <a:lstStyle/>
                    <a:p>
                      <a:pPr>
                        <a:lnSpc>
                          <a:spcPct val="115000"/>
                        </a:lnSpc>
                        <a:spcAft>
                          <a:spcPts val="0"/>
                        </a:spcAft>
                      </a:pPr>
                      <a:r>
                        <a:rPr lang="tr-TR" sz="1400">
                          <a:effectLst/>
                        </a:rPr>
                        <a:t>Öğrenci ödevlerini kontrol etmek</a:t>
                      </a:r>
                      <a:endParaRPr lang="en-US" sz="1100">
                        <a:effectLst/>
                        <a:latin typeface="Calibri"/>
                        <a:ea typeface="Times New Roman"/>
                        <a:cs typeface="Arial"/>
                      </a:endParaRPr>
                    </a:p>
                  </a:txBody>
                  <a:tcPr marL="67351" marR="67351" marT="0" marB="0"/>
                </a:tc>
              </a:tr>
              <a:tr h="240966">
                <a:tc>
                  <a:txBody>
                    <a:bodyPr/>
                    <a:lstStyle/>
                    <a:p>
                      <a:pPr>
                        <a:lnSpc>
                          <a:spcPct val="115000"/>
                        </a:lnSpc>
                        <a:spcAft>
                          <a:spcPts val="0"/>
                        </a:spcAft>
                      </a:pPr>
                      <a:r>
                        <a:rPr lang="tr-TR" sz="1400">
                          <a:effectLst/>
                        </a:rPr>
                        <a:t>Sekizinci hafta</a:t>
                      </a:r>
                      <a:endParaRPr lang="en-US" sz="1100">
                        <a:effectLst/>
                        <a:latin typeface="Calibri"/>
                        <a:ea typeface="Times New Roman"/>
                        <a:cs typeface="Arial"/>
                      </a:endParaRPr>
                    </a:p>
                  </a:txBody>
                  <a:tcPr marL="67351" marR="67351" marT="0" marB="0"/>
                </a:tc>
                <a:tc>
                  <a:txBody>
                    <a:bodyPr/>
                    <a:lstStyle/>
                    <a:p>
                      <a:pPr>
                        <a:lnSpc>
                          <a:spcPct val="115000"/>
                        </a:lnSpc>
                        <a:spcAft>
                          <a:spcPts val="0"/>
                        </a:spcAft>
                      </a:pPr>
                      <a:r>
                        <a:rPr lang="tr-TR" sz="1400">
                          <a:effectLst/>
                        </a:rPr>
                        <a:t>Edebi metinleri çevirmek</a:t>
                      </a:r>
                      <a:endParaRPr lang="en-US" sz="1100">
                        <a:effectLst/>
                        <a:latin typeface="Calibri"/>
                        <a:ea typeface="Times New Roman"/>
                        <a:cs typeface="Arial"/>
                      </a:endParaRPr>
                    </a:p>
                  </a:txBody>
                  <a:tcPr marL="67351" marR="67351" marT="0" marB="0"/>
                </a:tc>
              </a:tr>
              <a:tr h="240966">
                <a:tc>
                  <a:txBody>
                    <a:bodyPr/>
                    <a:lstStyle/>
                    <a:p>
                      <a:pPr>
                        <a:lnSpc>
                          <a:spcPct val="115000"/>
                        </a:lnSpc>
                        <a:spcAft>
                          <a:spcPts val="0"/>
                        </a:spcAft>
                      </a:pPr>
                      <a:r>
                        <a:rPr lang="tr-TR" sz="1400">
                          <a:effectLst/>
                        </a:rPr>
                        <a:t>Dokuzuncu hafta</a:t>
                      </a:r>
                      <a:endParaRPr lang="en-US" sz="1100">
                        <a:effectLst/>
                        <a:latin typeface="Calibri"/>
                        <a:ea typeface="Times New Roman"/>
                        <a:cs typeface="Arial"/>
                      </a:endParaRPr>
                    </a:p>
                  </a:txBody>
                  <a:tcPr marL="67351" marR="67351" marT="0" marB="0"/>
                </a:tc>
                <a:tc>
                  <a:txBody>
                    <a:bodyPr/>
                    <a:lstStyle/>
                    <a:p>
                      <a:pPr>
                        <a:lnSpc>
                          <a:spcPct val="115000"/>
                        </a:lnSpc>
                        <a:spcAft>
                          <a:spcPts val="0"/>
                        </a:spcAft>
                      </a:pPr>
                      <a:r>
                        <a:rPr lang="tr-TR" sz="1400">
                          <a:effectLst/>
                        </a:rPr>
                        <a:t>Öğrenci ödevlerini kontrol etmek</a:t>
                      </a:r>
                      <a:endParaRPr lang="en-US" sz="1100">
                        <a:effectLst/>
                        <a:latin typeface="Calibri"/>
                        <a:ea typeface="Times New Roman"/>
                        <a:cs typeface="Arial"/>
                      </a:endParaRPr>
                    </a:p>
                  </a:txBody>
                  <a:tcPr marL="67351" marR="67351" marT="0" marB="0"/>
                </a:tc>
              </a:tr>
              <a:tr h="240966">
                <a:tc>
                  <a:txBody>
                    <a:bodyPr/>
                    <a:lstStyle/>
                    <a:p>
                      <a:pPr>
                        <a:lnSpc>
                          <a:spcPct val="115000"/>
                        </a:lnSpc>
                        <a:spcAft>
                          <a:spcPts val="0"/>
                        </a:spcAft>
                      </a:pPr>
                      <a:r>
                        <a:rPr lang="tr-TR" sz="1400">
                          <a:effectLst/>
                        </a:rPr>
                        <a:t>Onuncu hafta</a:t>
                      </a:r>
                      <a:endParaRPr lang="en-US" sz="1100">
                        <a:effectLst/>
                        <a:latin typeface="Calibri"/>
                        <a:ea typeface="Times New Roman"/>
                        <a:cs typeface="Arial"/>
                      </a:endParaRPr>
                    </a:p>
                  </a:txBody>
                  <a:tcPr marL="67351" marR="67351" marT="0" marB="0"/>
                </a:tc>
                <a:tc>
                  <a:txBody>
                    <a:bodyPr/>
                    <a:lstStyle/>
                    <a:p>
                      <a:pPr>
                        <a:lnSpc>
                          <a:spcPct val="115000"/>
                        </a:lnSpc>
                        <a:spcAft>
                          <a:spcPts val="0"/>
                        </a:spcAft>
                      </a:pPr>
                      <a:r>
                        <a:rPr lang="tr-TR" sz="1400">
                          <a:effectLst/>
                        </a:rPr>
                        <a:t>Birinci vize sınavı</a:t>
                      </a:r>
                      <a:endParaRPr lang="en-US" sz="1100">
                        <a:effectLst/>
                        <a:latin typeface="Calibri"/>
                        <a:ea typeface="Times New Roman"/>
                        <a:cs typeface="Arial"/>
                      </a:endParaRPr>
                    </a:p>
                  </a:txBody>
                  <a:tcPr marL="67351" marR="67351" marT="0" marB="0"/>
                </a:tc>
              </a:tr>
              <a:tr h="240966">
                <a:tc>
                  <a:txBody>
                    <a:bodyPr/>
                    <a:lstStyle/>
                    <a:p>
                      <a:pPr>
                        <a:lnSpc>
                          <a:spcPct val="115000"/>
                        </a:lnSpc>
                        <a:spcAft>
                          <a:spcPts val="0"/>
                        </a:spcAft>
                      </a:pPr>
                      <a:r>
                        <a:rPr lang="tr-TR" sz="1400">
                          <a:effectLst/>
                        </a:rPr>
                        <a:t>On birinci hafta</a:t>
                      </a:r>
                      <a:endParaRPr lang="en-US" sz="1100">
                        <a:effectLst/>
                        <a:latin typeface="Calibri"/>
                        <a:ea typeface="Times New Roman"/>
                        <a:cs typeface="Arial"/>
                      </a:endParaRPr>
                    </a:p>
                  </a:txBody>
                  <a:tcPr marL="67351" marR="67351" marT="0" marB="0"/>
                </a:tc>
                <a:tc>
                  <a:txBody>
                    <a:bodyPr/>
                    <a:lstStyle/>
                    <a:p>
                      <a:pPr>
                        <a:lnSpc>
                          <a:spcPct val="115000"/>
                        </a:lnSpc>
                        <a:spcAft>
                          <a:spcPts val="0"/>
                        </a:spcAft>
                      </a:pPr>
                      <a:r>
                        <a:rPr lang="tr-TR" sz="1400">
                          <a:effectLst/>
                        </a:rPr>
                        <a:t>Coğrafi metinleri çevirmek</a:t>
                      </a:r>
                      <a:endParaRPr lang="en-US" sz="1100">
                        <a:effectLst/>
                        <a:latin typeface="Calibri"/>
                        <a:ea typeface="Times New Roman"/>
                        <a:cs typeface="Arial"/>
                      </a:endParaRPr>
                    </a:p>
                  </a:txBody>
                  <a:tcPr marL="67351" marR="67351" marT="0" marB="0"/>
                </a:tc>
              </a:tr>
              <a:tr h="240966">
                <a:tc>
                  <a:txBody>
                    <a:bodyPr/>
                    <a:lstStyle/>
                    <a:p>
                      <a:pPr>
                        <a:lnSpc>
                          <a:spcPct val="115000"/>
                        </a:lnSpc>
                        <a:spcAft>
                          <a:spcPts val="0"/>
                        </a:spcAft>
                      </a:pPr>
                      <a:r>
                        <a:rPr lang="tr-TR" sz="1400">
                          <a:effectLst/>
                        </a:rPr>
                        <a:t>On ikinci hafta</a:t>
                      </a:r>
                      <a:endParaRPr lang="en-US" sz="1100">
                        <a:effectLst/>
                        <a:latin typeface="Calibri"/>
                        <a:ea typeface="Times New Roman"/>
                        <a:cs typeface="Arial"/>
                      </a:endParaRPr>
                    </a:p>
                  </a:txBody>
                  <a:tcPr marL="67351" marR="67351" marT="0" marB="0"/>
                </a:tc>
                <a:tc>
                  <a:txBody>
                    <a:bodyPr/>
                    <a:lstStyle/>
                    <a:p>
                      <a:pPr>
                        <a:lnSpc>
                          <a:spcPct val="115000"/>
                        </a:lnSpc>
                        <a:spcAft>
                          <a:spcPts val="0"/>
                        </a:spcAft>
                      </a:pPr>
                      <a:r>
                        <a:rPr lang="tr-TR" sz="1400">
                          <a:effectLst/>
                        </a:rPr>
                        <a:t>Öğrenci ödevlerini kontrol etmek</a:t>
                      </a:r>
                      <a:endParaRPr lang="en-US" sz="1100">
                        <a:effectLst/>
                        <a:latin typeface="Calibri"/>
                        <a:ea typeface="Times New Roman"/>
                        <a:cs typeface="Arial"/>
                      </a:endParaRPr>
                    </a:p>
                  </a:txBody>
                  <a:tcPr marL="67351" marR="67351" marT="0" marB="0"/>
                </a:tc>
              </a:tr>
              <a:tr h="240966">
                <a:tc>
                  <a:txBody>
                    <a:bodyPr/>
                    <a:lstStyle/>
                    <a:p>
                      <a:pPr>
                        <a:lnSpc>
                          <a:spcPct val="115000"/>
                        </a:lnSpc>
                        <a:spcAft>
                          <a:spcPts val="0"/>
                        </a:spcAft>
                      </a:pPr>
                      <a:r>
                        <a:rPr lang="tr-TR" sz="1400">
                          <a:effectLst/>
                        </a:rPr>
                        <a:t>On üçüncü hafta</a:t>
                      </a:r>
                      <a:endParaRPr lang="en-US" sz="1100">
                        <a:effectLst/>
                        <a:latin typeface="Calibri"/>
                        <a:ea typeface="Times New Roman"/>
                        <a:cs typeface="Arial"/>
                      </a:endParaRPr>
                    </a:p>
                  </a:txBody>
                  <a:tcPr marL="67351" marR="67351" marT="0" marB="0"/>
                </a:tc>
                <a:tc>
                  <a:txBody>
                    <a:bodyPr/>
                    <a:lstStyle/>
                    <a:p>
                      <a:pPr>
                        <a:lnSpc>
                          <a:spcPct val="115000"/>
                        </a:lnSpc>
                        <a:spcAft>
                          <a:spcPts val="0"/>
                        </a:spcAft>
                      </a:pPr>
                      <a:r>
                        <a:rPr lang="tr-TR" sz="1400">
                          <a:effectLst/>
                        </a:rPr>
                        <a:t>Dini metinleri çevirmek</a:t>
                      </a:r>
                      <a:endParaRPr lang="en-US" sz="1100">
                        <a:effectLst/>
                        <a:latin typeface="Calibri"/>
                        <a:ea typeface="Times New Roman"/>
                        <a:cs typeface="Arial"/>
                      </a:endParaRPr>
                    </a:p>
                  </a:txBody>
                  <a:tcPr marL="67351" marR="67351" marT="0" marB="0"/>
                </a:tc>
              </a:tr>
              <a:tr h="240966">
                <a:tc>
                  <a:txBody>
                    <a:bodyPr/>
                    <a:lstStyle/>
                    <a:p>
                      <a:pPr>
                        <a:lnSpc>
                          <a:spcPct val="115000"/>
                        </a:lnSpc>
                        <a:spcAft>
                          <a:spcPts val="0"/>
                        </a:spcAft>
                      </a:pPr>
                      <a:r>
                        <a:rPr lang="tr-TR" sz="1400">
                          <a:effectLst/>
                        </a:rPr>
                        <a:t>On dördüncü hafta</a:t>
                      </a:r>
                      <a:endParaRPr lang="en-US" sz="1100">
                        <a:effectLst/>
                        <a:latin typeface="Calibri"/>
                        <a:ea typeface="Times New Roman"/>
                        <a:cs typeface="Arial"/>
                      </a:endParaRPr>
                    </a:p>
                  </a:txBody>
                  <a:tcPr marL="67351" marR="67351" marT="0" marB="0"/>
                </a:tc>
                <a:tc>
                  <a:txBody>
                    <a:bodyPr/>
                    <a:lstStyle/>
                    <a:p>
                      <a:pPr>
                        <a:lnSpc>
                          <a:spcPct val="115000"/>
                        </a:lnSpc>
                        <a:spcAft>
                          <a:spcPts val="0"/>
                        </a:spcAft>
                      </a:pPr>
                      <a:r>
                        <a:rPr lang="tr-TR" sz="1400">
                          <a:effectLst/>
                        </a:rPr>
                        <a:t>Öğrenci ödevlerini kontrol etmek</a:t>
                      </a:r>
                      <a:endParaRPr lang="en-US" sz="1100">
                        <a:effectLst/>
                        <a:latin typeface="Calibri"/>
                        <a:ea typeface="Times New Roman"/>
                        <a:cs typeface="Arial"/>
                      </a:endParaRPr>
                    </a:p>
                  </a:txBody>
                  <a:tcPr marL="67351" marR="67351" marT="0" marB="0"/>
                </a:tc>
              </a:tr>
              <a:tr h="240966">
                <a:tc>
                  <a:txBody>
                    <a:bodyPr/>
                    <a:lstStyle/>
                    <a:p>
                      <a:pPr>
                        <a:lnSpc>
                          <a:spcPct val="115000"/>
                        </a:lnSpc>
                        <a:spcAft>
                          <a:spcPts val="0"/>
                        </a:spcAft>
                      </a:pPr>
                      <a:r>
                        <a:rPr lang="tr-TR" sz="1400">
                          <a:effectLst/>
                        </a:rPr>
                        <a:t>On beşinci hafta</a:t>
                      </a:r>
                      <a:endParaRPr lang="en-US" sz="1100">
                        <a:effectLst/>
                        <a:latin typeface="Calibri"/>
                        <a:ea typeface="Times New Roman"/>
                        <a:cs typeface="Arial"/>
                      </a:endParaRPr>
                    </a:p>
                  </a:txBody>
                  <a:tcPr marL="67351" marR="67351" marT="0" marB="0"/>
                </a:tc>
                <a:tc>
                  <a:txBody>
                    <a:bodyPr/>
                    <a:lstStyle/>
                    <a:p>
                      <a:pPr>
                        <a:lnSpc>
                          <a:spcPct val="115000"/>
                        </a:lnSpc>
                        <a:spcAft>
                          <a:spcPts val="0"/>
                        </a:spcAft>
                      </a:pPr>
                      <a:r>
                        <a:rPr lang="tr-TR" sz="1400">
                          <a:effectLst/>
                        </a:rPr>
                        <a:t>Hukuki metinleri çevirmek</a:t>
                      </a:r>
                      <a:endParaRPr lang="en-US" sz="1100">
                        <a:effectLst/>
                        <a:latin typeface="Calibri"/>
                        <a:ea typeface="Times New Roman"/>
                        <a:cs typeface="Arial"/>
                      </a:endParaRPr>
                    </a:p>
                  </a:txBody>
                  <a:tcPr marL="67351" marR="67351" marT="0" marB="0"/>
                </a:tc>
              </a:tr>
              <a:tr h="240966">
                <a:tc>
                  <a:txBody>
                    <a:bodyPr/>
                    <a:lstStyle/>
                    <a:p>
                      <a:pPr>
                        <a:lnSpc>
                          <a:spcPct val="115000"/>
                        </a:lnSpc>
                        <a:spcAft>
                          <a:spcPts val="0"/>
                        </a:spcAft>
                      </a:pPr>
                      <a:r>
                        <a:rPr lang="tr-TR" sz="1400">
                          <a:effectLst/>
                        </a:rPr>
                        <a:t>On altıncı hafta</a:t>
                      </a:r>
                      <a:endParaRPr lang="en-US" sz="1100">
                        <a:effectLst/>
                        <a:latin typeface="Calibri"/>
                        <a:ea typeface="Times New Roman"/>
                        <a:cs typeface="Arial"/>
                      </a:endParaRPr>
                    </a:p>
                  </a:txBody>
                  <a:tcPr marL="67351" marR="67351" marT="0" marB="0"/>
                </a:tc>
                <a:tc>
                  <a:txBody>
                    <a:bodyPr/>
                    <a:lstStyle/>
                    <a:p>
                      <a:pPr>
                        <a:lnSpc>
                          <a:spcPct val="115000"/>
                        </a:lnSpc>
                        <a:spcAft>
                          <a:spcPts val="0"/>
                        </a:spcAft>
                      </a:pPr>
                      <a:r>
                        <a:rPr lang="tr-TR" sz="1400" dirty="0">
                          <a:effectLst/>
                        </a:rPr>
                        <a:t>Öğrenci ödevlerini kontrol etmek</a:t>
                      </a:r>
                      <a:endParaRPr lang="en-US" sz="1100" dirty="0">
                        <a:effectLst/>
                        <a:latin typeface="Calibri"/>
                        <a:ea typeface="Times New Roman"/>
                        <a:cs typeface="Arial"/>
                      </a:endParaRPr>
                    </a:p>
                  </a:txBody>
                  <a:tcPr marL="67351" marR="67351" marT="0" marB="0"/>
                </a:tc>
              </a:tr>
            </a:tbl>
          </a:graphicData>
        </a:graphic>
      </p:graphicFrame>
      <p:pic>
        <p:nvPicPr>
          <p:cNvPr id="3" name="Audio 2">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3166610156"/>
      </p:ext>
    </p:extLst>
  </p:cSld>
  <p:clrMapOvr>
    <a:masterClrMapping/>
  </p:clrMapOvr>
  <mc:AlternateContent xmlns:mc="http://schemas.openxmlformats.org/markup-compatibility/2006" xmlns:p14="http://schemas.microsoft.com/office/powerpoint/2010/main">
    <mc:Choice Requires="p14">
      <p:transition spd="slow" p14:dur="2000" advTm="1482"/>
    </mc:Choice>
    <mc:Fallback xmlns="">
      <p:transition spd="slow" advTm="1482"/>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3"/>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İkinci Dönem</a:t>
            </a:r>
            <a:endParaRPr lang="en-US" dirty="0"/>
          </a:p>
        </p:txBody>
      </p:sp>
      <p:graphicFrame>
        <p:nvGraphicFramePr>
          <p:cNvPr id="4" name="Content Placeholder 3"/>
          <p:cNvGraphicFramePr>
            <a:graphicFrameLocks noGrp="1"/>
          </p:cNvGraphicFramePr>
          <p:nvPr>
            <p:ph idx="1"/>
          </p:nvPr>
        </p:nvGraphicFramePr>
        <p:xfrm>
          <a:off x="1557337" y="1900269"/>
          <a:ext cx="6029325" cy="3925824"/>
        </p:xfrm>
        <a:graphic>
          <a:graphicData uri="http://schemas.openxmlformats.org/drawingml/2006/table">
            <a:tbl>
              <a:tblPr firstRow="1" firstCol="1" bandRow="1">
                <a:tableStyleId>{5C22544A-7EE6-4342-B048-85BDC9FD1C3A}</a:tableStyleId>
              </a:tblPr>
              <a:tblGrid>
                <a:gridCol w="1797429"/>
                <a:gridCol w="4231896"/>
              </a:tblGrid>
              <a:tr h="0">
                <a:tc>
                  <a:txBody>
                    <a:bodyPr/>
                    <a:lstStyle/>
                    <a:p>
                      <a:pPr>
                        <a:lnSpc>
                          <a:spcPct val="115000"/>
                        </a:lnSpc>
                        <a:spcAft>
                          <a:spcPts val="0"/>
                        </a:spcAft>
                      </a:pPr>
                      <a:r>
                        <a:rPr lang="tr-TR" sz="1400">
                          <a:effectLst/>
                        </a:rPr>
                        <a:t>On yedinci hafta</a:t>
                      </a:r>
                      <a:endParaRPr lang="en-US" sz="1100">
                        <a:effectLst/>
                        <a:latin typeface="Calibri"/>
                        <a:ea typeface="Times New Roman"/>
                        <a:cs typeface="Arial"/>
                      </a:endParaRPr>
                    </a:p>
                  </a:txBody>
                  <a:tcPr marL="68580" marR="68580" marT="0" marB="0"/>
                </a:tc>
                <a:tc>
                  <a:txBody>
                    <a:bodyPr/>
                    <a:lstStyle/>
                    <a:p>
                      <a:pPr>
                        <a:lnSpc>
                          <a:spcPct val="115000"/>
                        </a:lnSpc>
                        <a:spcAft>
                          <a:spcPts val="0"/>
                        </a:spcAft>
                      </a:pPr>
                      <a:r>
                        <a:rPr lang="tr-TR" sz="1200">
                          <a:effectLst/>
                        </a:rPr>
                        <a:t>Ikinci dönem çalışmaları için canlı çecviri denemeleri yapılacak.</a:t>
                      </a:r>
                      <a:endParaRPr lang="en-US" sz="1100">
                        <a:effectLst/>
                        <a:latin typeface="Calibri"/>
                        <a:ea typeface="Times New Roman"/>
                        <a:cs typeface="Arial"/>
                      </a:endParaRPr>
                    </a:p>
                  </a:txBody>
                  <a:tcPr marL="68580" marR="68580" marT="0" marB="0"/>
                </a:tc>
              </a:tr>
              <a:tr h="0">
                <a:tc>
                  <a:txBody>
                    <a:bodyPr/>
                    <a:lstStyle/>
                    <a:p>
                      <a:pPr>
                        <a:lnSpc>
                          <a:spcPct val="115000"/>
                        </a:lnSpc>
                        <a:spcAft>
                          <a:spcPts val="0"/>
                        </a:spcAft>
                      </a:pPr>
                      <a:r>
                        <a:rPr lang="tr-TR" sz="1400">
                          <a:effectLst/>
                        </a:rPr>
                        <a:t>On sekizinci hafta</a:t>
                      </a:r>
                      <a:endParaRPr lang="en-US" sz="1100">
                        <a:effectLst/>
                        <a:latin typeface="Calibri"/>
                        <a:ea typeface="Times New Roman"/>
                        <a:cs typeface="Arial"/>
                      </a:endParaRPr>
                    </a:p>
                  </a:txBody>
                  <a:tcPr marL="68580" marR="68580" marT="0" marB="0"/>
                </a:tc>
                <a:tc>
                  <a:txBody>
                    <a:bodyPr/>
                    <a:lstStyle/>
                    <a:p>
                      <a:pPr>
                        <a:lnSpc>
                          <a:spcPct val="115000"/>
                        </a:lnSpc>
                        <a:spcAft>
                          <a:spcPts val="0"/>
                        </a:spcAft>
                      </a:pPr>
                      <a:r>
                        <a:rPr lang="en-US" sz="1200">
                          <a:effectLst/>
                        </a:rPr>
                        <a:t>H</a:t>
                      </a:r>
                      <a:r>
                        <a:rPr lang="tr-TR" sz="1200">
                          <a:effectLst/>
                        </a:rPr>
                        <a:t>ızlı çeviri yöntemler.</a:t>
                      </a:r>
                      <a:endParaRPr lang="en-US" sz="1100">
                        <a:effectLst/>
                        <a:latin typeface="Calibri"/>
                        <a:ea typeface="Times New Roman"/>
                        <a:cs typeface="Arial"/>
                      </a:endParaRPr>
                    </a:p>
                  </a:txBody>
                  <a:tcPr marL="68580" marR="68580" marT="0" marB="0"/>
                </a:tc>
              </a:tr>
              <a:tr h="0">
                <a:tc>
                  <a:txBody>
                    <a:bodyPr/>
                    <a:lstStyle/>
                    <a:p>
                      <a:pPr>
                        <a:lnSpc>
                          <a:spcPct val="115000"/>
                        </a:lnSpc>
                        <a:spcAft>
                          <a:spcPts val="0"/>
                        </a:spcAft>
                      </a:pPr>
                      <a:r>
                        <a:rPr lang="tr-TR" sz="1400">
                          <a:effectLst/>
                        </a:rPr>
                        <a:t>On dokuzuncu hafta</a:t>
                      </a:r>
                      <a:endParaRPr lang="en-US" sz="1100">
                        <a:effectLst/>
                        <a:latin typeface="Calibri"/>
                        <a:ea typeface="Times New Roman"/>
                        <a:cs typeface="Arial"/>
                      </a:endParaRPr>
                    </a:p>
                  </a:txBody>
                  <a:tcPr marL="68580" marR="68580" marT="0" marB="0"/>
                </a:tc>
                <a:tc>
                  <a:txBody>
                    <a:bodyPr/>
                    <a:lstStyle/>
                    <a:p>
                      <a:pPr>
                        <a:lnSpc>
                          <a:spcPct val="115000"/>
                        </a:lnSpc>
                        <a:spcAft>
                          <a:spcPts val="0"/>
                        </a:spcAft>
                      </a:pPr>
                      <a:r>
                        <a:rPr lang="tr-TR" sz="1200">
                          <a:effectLst/>
                        </a:rPr>
                        <a:t>Hızlı çevciri için denemler.</a:t>
                      </a:r>
                      <a:endParaRPr lang="en-US" sz="1100">
                        <a:effectLst/>
                        <a:latin typeface="Calibri"/>
                        <a:ea typeface="Times New Roman"/>
                        <a:cs typeface="Arial"/>
                      </a:endParaRPr>
                    </a:p>
                  </a:txBody>
                  <a:tcPr marL="68580" marR="68580" marT="0" marB="0"/>
                </a:tc>
              </a:tr>
              <a:tr h="0">
                <a:tc>
                  <a:txBody>
                    <a:bodyPr/>
                    <a:lstStyle/>
                    <a:p>
                      <a:pPr>
                        <a:lnSpc>
                          <a:spcPct val="115000"/>
                        </a:lnSpc>
                        <a:spcAft>
                          <a:spcPts val="0"/>
                        </a:spcAft>
                      </a:pPr>
                      <a:r>
                        <a:rPr lang="tr-TR" sz="1400">
                          <a:effectLst/>
                        </a:rPr>
                        <a:t>Yirminci hafta</a:t>
                      </a:r>
                      <a:endParaRPr lang="en-US" sz="1100">
                        <a:effectLst/>
                        <a:latin typeface="Calibri"/>
                        <a:ea typeface="Times New Roman"/>
                        <a:cs typeface="Arial"/>
                      </a:endParaRPr>
                    </a:p>
                  </a:txBody>
                  <a:tcPr marL="68580" marR="68580" marT="0" marB="0"/>
                </a:tc>
                <a:tc>
                  <a:txBody>
                    <a:bodyPr/>
                    <a:lstStyle/>
                    <a:p>
                      <a:pPr>
                        <a:lnSpc>
                          <a:spcPct val="115000"/>
                        </a:lnSpc>
                        <a:spcAft>
                          <a:spcPts val="0"/>
                        </a:spcAft>
                      </a:pPr>
                      <a:r>
                        <a:rPr lang="tr-TR" sz="1200">
                          <a:effectLst/>
                        </a:rPr>
                        <a:t>Uygun metin seçimi.</a:t>
                      </a:r>
                      <a:endParaRPr lang="en-US" sz="1100">
                        <a:effectLst/>
                        <a:latin typeface="Calibri"/>
                        <a:ea typeface="Times New Roman"/>
                        <a:cs typeface="Arial"/>
                      </a:endParaRPr>
                    </a:p>
                  </a:txBody>
                  <a:tcPr marL="68580" marR="68580" marT="0" marB="0"/>
                </a:tc>
              </a:tr>
              <a:tr h="0">
                <a:tc>
                  <a:txBody>
                    <a:bodyPr/>
                    <a:lstStyle/>
                    <a:p>
                      <a:pPr>
                        <a:lnSpc>
                          <a:spcPct val="115000"/>
                        </a:lnSpc>
                        <a:spcAft>
                          <a:spcPts val="0"/>
                        </a:spcAft>
                      </a:pPr>
                      <a:r>
                        <a:rPr lang="tr-TR" sz="1400">
                          <a:effectLst/>
                        </a:rPr>
                        <a:t>Yirmi birinci hafta</a:t>
                      </a:r>
                      <a:endParaRPr lang="en-US" sz="1100">
                        <a:effectLst/>
                        <a:latin typeface="Calibri"/>
                        <a:ea typeface="Times New Roman"/>
                        <a:cs typeface="Arial"/>
                      </a:endParaRPr>
                    </a:p>
                  </a:txBody>
                  <a:tcPr marL="68580" marR="68580" marT="0" marB="0"/>
                </a:tc>
                <a:tc>
                  <a:txBody>
                    <a:bodyPr/>
                    <a:lstStyle/>
                    <a:p>
                      <a:pPr>
                        <a:lnSpc>
                          <a:spcPct val="115000"/>
                        </a:lnSpc>
                        <a:spcAft>
                          <a:spcPts val="0"/>
                        </a:spcAft>
                      </a:pPr>
                      <a:r>
                        <a:rPr lang="tr-TR" sz="1400">
                          <a:effectLst/>
                        </a:rPr>
                        <a:t>İkinci vize sınavlar</a:t>
                      </a:r>
                      <a:endParaRPr lang="en-US" sz="1100">
                        <a:effectLst/>
                        <a:latin typeface="Calibri"/>
                        <a:ea typeface="Times New Roman"/>
                        <a:cs typeface="Arial"/>
                      </a:endParaRPr>
                    </a:p>
                  </a:txBody>
                  <a:tcPr marL="68580" marR="68580" marT="0" marB="0"/>
                </a:tc>
              </a:tr>
              <a:tr h="0">
                <a:tc>
                  <a:txBody>
                    <a:bodyPr/>
                    <a:lstStyle/>
                    <a:p>
                      <a:pPr>
                        <a:lnSpc>
                          <a:spcPct val="115000"/>
                        </a:lnSpc>
                        <a:spcAft>
                          <a:spcPts val="0"/>
                        </a:spcAft>
                      </a:pPr>
                      <a:r>
                        <a:rPr lang="tr-TR" sz="1400">
                          <a:effectLst/>
                        </a:rPr>
                        <a:t>Yirmi ikinci hafta</a:t>
                      </a:r>
                      <a:endParaRPr lang="en-US" sz="1100">
                        <a:effectLst/>
                        <a:latin typeface="Calibri"/>
                        <a:ea typeface="Times New Roman"/>
                        <a:cs typeface="Arial"/>
                      </a:endParaRPr>
                    </a:p>
                  </a:txBody>
                  <a:tcPr marL="68580" marR="68580" marT="0" marB="0"/>
                </a:tc>
                <a:tc>
                  <a:txBody>
                    <a:bodyPr/>
                    <a:lstStyle/>
                    <a:p>
                      <a:pPr>
                        <a:lnSpc>
                          <a:spcPct val="115000"/>
                        </a:lnSpc>
                        <a:spcAft>
                          <a:spcPts val="0"/>
                        </a:spcAft>
                      </a:pPr>
                      <a:r>
                        <a:rPr lang="tr-TR" sz="1400">
                          <a:effectLst/>
                        </a:rPr>
                        <a:t>Öğrencileri gruplara ayrmak ve ödevleri dağıtmak</a:t>
                      </a:r>
                      <a:endParaRPr lang="en-US" sz="1100">
                        <a:effectLst/>
                        <a:latin typeface="Calibri"/>
                        <a:ea typeface="Times New Roman"/>
                        <a:cs typeface="Arial"/>
                      </a:endParaRPr>
                    </a:p>
                  </a:txBody>
                  <a:tcPr marL="68580" marR="68580" marT="0" marB="0"/>
                </a:tc>
              </a:tr>
              <a:tr h="0">
                <a:tc>
                  <a:txBody>
                    <a:bodyPr/>
                    <a:lstStyle/>
                    <a:p>
                      <a:pPr>
                        <a:lnSpc>
                          <a:spcPct val="115000"/>
                        </a:lnSpc>
                        <a:spcAft>
                          <a:spcPts val="0"/>
                        </a:spcAft>
                      </a:pPr>
                      <a:r>
                        <a:rPr lang="tr-TR" sz="1400">
                          <a:effectLst/>
                        </a:rPr>
                        <a:t>Yirmi üçüncü hafta</a:t>
                      </a:r>
                      <a:endParaRPr lang="en-US" sz="1100">
                        <a:effectLst/>
                        <a:latin typeface="Calibri"/>
                        <a:ea typeface="Times New Roman"/>
                        <a:cs typeface="Arial"/>
                      </a:endParaRPr>
                    </a:p>
                  </a:txBody>
                  <a:tcPr marL="68580" marR="68580" marT="0" marB="0"/>
                </a:tc>
                <a:tc>
                  <a:txBody>
                    <a:bodyPr/>
                    <a:lstStyle/>
                    <a:p>
                      <a:pPr>
                        <a:lnSpc>
                          <a:spcPct val="115000"/>
                        </a:lnSpc>
                        <a:spcAft>
                          <a:spcPts val="0"/>
                        </a:spcAft>
                      </a:pPr>
                      <a:r>
                        <a:rPr lang="tr-TR" sz="1400">
                          <a:effectLst/>
                        </a:rPr>
                        <a:t>Gruplar arasında çalışmaları karşılaştırmak</a:t>
                      </a:r>
                      <a:endParaRPr lang="en-US" sz="1100">
                        <a:effectLst/>
                        <a:latin typeface="Calibri"/>
                        <a:ea typeface="Times New Roman"/>
                        <a:cs typeface="Arial"/>
                      </a:endParaRPr>
                    </a:p>
                  </a:txBody>
                  <a:tcPr marL="68580" marR="68580" marT="0" marB="0"/>
                </a:tc>
              </a:tr>
              <a:tr h="0">
                <a:tc>
                  <a:txBody>
                    <a:bodyPr/>
                    <a:lstStyle/>
                    <a:p>
                      <a:pPr>
                        <a:lnSpc>
                          <a:spcPct val="115000"/>
                        </a:lnSpc>
                        <a:spcAft>
                          <a:spcPts val="0"/>
                        </a:spcAft>
                      </a:pPr>
                      <a:r>
                        <a:rPr lang="tr-TR" sz="1400">
                          <a:effectLst/>
                        </a:rPr>
                        <a:t>Yirmi dördüncü hafta</a:t>
                      </a:r>
                      <a:endParaRPr lang="en-US" sz="1100">
                        <a:effectLst/>
                        <a:latin typeface="Calibri"/>
                        <a:ea typeface="Times New Roman"/>
                        <a:cs typeface="Arial"/>
                      </a:endParaRPr>
                    </a:p>
                  </a:txBody>
                  <a:tcPr marL="68580" marR="68580" marT="0" marB="0"/>
                </a:tc>
                <a:tc>
                  <a:txBody>
                    <a:bodyPr/>
                    <a:lstStyle/>
                    <a:p>
                      <a:pPr>
                        <a:lnSpc>
                          <a:spcPct val="115000"/>
                        </a:lnSpc>
                        <a:spcAft>
                          <a:spcPts val="0"/>
                        </a:spcAft>
                      </a:pPr>
                      <a:r>
                        <a:rPr lang="tr-TR" sz="1400">
                          <a:effectLst/>
                        </a:rPr>
                        <a:t>Birinci grup</a:t>
                      </a:r>
                      <a:endParaRPr lang="en-US" sz="1100">
                        <a:effectLst/>
                        <a:latin typeface="Calibri"/>
                        <a:ea typeface="Times New Roman"/>
                        <a:cs typeface="Arial"/>
                      </a:endParaRPr>
                    </a:p>
                  </a:txBody>
                  <a:tcPr marL="68580" marR="68580" marT="0" marB="0"/>
                </a:tc>
              </a:tr>
              <a:tr h="0">
                <a:tc>
                  <a:txBody>
                    <a:bodyPr/>
                    <a:lstStyle/>
                    <a:p>
                      <a:pPr>
                        <a:lnSpc>
                          <a:spcPct val="115000"/>
                        </a:lnSpc>
                        <a:spcAft>
                          <a:spcPts val="0"/>
                        </a:spcAft>
                      </a:pPr>
                      <a:r>
                        <a:rPr lang="tr-TR" sz="1400">
                          <a:effectLst/>
                        </a:rPr>
                        <a:t>Yirmi beşinci hafta</a:t>
                      </a:r>
                      <a:endParaRPr lang="en-US" sz="1100">
                        <a:effectLst/>
                        <a:latin typeface="Calibri"/>
                        <a:ea typeface="Times New Roman"/>
                        <a:cs typeface="Arial"/>
                      </a:endParaRPr>
                    </a:p>
                  </a:txBody>
                  <a:tcPr marL="68580" marR="68580" marT="0" marB="0"/>
                </a:tc>
                <a:tc>
                  <a:txBody>
                    <a:bodyPr/>
                    <a:lstStyle/>
                    <a:p>
                      <a:pPr>
                        <a:lnSpc>
                          <a:spcPct val="115000"/>
                        </a:lnSpc>
                        <a:spcAft>
                          <a:spcPts val="0"/>
                        </a:spcAft>
                      </a:pPr>
                      <a:r>
                        <a:rPr lang="tr-TR" sz="1400">
                          <a:effectLst/>
                        </a:rPr>
                        <a:t>İkinci grup</a:t>
                      </a:r>
                      <a:endParaRPr lang="en-US" sz="1100">
                        <a:effectLst/>
                        <a:latin typeface="Calibri"/>
                        <a:ea typeface="Times New Roman"/>
                        <a:cs typeface="Arial"/>
                      </a:endParaRPr>
                    </a:p>
                  </a:txBody>
                  <a:tcPr marL="68580" marR="68580" marT="0" marB="0"/>
                </a:tc>
              </a:tr>
              <a:tr h="0">
                <a:tc>
                  <a:txBody>
                    <a:bodyPr/>
                    <a:lstStyle/>
                    <a:p>
                      <a:pPr>
                        <a:lnSpc>
                          <a:spcPct val="115000"/>
                        </a:lnSpc>
                        <a:spcAft>
                          <a:spcPts val="0"/>
                        </a:spcAft>
                      </a:pPr>
                      <a:r>
                        <a:rPr lang="tr-TR" sz="1400">
                          <a:effectLst/>
                        </a:rPr>
                        <a:t>Yirmi altıncı hafta</a:t>
                      </a:r>
                      <a:endParaRPr lang="en-US" sz="1100">
                        <a:effectLst/>
                        <a:latin typeface="Calibri"/>
                        <a:ea typeface="Times New Roman"/>
                        <a:cs typeface="Arial"/>
                      </a:endParaRPr>
                    </a:p>
                  </a:txBody>
                  <a:tcPr marL="68580" marR="68580" marT="0" marB="0"/>
                </a:tc>
                <a:tc>
                  <a:txBody>
                    <a:bodyPr/>
                    <a:lstStyle/>
                    <a:p>
                      <a:pPr>
                        <a:lnSpc>
                          <a:spcPct val="115000"/>
                        </a:lnSpc>
                        <a:spcAft>
                          <a:spcPts val="0"/>
                        </a:spcAft>
                      </a:pPr>
                      <a:r>
                        <a:rPr lang="tr-TR" sz="1400">
                          <a:effectLst/>
                        </a:rPr>
                        <a:t>Üçüncü grup</a:t>
                      </a:r>
                      <a:endParaRPr lang="en-US" sz="1100">
                        <a:effectLst/>
                        <a:latin typeface="Calibri"/>
                        <a:ea typeface="Times New Roman"/>
                        <a:cs typeface="Arial"/>
                      </a:endParaRPr>
                    </a:p>
                  </a:txBody>
                  <a:tcPr marL="68580" marR="68580" marT="0" marB="0"/>
                </a:tc>
              </a:tr>
              <a:tr h="0">
                <a:tc>
                  <a:txBody>
                    <a:bodyPr/>
                    <a:lstStyle/>
                    <a:p>
                      <a:pPr>
                        <a:lnSpc>
                          <a:spcPct val="115000"/>
                        </a:lnSpc>
                        <a:spcAft>
                          <a:spcPts val="0"/>
                        </a:spcAft>
                      </a:pPr>
                      <a:r>
                        <a:rPr lang="tr-TR" sz="1400">
                          <a:effectLst/>
                        </a:rPr>
                        <a:t>Yirmi yedinci hafta</a:t>
                      </a:r>
                      <a:endParaRPr lang="en-US" sz="1100">
                        <a:effectLst/>
                        <a:latin typeface="Calibri"/>
                        <a:ea typeface="Times New Roman"/>
                        <a:cs typeface="Arial"/>
                      </a:endParaRPr>
                    </a:p>
                  </a:txBody>
                  <a:tcPr marL="68580" marR="68580" marT="0" marB="0"/>
                </a:tc>
                <a:tc>
                  <a:txBody>
                    <a:bodyPr/>
                    <a:lstStyle/>
                    <a:p>
                      <a:pPr>
                        <a:lnSpc>
                          <a:spcPct val="115000"/>
                        </a:lnSpc>
                        <a:spcAft>
                          <a:spcPts val="0"/>
                        </a:spcAft>
                      </a:pPr>
                      <a:r>
                        <a:rPr lang="tr-TR" sz="1400">
                          <a:effectLst/>
                        </a:rPr>
                        <a:t>Dördüncü grup</a:t>
                      </a:r>
                      <a:endParaRPr lang="en-US" sz="1100">
                        <a:effectLst/>
                        <a:latin typeface="Calibri"/>
                        <a:ea typeface="Times New Roman"/>
                        <a:cs typeface="Arial"/>
                      </a:endParaRPr>
                    </a:p>
                  </a:txBody>
                  <a:tcPr marL="68580" marR="68580" marT="0" marB="0"/>
                </a:tc>
              </a:tr>
              <a:tr h="0">
                <a:tc>
                  <a:txBody>
                    <a:bodyPr/>
                    <a:lstStyle/>
                    <a:p>
                      <a:pPr>
                        <a:lnSpc>
                          <a:spcPct val="115000"/>
                        </a:lnSpc>
                        <a:spcAft>
                          <a:spcPts val="0"/>
                        </a:spcAft>
                      </a:pPr>
                      <a:r>
                        <a:rPr lang="tr-TR" sz="1400">
                          <a:effectLst/>
                        </a:rPr>
                        <a:t>Yirmi sekizinci hafta</a:t>
                      </a:r>
                      <a:endParaRPr lang="en-US" sz="1100">
                        <a:effectLst/>
                        <a:latin typeface="Calibri"/>
                        <a:ea typeface="Times New Roman"/>
                        <a:cs typeface="Arial"/>
                      </a:endParaRPr>
                    </a:p>
                  </a:txBody>
                  <a:tcPr marL="68580" marR="68580" marT="0" marB="0"/>
                </a:tc>
                <a:tc>
                  <a:txBody>
                    <a:bodyPr/>
                    <a:lstStyle/>
                    <a:p>
                      <a:pPr>
                        <a:lnSpc>
                          <a:spcPct val="115000"/>
                        </a:lnSpc>
                        <a:spcAft>
                          <a:spcPts val="0"/>
                        </a:spcAft>
                      </a:pPr>
                      <a:r>
                        <a:rPr lang="tr-TR" sz="1400">
                          <a:effectLst/>
                        </a:rPr>
                        <a:t>Üçüncü vize sınavlar</a:t>
                      </a:r>
                      <a:endParaRPr lang="en-US" sz="1100">
                        <a:effectLst/>
                        <a:latin typeface="Calibri"/>
                        <a:ea typeface="Times New Roman"/>
                        <a:cs typeface="Arial"/>
                      </a:endParaRPr>
                    </a:p>
                  </a:txBody>
                  <a:tcPr marL="68580" marR="68580" marT="0" marB="0"/>
                </a:tc>
              </a:tr>
              <a:tr h="0">
                <a:tc>
                  <a:txBody>
                    <a:bodyPr/>
                    <a:lstStyle/>
                    <a:p>
                      <a:pPr>
                        <a:lnSpc>
                          <a:spcPct val="115000"/>
                        </a:lnSpc>
                        <a:spcAft>
                          <a:spcPts val="0"/>
                        </a:spcAft>
                      </a:pPr>
                      <a:r>
                        <a:rPr lang="tr-TR" sz="1400">
                          <a:effectLst/>
                        </a:rPr>
                        <a:t>Yirmi dokuzuncu hafta</a:t>
                      </a:r>
                      <a:endParaRPr lang="en-US" sz="1100">
                        <a:effectLst/>
                        <a:latin typeface="Calibri"/>
                        <a:ea typeface="Times New Roman"/>
                        <a:cs typeface="Arial"/>
                      </a:endParaRPr>
                    </a:p>
                  </a:txBody>
                  <a:tcPr marL="68580" marR="68580" marT="0" marB="0"/>
                </a:tc>
                <a:tc>
                  <a:txBody>
                    <a:bodyPr/>
                    <a:lstStyle/>
                    <a:p>
                      <a:pPr>
                        <a:lnSpc>
                          <a:spcPct val="115000"/>
                        </a:lnSpc>
                        <a:spcAft>
                          <a:spcPts val="0"/>
                        </a:spcAft>
                      </a:pPr>
                      <a:r>
                        <a:rPr lang="tr-TR" sz="1400">
                          <a:effectLst/>
                        </a:rPr>
                        <a:t>Beşinci grup</a:t>
                      </a:r>
                      <a:endParaRPr lang="en-US" sz="1100">
                        <a:effectLst/>
                        <a:latin typeface="Calibri"/>
                        <a:ea typeface="Times New Roman"/>
                        <a:cs typeface="Arial"/>
                      </a:endParaRPr>
                    </a:p>
                  </a:txBody>
                  <a:tcPr marL="68580" marR="68580" marT="0" marB="0"/>
                </a:tc>
              </a:tr>
              <a:tr h="0">
                <a:tc>
                  <a:txBody>
                    <a:bodyPr/>
                    <a:lstStyle/>
                    <a:p>
                      <a:pPr>
                        <a:lnSpc>
                          <a:spcPct val="115000"/>
                        </a:lnSpc>
                        <a:spcAft>
                          <a:spcPts val="0"/>
                        </a:spcAft>
                      </a:pPr>
                      <a:r>
                        <a:rPr lang="tr-TR" sz="1400">
                          <a:effectLst/>
                        </a:rPr>
                        <a:t>Otuzuncu hafta</a:t>
                      </a:r>
                      <a:endParaRPr lang="en-US" sz="1100">
                        <a:effectLst/>
                        <a:latin typeface="Calibri"/>
                        <a:ea typeface="Times New Roman"/>
                        <a:cs typeface="Arial"/>
                      </a:endParaRPr>
                    </a:p>
                  </a:txBody>
                  <a:tcPr marL="68580" marR="68580" marT="0" marB="0"/>
                </a:tc>
                <a:tc>
                  <a:txBody>
                    <a:bodyPr/>
                    <a:lstStyle/>
                    <a:p>
                      <a:pPr>
                        <a:lnSpc>
                          <a:spcPct val="115000"/>
                        </a:lnSpc>
                        <a:spcAft>
                          <a:spcPts val="0"/>
                        </a:spcAft>
                      </a:pPr>
                      <a:r>
                        <a:rPr lang="tr-TR" sz="1400">
                          <a:effectLst/>
                        </a:rPr>
                        <a:t>Altıncı grup</a:t>
                      </a:r>
                      <a:endParaRPr lang="en-US" sz="1100">
                        <a:effectLst/>
                        <a:latin typeface="Calibri"/>
                        <a:ea typeface="Times New Roman"/>
                        <a:cs typeface="Arial"/>
                      </a:endParaRPr>
                    </a:p>
                  </a:txBody>
                  <a:tcPr marL="68580" marR="68580" marT="0" marB="0"/>
                </a:tc>
              </a:tr>
              <a:tr h="0">
                <a:tc>
                  <a:txBody>
                    <a:bodyPr/>
                    <a:lstStyle/>
                    <a:p>
                      <a:pPr>
                        <a:lnSpc>
                          <a:spcPct val="115000"/>
                        </a:lnSpc>
                        <a:spcAft>
                          <a:spcPts val="0"/>
                        </a:spcAft>
                      </a:pPr>
                      <a:r>
                        <a:rPr lang="tr-TR" sz="1400">
                          <a:effectLst/>
                        </a:rPr>
                        <a:t>Otuz birinci hafta</a:t>
                      </a:r>
                      <a:endParaRPr lang="en-US" sz="1100">
                        <a:effectLst/>
                        <a:latin typeface="Calibri"/>
                        <a:ea typeface="Times New Roman"/>
                        <a:cs typeface="Arial"/>
                      </a:endParaRPr>
                    </a:p>
                  </a:txBody>
                  <a:tcPr marL="68580" marR="68580" marT="0" marB="0"/>
                </a:tc>
                <a:tc>
                  <a:txBody>
                    <a:bodyPr/>
                    <a:lstStyle/>
                    <a:p>
                      <a:pPr>
                        <a:lnSpc>
                          <a:spcPct val="115000"/>
                        </a:lnSpc>
                        <a:spcAft>
                          <a:spcPts val="0"/>
                        </a:spcAft>
                      </a:pPr>
                      <a:r>
                        <a:rPr lang="tr-TR" sz="1400">
                          <a:effectLst/>
                        </a:rPr>
                        <a:t>Yedinci grup</a:t>
                      </a:r>
                      <a:endParaRPr lang="en-US" sz="1100">
                        <a:effectLst/>
                        <a:latin typeface="Calibri"/>
                        <a:ea typeface="Times New Roman"/>
                        <a:cs typeface="Arial"/>
                      </a:endParaRPr>
                    </a:p>
                  </a:txBody>
                  <a:tcPr marL="68580" marR="68580" marT="0" marB="0"/>
                </a:tc>
              </a:tr>
              <a:tr h="0">
                <a:tc>
                  <a:txBody>
                    <a:bodyPr/>
                    <a:lstStyle/>
                    <a:p>
                      <a:pPr>
                        <a:lnSpc>
                          <a:spcPct val="115000"/>
                        </a:lnSpc>
                        <a:spcAft>
                          <a:spcPts val="0"/>
                        </a:spcAft>
                      </a:pPr>
                      <a:r>
                        <a:rPr lang="tr-TR" sz="1400">
                          <a:effectLst/>
                        </a:rPr>
                        <a:t>Otuz ikinci hafta</a:t>
                      </a:r>
                      <a:endParaRPr lang="en-US" sz="1100">
                        <a:effectLst/>
                        <a:latin typeface="Calibri"/>
                        <a:ea typeface="Times New Roman"/>
                        <a:cs typeface="Arial"/>
                      </a:endParaRPr>
                    </a:p>
                  </a:txBody>
                  <a:tcPr marL="68580" marR="68580" marT="0" marB="0"/>
                </a:tc>
                <a:tc>
                  <a:txBody>
                    <a:bodyPr/>
                    <a:lstStyle/>
                    <a:p>
                      <a:pPr>
                        <a:lnSpc>
                          <a:spcPct val="115000"/>
                        </a:lnSpc>
                        <a:spcAft>
                          <a:spcPts val="0"/>
                        </a:spcAft>
                      </a:pPr>
                      <a:r>
                        <a:rPr lang="tr-TR" sz="1200" dirty="0">
                          <a:effectLst/>
                        </a:rPr>
                        <a:t>Finallara hazılanmak</a:t>
                      </a:r>
                      <a:endParaRPr lang="en-US" sz="1100" dirty="0">
                        <a:effectLst/>
                        <a:latin typeface="Calibri"/>
                        <a:ea typeface="Times New Roman"/>
                        <a:cs typeface="Arial"/>
                      </a:endParaRPr>
                    </a:p>
                  </a:txBody>
                  <a:tcPr marL="68580" marR="68580" marT="0" marB="0"/>
                </a:tc>
              </a:tr>
            </a:tbl>
          </a:graphicData>
        </a:graphic>
      </p:graphicFrame>
      <p:pic>
        <p:nvPicPr>
          <p:cNvPr id="3" name="Audio 2">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82000" y="6096000"/>
            <a:ext cx="609600" cy="609600"/>
          </a:xfrm>
          <a:prstGeom prst="rect">
            <a:avLst/>
          </a:prstGeom>
        </p:spPr>
      </p:pic>
    </p:spTree>
    <p:extLst>
      <p:ext uri="{BB962C8B-B14F-4D97-AF65-F5344CB8AC3E}">
        <p14:creationId xmlns:p14="http://schemas.microsoft.com/office/powerpoint/2010/main" val="1510615160"/>
      </p:ext>
    </p:extLst>
  </p:cSld>
  <p:clrMapOvr>
    <a:masterClrMapping/>
  </p:clrMapOvr>
  <mc:AlternateContent xmlns:mc="http://schemas.openxmlformats.org/markup-compatibility/2006" xmlns:p14="http://schemas.microsoft.com/office/powerpoint/2010/main">
    <mc:Choice Requires="p14">
      <p:transition spd="slow" p14:dur="2000" advTm="2539"/>
    </mc:Choice>
    <mc:Fallback xmlns="">
      <p:transition spd="slow" advTm="253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3"/>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415</Words>
  <Application>Microsoft Office PowerPoint</Application>
  <PresentationFormat>On-screen Show (4:3)</PresentationFormat>
  <Paragraphs>91</Paragraphs>
  <Slides>6</Slides>
  <Notes>0</Notes>
  <HiddenSlides>0</HiddenSlides>
  <MMClips>6</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Çeviri dersi</vt:lpstr>
      <vt:lpstr>Course Book</vt:lpstr>
      <vt:lpstr>Dersin amacı:</vt:lpstr>
      <vt:lpstr>Kaynaklar</vt:lpstr>
      <vt:lpstr>Yıllık Program</vt:lpstr>
      <vt:lpstr>İkinci Dönem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Çeviri dersi</dc:title>
  <dc:creator>acer</dc:creator>
  <cp:lastModifiedBy>High Tech</cp:lastModifiedBy>
  <cp:revision>6</cp:revision>
  <dcterms:created xsi:type="dcterms:W3CDTF">2006-08-16T00:00:00Z</dcterms:created>
  <dcterms:modified xsi:type="dcterms:W3CDTF">2020-10-25T21:13:53Z</dcterms:modified>
</cp:coreProperties>
</file>