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2" r:id="rId6"/>
    <p:sldId id="277" r:id="rId7"/>
    <p:sldId id="263" r:id="rId8"/>
    <p:sldId id="278" r:id="rId9"/>
    <p:sldId id="264" r:id="rId10"/>
    <p:sldId id="265" r:id="rId11"/>
    <p:sldId id="279" r:id="rId12"/>
    <p:sldId id="266" r:id="rId13"/>
    <p:sldId id="267" r:id="rId14"/>
    <p:sldId id="268" r:id="rId15"/>
    <p:sldId id="269" r:id="rId16"/>
    <p:sldId id="280" r:id="rId17"/>
    <p:sldId id="281" r:id="rId18"/>
    <p:sldId id="282" r:id="rId19"/>
    <p:sldId id="283" r:id="rId20"/>
    <p:sldId id="270" r:id="rId21"/>
    <p:sldId id="271" r:id="rId22"/>
    <p:sldId id="272" r:id="rId23"/>
    <p:sldId id="273" r:id="rId24"/>
    <p:sldId id="274" r:id="rId25"/>
    <p:sldId id="275" r:id="rId26"/>
    <p:sldId id="276" r:id="rId27"/>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66860E9-1833-44B1-B86B-84CDCE1C615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6860E9-1833-44B1-B86B-84CDCE1C615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8" name="Slide Number Placeholder 7"/>
          <p:cNvSpPr>
            <a:spLocks noGrp="1"/>
          </p:cNvSpPr>
          <p:nvPr>
            <p:ph type="sldNum" sz="quarter" idx="11"/>
          </p:nvPr>
        </p:nvSpPr>
        <p:spPr/>
        <p:txBody>
          <a:bodyPr/>
          <a:lstStyle/>
          <a:p>
            <a:fld id="{566860E9-1833-44B1-B86B-84CDCE1C615D}"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080547-FCD3-4203-9D9E-077823B12ABB}" type="datetimeFigureOut">
              <a:rPr lang="ar-IQ" smtClean="0"/>
              <a:pPr/>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566860E9-1833-44B1-B86B-84CDCE1C615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B080547-FCD3-4203-9D9E-077823B12ABB}" type="datetimeFigureOut">
              <a:rPr lang="ar-IQ" smtClean="0"/>
              <a:pPr/>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6860E9-1833-44B1-B86B-84CDCE1C615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B080547-FCD3-4203-9D9E-077823B12ABB}" type="datetimeFigureOut">
              <a:rPr lang="ar-IQ" smtClean="0"/>
              <a:pPr/>
              <a:t>28/03/1443</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66860E9-1833-44B1-B86B-84CDCE1C615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r.wikipedia.org/wiki/Kompozisyon" TargetMode="External"/><Relationship Id="rId2" Type="http://schemas.openxmlformats.org/officeDocument/2006/relationships/hyperlink" Target="http://tr.wikipedia.org/wiki/Frans%C4%B1z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ndex.php?title=Kompozisyon&amp;action=edit&amp;section=2" TargetMode="External"/><Relationship Id="rId2" Type="http://schemas.openxmlformats.org/officeDocument/2006/relationships/hyperlink" Target="http://tr.wikipedia.org/w/index.php?title=Kompozisyon&amp;veaction=edit&amp;section=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ndex.php?title=Kompozisyon&amp;action=edit&amp;section=3" TargetMode="External"/><Relationship Id="rId2" Type="http://schemas.openxmlformats.org/officeDocument/2006/relationships/hyperlink" Target="http://tr.wikipedia.org/w/index.php?title=Kompozisyon&amp;veaction=edit&amp;section=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r.wikipedia.org/w/index.php?title=Kompozisyon&amp;action=edit&amp;section=4" TargetMode="External"/><Relationship Id="rId2" Type="http://schemas.openxmlformats.org/officeDocument/2006/relationships/hyperlink" Target="http://tr.wikipedia.org/w/index.php?title=Kompozisyon&amp;veaction=edit&amp;section=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00042"/>
            <a:ext cx="8229600" cy="1000132"/>
          </a:xfrm>
        </p:spPr>
        <p:txBody>
          <a:bodyPr>
            <a:normAutofit fontScale="90000"/>
          </a:bodyPr>
          <a:lstStyle/>
          <a:p>
            <a:r>
              <a:rPr lang="tr-TR" dirty="0" smtClean="0"/>
              <a:t>Kompozisyon</a:t>
            </a:r>
            <a:br>
              <a:rPr lang="tr-TR" dirty="0" smtClean="0"/>
            </a:br>
            <a:endParaRPr lang="ar-IQ" dirty="0"/>
          </a:p>
        </p:txBody>
      </p:sp>
      <p:sp>
        <p:nvSpPr>
          <p:cNvPr id="3" name="Subtitle 2"/>
          <p:cNvSpPr>
            <a:spLocks noGrp="1"/>
          </p:cNvSpPr>
          <p:nvPr>
            <p:ph type="subTitle" idx="1"/>
          </p:nvPr>
        </p:nvSpPr>
        <p:spPr>
          <a:xfrm>
            <a:off x="1357290" y="1785926"/>
            <a:ext cx="6400800" cy="4357718"/>
          </a:xfrm>
        </p:spPr>
        <p:txBody>
          <a:bodyPr>
            <a:normAutofit fontScale="70000" lnSpcReduction="20000"/>
          </a:bodyPr>
          <a:lstStyle/>
          <a:p>
            <a:pPr algn="l"/>
            <a:r>
              <a:rPr lang="tr-TR" sz="3200" b="1" dirty="0" smtClean="0"/>
              <a:t>Kompozisyon</a:t>
            </a:r>
            <a:r>
              <a:rPr lang="tr-TR" sz="3200" dirty="0" smtClean="0"/>
              <a:t>, Türkçe'ye </a:t>
            </a:r>
            <a:r>
              <a:rPr lang="tr-TR" sz="3200" dirty="0" smtClean="0">
                <a:hlinkClick r:id="rId2" tooltip="Fransızca"/>
              </a:rPr>
              <a:t>Fransızcadan</a:t>
            </a:r>
            <a:r>
              <a:rPr lang="tr-TR" sz="3200" dirty="0" smtClean="0"/>
              <a:t> geçen bir sözcüktür. Ayrı ayrı parçaları, nesneleri, ögeleri en iyi şekilde yerleştirmek anlamına gelir. Mimarlıkta, Güzel sanatlarda, Müzikte, Edebiyatta v.s., kompozisyon vazgeçilmez bir unsurdur.</a:t>
            </a:r>
            <a:endParaRPr lang="en-US" sz="3200" dirty="0" smtClean="0"/>
          </a:p>
          <a:p>
            <a:pPr algn="l"/>
            <a:r>
              <a:rPr lang="tr-TR" sz="3200" b="1" dirty="0" smtClean="0"/>
              <a:t>Konu başlıkları</a:t>
            </a:r>
            <a:endParaRPr lang="en-US" sz="3200" b="1" dirty="0" smtClean="0"/>
          </a:p>
          <a:p>
            <a:pPr algn="l" rtl="0"/>
            <a:r>
              <a:rPr lang="tr-TR" sz="3200" dirty="0" smtClean="0"/>
              <a:t>[</a:t>
            </a:r>
            <a:r>
              <a:rPr lang="tr-TR" sz="3200" dirty="0" smtClean="0">
                <a:hlinkClick r:id="rId3"/>
              </a:rPr>
              <a:t>gizle</a:t>
            </a:r>
            <a:r>
              <a:rPr lang="tr-TR" sz="3200" dirty="0" smtClean="0"/>
              <a:t>] </a:t>
            </a:r>
            <a:endParaRPr lang="en-US" sz="3200" dirty="0" smtClean="0"/>
          </a:p>
          <a:p>
            <a:pPr lvl="0" algn="l" rtl="0"/>
            <a:r>
              <a:rPr lang="tr-TR" sz="3200" u="sng" dirty="0" smtClean="0">
                <a:hlinkClick r:id="rId3"/>
              </a:rPr>
              <a:t>1</a:t>
            </a:r>
            <a:r>
              <a:rPr lang="tr-TR" sz="3200" dirty="0" smtClean="0">
                <a:hlinkClick r:id="rId3"/>
              </a:rPr>
              <a:t> </a:t>
            </a:r>
            <a:r>
              <a:rPr lang="tr-TR" sz="3200" u="sng" dirty="0" smtClean="0">
                <a:hlinkClick r:id="rId3"/>
              </a:rPr>
              <a:t>Edebiyatta Kullanımı</a:t>
            </a:r>
            <a:endParaRPr lang="en-US" sz="3200" dirty="0" smtClean="0"/>
          </a:p>
          <a:p>
            <a:pPr lvl="1" algn="l" rtl="0"/>
            <a:r>
              <a:rPr lang="tr-TR" sz="3200" u="sng" dirty="0" smtClean="0">
                <a:hlinkClick r:id="rId3"/>
              </a:rPr>
              <a:t>1.1</a:t>
            </a:r>
            <a:r>
              <a:rPr lang="tr-TR" sz="3200" dirty="0" smtClean="0">
                <a:hlinkClick r:id="rId3"/>
              </a:rPr>
              <a:t> </a:t>
            </a:r>
            <a:r>
              <a:rPr lang="tr-TR" sz="3200" u="sng" dirty="0" smtClean="0">
                <a:hlinkClick r:id="rId3"/>
              </a:rPr>
              <a:t>Giriş (Serim) bölümü</a:t>
            </a:r>
            <a:endParaRPr lang="en-US" sz="3200" dirty="0" smtClean="0"/>
          </a:p>
          <a:p>
            <a:pPr lvl="1" algn="l" rtl="0"/>
            <a:r>
              <a:rPr lang="tr-TR" sz="3200" u="sng" dirty="0" smtClean="0">
                <a:hlinkClick r:id="rId3"/>
              </a:rPr>
              <a:t>1.2</a:t>
            </a:r>
            <a:r>
              <a:rPr lang="tr-TR" sz="3200" dirty="0" smtClean="0">
                <a:hlinkClick r:id="rId3"/>
              </a:rPr>
              <a:t> </a:t>
            </a:r>
            <a:r>
              <a:rPr lang="tr-TR" sz="3200" u="sng" dirty="0" smtClean="0">
                <a:hlinkClick r:id="rId3"/>
              </a:rPr>
              <a:t>Gelişme (Düğüm) bölümü</a:t>
            </a:r>
            <a:endParaRPr lang="en-US" sz="3200" dirty="0" smtClean="0"/>
          </a:p>
          <a:p>
            <a:pPr lvl="1" algn="l" rtl="0"/>
            <a:r>
              <a:rPr lang="tr-TR" sz="3200" u="sng" dirty="0" smtClean="0">
                <a:hlinkClick r:id="rId3"/>
              </a:rPr>
              <a:t>1.3</a:t>
            </a:r>
            <a:r>
              <a:rPr lang="tr-TR" sz="3200" dirty="0" smtClean="0">
                <a:hlinkClick r:id="rId3"/>
              </a:rPr>
              <a:t> </a:t>
            </a:r>
            <a:r>
              <a:rPr lang="tr-TR" sz="3200" u="sng" dirty="0" smtClean="0">
                <a:hlinkClick r:id="rId3"/>
              </a:rPr>
              <a:t>Sonuç (Çözüm) bölümü</a:t>
            </a:r>
            <a:endParaRPr lang="en-US" sz="3200" dirty="0" smtClean="0"/>
          </a:p>
          <a:p>
            <a:pPr lvl="1" algn="l" rtl="0"/>
            <a:r>
              <a:rPr lang="tr-TR" sz="3200" u="sng" dirty="0" smtClean="0">
                <a:hlinkClick r:id="rId3"/>
              </a:rPr>
              <a:t>1.4</a:t>
            </a:r>
            <a:r>
              <a:rPr lang="tr-TR" sz="3200" dirty="0" smtClean="0">
                <a:hlinkClick r:id="rId3"/>
              </a:rPr>
              <a:t> </a:t>
            </a:r>
            <a:r>
              <a:rPr lang="tr-TR" sz="3200" u="sng" dirty="0" smtClean="0">
                <a:hlinkClick r:id="rId3"/>
              </a:rPr>
              <a:t>Not</a:t>
            </a:r>
            <a:endParaRPr lang="en-US" sz="3200" dirty="0" smtClean="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Fiş Sistemi</a:t>
            </a:r>
            <a:endParaRPr lang="en-US" dirty="0"/>
          </a:p>
        </p:txBody>
      </p:sp>
      <p:sp>
        <p:nvSpPr>
          <p:cNvPr id="3" name="Content Placeholder 2"/>
          <p:cNvSpPr>
            <a:spLocks noGrp="1"/>
          </p:cNvSpPr>
          <p:nvPr>
            <p:ph idx="1"/>
          </p:nvPr>
        </p:nvSpPr>
        <p:spPr/>
        <p:txBody>
          <a:bodyPr/>
          <a:lstStyle/>
          <a:p>
            <a:pPr algn="l"/>
            <a:r>
              <a:rPr lang="tr-TR" dirty="0" smtClean="0"/>
              <a:t>Fişi hazırlamak için kağıdı ikiye böleceksin.</a:t>
            </a:r>
          </a:p>
          <a:p>
            <a:pPr algn="l"/>
            <a:r>
              <a:rPr lang="tr-TR" dirty="0" smtClean="0"/>
              <a:t>1-kitabın bilgileri yazılacak.</a:t>
            </a:r>
          </a:p>
          <a:p>
            <a:pPr algn="l"/>
            <a:r>
              <a:rPr lang="tr-TR" dirty="0" smtClean="0"/>
              <a:t>2-toplanan bilgi aktarılacak.</a:t>
            </a:r>
          </a:p>
          <a:p>
            <a:pPr algn="l"/>
            <a:endParaRPr lang="tr-TR" smtClean="0"/>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t>
            </a:r>
            <a:r>
              <a:rPr lang="en-US" dirty="0" err="1" smtClean="0"/>
              <a:t>Kitapla</a:t>
            </a:r>
            <a:r>
              <a:rPr lang="tr-TR" dirty="0" smtClean="0"/>
              <a:t>r</a:t>
            </a:r>
            <a:r>
              <a:rPr lang="en-US" dirty="0" err="1" smtClean="0"/>
              <a:t>dan</a:t>
            </a:r>
            <a:r>
              <a:rPr lang="en-US" dirty="0" smtClean="0"/>
              <a:t> </a:t>
            </a:r>
            <a:r>
              <a:rPr lang="en-US" dirty="0" err="1" smtClean="0"/>
              <a:t>faydalanm</a:t>
            </a:r>
            <a:r>
              <a:rPr lang="tr-TR" dirty="0" smtClean="0"/>
              <a:t>a yöntemleri</a:t>
            </a:r>
            <a:endParaRPr lang="en-US" dirty="0"/>
          </a:p>
        </p:txBody>
      </p:sp>
      <p:sp>
        <p:nvSpPr>
          <p:cNvPr id="3" name="Content Placeholder 2"/>
          <p:cNvSpPr>
            <a:spLocks noGrp="1"/>
          </p:cNvSpPr>
          <p:nvPr>
            <p:ph idx="1"/>
          </p:nvPr>
        </p:nvSpPr>
        <p:spPr/>
        <p:txBody>
          <a:bodyPr>
            <a:normAutofit fontScale="92500" lnSpcReduction="10000"/>
          </a:bodyPr>
          <a:lstStyle/>
          <a:p>
            <a:pPr algn="l" rtl="0"/>
            <a:r>
              <a:rPr lang="en-US" dirty="0" smtClean="0"/>
              <a:t>1-nota alma</a:t>
            </a:r>
          </a:p>
          <a:p>
            <a:pPr algn="l" rtl="0"/>
            <a:r>
              <a:rPr lang="en-US" dirty="0" smtClean="0"/>
              <a:t>2-ozet </a:t>
            </a:r>
            <a:r>
              <a:rPr lang="en-US" dirty="0" err="1" smtClean="0"/>
              <a:t>cikarma</a:t>
            </a:r>
            <a:endParaRPr lang="en-US" dirty="0" smtClean="0"/>
          </a:p>
          <a:p>
            <a:pPr algn="l" rtl="0"/>
            <a:r>
              <a:rPr lang="en-US" dirty="0" smtClean="0"/>
              <a:t>3-Alinti </a:t>
            </a:r>
            <a:r>
              <a:rPr lang="en-US" dirty="0" err="1" smtClean="0"/>
              <a:t>yapma</a:t>
            </a:r>
            <a:endParaRPr lang="en-US" dirty="0" smtClean="0"/>
          </a:p>
          <a:p>
            <a:pPr algn="l" rtl="0"/>
            <a:r>
              <a:rPr lang="en-US" dirty="0" smtClean="0"/>
              <a:t>1.1-not alma</a:t>
            </a:r>
          </a:p>
          <a:p>
            <a:pPr algn="l" rtl="0"/>
            <a:r>
              <a:rPr lang="en-US" dirty="0" smtClean="0"/>
              <a:t>A-</a:t>
            </a:r>
            <a:r>
              <a:rPr lang="en-US" dirty="0" err="1" smtClean="0"/>
              <a:t>anahtar</a:t>
            </a:r>
            <a:r>
              <a:rPr lang="en-US" dirty="0" smtClean="0"/>
              <a:t> </a:t>
            </a:r>
            <a:r>
              <a:rPr lang="en-US" dirty="0" err="1" smtClean="0"/>
              <a:t>kelimeleri</a:t>
            </a:r>
            <a:r>
              <a:rPr lang="en-US" dirty="0" smtClean="0"/>
              <a:t> </a:t>
            </a:r>
            <a:r>
              <a:rPr lang="en-US" dirty="0" err="1" smtClean="0"/>
              <a:t>bulma</a:t>
            </a:r>
            <a:endParaRPr lang="en-US" dirty="0" smtClean="0"/>
          </a:p>
          <a:p>
            <a:pPr algn="l" rtl="0"/>
            <a:r>
              <a:rPr lang="en-US" dirty="0" smtClean="0"/>
              <a:t>B-</a:t>
            </a:r>
            <a:r>
              <a:rPr lang="en-US" dirty="0" err="1" smtClean="0"/>
              <a:t>bilinmeyen</a:t>
            </a:r>
            <a:r>
              <a:rPr lang="en-US" dirty="0" smtClean="0"/>
              <a:t> </a:t>
            </a:r>
            <a:r>
              <a:rPr lang="en-US" dirty="0" err="1" smtClean="0"/>
              <a:t>kelimeleri</a:t>
            </a:r>
            <a:r>
              <a:rPr lang="en-US" dirty="0" smtClean="0"/>
              <a:t> </a:t>
            </a:r>
            <a:r>
              <a:rPr lang="en-US" dirty="0" err="1" smtClean="0"/>
              <a:t>anlama</a:t>
            </a:r>
            <a:endParaRPr lang="en-US" dirty="0" smtClean="0"/>
          </a:p>
          <a:p>
            <a:pPr algn="l" rtl="0"/>
            <a:r>
              <a:rPr lang="en-US" dirty="0" smtClean="0"/>
              <a:t>C-</a:t>
            </a:r>
            <a:r>
              <a:rPr lang="en-US" dirty="0" err="1" smtClean="0"/>
              <a:t>paragraflar</a:t>
            </a:r>
            <a:r>
              <a:rPr lang="en-US" dirty="0" smtClean="0"/>
              <a:t>  </a:t>
            </a:r>
            <a:r>
              <a:rPr lang="en-US" dirty="0" err="1" smtClean="0"/>
              <a:t>dusuncelere</a:t>
            </a:r>
            <a:r>
              <a:rPr lang="en-US" dirty="0" smtClean="0"/>
              <a:t> </a:t>
            </a:r>
            <a:r>
              <a:rPr lang="en-US" dirty="0" err="1" smtClean="0"/>
              <a:t>ayrilir</a:t>
            </a:r>
            <a:endParaRPr lang="en-US" dirty="0" smtClean="0"/>
          </a:p>
          <a:p>
            <a:pPr algn="l" rtl="0"/>
            <a:r>
              <a:rPr lang="en-US" dirty="0" smtClean="0"/>
              <a:t>D- </a:t>
            </a:r>
            <a:r>
              <a:rPr lang="en-US" dirty="0" err="1" smtClean="0"/>
              <a:t>soz</a:t>
            </a:r>
            <a:r>
              <a:rPr lang="en-US" dirty="0" smtClean="0"/>
              <a:t> </a:t>
            </a:r>
            <a:r>
              <a:rPr lang="en-US" dirty="0" err="1" smtClean="0"/>
              <a:t>sanat</a:t>
            </a:r>
            <a:r>
              <a:rPr lang="en-US" dirty="0" smtClean="0"/>
              <a:t> </a:t>
            </a:r>
            <a:r>
              <a:rPr lang="en-US" dirty="0" err="1" smtClean="0"/>
              <a:t>birakilir</a:t>
            </a:r>
            <a:endParaRPr lang="en-US" dirty="0" smtClean="0"/>
          </a:p>
          <a:p>
            <a:pPr algn="l" rtl="0"/>
            <a:r>
              <a:rPr lang="en-US" dirty="0" smtClean="0"/>
              <a:t>H-</a:t>
            </a:r>
            <a:r>
              <a:rPr lang="en-US" dirty="0" err="1" smtClean="0"/>
              <a:t>dusunceleri</a:t>
            </a:r>
            <a:r>
              <a:rPr lang="en-US" dirty="0" smtClean="0"/>
              <a:t> </a:t>
            </a:r>
            <a:r>
              <a:rPr lang="en-US" dirty="0" err="1" smtClean="0"/>
              <a:t>kendi</a:t>
            </a:r>
            <a:r>
              <a:rPr lang="en-US" dirty="0" smtClean="0"/>
              <a:t> </a:t>
            </a:r>
            <a:r>
              <a:rPr lang="en-US" dirty="0" err="1" smtClean="0"/>
              <a:t>kelimlerinle</a:t>
            </a:r>
            <a:r>
              <a:rPr lang="en-US" dirty="0" smtClean="0"/>
              <a:t> </a:t>
            </a:r>
            <a:r>
              <a:rPr lang="en-US" dirty="0" err="1" smtClean="0"/>
              <a:t>yazma</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tr-TR" dirty="0" smtClean="0"/>
              <a:t>N</a:t>
            </a:r>
            <a:r>
              <a:rPr lang="en-US" dirty="0" err="1" smtClean="0"/>
              <a:t>ot</a:t>
            </a:r>
            <a:r>
              <a:rPr lang="en-US" dirty="0" smtClean="0"/>
              <a:t> alma</a:t>
            </a:r>
            <a:endParaRPr lang="en-US" dirty="0"/>
          </a:p>
        </p:txBody>
      </p:sp>
      <p:sp>
        <p:nvSpPr>
          <p:cNvPr id="3" name="Content Placeholder 2"/>
          <p:cNvSpPr>
            <a:spLocks noGrp="1"/>
          </p:cNvSpPr>
          <p:nvPr>
            <p:ph idx="1"/>
          </p:nvPr>
        </p:nvSpPr>
        <p:spPr/>
        <p:txBody>
          <a:bodyPr/>
          <a:lstStyle/>
          <a:p>
            <a:pPr algn="l"/>
            <a:r>
              <a:rPr lang="tr-TR" dirty="0" smtClean="0"/>
              <a:t>1-A</a:t>
            </a:r>
            <a:r>
              <a:rPr lang="en-US" dirty="0" err="1" smtClean="0"/>
              <a:t>nahtar</a:t>
            </a:r>
            <a:r>
              <a:rPr lang="en-US" dirty="0" smtClean="0"/>
              <a:t> </a:t>
            </a:r>
            <a:r>
              <a:rPr lang="en-US" dirty="0" err="1" smtClean="0"/>
              <a:t>kelime</a:t>
            </a:r>
            <a:r>
              <a:rPr lang="en-US" dirty="0" smtClean="0"/>
              <a:t> </a:t>
            </a:r>
            <a:r>
              <a:rPr lang="en-US" dirty="0" err="1" smtClean="0"/>
              <a:t>ve</a:t>
            </a:r>
            <a:r>
              <a:rPr lang="en-US" dirty="0" smtClean="0"/>
              <a:t> </a:t>
            </a:r>
            <a:r>
              <a:rPr lang="en-US" dirty="0" err="1" smtClean="0"/>
              <a:t>kavramlar</a:t>
            </a:r>
            <a:r>
              <a:rPr lang="tr-TR" dirty="0" smtClean="0"/>
              <a:t>ı bulmak</a:t>
            </a:r>
          </a:p>
          <a:p>
            <a:pPr algn="l">
              <a:buNone/>
            </a:pPr>
            <a:r>
              <a:rPr lang="tr-TR" dirty="0" smtClean="0"/>
              <a:t>2- Bilinmeyen a</a:t>
            </a:r>
            <a:r>
              <a:rPr lang="en-US" dirty="0" err="1" smtClean="0"/>
              <a:t>nahtar</a:t>
            </a:r>
            <a:r>
              <a:rPr lang="en-US" dirty="0" smtClean="0"/>
              <a:t> </a:t>
            </a:r>
            <a:r>
              <a:rPr lang="en-US" dirty="0" err="1" smtClean="0"/>
              <a:t>kelime</a:t>
            </a:r>
            <a:r>
              <a:rPr lang="en-US" dirty="0" smtClean="0"/>
              <a:t> </a:t>
            </a:r>
            <a:r>
              <a:rPr lang="en-US" dirty="0" err="1" smtClean="0"/>
              <a:t>ve</a:t>
            </a:r>
            <a:r>
              <a:rPr lang="en-US" dirty="0" smtClean="0"/>
              <a:t> </a:t>
            </a:r>
            <a:endParaRPr lang="tr-TR" dirty="0" smtClean="0"/>
          </a:p>
          <a:p>
            <a:pPr algn="l">
              <a:buNone/>
            </a:pPr>
            <a:r>
              <a:rPr lang="en-US" dirty="0" err="1" smtClean="0"/>
              <a:t>kavramlar</a:t>
            </a:r>
            <a:r>
              <a:rPr lang="tr-TR" dirty="0" smtClean="0"/>
              <a:t>ı bulmak</a:t>
            </a:r>
          </a:p>
          <a:p>
            <a:pPr algn="l">
              <a:buNone/>
            </a:pPr>
            <a:r>
              <a:rPr lang="tr-TR" dirty="0" smtClean="0"/>
              <a:t>3- paragraflar düşüncelere ayrılır</a:t>
            </a:r>
          </a:p>
          <a:p>
            <a:pPr algn="l">
              <a:buNone/>
            </a:pPr>
            <a:r>
              <a:rPr lang="tr-TR" dirty="0" smtClean="0"/>
              <a:t>4-söz sanatlara bırakılır</a:t>
            </a:r>
          </a:p>
          <a:p>
            <a:pPr algn="l">
              <a:buNone/>
            </a:pPr>
            <a:r>
              <a:rPr lang="tr-TR" dirty="0" smtClean="0"/>
              <a:t>5- kendi düşüncce ve kaleminle yazacaksın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 Özet çıkarma</a:t>
            </a:r>
            <a:endParaRPr lang="en-US" dirty="0"/>
          </a:p>
        </p:txBody>
      </p:sp>
      <p:sp>
        <p:nvSpPr>
          <p:cNvPr id="3" name="Content Placeholder 2"/>
          <p:cNvSpPr>
            <a:spLocks noGrp="1"/>
          </p:cNvSpPr>
          <p:nvPr>
            <p:ph idx="1"/>
          </p:nvPr>
        </p:nvSpPr>
        <p:spPr/>
        <p:txBody>
          <a:bodyPr/>
          <a:lstStyle/>
          <a:p>
            <a:pPr algn="l"/>
            <a:r>
              <a:rPr lang="tr-TR" dirty="0" smtClean="0"/>
              <a:t>1-A</a:t>
            </a:r>
            <a:r>
              <a:rPr lang="en-US" dirty="0" err="1" smtClean="0"/>
              <a:t>nahtar</a:t>
            </a:r>
            <a:r>
              <a:rPr lang="en-US" dirty="0" smtClean="0"/>
              <a:t> </a:t>
            </a:r>
            <a:r>
              <a:rPr lang="en-US" dirty="0" err="1" smtClean="0"/>
              <a:t>kkelime</a:t>
            </a:r>
            <a:r>
              <a:rPr lang="en-US" dirty="0" smtClean="0"/>
              <a:t> </a:t>
            </a:r>
            <a:r>
              <a:rPr lang="en-US" dirty="0" err="1" smtClean="0"/>
              <a:t>ve</a:t>
            </a:r>
            <a:r>
              <a:rPr lang="en-US" dirty="0" smtClean="0"/>
              <a:t> </a:t>
            </a:r>
            <a:r>
              <a:rPr lang="en-US" dirty="0" err="1" smtClean="0"/>
              <a:t>kavramlar</a:t>
            </a:r>
            <a:r>
              <a:rPr lang="tr-TR" dirty="0" smtClean="0"/>
              <a:t>ı bulmak</a:t>
            </a:r>
          </a:p>
          <a:p>
            <a:pPr algn="l">
              <a:buNone/>
            </a:pPr>
            <a:r>
              <a:rPr lang="tr-TR" dirty="0" smtClean="0"/>
              <a:t>2- Bilinmeyen a</a:t>
            </a:r>
            <a:r>
              <a:rPr lang="en-US" dirty="0" err="1" smtClean="0"/>
              <a:t>nahtar</a:t>
            </a:r>
            <a:r>
              <a:rPr lang="en-US" dirty="0" smtClean="0"/>
              <a:t> </a:t>
            </a:r>
            <a:r>
              <a:rPr lang="en-US" dirty="0" err="1" smtClean="0"/>
              <a:t>kelime</a:t>
            </a:r>
            <a:r>
              <a:rPr lang="en-US" dirty="0" smtClean="0"/>
              <a:t> </a:t>
            </a:r>
            <a:r>
              <a:rPr lang="en-US" dirty="0" err="1" smtClean="0"/>
              <a:t>ve</a:t>
            </a:r>
            <a:r>
              <a:rPr lang="en-US" dirty="0" smtClean="0"/>
              <a:t> </a:t>
            </a:r>
            <a:endParaRPr lang="tr-TR" dirty="0" smtClean="0"/>
          </a:p>
          <a:p>
            <a:pPr algn="l">
              <a:buNone/>
            </a:pPr>
            <a:r>
              <a:rPr lang="en-US" dirty="0" err="1" smtClean="0"/>
              <a:t>kavramlar</a:t>
            </a:r>
            <a:r>
              <a:rPr lang="tr-TR" dirty="0" smtClean="0"/>
              <a:t>ı bulmak</a:t>
            </a:r>
          </a:p>
          <a:p>
            <a:pPr algn="l">
              <a:buNone/>
            </a:pPr>
            <a:r>
              <a:rPr lang="tr-TR" dirty="0" smtClean="0"/>
              <a:t>3- paragraflar düşüncelere ayrılır</a:t>
            </a:r>
          </a:p>
          <a:p>
            <a:pPr algn="l">
              <a:buNone/>
            </a:pPr>
            <a:r>
              <a:rPr lang="tr-TR" dirty="0" smtClean="0"/>
              <a:t>4-söz sanatlara bırakılır</a:t>
            </a:r>
          </a:p>
          <a:p>
            <a:pPr algn="l">
              <a:buNone/>
            </a:pPr>
            <a:r>
              <a:rPr lang="tr-TR" dirty="0" smtClean="0"/>
              <a:t>5- kendi düşüncce ve kaleminle yazacaksın</a:t>
            </a:r>
            <a:endParaRPr lang="en-US" dirty="0" smtClean="0"/>
          </a:p>
          <a:p>
            <a:pPr algn="l"/>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 Alıntı yapma</a:t>
            </a:r>
            <a:endParaRPr lang="en-US" dirty="0"/>
          </a:p>
        </p:txBody>
      </p:sp>
      <p:sp>
        <p:nvSpPr>
          <p:cNvPr id="3" name="Content Placeholder 2"/>
          <p:cNvSpPr>
            <a:spLocks noGrp="1"/>
          </p:cNvSpPr>
          <p:nvPr>
            <p:ph idx="1"/>
          </p:nvPr>
        </p:nvSpPr>
        <p:spPr/>
        <p:txBody>
          <a:bodyPr>
            <a:normAutofit lnSpcReduction="10000"/>
          </a:bodyPr>
          <a:lstStyle/>
          <a:p>
            <a:pPr algn="l"/>
            <a:r>
              <a:rPr lang="tr-TR" dirty="0" smtClean="0"/>
              <a:t>1-Bilir kişileden alıntı yapmak </a:t>
            </a:r>
          </a:p>
          <a:p>
            <a:pPr algn="l"/>
            <a:r>
              <a:rPr lang="tr-TR" dirty="0" smtClean="0"/>
              <a:t>2- kutsal kitaplladan alıntı yyapmak</a:t>
            </a:r>
          </a:p>
          <a:p>
            <a:pPr algn="l"/>
            <a:r>
              <a:rPr lang="tr-TR" dirty="0" smtClean="0"/>
              <a:t>3- Edebiyattan alıntı yapmak</a:t>
            </a:r>
          </a:p>
          <a:p>
            <a:pPr algn="l"/>
            <a:r>
              <a:rPr lang="tr-TR" dirty="0" smtClean="0"/>
              <a:t>4- Bilim insanlarından faydalanmak</a:t>
            </a:r>
          </a:p>
          <a:p>
            <a:pPr lvl="1" algn="l"/>
            <a:r>
              <a:rPr lang="tr-TR" dirty="0" smtClean="0"/>
              <a:t>Alıntı yyapmanın en önemli sebepleri</a:t>
            </a:r>
          </a:p>
          <a:p>
            <a:pPr lvl="1" algn="l"/>
            <a:r>
              <a:rPr lang="tr-TR" dirty="0" smtClean="0"/>
              <a:t>A- Bilimsel görüşleri desteklemek</a:t>
            </a:r>
          </a:p>
          <a:p>
            <a:pPr lvl="1" algn="l"/>
            <a:r>
              <a:rPr lang="tr-TR" dirty="0" smtClean="0"/>
              <a:t>B- Daha fazla bilgi aktarmak</a:t>
            </a:r>
          </a:p>
          <a:p>
            <a:pPr lvl="1" algn="l"/>
            <a:r>
              <a:rPr lang="tr-TR" dirty="0" smtClean="0"/>
              <a:t>C- Tarihi belgelerden yaralanmak</a:t>
            </a:r>
          </a:p>
          <a:p>
            <a:pPr lvl="1" algn="l"/>
            <a:r>
              <a:rPr lang="tr-TR" dirty="0" smtClean="0"/>
              <a:t>D- Görüşlerin asıl sahiplerini göstermek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Bilgilerin düzenlenmesi</a:t>
            </a:r>
            <a:endParaRPr lang="en-US" dirty="0"/>
          </a:p>
        </p:txBody>
      </p:sp>
      <p:sp>
        <p:nvSpPr>
          <p:cNvPr id="3" name="Content Placeholder 2"/>
          <p:cNvSpPr>
            <a:spLocks noGrp="1"/>
          </p:cNvSpPr>
          <p:nvPr>
            <p:ph idx="1"/>
          </p:nvPr>
        </p:nvSpPr>
        <p:spPr/>
        <p:txBody>
          <a:bodyPr/>
          <a:lstStyle/>
          <a:p>
            <a:pPr algn="l"/>
            <a:r>
              <a:rPr lang="tr-TR" dirty="0" smtClean="0"/>
              <a:t>1-Zamana göre bilgileri düzenlemek</a:t>
            </a:r>
          </a:p>
          <a:p>
            <a:pPr algn="l"/>
            <a:r>
              <a:rPr lang="tr-TR" dirty="0" smtClean="0"/>
              <a:t>2- Sebep sonuç ilişkisine göre bilgileri düzenlemek</a:t>
            </a:r>
            <a:endParaRPr lang="en-US" dirty="0" smtClean="0"/>
          </a:p>
          <a:p>
            <a:pPr algn="l"/>
            <a:r>
              <a:rPr lang="tr-TR" dirty="0" smtClean="0"/>
              <a:t>3-Basitten karmaşığa göre bilgileri düzenlemek</a:t>
            </a:r>
            <a:endParaRPr lang="en-US" dirty="0" smtClean="0"/>
          </a:p>
          <a:p>
            <a:pPr algn="l"/>
            <a:r>
              <a:rPr lang="tr-TR" dirty="0" smtClean="0"/>
              <a:t>4- Yere göre göre bilgileri düzenlemek</a:t>
            </a:r>
            <a:endParaRPr lang="en-US" dirty="0" smtClean="0"/>
          </a:p>
          <a:p>
            <a:pPr algn="l"/>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1-Zamana göre bilgileri düzenlemek</a:t>
            </a:r>
            <a:br>
              <a:rPr lang="tr-TR" dirty="0" smtClean="0"/>
            </a:br>
            <a:endParaRPr lang="en-US" dirty="0"/>
          </a:p>
        </p:txBody>
      </p:sp>
      <p:sp>
        <p:nvSpPr>
          <p:cNvPr id="3" name="Content Placeholder 2"/>
          <p:cNvSpPr>
            <a:spLocks noGrp="1"/>
          </p:cNvSpPr>
          <p:nvPr>
            <p:ph idx="1"/>
          </p:nvPr>
        </p:nvSpPr>
        <p:spPr/>
        <p:txBody>
          <a:bodyPr/>
          <a:lstStyle/>
          <a:p>
            <a:pPr algn="l"/>
            <a:r>
              <a:rPr lang="en-US" dirty="0" smtClean="0"/>
              <a:t>Bu tip</a:t>
            </a:r>
            <a:r>
              <a:rPr lang="tr-TR" dirty="0" smtClean="0"/>
              <a:t> bilgi düzenlemede zaman akışı çok önemlidir ve tüm düzenleme ona göre yapılarak öncelik daha eskiye verilerek düzgün bir akış sağlanır örneğin konumuz bir şairin eseri ise bu yöntem uygulanır: şairin biligleri hayatın akışına göre düzenlenerek doğumundan ölümüne kadar sırasıyla anlatılır ve bunun dışına çıkılmıyacak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2- Sebep sonuç ilişkisine göre bilgileri düzenlemek</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l"/>
            <a:r>
              <a:rPr lang="tr-TR" dirty="0" smtClean="0"/>
              <a:t>Sebep sonuç ilişkisi her zaman bilimsel ve hatta sosyel konolarda da önemli olmuştur çünkü bilimsel tezler her zaman kanıtlanmaya mecbürdür. Örneğin: konumuz birinci körffez savaşıysa biz bu konuyu ilk önce sebepleri sıralarız daha sonra her sebebin doğurduğu sonuç ya da sonuçları veririz</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3-Basitten karmaşığa göre bilgileri düzenlemek</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l"/>
            <a:r>
              <a:rPr lang="tr-TR" dirty="0" smtClean="0"/>
              <a:t>Özellikle bilimsel ve seviyesi farklı aşamlarda geçerli olan bir yöntemdir ve burada konuya drek dalınmaz yada giriş yapılmaz kısaca basitten ilk önca girişsel bilgiler sunulur ve daha sonra konu gereği basitten doğan zor konu ve sonuçlar ele alınır. Örneğin: konumuz su ile ilgilise biz ilk önca konuyu basit tutup her kesin anlıyacağı bir dille suyun öznel sıfatlarını daha sonra zor olan nesnel bilimsel sıfatları anlatılır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4- Yere göre göre bilgileri düzenlemek</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l"/>
            <a:r>
              <a:rPr lang="tr-TR" dirty="0" smtClean="0"/>
              <a:t>İlk şeklin biraz uzantısı gibi görülen bir çalışma yapılarak konunun mekansal yapısı gözönünde bulundurularak bu sefer zaman akışı değil yer ve oradaki ister coğrafi ister sosyal şartlar göz önünde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Giriş (Serim) bölümü[</a:t>
            </a:r>
            <a:r>
              <a:rPr lang="tr-TR" dirty="0" smtClean="0">
                <a:hlinkClick r:id="rId2" tooltip="Değiştirilen bölüm: Giriş (Serim) bölümü"/>
              </a:rPr>
              <a:t>değiştir</a:t>
            </a:r>
            <a:r>
              <a:rPr lang="tr-TR" dirty="0" smtClean="0"/>
              <a:t> | </a:t>
            </a:r>
            <a:r>
              <a:rPr lang="tr-TR" dirty="0" smtClean="0">
                <a:hlinkClick r:id="rId3" tooltip="Değiştirilen bölüm: Giriş (Serim) bölümü"/>
              </a:rPr>
              <a:t>kaynağı değiştir</a:t>
            </a:r>
            <a:r>
              <a:rPr lang="tr-TR" dirty="0" smtClean="0"/>
              <a:t>]</a:t>
            </a:r>
            <a:r>
              <a:rPr lang="en-US" dirty="0" smtClean="0"/>
              <a:t/>
            </a:r>
            <a:br>
              <a:rPr lang="en-US" dirty="0" smtClean="0"/>
            </a:br>
            <a:endParaRPr lang="ar-IQ" dirty="0"/>
          </a:p>
        </p:txBody>
      </p:sp>
      <p:sp>
        <p:nvSpPr>
          <p:cNvPr id="3" name="Content Placeholder 2"/>
          <p:cNvSpPr>
            <a:spLocks noGrp="1"/>
          </p:cNvSpPr>
          <p:nvPr>
            <p:ph idx="1"/>
          </p:nvPr>
        </p:nvSpPr>
        <p:spPr>
          <a:xfrm>
            <a:off x="612648" y="1600200"/>
            <a:ext cx="8153400" cy="5043510"/>
          </a:xfrm>
        </p:spPr>
        <p:txBody>
          <a:bodyPr>
            <a:normAutofit fontScale="77500" lnSpcReduction="20000"/>
          </a:bodyPr>
          <a:lstStyle/>
          <a:p>
            <a:pPr algn="l"/>
            <a:r>
              <a:rPr lang="tr-TR" dirty="0" smtClean="0"/>
              <a:t>Düşünceleri düzgün bir şekilde sıralama ve ifade etmeyi sağlamak amacıyla kompozisyon kurallarından faydalanılır. Yazılı kompozisyon en az 3 bölümden oluşur. Bunlar; giriş, gelişme ve sonuç bölümleridir.</a:t>
            </a:r>
            <a:endParaRPr lang="en-US" dirty="0" smtClean="0"/>
          </a:p>
          <a:p>
            <a:pPr algn="l"/>
            <a:r>
              <a:rPr lang="tr-TR" dirty="0" smtClean="0"/>
              <a:t>1- Verilen bir konuyu açıklayabilmek için önce açıklanması gereken düşünce bulunur ve bu düşünce giriş bölümünde belirtilir. </a:t>
            </a:r>
          </a:p>
          <a:p>
            <a:pPr algn="l"/>
            <a:r>
              <a:rPr lang="tr-TR" dirty="0" smtClean="0"/>
              <a:t>2- Giriş bölümü kompozisyonun en kısa bölümlerindendir. Bu bölümde sadece açıklanması gereken düşünce belirtilir.</a:t>
            </a:r>
          </a:p>
          <a:p>
            <a:pPr algn="l"/>
            <a:r>
              <a:rPr lang="tr-TR" dirty="0" smtClean="0"/>
              <a:t>3-  Bu bölümde örnek verilmez ve açıklama yapılmaz. Kısa ve öz bilgi verilmelidir. </a:t>
            </a:r>
          </a:p>
          <a:p>
            <a:pPr algn="l"/>
            <a:r>
              <a:rPr lang="tr-TR" dirty="0" smtClean="0"/>
              <a:t>4- Ayrıca giriş cümlelerinde noktalama işaretlerine de dikkat edilmelidir.</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Paragrafland</a:t>
            </a:r>
            <a:r>
              <a:rPr lang="tr-TR" dirty="0" smtClean="0"/>
              <a:t>ı</a:t>
            </a:r>
            <a:r>
              <a:rPr lang="en-US" dirty="0" err="1" smtClean="0"/>
              <a:t>rma</a:t>
            </a:r>
            <a:endParaRPr lang="en-US" dirty="0"/>
          </a:p>
        </p:txBody>
      </p:sp>
      <p:sp>
        <p:nvSpPr>
          <p:cNvPr id="3" name="Content Placeholder 2"/>
          <p:cNvSpPr>
            <a:spLocks noGrp="1"/>
          </p:cNvSpPr>
          <p:nvPr>
            <p:ph idx="1"/>
          </p:nvPr>
        </p:nvSpPr>
        <p:spPr/>
        <p:txBody>
          <a:bodyPr/>
          <a:lstStyle/>
          <a:p>
            <a:pPr algn="l"/>
            <a:r>
              <a:rPr lang="tr-TR" dirty="0" smtClean="0"/>
              <a:t>Paragraflar düşünce topluluklarıdır. Düşünceler değiştikçe yeni paragraflar yapılır. Her zaman paragraflar birer küçük kompozisyonlardırlar.</a:t>
            </a:r>
          </a:p>
          <a:p>
            <a:pPr algn="l"/>
            <a:r>
              <a:rPr lang="tr-TR" dirty="0" smtClean="0"/>
              <a:t>Paragrafların yapısı</a:t>
            </a:r>
          </a:p>
          <a:p>
            <a:pPr algn="l"/>
            <a:r>
              <a:rPr lang="tr-TR" dirty="0" smtClean="0"/>
              <a:t>1- giriş cümlesi.</a:t>
            </a:r>
          </a:p>
          <a:p>
            <a:pPr algn="l"/>
            <a:r>
              <a:rPr lang="tr-TR" dirty="0" smtClean="0"/>
              <a:t>2- gelişim cümlesi.</a:t>
            </a:r>
          </a:p>
          <a:p>
            <a:pPr algn="l"/>
            <a:r>
              <a:rPr lang="tr-TR" dirty="0" smtClean="0"/>
              <a:t>3- sonuç cümlesi.</a:t>
            </a:r>
          </a:p>
          <a:p>
            <a:pPr algn="l"/>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paragraf </a:t>
            </a:r>
            <a:endParaRPr lang="en-US" dirty="0"/>
          </a:p>
        </p:txBody>
      </p:sp>
      <p:sp>
        <p:nvSpPr>
          <p:cNvPr id="3" name="Content Placeholder 2"/>
          <p:cNvSpPr>
            <a:spLocks noGrp="1"/>
          </p:cNvSpPr>
          <p:nvPr>
            <p:ph idx="1"/>
          </p:nvPr>
        </p:nvSpPr>
        <p:spPr/>
        <p:txBody>
          <a:bodyPr/>
          <a:lstStyle/>
          <a:p>
            <a:pPr algn="l"/>
            <a:r>
              <a:rPr lang="tr-TR" dirty="0" smtClean="0"/>
              <a:t>İleri insan bilgili ve hünerli insan değildir. Bilgi ve hüner her keste bulunur. İleri insan bir ülküye bağlanadır. Buda küçük yaşta ailede kazandırılır. Doğru sölemeyi büyüklerimizi saymayı ailemiz öğretir. </a:t>
            </a:r>
            <a:r>
              <a:rPr lang="tr-TR" smtClean="0"/>
              <a:t>Bunun için ailemizin hayatımızdaki yeri büyüktür.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Paragrafland</a:t>
            </a:r>
            <a:r>
              <a:rPr lang="tr-TR" dirty="0" smtClean="0"/>
              <a:t>ırmada düşünceleri geliştirme yöntemleri</a:t>
            </a:r>
            <a:endParaRPr lang="en-US" dirty="0"/>
          </a:p>
        </p:txBody>
      </p:sp>
      <p:sp>
        <p:nvSpPr>
          <p:cNvPr id="3" name="Content Placeholder 2"/>
          <p:cNvSpPr>
            <a:spLocks noGrp="1"/>
          </p:cNvSpPr>
          <p:nvPr>
            <p:ph idx="1"/>
          </p:nvPr>
        </p:nvSpPr>
        <p:spPr/>
        <p:txBody>
          <a:bodyPr/>
          <a:lstStyle/>
          <a:p>
            <a:pPr algn="l"/>
            <a:r>
              <a:rPr lang="tr-TR" dirty="0" smtClean="0"/>
              <a:t>1-tanımlama</a:t>
            </a:r>
          </a:p>
          <a:p>
            <a:pPr algn="l"/>
            <a:r>
              <a:rPr lang="tr-TR" dirty="0" smtClean="0"/>
              <a:t>2-karşılaştırma</a:t>
            </a:r>
          </a:p>
          <a:p>
            <a:pPr algn="l"/>
            <a:r>
              <a:rPr lang="tr-TR" dirty="0" smtClean="0"/>
              <a:t>3- örnekleme</a:t>
            </a:r>
          </a:p>
          <a:p>
            <a:pPr algn="l"/>
            <a:r>
              <a:rPr lang="tr-TR" dirty="0" smtClean="0"/>
              <a:t>4-tanık gösterme</a:t>
            </a:r>
          </a:p>
          <a:p>
            <a:pPr algn="l"/>
            <a:r>
              <a:rPr lang="tr-TR" dirty="0" smtClean="0"/>
              <a:t>5-İstatisitki bilgiler sunmak</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Anlatım biçmini belirleme</a:t>
            </a:r>
            <a:br>
              <a:rPr lang="tr-TR" dirty="0" smtClean="0"/>
            </a:br>
            <a:r>
              <a:rPr lang="tr-TR" dirty="0" smtClean="0"/>
              <a:t>1-Açıklama biçmi</a:t>
            </a:r>
            <a:endParaRPr lang="en-US" dirty="0"/>
          </a:p>
        </p:txBody>
      </p:sp>
      <p:sp>
        <p:nvSpPr>
          <p:cNvPr id="3" name="Content Placeholder 2"/>
          <p:cNvSpPr>
            <a:spLocks noGrp="1"/>
          </p:cNvSpPr>
          <p:nvPr>
            <p:ph idx="1"/>
          </p:nvPr>
        </p:nvSpPr>
        <p:spPr/>
        <p:txBody>
          <a:bodyPr>
            <a:normAutofit/>
          </a:bodyPr>
          <a:lstStyle/>
          <a:p>
            <a:pPr algn="l">
              <a:buNone/>
            </a:pPr>
            <a:r>
              <a:rPr lang="tr-TR" dirty="0" smtClean="0"/>
              <a:t>1-Açıklama biçmini seçmek(amaç öğrenmek olacaktır) </a:t>
            </a:r>
          </a:p>
          <a:p>
            <a:pPr algn="l">
              <a:buNone/>
            </a:pPr>
            <a:r>
              <a:rPr lang="tr-TR" dirty="0" smtClean="0"/>
              <a:t>Makala- bilimsel çalışma- rapor- araştırma</a:t>
            </a:r>
          </a:p>
          <a:p>
            <a:pPr algn="l">
              <a:buNone/>
            </a:pPr>
            <a:r>
              <a:rPr lang="tr-TR" dirty="0" smtClean="0"/>
              <a:t>Yöntemler 1-tanıtma 2- karşılaştırma 3- istatistiki bilgiler sunmak.</a:t>
            </a:r>
          </a:p>
          <a:p>
            <a:pPr algn="l">
              <a:buNone/>
            </a:pPr>
            <a:r>
              <a:rPr lang="tr-TR"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2- Tartışma Biçmi</a:t>
            </a:r>
            <a:endParaRPr lang="en-US" dirty="0"/>
          </a:p>
        </p:txBody>
      </p:sp>
      <p:sp>
        <p:nvSpPr>
          <p:cNvPr id="3" name="Content Placeholder 2"/>
          <p:cNvSpPr>
            <a:spLocks noGrp="1"/>
          </p:cNvSpPr>
          <p:nvPr>
            <p:ph idx="1"/>
          </p:nvPr>
        </p:nvSpPr>
        <p:spPr/>
        <p:txBody>
          <a:bodyPr/>
          <a:lstStyle/>
          <a:p>
            <a:pPr algn="l">
              <a:buNone/>
            </a:pPr>
            <a:endParaRPr lang="tr-TR" dirty="0" smtClean="0"/>
          </a:p>
          <a:p>
            <a:pPr algn="l">
              <a:buNone/>
            </a:pPr>
            <a:r>
              <a:rPr lang="tr-TR" dirty="0" smtClean="0"/>
              <a:t>2- Tartışma (amaç yerleşmiş kanıları değiştirmektir) </a:t>
            </a:r>
          </a:p>
          <a:p>
            <a:pPr algn="l">
              <a:buNone/>
            </a:pPr>
            <a:r>
              <a:rPr lang="tr-TR" dirty="0" smtClean="0"/>
              <a:t>Münazara- açık oturum- tartışma makale</a:t>
            </a:r>
          </a:p>
          <a:p>
            <a:pPr algn="l">
              <a:buNone/>
            </a:pPr>
            <a:r>
              <a:rPr lang="tr-TR" dirty="0" smtClean="0"/>
              <a:t>Yöntemler  1- karşılaştırma  2- istatistiki bilgileri sunmak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3- Betimleme Biçmi</a:t>
            </a:r>
            <a:endParaRPr lang="en-US" dirty="0"/>
          </a:p>
        </p:txBody>
      </p:sp>
      <p:sp>
        <p:nvSpPr>
          <p:cNvPr id="3" name="Content Placeholder 2"/>
          <p:cNvSpPr>
            <a:spLocks noGrp="1"/>
          </p:cNvSpPr>
          <p:nvPr>
            <p:ph idx="1"/>
          </p:nvPr>
        </p:nvSpPr>
        <p:spPr/>
        <p:txBody>
          <a:bodyPr>
            <a:normAutofit fontScale="92500" lnSpcReduction="10000"/>
          </a:bodyPr>
          <a:lstStyle/>
          <a:p>
            <a:pPr algn="just" rtl="0"/>
            <a:r>
              <a:rPr lang="tr-TR" dirty="0" smtClean="0"/>
              <a:t>Betimleme biçmi yani tasvir etme biçmi(amaç izlenim kazandırmak olacak)</a:t>
            </a:r>
          </a:p>
          <a:p>
            <a:pPr algn="just" rtl="0"/>
            <a:r>
              <a:rPr lang="tr-TR" dirty="0" smtClean="0"/>
              <a:t>Bunun için paragraflarda düşünceleri geliştirmek için örnekleme yöntemi kullanılacaktır.</a:t>
            </a:r>
          </a:p>
          <a:p>
            <a:pPr algn="just" rtl="0"/>
            <a:r>
              <a:rPr lang="tr-TR" dirty="0" smtClean="0"/>
              <a:t>İki çeşit betimleme vardır </a:t>
            </a:r>
          </a:p>
          <a:p>
            <a:pPr algn="just" rtl="0"/>
            <a:r>
              <a:rPr lang="tr-TR" dirty="0" smtClean="0"/>
              <a:t>1-teknik betimleme</a:t>
            </a:r>
          </a:p>
          <a:p>
            <a:pPr algn="just" rtl="0"/>
            <a:r>
              <a:rPr lang="tr-TR" dirty="0" smtClean="0"/>
              <a:t>2-öznel betimleme</a:t>
            </a:r>
          </a:p>
          <a:p>
            <a:pPr algn="just" rtl="0"/>
            <a:r>
              <a:rPr lang="tr-TR" dirty="0" smtClean="0"/>
              <a:t>Bu biçim biyografik ve özgeçmiş koularında tercih edilir.</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4-Öyküleme Biçmi</a:t>
            </a:r>
            <a:endParaRPr lang="en-US" dirty="0"/>
          </a:p>
        </p:txBody>
      </p:sp>
      <p:sp>
        <p:nvSpPr>
          <p:cNvPr id="3" name="Content Placeholder 2"/>
          <p:cNvSpPr>
            <a:spLocks noGrp="1"/>
          </p:cNvSpPr>
          <p:nvPr>
            <p:ph idx="1"/>
          </p:nvPr>
        </p:nvSpPr>
        <p:spPr/>
        <p:txBody>
          <a:bodyPr/>
          <a:lstStyle/>
          <a:p>
            <a:pPr algn="just" rtl="0"/>
            <a:r>
              <a:rPr lang="tr-TR" dirty="0" smtClean="0"/>
              <a:t>Bu biçimden amaç insaları eylem içine almak olacaktır.</a:t>
            </a:r>
          </a:p>
          <a:p>
            <a:pPr algn="just" rtl="0"/>
            <a:r>
              <a:rPr lang="tr-TR" dirty="0" smtClean="0"/>
              <a:t>Bunun için paragraflarda düşünceleri geliştirmek için örnekleme yöntemi kullanılacaktır.</a:t>
            </a:r>
          </a:p>
          <a:p>
            <a:pPr algn="just" rtl="0"/>
            <a:r>
              <a:rPr lang="tr-TR" dirty="0" smtClean="0"/>
              <a:t>Bu biçmi daha fazla sosyal konu ve edebiyat alanlarında kullanırız.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Gelişme (Düğüm) bölümü[</a:t>
            </a:r>
            <a:r>
              <a:rPr lang="tr-TR" dirty="0" smtClean="0">
                <a:hlinkClick r:id="rId2" tooltip="Değiştirilen bölüm: Gelişme (Düğüm) bölümü"/>
              </a:rPr>
              <a:t>değiştir</a:t>
            </a:r>
            <a:r>
              <a:rPr lang="tr-TR" dirty="0" smtClean="0"/>
              <a:t> | </a:t>
            </a:r>
            <a:r>
              <a:rPr lang="tr-TR" dirty="0" smtClean="0">
                <a:hlinkClick r:id="rId3" tooltip="Değiştirilen bölüm: Gelişme (Düğüm) bölümü"/>
              </a:rPr>
              <a:t>kaynağı değiştir</a:t>
            </a:r>
            <a:endParaRPr lang="ar-IQ" dirty="0"/>
          </a:p>
        </p:txBody>
      </p:sp>
      <p:sp>
        <p:nvSpPr>
          <p:cNvPr id="3" name="Content Placeholder 2"/>
          <p:cNvSpPr>
            <a:spLocks noGrp="1"/>
          </p:cNvSpPr>
          <p:nvPr>
            <p:ph idx="1"/>
          </p:nvPr>
        </p:nvSpPr>
        <p:spPr/>
        <p:txBody>
          <a:bodyPr>
            <a:normAutofit fontScale="77500" lnSpcReduction="20000"/>
          </a:bodyPr>
          <a:lstStyle/>
          <a:p>
            <a:pPr algn="l"/>
            <a:r>
              <a:rPr lang="tr-TR" dirty="0" smtClean="0"/>
              <a:t>1-Gelişme bölümünde, giriş bölümünde belirtilen düşünce geniş bir şekilde açıklanır.</a:t>
            </a:r>
          </a:p>
          <a:p>
            <a:pPr algn="l"/>
            <a:r>
              <a:rPr lang="tr-TR" dirty="0" smtClean="0"/>
              <a:t>2-  Bu bölümde örnek verilmesi gerekiyorsa örnek verilir.</a:t>
            </a:r>
          </a:p>
          <a:p>
            <a:pPr algn="l"/>
            <a:r>
              <a:rPr lang="tr-TR" dirty="0" smtClean="0"/>
              <a:t>3- Ancak örneğin diye başlanılmaz, örneğin sözcüğü kullanılmaz.</a:t>
            </a:r>
          </a:p>
          <a:p>
            <a:pPr algn="l"/>
            <a:r>
              <a:rPr lang="tr-TR" dirty="0" smtClean="0"/>
              <a:t>4- Verilen örnek birden fazla olmamalıdır.</a:t>
            </a:r>
          </a:p>
          <a:p>
            <a:pPr algn="l"/>
            <a:r>
              <a:rPr lang="tr-TR" dirty="0" smtClean="0"/>
              <a:t>5- Gelişme bölümü bir paragraftan fazla olabilir. İlk paragrafta anlatılan konunun devamı gibidir ama daha geniş ve açıklayıcı bir şekilde olmalıdır.</a:t>
            </a:r>
          </a:p>
          <a:p>
            <a:pPr algn="l"/>
            <a:r>
              <a:rPr lang="tr-TR" dirty="0" smtClean="0"/>
              <a:t>6- Giriş ve sonuçtan daha çok yazılmalıdır.</a:t>
            </a:r>
          </a:p>
          <a:p>
            <a:pPr algn="l"/>
            <a:r>
              <a:rPr lang="tr-TR" dirty="0" smtClean="0"/>
              <a:t>7- Konular daha fazla açılmalıdır. Konu ayrıntılarıyla anlatılır."Ne olacak?" diye merak edilen bölümdür.</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Sonuç (Çözüm) bölümü[</a:t>
            </a:r>
            <a:r>
              <a:rPr lang="tr-TR" dirty="0" smtClean="0">
                <a:hlinkClick r:id="rId2" tooltip="Değiştirilen bölüm: Sonuç (Çözüm) bölümü"/>
              </a:rPr>
              <a:t>değiştir</a:t>
            </a:r>
            <a:r>
              <a:rPr lang="tr-TR" dirty="0" smtClean="0"/>
              <a:t> | </a:t>
            </a:r>
            <a:r>
              <a:rPr lang="tr-TR" dirty="0" smtClean="0">
                <a:hlinkClick r:id="rId3" tooltip="Değiştirilen bölüm: Sonuç (Çözüm) bölümü"/>
              </a:rPr>
              <a:t>kaynağı değiştir</a:t>
            </a:r>
            <a:r>
              <a:rPr lang="tr-TR" dirty="0" smtClean="0"/>
              <a:t>]</a:t>
            </a:r>
            <a:r>
              <a:rPr lang="en-US" smtClean="0"/>
              <a:t/>
            </a:r>
            <a:br>
              <a:rPr lang="en-US" smtClean="0"/>
            </a:br>
            <a:endParaRPr lang="ar-IQ"/>
          </a:p>
        </p:txBody>
      </p:sp>
      <p:sp>
        <p:nvSpPr>
          <p:cNvPr id="3" name="Content Placeholder 2"/>
          <p:cNvSpPr>
            <a:spLocks noGrp="1"/>
          </p:cNvSpPr>
          <p:nvPr>
            <p:ph idx="1"/>
          </p:nvPr>
        </p:nvSpPr>
        <p:spPr/>
        <p:txBody>
          <a:bodyPr>
            <a:normAutofit fontScale="85000" lnSpcReduction="20000"/>
          </a:bodyPr>
          <a:lstStyle/>
          <a:p>
            <a:pPr algn="l"/>
            <a:r>
              <a:rPr lang="tr-TR" dirty="0" smtClean="0"/>
              <a:t>1- Sonuç bölümünde, giriş ve gelişmenin ortak düşüncesi yani ana düşünce yazılır. </a:t>
            </a:r>
          </a:p>
          <a:p>
            <a:pPr algn="l"/>
            <a:r>
              <a:rPr lang="tr-TR" dirty="0" smtClean="0"/>
              <a:t>2- Bu bölüm yazılı anlatımın diğer kısa bölümünden biridir.</a:t>
            </a:r>
          </a:p>
          <a:p>
            <a:pPr algn="l"/>
            <a:r>
              <a:rPr lang="tr-TR" dirty="0" smtClean="0"/>
              <a:t>3- Bu bölümde de dikkat edilmesi gereken önemli özellik fazla ayrıntıya girmemektir.Yine kısa ve öz olmalıdır. Çıkarılan ana düşünceyi anlatır.</a:t>
            </a:r>
          </a:p>
          <a:p>
            <a:pPr algn="l"/>
            <a:r>
              <a:rPr lang="tr-TR" dirty="0" smtClean="0"/>
              <a:t>4- Giriş ve gelişmeden daha kısa olmalıdır.</a:t>
            </a:r>
            <a:endParaRPr lang="en-US" dirty="0" smtClean="0"/>
          </a:p>
          <a:p>
            <a:pPr algn="l"/>
            <a:r>
              <a:rPr lang="tr-TR" dirty="0" smtClean="0"/>
              <a:t>5- Kompozisyonda sadece 3 bölüm olmak zorunda değildir. Birden fazla gelişme bölümü de olabilir.</a:t>
            </a:r>
            <a:endParaRPr lang="en-US" dirty="0" smtClean="0"/>
          </a:p>
          <a:p>
            <a:pPr algn="l"/>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1-Konu</a:t>
            </a:r>
            <a:endParaRPr lang="en-US" dirty="0"/>
          </a:p>
        </p:txBody>
      </p:sp>
      <p:sp>
        <p:nvSpPr>
          <p:cNvPr id="3" name="Content Placeholder 2"/>
          <p:cNvSpPr>
            <a:spLocks noGrp="1"/>
          </p:cNvSpPr>
          <p:nvPr>
            <p:ph idx="1"/>
          </p:nvPr>
        </p:nvSpPr>
        <p:spPr/>
        <p:txBody>
          <a:bodyPr>
            <a:noAutofit/>
          </a:bodyPr>
          <a:lstStyle/>
          <a:p>
            <a:pPr algn="just" rtl="0"/>
            <a:r>
              <a:rPr lang="en-US" dirty="0" err="1" smtClean="0"/>
              <a:t>Konu</a:t>
            </a:r>
            <a:r>
              <a:rPr lang="en-US" dirty="0" smtClean="0"/>
              <a:t>:</a:t>
            </a:r>
          </a:p>
          <a:p>
            <a:pPr algn="just" rtl="0"/>
            <a:r>
              <a:rPr lang="en-US" b="1" i="1" dirty="0" smtClean="0"/>
              <a:t>        </a:t>
            </a:r>
            <a:r>
              <a:rPr lang="tr-TR" b="1" i="1" dirty="0" err="1" smtClean="0"/>
              <a:t>G</a:t>
            </a:r>
            <a:r>
              <a:rPr lang="en-US" b="1" i="1" dirty="0" err="1" smtClean="0"/>
              <a:t>enel</a:t>
            </a:r>
            <a:r>
              <a:rPr lang="en-US" b="1" i="1" dirty="0" smtClean="0"/>
              <a:t> </a:t>
            </a:r>
            <a:r>
              <a:rPr lang="tr-TR" b="1" i="1" dirty="0" smtClean="0"/>
              <a:t>K</a:t>
            </a:r>
            <a:r>
              <a:rPr lang="en-US" b="1" i="1" dirty="0" err="1" smtClean="0"/>
              <a:t>onular</a:t>
            </a:r>
            <a:endParaRPr lang="tr-TR" b="1" i="1" dirty="0" smtClean="0"/>
          </a:p>
          <a:p>
            <a:pPr algn="l" rtl="0"/>
            <a:r>
              <a:rPr lang="tr-TR" dirty="0" smtClean="0"/>
              <a:t> Her hangi bir kelime ve kavram genel konu </a:t>
            </a:r>
            <a:r>
              <a:rPr lang="tr-TR" b="1" i="1" dirty="0" smtClean="0"/>
              <a:t>olabilir </a:t>
            </a:r>
            <a:r>
              <a:rPr lang="en-US" b="1" i="1" dirty="0" smtClean="0"/>
              <a:t>                        </a:t>
            </a:r>
            <a:r>
              <a:rPr lang="tr-TR" b="1" i="1" dirty="0" smtClean="0"/>
              <a:t>Sı</a:t>
            </a:r>
            <a:r>
              <a:rPr lang="en-US" b="1" i="1" dirty="0" smtClean="0"/>
              <a:t>n</a:t>
            </a:r>
            <a:r>
              <a:rPr lang="tr-TR" b="1" i="1" dirty="0" smtClean="0"/>
              <a:t>ı</a:t>
            </a:r>
            <a:r>
              <a:rPr lang="en-US" b="1" i="1" dirty="0" err="1" smtClean="0"/>
              <a:t>rland</a:t>
            </a:r>
            <a:r>
              <a:rPr lang="tr-TR" b="1" i="1" dirty="0" smtClean="0"/>
              <a:t>ı</a:t>
            </a:r>
            <a:r>
              <a:rPr lang="en-US" b="1" i="1" dirty="0" smtClean="0"/>
              <a:t>r</a:t>
            </a:r>
            <a:r>
              <a:rPr lang="tr-TR" b="1" i="1" dirty="0" smtClean="0"/>
              <a:t>ı</a:t>
            </a:r>
            <a:r>
              <a:rPr lang="en-US" b="1" i="1" dirty="0" smtClean="0"/>
              <a:t>lm</a:t>
            </a:r>
            <a:r>
              <a:rPr lang="tr-TR" b="1" i="1" dirty="0" smtClean="0"/>
              <a:t>ış</a:t>
            </a:r>
            <a:r>
              <a:rPr lang="en-US" b="1" i="1" dirty="0" smtClean="0"/>
              <a:t> </a:t>
            </a:r>
            <a:r>
              <a:rPr lang="tr-TR" b="1" i="1" dirty="0" smtClean="0"/>
              <a:t>K</a:t>
            </a:r>
            <a:r>
              <a:rPr lang="en-US" b="1" i="1" dirty="0" err="1" smtClean="0"/>
              <a:t>onular</a:t>
            </a:r>
            <a:endParaRPr lang="tr-TR" b="1" i="1" dirty="0" smtClean="0"/>
          </a:p>
          <a:p>
            <a:pPr algn="l" rtl="0"/>
            <a:r>
              <a:rPr lang="tr-TR" dirty="0" smtClean="0"/>
              <a:t>Sınrlandırmada basamaklandırma yöntemi kullanılarak </a:t>
            </a:r>
          </a:p>
          <a:p>
            <a:pPr algn="just" rtl="0"/>
            <a:r>
              <a:rPr lang="tr-TR" dirty="0" smtClean="0"/>
              <a:t>bir konun sınırı çizilir ve hazırlanır.</a:t>
            </a:r>
          </a:p>
          <a:p>
            <a:pPr lvl="8" algn="just" rtl="0"/>
            <a:endParaRPr lang="en-US" sz="3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smtClean="0"/>
              <a:t>Neye göre sınırlandırma yapılır</a:t>
            </a:r>
            <a:br>
              <a:rPr lang="tr-TR" b="1" i="1" dirty="0" smtClean="0"/>
            </a:br>
            <a:endParaRPr lang="en-US" dirty="0"/>
          </a:p>
        </p:txBody>
      </p:sp>
      <p:sp>
        <p:nvSpPr>
          <p:cNvPr id="3" name="Content Placeholder 2"/>
          <p:cNvSpPr>
            <a:spLocks noGrp="1"/>
          </p:cNvSpPr>
          <p:nvPr>
            <p:ph idx="1"/>
          </p:nvPr>
        </p:nvSpPr>
        <p:spPr/>
        <p:txBody>
          <a:bodyPr/>
          <a:lstStyle/>
          <a:p>
            <a:pPr algn="just" rtl="0"/>
            <a:endParaRPr lang="tr-TR" dirty="0" smtClean="0"/>
          </a:p>
          <a:p>
            <a:pPr algn="just" rtl="0"/>
            <a:r>
              <a:rPr lang="tr-TR" dirty="0" smtClean="0"/>
              <a:t>1- ilgi ve bilgiye göre sınırlandırma yapılır</a:t>
            </a:r>
          </a:p>
          <a:p>
            <a:pPr algn="just" rtl="0"/>
            <a:r>
              <a:rPr lang="tr-TR" dirty="0" smtClean="0"/>
              <a:t>2- süreye göre sınırlandırma yapılır</a:t>
            </a:r>
          </a:p>
          <a:p>
            <a:pPr algn="just" rtl="0"/>
            <a:r>
              <a:rPr lang="tr-TR" dirty="0" smtClean="0"/>
              <a:t>3- dinliyeciye göre yada okuyucuya göre sınırlandırma yapılır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Konu bulmak </a:t>
            </a:r>
            <a:endParaRPr lang="en-US" dirty="0"/>
          </a:p>
        </p:txBody>
      </p:sp>
      <p:sp>
        <p:nvSpPr>
          <p:cNvPr id="3" name="Content Placeholder 2"/>
          <p:cNvSpPr>
            <a:spLocks noGrp="1"/>
          </p:cNvSpPr>
          <p:nvPr>
            <p:ph idx="1"/>
          </p:nvPr>
        </p:nvSpPr>
        <p:spPr/>
        <p:txBody>
          <a:bodyPr>
            <a:normAutofit fontScale="92500" lnSpcReduction="10000"/>
          </a:bodyPr>
          <a:lstStyle/>
          <a:p>
            <a:pPr algn="l"/>
            <a:r>
              <a:rPr lang="tr-TR" dirty="0" smtClean="0"/>
              <a:t>Konu </a:t>
            </a:r>
          </a:p>
          <a:p>
            <a:pPr algn="l"/>
            <a:r>
              <a:rPr lang="tr-TR" dirty="0" smtClean="0"/>
              <a:t>         Konuyu bulmada dikkat edilmesi gereken şeyler.</a:t>
            </a:r>
          </a:p>
          <a:p>
            <a:pPr algn="l"/>
            <a:r>
              <a:rPr lang="tr-TR" dirty="0" smtClean="0"/>
              <a:t>1- maddesini bulmak yani genel konu nedir.</a:t>
            </a:r>
          </a:p>
          <a:p>
            <a:pPr algn="l"/>
            <a:r>
              <a:rPr lang="tr-TR" dirty="0" smtClean="0"/>
              <a:t>2- anahatar kavramları bulmak yani Tümleçler.</a:t>
            </a:r>
          </a:p>
          <a:p>
            <a:pPr marL="36576" indent="0" algn="l">
              <a:buNone/>
            </a:pPr>
            <a:r>
              <a:rPr lang="tr-TR" dirty="0" smtClean="0"/>
              <a:t>3- görüş açısını belirlemek.</a:t>
            </a:r>
          </a:p>
          <a:p>
            <a:pPr marL="36576" indent="0" algn="l">
              <a:buNone/>
            </a:pPr>
            <a:r>
              <a:rPr lang="tr-TR" dirty="0" smtClean="0"/>
              <a:t>- Oykulların </a:t>
            </a:r>
            <a:r>
              <a:rPr lang="tr-TR" dirty="0"/>
              <a:t>gelişimi Çağdaş eğitim ve </a:t>
            </a:r>
            <a:r>
              <a:rPr lang="tr-TR" dirty="0" smtClean="0"/>
              <a:t>ülkeye etkisi</a:t>
            </a:r>
          </a:p>
          <a:p>
            <a:pPr marL="36576" indent="0" algn="l">
              <a:buNone/>
            </a:pPr>
            <a:r>
              <a:rPr lang="tr-TR" dirty="0" smtClean="0"/>
              <a:t>- Sağlam bir ekonominin temelleri ve gençlik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609600" y="427038"/>
            <a:ext cx="7467600" cy="1143000"/>
          </a:xfrm>
          <a:prstGeom prst="rect">
            <a:avLst/>
          </a:prstGeom>
        </p:spPr>
        <p:txBody>
          <a:bodyPr vert="horz" lIns="45720" rIns="45720" anchor="ctr">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600" b="0" i="0" u="none" strike="noStrike" kern="1200" cap="none" spc="0" normalizeH="0" baseline="0" noProof="0" dirty="0" err="1" smtClean="0">
                <a:ln>
                  <a:noFill/>
                </a:ln>
                <a:solidFill>
                  <a:schemeClr val="tx1"/>
                </a:solidFill>
                <a:effectLst/>
                <a:uLnTx/>
                <a:uFillTx/>
                <a:latin typeface="+mj-lt"/>
                <a:ea typeface="+mj-ea"/>
                <a:cs typeface="+mj-cs"/>
              </a:rPr>
              <a:t>Anlatacaklarimizi</a:t>
            </a:r>
            <a:r>
              <a:rPr kumimoji="0" lang="en-US" sz="46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600" b="0" i="0" u="none" strike="noStrike" kern="1200" cap="none" spc="0" normalizeH="0" baseline="0" noProof="0" dirty="0" err="1" smtClean="0">
                <a:ln>
                  <a:noFill/>
                </a:ln>
                <a:solidFill>
                  <a:schemeClr val="tx1"/>
                </a:solidFill>
                <a:effectLst/>
                <a:uLnTx/>
                <a:uFillTx/>
                <a:latin typeface="+mj-lt"/>
                <a:ea typeface="+mj-ea"/>
                <a:cs typeface="+mj-cs"/>
              </a:rPr>
              <a:t>bulma</a:t>
            </a:r>
            <a:endParaRPr lang="en-US" sz="4600" dirty="0" smtClean="0">
              <a:latin typeface="+mj-lt"/>
              <a:ea typeface="+mj-ea"/>
              <a:cs typeface="+mj-cs"/>
            </a:endParaRPr>
          </a:p>
          <a:p>
            <a:pPr marL="0" marR="0" lvl="0" indent="0" algn="l" defTabSz="914400" rtl="1" eaLnBrk="1" fontAlgn="auto" latinLnBrk="0" hangingPunct="1">
              <a:lnSpc>
                <a:spcPct val="100000"/>
              </a:lnSpc>
              <a:spcBef>
                <a:spcPct val="0"/>
              </a:spcBef>
              <a:spcAft>
                <a:spcPts val="0"/>
              </a:spcAft>
              <a:buClrTx/>
              <a:buSzTx/>
              <a:buFontTx/>
              <a:buNone/>
              <a:tabLst/>
              <a:defRPr/>
            </a:pPr>
            <a:endParaRPr kumimoji="0" lang="en-US" sz="46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1" eaLnBrk="1" fontAlgn="auto" latinLnBrk="0" hangingPunct="1">
              <a:lnSpc>
                <a:spcPct val="100000"/>
              </a:lnSpc>
              <a:spcBef>
                <a:spcPct val="0"/>
              </a:spcBef>
              <a:spcAft>
                <a:spcPts val="0"/>
              </a:spcAft>
              <a:buClrTx/>
              <a:buSzTx/>
              <a:buFontTx/>
              <a:buNone/>
              <a:tabLst/>
              <a:defRPr/>
            </a:pPr>
            <a:endParaRPr lang="en-US" sz="4600" dirty="0" smtClean="0">
              <a:latin typeface="+mj-lt"/>
              <a:ea typeface="+mj-ea"/>
              <a:cs typeface="+mj-cs"/>
            </a:endParaRPr>
          </a:p>
          <a:p>
            <a:pPr marL="0" marR="0" lvl="0" indent="0" algn="l" defTabSz="914400" rtl="1" eaLnBrk="1" fontAlgn="auto" latinLnBrk="0" hangingPunct="1">
              <a:lnSpc>
                <a:spcPct val="100000"/>
              </a:lnSpc>
              <a:spcBef>
                <a:spcPct val="0"/>
              </a:spcBef>
              <a:spcAft>
                <a:spcPts val="0"/>
              </a:spcAft>
              <a:buClrTx/>
              <a:buSzTx/>
              <a:buFontTx/>
              <a:buNone/>
              <a:tabLst/>
              <a:defRPr/>
            </a:pPr>
            <a:endParaRPr kumimoji="0" lang="ar-IQ" sz="4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609600" y="1752600"/>
            <a:ext cx="7467600" cy="4525963"/>
          </a:xfrm>
          <a:prstGeom prst="rect">
            <a:avLst/>
          </a:prstGeom>
        </p:spPr>
        <p:txBody>
          <a:bodyPr vert="horz">
            <a:normAutofit fontScale="925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Bilgi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toplama</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1-g</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ö</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zleme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ve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ya</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ş</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ad</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klar</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m</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z</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2-yaz</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l</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kaynaklar</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Yaz</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l</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kaynaklardan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faydalanmak</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icin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fi</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ş</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leme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sistemi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kullan</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lacakt</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r.</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1-yazar</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n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soyad</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ve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ad</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2-kitab</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n ad</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3-ba</a:t>
            </a:r>
            <a:r>
              <a:rPr lang="tr-TR" sz="3000" dirty="0" smtClean="0"/>
              <a:t>s</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k</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say</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s</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4-bask</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yeri</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5-bas</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ı</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m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evi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ve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tarihi</a:t>
            </a:r>
            <a:endParaRPr kumimoji="0" lang="ar-IQ"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Anlatacaklarımızı bulmak</a:t>
            </a:r>
            <a:endParaRPr lang="en-US" dirty="0"/>
          </a:p>
        </p:txBody>
      </p:sp>
      <p:sp>
        <p:nvSpPr>
          <p:cNvPr id="3" name="Content Placeholder 2"/>
          <p:cNvSpPr>
            <a:spLocks noGrp="1"/>
          </p:cNvSpPr>
          <p:nvPr>
            <p:ph idx="1"/>
          </p:nvPr>
        </p:nvSpPr>
        <p:spPr/>
        <p:txBody>
          <a:bodyPr/>
          <a:lstStyle/>
          <a:p>
            <a:pPr algn="l"/>
            <a:r>
              <a:rPr lang="tr-TR" dirty="0" smtClean="0"/>
              <a:t>Bilgi toplama.</a:t>
            </a:r>
          </a:p>
          <a:p>
            <a:pPr algn="l"/>
            <a:r>
              <a:rPr lang="tr-TR" dirty="0" smtClean="0"/>
              <a:t>1- Gözlem ve yaşadıklarımızı bulmak.</a:t>
            </a:r>
          </a:p>
          <a:p>
            <a:pPr algn="l"/>
            <a:r>
              <a:rPr lang="tr-TR" dirty="0" smtClean="0"/>
              <a:t>2- Yazılı kaynaklardan faydalanmak.</a:t>
            </a:r>
          </a:p>
          <a:p>
            <a:pPr lvl="1" algn="l"/>
            <a:r>
              <a:rPr lang="tr-TR" dirty="0" smtClean="0"/>
              <a:t>       A-kitaplar</a:t>
            </a:r>
          </a:p>
          <a:p>
            <a:pPr lvl="1" algn="l"/>
            <a:r>
              <a:rPr lang="tr-TR" dirty="0" smtClean="0"/>
              <a:t>       B-dergiler</a:t>
            </a:r>
          </a:p>
          <a:p>
            <a:pPr lvl="1" algn="l"/>
            <a:r>
              <a:rPr lang="tr-TR" dirty="0" smtClean="0"/>
              <a:t>       c-makaleler</a:t>
            </a:r>
          </a:p>
          <a:p>
            <a:pPr lvl="1" algn="l"/>
            <a:r>
              <a:rPr lang="tr-TR" dirty="0" smtClean="0"/>
              <a:t>       d-raportlar</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11986</TotalTime>
  <Words>1142</Words>
  <Application>Microsoft Office PowerPoint</Application>
  <PresentationFormat>On-screen Show (4:3)</PresentationFormat>
  <Paragraphs>153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Kompozisyon </vt:lpstr>
      <vt:lpstr>Giriş (Serim) bölümü[değiştir | kaynağı değiştir] </vt:lpstr>
      <vt:lpstr>Gelişme (Düğüm) bölümü[değiştir | kaynağı değiştir</vt:lpstr>
      <vt:lpstr>Sonuç (Çözüm) bölümü[değiştir | kaynağı değiştir] </vt:lpstr>
      <vt:lpstr>1-Konu</vt:lpstr>
      <vt:lpstr>Neye göre sınırlandırma yapılır </vt:lpstr>
      <vt:lpstr>Konu bulmak </vt:lpstr>
      <vt:lpstr>PowerPoint Presentation</vt:lpstr>
      <vt:lpstr>Anlatacaklarımızı bulmak</vt:lpstr>
      <vt:lpstr>Fiş Sistemi</vt:lpstr>
      <vt:lpstr> Kitaplardan faydalanma yöntemleri</vt:lpstr>
      <vt:lpstr>A- Not alma</vt:lpstr>
      <vt:lpstr>B- Özet çıkarma</vt:lpstr>
      <vt:lpstr>C- Alıntı yapma</vt:lpstr>
      <vt:lpstr>Bilgilerin düzenlenmesi</vt:lpstr>
      <vt:lpstr>1-Zamana göre bilgileri düzenlemek </vt:lpstr>
      <vt:lpstr>2- Sebep sonuç ilişkisine göre bilgileri düzenlemek </vt:lpstr>
      <vt:lpstr>3-Basitten karmaşığa göre bilgileri düzenlemek </vt:lpstr>
      <vt:lpstr>4- Yere göre göre bilgileri düzenlemek </vt:lpstr>
      <vt:lpstr>Paragraflandırma</vt:lpstr>
      <vt:lpstr>Örnek paragraf </vt:lpstr>
      <vt:lpstr>Paragraflandırmada düşünceleri geliştirme yöntemleri</vt:lpstr>
      <vt:lpstr>Anlatım biçmini belirleme 1-Açıklama biçmi</vt:lpstr>
      <vt:lpstr>2- Tartışma Biçmi</vt:lpstr>
      <vt:lpstr>3- Betimleme Biçmi</vt:lpstr>
      <vt:lpstr>4-Öyküleme Biçmi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Kompozisyon </dc:title>
  <dc:creator>sidra</dc:creator>
  <cp:lastModifiedBy>High Tech</cp:lastModifiedBy>
  <cp:revision>78</cp:revision>
  <dcterms:created xsi:type="dcterms:W3CDTF">2013-10-19T18:57:33Z</dcterms:created>
  <dcterms:modified xsi:type="dcterms:W3CDTF">2021-11-07T05:25:45Z</dcterms:modified>
</cp:coreProperties>
</file>