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83" r:id="rId3"/>
    <p:sldId id="263" r:id="rId4"/>
    <p:sldId id="264" r:id="rId5"/>
    <p:sldId id="265" r:id="rId6"/>
    <p:sldId id="266" r:id="rId7"/>
    <p:sldId id="267" r:id="rId8"/>
    <p:sldId id="268" r:id="rId9"/>
    <p:sldId id="269"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780" y="53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9/27/2022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dirty="0" smtClean="0"/>
              <a:t/>
            </a:r>
            <a:br>
              <a:rPr lang="en-US" sz="3100" dirty="0" smtClean="0"/>
            </a:br>
            <a:r>
              <a:rPr lang="tr-TR" sz="3100" b="1" dirty="0"/>
              <a:t>FELSEFE NEDEN ANTİK YUNAN’DA DOĞDU?</a:t>
            </a:r>
            <a:r>
              <a:rPr lang="en-US" sz="3100" b="1" dirty="0"/>
              <a:t/>
            </a:r>
            <a:br>
              <a:rPr lang="en-US" sz="3100" b="1" dirty="0"/>
            </a:br>
            <a:r>
              <a:rPr lang="en-US" dirty="0"/>
              <a:t/>
            </a:r>
            <a:br>
              <a:rPr lang="en-US" dirty="0"/>
            </a:br>
            <a:endParaRPr lang="en-US" dirty="0"/>
          </a:p>
        </p:txBody>
      </p:sp>
      <p:sp>
        <p:nvSpPr>
          <p:cNvPr id="3" name="Content Placeholder 2"/>
          <p:cNvSpPr>
            <a:spLocks noGrp="1"/>
          </p:cNvSpPr>
          <p:nvPr>
            <p:ph idx="1"/>
          </p:nvPr>
        </p:nvSpPr>
        <p:spPr>
          <a:xfrm>
            <a:off x="457200" y="1602860"/>
            <a:ext cx="8229600" cy="4523304"/>
          </a:xfrm>
        </p:spPr>
        <p:txBody>
          <a:bodyPr>
            <a:normAutofit lnSpcReduction="10000"/>
          </a:bodyPr>
          <a:lstStyle/>
          <a:p>
            <a:pPr lvl="0"/>
            <a:r>
              <a:rPr lang="tr-TR" altLang="en-US" dirty="0">
                <a:latin typeface="Arial" pitchFamily="34" charset="0"/>
                <a:ea typeface="Calibri" pitchFamily="34" charset="0"/>
                <a:cs typeface="Calibri" pitchFamily="34" charset="0"/>
              </a:rPr>
              <a:t>Felsefe tarihindeki ilk filozof </a:t>
            </a:r>
            <a:r>
              <a:rPr lang="tr-TR" altLang="en-US" b="1" dirty="0">
                <a:latin typeface="Arial" pitchFamily="34" charset="0"/>
                <a:ea typeface="Calibri" pitchFamily="34" charset="0"/>
                <a:cs typeface="Calibri" pitchFamily="34" charset="0"/>
              </a:rPr>
              <a:t>THALES</a:t>
            </a:r>
            <a:r>
              <a:rPr lang="tr-TR" altLang="en-US" dirty="0">
                <a:latin typeface="Arial" pitchFamily="34" charset="0"/>
                <a:ea typeface="Calibri" pitchFamily="34" charset="0"/>
                <a:cs typeface="Calibri" pitchFamily="34" charset="0"/>
              </a:rPr>
              <a:t>’tir(MÖ 624–MÖ 546</a:t>
            </a:r>
            <a:r>
              <a:rPr lang="tr-TR" altLang="en-US" dirty="0">
                <a:solidFill>
                  <a:srgbClr val="545454"/>
                </a:solidFill>
                <a:latin typeface="Arial" pitchFamily="34" charset="0"/>
                <a:ea typeface="Calibri" pitchFamily="34" charset="0"/>
                <a:cs typeface="Calibri" pitchFamily="34" charset="0"/>
              </a:rPr>
              <a:t>)</a:t>
            </a:r>
            <a:r>
              <a:rPr lang="tr-TR" altLang="en-US" dirty="0">
                <a:latin typeface="Arial" pitchFamily="34" charset="0"/>
                <a:ea typeface="Calibri" pitchFamily="34" charset="0"/>
                <a:cs typeface="Calibri" pitchFamily="34" charset="0"/>
              </a:rPr>
              <a:t>. Kendisi İonnalı (Milet)dır. Evrenin nasıl var olduğunu açıklamaya çalışmış. Bunu yaparken mitoloji (tanrı bilimi) den yararlanmamıştır. Çünkü mitoloji akılsal değil, uydurmadır. Ona göre evren “SU”dan türemiştir. İnsan, hayvan, canlı yaşamı için çok önemli olduğundan bu sonuca varmıştır.</a:t>
            </a:r>
            <a:endParaRPr lang="tr-TR" altLang="en-US" sz="6600" dirty="0">
              <a:latin typeface="Arial" pitchFamily="34" charset="0"/>
              <a:cs typeface="Arial" pitchFamily="34" charset="0"/>
            </a:endParaRPr>
          </a:p>
          <a:p>
            <a:endParaRPr lang="en-US" dirty="0"/>
          </a:p>
        </p:txBody>
      </p:sp>
    </p:spTree>
    <p:extLst>
      <p:ext uri="{BB962C8B-B14F-4D97-AF65-F5344CB8AC3E}">
        <p14:creationId xmlns:p14="http://schemas.microsoft.com/office/powerpoint/2010/main" val="853741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dirty="0" smtClean="0"/>
              <a:t/>
            </a:r>
            <a:br>
              <a:rPr lang="en-US" sz="3100" dirty="0" smtClean="0"/>
            </a:br>
            <a:r>
              <a:rPr lang="tr-TR" sz="3100" b="1" dirty="0"/>
              <a:t>FELSEFE NEDEN ANTİK YUNAN’DA DOĞDU?</a:t>
            </a:r>
            <a:r>
              <a:rPr lang="en-US" sz="3100" b="1" dirty="0"/>
              <a:t/>
            </a:r>
            <a:br>
              <a:rPr lang="en-US" sz="3100" b="1" dirty="0"/>
            </a:br>
            <a:r>
              <a:rPr lang="en-US" dirty="0"/>
              <a:t/>
            </a:r>
            <a:br>
              <a:rPr lang="en-US"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30349346"/>
              </p:ext>
            </p:extLst>
          </p:nvPr>
        </p:nvGraphicFramePr>
        <p:xfrm>
          <a:off x="1" y="1219201"/>
          <a:ext cx="9067800" cy="6440284"/>
        </p:xfrm>
        <a:graphic>
          <a:graphicData uri="http://schemas.openxmlformats.org/drawingml/2006/table">
            <a:tbl>
              <a:tblPr firstRow="1" firstCol="1" lastRow="1" lastCol="1" bandRow="1" bandCol="1">
                <a:tableStyleId>{5C22544A-7EE6-4342-B048-85BDC9FD1C3A}</a:tableStyleId>
              </a:tblPr>
              <a:tblGrid>
                <a:gridCol w="3581399"/>
                <a:gridCol w="5486401"/>
              </a:tblGrid>
              <a:tr h="1371599">
                <a:tc>
                  <a:txBody>
                    <a:bodyPr/>
                    <a:lstStyle/>
                    <a:p>
                      <a:pPr marL="69850" marR="506730">
                        <a:spcBef>
                          <a:spcPts val="0"/>
                        </a:spcBef>
                        <a:spcAft>
                          <a:spcPts val="0"/>
                        </a:spcAft>
                      </a:pPr>
                      <a:r>
                        <a:rPr lang="tr-TR" sz="1600" dirty="0">
                          <a:effectLst/>
                        </a:rPr>
                        <a:t>1)Zengin ticaret merkezi olması</a:t>
                      </a:r>
                      <a:r>
                        <a:rPr lang="tr-TR" sz="1600" spc="-195" dirty="0">
                          <a:effectLst/>
                        </a:rPr>
                        <a:t> </a:t>
                      </a:r>
                      <a:r>
                        <a:rPr lang="tr-TR" sz="1600" spc="-195" dirty="0" smtClean="0">
                          <a:effectLst/>
                        </a:rPr>
                        <a:t> </a:t>
                      </a:r>
                      <a:r>
                        <a:rPr lang="tr-TR" sz="1600" dirty="0" smtClean="0">
                          <a:effectLst/>
                        </a:rPr>
                        <a:t>sebebiyle</a:t>
                      </a:r>
                      <a:endParaRPr lang="en-US" sz="1600" dirty="0">
                        <a:effectLst/>
                        <a:latin typeface="Calibri"/>
                        <a:ea typeface="Calibri"/>
                        <a:cs typeface="Calibri"/>
                      </a:endParaRPr>
                    </a:p>
                  </a:txBody>
                  <a:tcPr marL="0" marR="0" marT="0" marB="0"/>
                </a:tc>
                <a:tc>
                  <a:txBody>
                    <a:bodyPr/>
                    <a:lstStyle/>
                    <a:p>
                      <a:pPr marL="66675" marR="320675">
                        <a:spcBef>
                          <a:spcPts val="0"/>
                        </a:spcBef>
                        <a:spcAft>
                          <a:spcPts val="0"/>
                        </a:spcAft>
                      </a:pPr>
                      <a:r>
                        <a:rPr lang="tr-TR" sz="1600" dirty="0">
                          <a:effectLst/>
                        </a:rPr>
                        <a:t>Farklı kültürler bir araya gelebiliyordu.</a:t>
                      </a:r>
                      <a:r>
                        <a:rPr lang="tr-TR" sz="1600" spc="5" dirty="0">
                          <a:effectLst/>
                        </a:rPr>
                        <a:t> </a:t>
                      </a:r>
                      <a:r>
                        <a:rPr lang="tr-TR" sz="1600" dirty="0">
                          <a:effectLst/>
                        </a:rPr>
                        <a:t>(insanlar aynı nesneye farklı ad verildiğini</a:t>
                      </a:r>
                      <a:r>
                        <a:rPr lang="tr-TR" sz="1600" spc="-195" dirty="0">
                          <a:effectLst/>
                        </a:rPr>
                        <a:t> </a:t>
                      </a:r>
                      <a:r>
                        <a:rPr lang="tr-TR" sz="1600" dirty="0">
                          <a:effectLst/>
                        </a:rPr>
                        <a:t>burada</a:t>
                      </a:r>
                      <a:r>
                        <a:rPr lang="tr-TR" sz="1600" spc="-25" dirty="0">
                          <a:effectLst/>
                        </a:rPr>
                        <a:t> </a:t>
                      </a:r>
                      <a:r>
                        <a:rPr lang="tr-TR" sz="1600" dirty="0">
                          <a:effectLst/>
                        </a:rPr>
                        <a:t>gördü</a:t>
                      </a:r>
                      <a:r>
                        <a:rPr lang="tr-TR" sz="1600" spc="15" dirty="0">
                          <a:effectLst/>
                        </a:rPr>
                        <a:t> </a:t>
                      </a:r>
                      <a:r>
                        <a:rPr lang="tr-TR" sz="1600" dirty="0">
                          <a:effectLst/>
                        </a:rPr>
                        <a:t>ve</a:t>
                      </a:r>
                      <a:r>
                        <a:rPr lang="tr-TR" sz="1600" spc="-10" dirty="0">
                          <a:effectLst/>
                        </a:rPr>
                        <a:t> </a:t>
                      </a:r>
                      <a:r>
                        <a:rPr lang="tr-TR" sz="1600" dirty="0">
                          <a:effectLst/>
                        </a:rPr>
                        <a:t>şaşırdı.</a:t>
                      </a:r>
                      <a:r>
                        <a:rPr lang="tr-TR" sz="1600" spc="-5" dirty="0">
                          <a:effectLst/>
                        </a:rPr>
                        <a:t> </a:t>
                      </a:r>
                      <a:r>
                        <a:rPr lang="tr-TR" sz="1600" dirty="0">
                          <a:effectLst/>
                        </a:rPr>
                        <a:t>MERAK)</a:t>
                      </a:r>
                      <a:endParaRPr lang="en-US" sz="1600" dirty="0">
                        <a:effectLst/>
                      </a:endParaRPr>
                    </a:p>
                    <a:p>
                      <a:pPr marL="66675" marR="365760">
                        <a:spcBef>
                          <a:spcPts val="0"/>
                        </a:spcBef>
                        <a:spcAft>
                          <a:spcPts val="0"/>
                        </a:spcAft>
                      </a:pPr>
                      <a:r>
                        <a:rPr lang="tr-TR" sz="1600" dirty="0">
                          <a:effectLst/>
                        </a:rPr>
                        <a:t>(bir nesneyi nasıl yaptıklarını birbirlerine</a:t>
                      </a:r>
                      <a:r>
                        <a:rPr lang="tr-TR" sz="1600" spc="-190" dirty="0">
                          <a:effectLst/>
                        </a:rPr>
                        <a:t> </a:t>
                      </a:r>
                      <a:r>
                        <a:rPr lang="tr-TR" sz="1600" dirty="0">
                          <a:effectLst/>
                        </a:rPr>
                        <a:t>anlatılar,</a:t>
                      </a:r>
                      <a:r>
                        <a:rPr lang="tr-TR" sz="1600" spc="15" dirty="0">
                          <a:effectLst/>
                        </a:rPr>
                        <a:t> </a:t>
                      </a:r>
                      <a:r>
                        <a:rPr lang="tr-TR" sz="1600" dirty="0">
                          <a:effectLst/>
                        </a:rPr>
                        <a:t>bilgilerini</a:t>
                      </a:r>
                      <a:r>
                        <a:rPr lang="tr-TR" sz="1600" spc="-15" dirty="0">
                          <a:effectLst/>
                        </a:rPr>
                        <a:t> </a:t>
                      </a:r>
                      <a:r>
                        <a:rPr lang="tr-TR" sz="1600" dirty="0">
                          <a:effectLst/>
                        </a:rPr>
                        <a:t>paylaştılar.)</a:t>
                      </a:r>
                      <a:endParaRPr lang="en-US" sz="1600" dirty="0">
                        <a:effectLst/>
                        <a:latin typeface="Calibri"/>
                        <a:ea typeface="Calibri"/>
                        <a:cs typeface="Calibri"/>
                      </a:endParaRPr>
                    </a:p>
                  </a:txBody>
                  <a:tcPr marL="0" marR="0" marT="0" marB="0"/>
                </a:tc>
              </a:tr>
              <a:tr h="914400">
                <a:tc>
                  <a:txBody>
                    <a:bodyPr/>
                    <a:lstStyle/>
                    <a:p>
                      <a:pPr marL="69850" marR="203200">
                        <a:spcBef>
                          <a:spcPts val="5"/>
                        </a:spcBef>
                        <a:spcAft>
                          <a:spcPts val="0"/>
                        </a:spcAft>
                      </a:pPr>
                      <a:r>
                        <a:rPr lang="tr-TR" sz="1600" dirty="0">
                          <a:effectLst/>
                        </a:rPr>
                        <a:t>2)İnsanların refah düzeylerinin yüksek</a:t>
                      </a:r>
                      <a:r>
                        <a:rPr lang="tr-TR" sz="1600" spc="-190" dirty="0">
                          <a:effectLst/>
                        </a:rPr>
                        <a:t> </a:t>
                      </a:r>
                      <a:r>
                        <a:rPr lang="tr-TR" sz="1600" dirty="0">
                          <a:effectLst/>
                        </a:rPr>
                        <a:t>olmasından</a:t>
                      </a:r>
                      <a:r>
                        <a:rPr lang="tr-TR" sz="1600" spc="-15" dirty="0">
                          <a:effectLst/>
                        </a:rPr>
                        <a:t> </a:t>
                      </a:r>
                      <a:r>
                        <a:rPr lang="tr-TR" sz="1600" dirty="0">
                          <a:effectLst/>
                        </a:rPr>
                        <a:t>dolayı</a:t>
                      </a:r>
                      <a:endParaRPr lang="en-US" sz="1600" dirty="0">
                        <a:effectLst/>
                        <a:latin typeface="Calibri"/>
                        <a:ea typeface="Calibri"/>
                        <a:cs typeface="Calibri"/>
                      </a:endParaRPr>
                    </a:p>
                  </a:txBody>
                  <a:tcPr marL="0" marR="0" marT="0" marB="0"/>
                </a:tc>
                <a:tc>
                  <a:txBody>
                    <a:bodyPr/>
                    <a:lstStyle/>
                    <a:p>
                      <a:pPr marL="66675" marR="0">
                        <a:spcBef>
                          <a:spcPts val="5"/>
                        </a:spcBef>
                        <a:spcAft>
                          <a:spcPts val="0"/>
                        </a:spcAft>
                      </a:pPr>
                      <a:r>
                        <a:rPr lang="tr-TR" sz="1600">
                          <a:effectLst/>
                        </a:rPr>
                        <a:t>DÜŞÜNMEK</a:t>
                      </a:r>
                      <a:r>
                        <a:rPr lang="tr-TR" sz="1600" spc="-20">
                          <a:effectLst/>
                        </a:rPr>
                        <a:t> </a:t>
                      </a:r>
                      <a:r>
                        <a:rPr lang="tr-TR" sz="1600">
                          <a:effectLst/>
                        </a:rPr>
                        <a:t>İÇİN</a:t>
                      </a:r>
                      <a:r>
                        <a:rPr lang="tr-TR" sz="1600" spc="-25">
                          <a:effectLst/>
                        </a:rPr>
                        <a:t> </a:t>
                      </a:r>
                      <a:r>
                        <a:rPr lang="tr-TR" sz="1600">
                          <a:effectLst/>
                        </a:rPr>
                        <a:t>BOŞ ZAMANLARI FAZLA</a:t>
                      </a:r>
                      <a:r>
                        <a:rPr lang="tr-TR" sz="1600" spc="-15">
                          <a:effectLst/>
                        </a:rPr>
                        <a:t> </a:t>
                      </a:r>
                      <a:r>
                        <a:rPr lang="tr-TR" sz="1600">
                          <a:effectLst/>
                        </a:rPr>
                        <a:t>ydı.</a:t>
                      </a:r>
                      <a:endParaRPr lang="en-US" sz="1600">
                        <a:effectLst/>
                      </a:endParaRPr>
                    </a:p>
                    <a:p>
                      <a:pPr marL="66675" marR="0">
                        <a:spcBef>
                          <a:spcPts val="5"/>
                        </a:spcBef>
                        <a:spcAft>
                          <a:spcPts val="0"/>
                        </a:spcAft>
                      </a:pPr>
                      <a:r>
                        <a:rPr lang="tr-TR" sz="1600">
                          <a:effectLst/>
                        </a:rPr>
                        <a:t>(geçim</a:t>
                      </a:r>
                      <a:r>
                        <a:rPr lang="tr-TR" sz="1600" spc="-10">
                          <a:effectLst/>
                        </a:rPr>
                        <a:t> </a:t>
                      </a:r>
                      <a:r>
                        <a:rPr lang="tr-TR" sz="1600">
                          <a:effectLst/>
                        </a:rPr>
                        <a:t>kaygıları</a:t>
                      </a:r>
                      <a:r>
                        <a:rPr lang="tr-TR" sz="1600" spc="-20">
                          <a:effectLst/>
                        </a:rPr>
                        <a:t> </a:t>
                      </a:r>
                      <a:r>
                        <a:rPr lang="tr-TR" sz="1600">
                          <a:effectLst/>
                        </a:rPr>
                        <a:t>yoktu)</a:t>
                      </a:r>
                      <a:endParaRPr lang="en-US" sz="1600">
                        <a:effectLst/>
                        <a:latin typeface="Calibri"/>
                        <a:ea typeface="Calibri"/>
                        <a:cs typeface="Calibri"/>
                      </a:endParaRPr>
                    </a:p>
                  </a:txBody>
                  <a:tcPr marL="0" marR="0" marT="0" marB="0"/>
                </a:tc>
              </a:tr>
              <a:tr h="979995">
                <a:tc>
                  <a:txBody>
                    <a:bodyPr/>
                    <a:lstStyle/>
                    <a:p>
                      <a:pPr marL="69850" marR="707390">
                        <a:spcBef>
                          <a:spcPts val="5"/>
                        </a:spcBef>
                        <a:spcAft>
                          <a:spcPts val="0"/>
                        </a:spcAft>
                      </a:pPr>
                      <a:r>
                        <a:rPr lang="tr-TR" sz="1600" dirty="0">
                          <a:effectLst/>
                        </a:rPr>
                        <a:t>3)Demokratik yönetimlerin</a:t>
                      </a:r>
                      <a:r>
                        <a:rPr lang="tr-TR" sz="1600" spc="-190" dirty="0">
                          <a:effectLst/>
                        </a:rPr>
                        <a:t> </a:t>
                      </a:r>
                      <a:r>
                        <a:rPr lang="tr-TR" sz="1600" dirty="0">
                          <a:effectLst/>
                        </a:rPr>
                        <a:t>bulunmasından</a:t>
                      </a:r>
                      <a:r>
                        <a:rPr lang="tr-TR" sz="1600" spc="-20" dirty="0">
                          <a:effectLst/>
                        </a:rPr>
                        <a:t> </a:t>
                      </a:r>
                      <a:r>
                        <a:rPr lang="tr-TR" sz="1600" dirty="0">
                          <a:effectLst/>
                        </a:rPr>
                        <a:t>dolayı</a:t>
                      </a:r>
                      <a:endParaRPr lang="en-US" sz="1600" dirty="0">
                        <a:effectLst/>
                        <a:latin typeface="Calibri"/>
                        <a:ea typeface="Calibri"/>
                        <a:cs typeface="Calibri"/>
                      </a:endParaRPr>
                    </a:p>
                  </a:txBody>
                  <a:tcPr marL="0" marR="0" marT="0" marB="0"/>
                </a:tc>
                <a:tc>
                  <a:txBody>
                    <a:bodyPr/>
                    <a:lstStyle/>
                    <a:p>
                      <a:pPr marL="66675" marR="0">
                        <a:spcBef>
                          <a:spcPts val="5"/>
                        </a:spcBef>
                        <a:spcAft>
                          <a:spcPts val="0"/>
                        </a:spcAft>
                      </a:pPr>
                      <a:r>
                        <a:rPr lang="tr-TR" sz="1600">
                          <a:effectLst/>
                        </a:rPr>
                        <a:t>ÖZGÜR</a:t>
                      </a:r>
                      <a:r>
                        <a:rPr lang="tr-TR" sz="1600" spc="-30">
                          <a:effectLst/>
                        </a:rPr>
                        <a:t> </a:t>
                      </a:r>
                      <a:r>
                        <a:rPr lang="tr-TR" sz="1600">
                          <a:effectLst/>
                        </a:rPr>
                        <a:t>DÜŞÜNCE</a:t>
                      </a:r>
                      <a:r>
                        <a:rPr lang="tr-TR" sz="1600" spc="-5">
                          <a:effectLst/>
                        </a:rPr>
                        <a:t> </a:t>
                      </a:r>
                      <a:r>
                        <a:rPr lang="tr-TR" sz="1600">
                          <a:effectLst/>
                        </a:rPr>
                        <a:t>VE</a:t>
                      </a:r>
                      <a:r>
                        <a:rPr lang="tr-TR" sz="1600" spc="-5">
                          <a:effectLst/>
                        </a:rPr>
                        <a:t> </a:t>
                      </a:r>
                      <a:r>
                        <a:rPr lang="tr-TR" sz="1600">
                          <a:effectLst/>
                        </a:rPr>
                        <a:t>HOŞGÖRÜLÜ</a:t>
                      </a:r>
                      <a:r>
                        <a:rPr lang="tr-TR" sz="1600" spc="-15">
                          <a:effectLst/>
                        </a:rPr>
                        <a:t> </a:t>
                      </a:r>
                      <a:r>
                        <a:rPr lang="tr-TR" sz="1600">
                          <a:effectLst/>
                        </a:rPr>
                        <a:t>ORTAMI</a:t>
                      </a:r>
                      <a:endParaRPr lang="en-US" sz="1600">
                        <a:effectLst/>
                      </a:endParaRPr>
                    </a:p>
                    <a:p>
                      <a:pPr marL="66675" marR="0">
                        <a:spcBef>
                          <a:spcPts val="5"/>
                        </a:spcBef>
                        <a:spcAft>
                          <a:spcPts val="0"/>
                        </a:spcAft>
                      </a:pPr>
                      <a:r>
                        <a:rPr lang="tr-TR" sz="1600">
                          <a:effectLst/>
                        </a:rPr>
                        <a:t>vardır.</a:t>
                      </a:r>
                      <a:endParaRPr lang="en-US" sz="1600">
                        <a:effectLst/>
                        <a:latin typeface="Calibri"/>
                        <a:ea typeface="Calibri"/>
                        <a:cs typeface="Calibri"/>
                      </a:endParaRPr>
                    </a:p>
                  </a:txBody>
                  <a:tcPr marL="0" marR="0" marT="0" marB="0"/>
                </a:tc>
              </a:tr>
              <a:tr h="1099472">
                <a:tc>
                  <a:txBody>
                    <a:bodyPr/>
                    <a:lstStyle/>
                    <a:p>
                      <a:pPr marL="69850" marR="105410">
                        <a:spcBef>
                          <a:spcPts val="5"/>
                        </a:spcBef>
                        <a:spcAft>
                          <a:spcPts val="0"/>
                        </a:spcAft>
                      </a:pPr>
                      <a:r>
                        <a:rPr lang="tr-TR" sz="1600" dirty="0">
                          <a:effectLst/>
                        </a:rPr>
                        <a:t>4) Antik Yunan’dakiler mitolojiyle evreni</a:t>
                      </a:r>
                      <a:r>
                        <a:rPr lang="tr-TR" sz="1600" spc="-190" dirty="0">
                          <a:effectLst/>
                        </a:rPr>
                        <a:t> </a:t>
                      </a:r>
                      <a:r>
                        <a:rPr lang="tr-TR" sz="1600" dirty="0">
                          <a:effectLst/>
                        </a:rPr>
                        <a:t>açıklamaya</a:t>
                      </a:r>
                      <a:r>
                        <a:rPr lang="tr-TR" sz="1600" spc="-30" dirty="0">
                          <a:effectLst/>
                        </a:rPr>
                        <a:t> </a:t>
                      </a:r>
                      <a:r>
                        <a:rPr lang="tr-TR" sz="1600" dirty="0">
                          <a:effectLst/>
                        </a:rPr>
                        <a:t>çalışmaları</a:t>
                      </a:r>
                      <a:r>
                        <a:rPr lang="tr-TR" sz="1600" spc="10" dirty="0">
                          <a:effectLst/>
                        </a:rPr>
                        <a:t> </a:t>
                      </a:r>
                      <a:r>
                        <a:rPr lang="tr-TR" sz="1600" dirty="0">
                          <a:effectLst/>
                        </a:rPr>
                        <a:t>yetersiz</a:t>
                      </a:r>
                      <a:r>
                        <a:rPr lang="tr-TR" sz="1600" spc="-25" dirty="0">
                          <a:effectLst/>
                        </a:rPr>
                        <a:t> </a:t>
                      </a:r>
                      <a:r>
                        <a:rPr lang="tr-TR" sz="1600" dirty="0">
                          <a:effectLst/>
                        </a:rPr>
                        <a:t>kalmıştı</a:t>
                      </a:r>
                      <a:endParaRPr lang="en-US" sz="1600" dirty="0">
                        <a:effectLst/>
                        <a:latin typeface="Calibri"/>
                        <a:ea typeface="Calibri"/>
                        <a:cs typeface="Calibri"/>
                      </a:endParaRPr>
                    </a:p>
                  </a:txBody>
                  <a:tcPr marL="0" marR="0" marT="0" marB="0"/>
                </a:tc>
                <a:tc>
                  <a:txBody>
                    <a:bodyPr/>
                    <a:lstStyle/>
                    <a:p>
                      <a:pPr marL="66675" marR="0">
                        <a:spcBef>
                          <a:spcPts val="5"/>
                        </a:spcBef>
                        <a:spcAft>
                          <a:spcPts val="0"/>
                        </a:spcAft>
                      </a:pPr>
                      <a:r>
                        <a:rPr lang="tr-TR" sz="1600">
                          <a:effectLst/>
                        </a:rPr>
                        <a:t>Thales</a:t>
                      </a:r>
                      <a:r>
                        <a:rPr lang="tr-TR" sz="1600" spc="-25">
                          <a:effectLst/>
                        </a:rPr>
                        <a:t> </a:t>
                      </a:r>
                      <a:r>
                        <a:rPr lang="tr-TR" sz="1600">
                          <a:effectLst/>
                        </a:rPr>
                        <a:t>evreni</a:t>
                      </a:r>
                      <a:r>
                        <a:rPr lang="tr-TR" sz="1600" spc="-15">
                          <a:effectLst/>
                        </a:rPr>
                        <a:t> </a:t>
                      </a:r>
                      <a:r>
                        <a:rPr lang="tr-TR" sz="1600">
                          <a:effectLst/>
                        </a:rPr>
                        <a:t>AKILLA</a:t>
                      </a:r>
                      <a:r>
                        <a:rPr lang="tr-TR" sz="1600" spc="-5">
                          <a:effectLst/>
                        </a:rPr>
                        <a:t> </a:t>
                      </a:r>
                      <a:r>
                        <a:rPr lang="tr-TR" sz="1600">
                          <a:effectLst/>
                        </a:rPr>
                        <a:t>açıklamaya</a:t>
                      </a:r>
                      <a:r>
                        <a:rPr lang="tr-TR" sz="1600" spc="-10">
                          <a:effectLst/>
                        </a:rPr>
                        <a:t> </a:t>
                      </a:r>
                      <a:r>
                        <a:rPr lang="tr-TR" sz="1600">
                          <a:effectLst/>
                        </a:rPr>
                        <a:t>çalışmıştır.</a:t>
                      </a:r>
                      <a:endParaRPr lang="en-US" sz="1600">
                        <a:effectLst/>
                        <a:latin typeface="Calibri"/>
                        <a:ea typeface="Calibri"/>
                        <a:cs typeface="Calibri"/>
                      </a:endParaRPr>
                    </a:p>
                  </a:txBody>
                  <a:tcPr marL="0" marR="0" marT="0" marB="0"/>
                </a:tc>
              </a:tr>
              <a:tr h="2074818">
                <a:tc>
                  <a:txBody>
                    <a:bodyPr/>
                    <a:lstStyle/>
                    <a:p>
                      <a:pPr marL="69850" marR="90805">
                        <a:spcBef>
                          <a:spcPts val="0"/>
                        </a:spcBef>
                        <a:spcAft>
                          <a:spcPts val="0"/>
                        </a:spcAft>
                      </a:pPr>
                      <a:r>
                        <a:rPr lang="tr-TR" sz="1600" dirty="0">
                          <a:effectLst/>
                        </a:rPr>
                        <a:t>5) ) Hayatlarını kolaylaştırmak için değil</a:t>
                      </a:r>
                      <a:r>
                        <a:rPr lang="tr-TR" sz="1600" spc="5" dirty="0">
                          <a:effectLst/>
                        </a:rPr>
                        <a:t> </a:t>
                      </a:r>
                      <a:r>
                        <a:rPr lang="tr-TR" sz="1600" dirty="0">
                          <a:effectLst/>
                        </a:rPr>
                        <a:t>(Nil nehri etrafında geometri ve</a:t>
                      </a:r>
                      <a:r>
                        <a:rPr lang="tr-TR" sz="1600" spc="5" dirty="0">
                          <a:effectLst/>
                        </a:rPr>
                        <a:t> </a:t>
                      </a:r>
                      <a:r>
                        <a:rPr lang="tr-TR" sz="1600" dirty="0">
                          <a:effectLst/>
                        </a:rPr>
                        <a:t>astronomiyi, Mısır’da mumyalamayla tıp</a:t>
                      </a:r>
                      <a:r>
                        <a:rPr lang="tr-TR" sz="1600" spc="-190" dirty="0">
                          <a:effectLst/>
                        </a:rPr>
                        <a:t> </a:t>
                      </a:r>
                      <a:r>
                        <a:rPr lang="tr-TR" sz="1600" dirty="0">
                          <a:effectLst/>
                        </a:rPr>
                        <a:t>bilimini, Sümerliler yazıyı hayatları</a:t>
                      </a:r>
                      <a:r>
                        <a:rPr lang="tr-TR" sz="1600" spc="5" dirty="0">
                          <a:effectLst/>
                        </a:rPr>
                        <a:t> </a:t>
                      </a:r>
                      <a:r>
                        <a:rPr lang="tr-TR" sz="1600" dirty="0">
                          <a:effectLst/>
                        </a:rPr>
                        <a:t>kolaylaşsın</a:t>
                      </a:r>
                      <a:r>
                        <a:rPr lang="tr-TR" sz="1600" spc="-20" dirty="0">
                          <a:effectLst/>
                        </a:rPr>
                        <a:t> </a:t>
                      </a:r>
                      <a:r>
                        <a:rPr lang="tr-TR" sz="1600" dirty="0">
                          <a:effectLst/>
                        </a:rPr>
                        <a:t>diye</a:t>
                      </a:r>
                      <a:r>
                        <a:rPr lang="tr-TR" sz="1600" spc="-10" dirty="0">
                          <a:effectLst/>
                        </a:rPr>
                        <a:t> </a:t>
                      </a:r>
                      <a:r>
                        <a:rPr lang="tr-TR" sz="1600" dirty="0">
                          <a:effectLst/>
                        </a:rPr>
                        <a:t>buldular.)</a:t>
                      </a:r>
                      <a:endParaRPr lang="en-US" sz="1600" dirty="0">
                        <a:effectLst/>
                        <a:latin typeface="Calibri"/>
                        <a:ea typeface="Calibri"/>
                        <a:cs typeface="Calibri"/>
                      </a:endParaRPr>
                    </a:p>
                  </a:txBody>
                  <a:tcPr marL="0" marR="0" marT="0" marB="0"/>
                </a:tc>
                <a:tc>
                  <a:txBody>
                    <a:bodyPr/>
                    <a:lstStyle/>
                    <a:p>
                      <a:pPr marL="66675" marR="795655">
                        <a:spcBef>
                          <a:spcPts val="0"/>
                        </a:spcBef>
                        <a:spcAft>
                          <a:spcPts val="0"/>
                        </a:spcAft>
                      </a:pPr>
                      <a:r>
                        <a:rPr lang="tr-TR" sz="1600" dirty="0">
                          <a:effectLst/>
                        </a:rPr>
                        <a:t>BİLMEK İçin araştırdılar.</a:t>
                      </a:r>
                      <a:r>
                        <a:rPr lang="tr-TR" sz="1600" spc="5" dirty="0">
                          <a:effectLst/>
                        </a:rPr>
                        <a:t> </a:t>
                      </a:r>
                      <a:r>
                        <a:rPr lang="tr-TR" sz="1600" dirty="0">
                          <a:effectLst/>
                        </a:rPr>
                        <a:t>Hayatları</a:t>
                      </a:r>
                      <a:r>
                        <a:rPr lang="tr-TR" sz="1600" spc="-5" dirty="0">
                          <a:effectLst/>
                        </a:rPr>
                        <a:t> </a:t>
                      </a:r>
                      <a:r>
                        <a:rPr lang="tr-TR" sz="1600" dirty="0">
                          <a:effectLst/>
                        </a:rPr>
                        <a:t>kolaylaşsın</a:t>
                      </a:r>
                      <a:r>
                        <a:rPr lang="tr-TR" sz="1600" spc="-35" dirty="0">
                          <a:effectLst/>
                        </a:rPr>
                        <a:t> </a:t>
                      </a:r>
                      <a:r>
                        <a:rPr lang="tr-TR" sz="1600" dirty="0">
                          <a:effectLst/>
                        </a:rPr>
                        <a:t>diye</a:t>
                      </a:r>
                      <a:r>
                        <a:rPr lang="tr-TR" sz="1600" spc="-10" dirty="0">
                          <a:effectLst/>
                        </a:rPr>
                        <a:t> </a:t>
                      </a:r>
                      <a:r>
                        <a:rPr lang="tr-TR" sz="1600" dirty="0">
                          <a:effectLst/>
                        </a:rPr>
                        <a:t>değil.</a:t>
                      </a:r>
                      <a:endParaRPr lang="en-US" sz="1600" dirty="0">
                        <a:effectLst/>
                      </a:endParaRPr>
                    </a:p>
                    <a:p>
                      <a:pPr marL="66675" marR="485775">
                        <a:spcBef>
                          <a:spcPts val="0"/>
                        </a:spcBef>
                        <a:spcAft>
                          <a:spcPts val="0"/>
                        </a:spcAft>
                      </a:pPr>
                      <a:r>
                        <a:rPr lang="tr-TR" sz="1600" dirty="0">
                          <a:effectLst/>
                        </a:rPr>
                        <a:t>Hayatlarına anlam katmak için, evreni</a:t>
                      </a:r>
                      <a:r>
                        <a:rPr lang="tr-TR" sz="1600" spc="-190" dirty="0">
                          <a:effectLst/>
                        </a:rPr>
                        <a:t> </a:t>
                      </a:r>
                      <a:r>
                        <a:rPr lang="tr-TR" sz="1600" dirty="0">
                          <a:effectLst/>
                        </a:rPr>
                        <a:t>açıklamak</a:t>
                      </a:r>
                      <a:r>
                        <a:rPr lang="tr-TR" sz="1600" spc="-20" dirty="0">
                          <a:effectLst/>
                        </a:rPr>
                        <a:t> </a:t>
                      </a:r>
                      <a:r>
                        <a:rPr lang="tr-TR" sz="1600" dirty="0">
                          <a:effectLst/>
                        </a:rPr>
                        <a:t>için.</a:t>
                      </a:r>
                      <a:endParaRPr lang="en-US" sz="1600" dirty="0">
                        <a:effectLst/>
                        <a:latin typeface="Calibri"/>
                        <a:ea typeface="Calibri"/>
                        <a:cs typeface="Calibri"/>
                      </a:endParaRPr>
                    </a:p>
                  </a:txBody>
                  <a:tcPr marL="0" marR="0" marT="0" marB="0"/>
                </a:tc>
              </a:tr>
            </a:tbl>
          </a:graphicData>
        </a:graphic>
      </p:graphicFrame>
    </p:spTree>
    <p:extLst>
      <p:ext uri="{BB962C8B-B14F-4D97-AF65-F5344CB8AC3E}">
        <p14:creationId xmlns:p14="http://schemas.microsoft.com/office/powerpoint/2010/main" val="22222739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87562"/>
          </a:xfrm>
        </p:spPr>
        <p:txBody>
          <a:bodyPr>
            <a:normAutofit fontScale="90000"/>
          </a:bodyPr>
          <a:lstStyle/>
          <a:p>
            <a:pPr lvl="0" indent="173038" fontAlgn="base">
              <a:spcAft>
                <a:spcPct val="0"/>
              </a:spcAft>
            </a:pPr>
            <a:r>
              <a:rPr lang="tr-TR" altLang="en-US" sz="3100" b="1" dirty="0">
                <a:latin typeface="Arial" pitchFamily="34" charset="0"/>
                <a:ea typeface="Calibri" pitchFamily="34" charset="0"/>
                <a:cs typeface="Calibri" pitchFamily="34" charset="0"/>
              </a:rPr>
              <a:t>FELSEFENİN 3 ANA DİSİPLİNİ VARDIR</a:t>
            </a:r>
            <a:br>
              <a:rPr lang="tr-TR" altLang="en-US" sz="3100" b="1" dirty="0">
                <a:latin typeface="Arial" pitchFamily="34" charset="0"/>
                <a:ea typeface="Calibri" pitchFamily="34" charset="0"/>
                <a:cs typeface="Calibri" pitchFamily="34" charset="0"/>
              </a:rPr>
            </a:br>
            <a:r>
              <a:rPr lang="tr-TR" altLang="en-US" sz="3100" dirty="0">
                <a:latin typeface="Arial" pitchFamily="34" charset="0"/>
                <a:ea typeface="Calibri" pitchFamily="34" charset="0"/>
                <a:cs typeface="Calibri" pitchFamily="34" charset="0"/>
              </a:rPr>
              <a:t>(günümüze bu problemle gelmiştir. 3 başlıkta toplayabiliriz.)</a:t>
            </a:r>
            <a:r>
              <a:rPr lang="en-US" altLang="en-US" sz="6000" dirty="0">
                <a:latin typeface="Arial" pitchFamily="34" charset="0"/>
                <a:cs typeface="Arial" pitchFamily="34" charset="0"/>
              </a:rPr>
              <a:t/>
            </a:r>
            <a:br>
              <a:rPr lang="en-US" altLang="en-US" sz="6000" dirty="0">
                <a:latin typeface="Arial" pitchFamily="34" charset="0"/>
                <a:cs typeface="Arial" pitchFamily="34" charset="0"/>
              </a:rPr>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47152305"/>
              </p:ext>
            </p:extLst>
          </p:nvPr>
        </p:nvGraphicFramePr>
        <p:xfrm>
          <a:off x="609601" y="1828800"/>
          <a:ext cx="7772400" cy="3121406"/>
        </p:xfrm>
        <a:graphic>
          <a:graphicData uri="http://schemas.openxmlformats.org/drawingml/2006/table">
            <a:tbl>
              <a:tblPr firstRow="1" firstCol="1" lastRow="1" lastCol="1" bandRow="1" bandCol="1">
                <a:tableStyleId>{5C22544A-7EE6-4342-B048-85BDC9FD1C3A}</a:tableStyleId>
              </a:tblPr>
              <a:tblGrid>
                <a:gridCol w="1904999"/>
                <a:gridCol w="2133600"/>
                <a:gridCol w="3733801"/>
              </a:tblGrid>
              <a:tr h="417195">
                <a:tc>
                  <a:txBody>
                    <a:bodyPr/>
                    <a:lstStyle/>
                    <a:p>
                      <a:pPr marL="389890" marR="345440" algn="ctr">
                        <a:spcBef>
                          <a:spcPts val="5"/>
                        </a:spcBef>
                        <a:spcAft>
                          <a:spcPts val="0"/>
                        </a:spcAft>
                      </a:pPr>
                      <a:r>
                        <a:rPr lang="tr-TR" sz="1200" dirty="0">
                          <a:effectLst/>
                        </a:rPr>
                        <a:t>Varlık felsefesi</a:t>
                      </a:r>
                      <a:r>
                        <a:rPr lang="tr-TR" sz="1200" spc="-190" dirty="0">
                          <a:effectLst/>
                        </a:rPr>
                        <a:t> </a:t>
                      </a:r>
                      <a:r>
                        <a:rPr lang="tr-TR" sz="1200" dirty="0">
                          <a:effectLst/>
                        </a:rPr>
                        <a:t>(Ontoloji)</a:t>
                      </a:r>
                      <a:endParaRPr lang="en-US" sz="1200" dirty="0">
                        <a:effectLst/>
                      </a:endParaRPr>
                    </a:p>
                    <a:p>
                      <a:pPr marL="389890" marR="345440" algn="ctr">
                        <a:lnSpc>
                          <a:spcPts val="985"/>
                        </a:lnSpc>
                        <a:spcBef>
                          <a:spcPts val="0"/>
                        </a:spcBef>
                        <a:spcAft>
                          <a:spcPts val="0"/>
                        </a:spcAft>
                      </a:pPr>
                      <a:r>
                        <a:rPr lang="tr-TR" sz="1200" dirty="0">
                          <a:effectLst/>
                        </a:rPr>
                        <a:t>(var</a:t>
                      </a:r>
                      <a:r>
                        <a:rPr lang="tr-TR" sz="1200" spc="-15" dirty="0">
                          <a:effectLst/>
                        </a:rPr>
                        <a:t> </a:t>
                      </a:r>
                      <a:r>
                        <a:rPr lang="tr-TR" sz="1200" dirty="0">
                          <a:effectLst/>
                        </a:rPr>
                        <a:t>–</a:t>
                      </a:r>
                      <a:r>
                        <a:rPr lang="tr-TR" sz="1200" spc="-5" dirty="0">
                          <a:effectLst/>
                        </a:rPr>
                        <a:t> </a:t>
                      </a:r>
                      <a:r>
                        <a:rPr lang="tr-TR" sz="1200" dirty="0">
                          <a:effectLst/>
                        </a:rPr>
                        <a:t>yok)</a:t>
                      </a:r>
                      <a:endParaRPr lang="en-US" sz="1200" dirty="0">
                        <a:effectLst/>
                        <a:latin typeface="Calibri"/>
                        <a:ea typeface="Calibri"/>
                        <a:cs typeface="Calibri"/>
                      </a:endParaRPr>
                    </a:p>
                  </a:txBody>
                  <a:tcPr marL="0" marR="0" marT="0" marB="0"/>
                </a:tc>
                <a:tc>
                  <a:txBody>
                    <a:bodyPr/>
                    <a:lstStyle/>
                    <a:p>
                      <a:pPr marL="389255" marR="373380" indent="20955">
                        <a:spcBef>
                          <a:spcPts val="5"/>
                        </a:spcBef>
                        <a:spcAft>
                          <a:spcPts val="0"/>
                        </a:spcAft>
                      </a:pPr>
                      <a:r>
                        <a:rPr lang="tr-TR" sz="1200" dirty="0">
                          <a:effectLst/>
                        </a:rPr>
                        <a:t>Bilgi felsefesi</a:t>
                      </a:r>
                      <a:r>
                        <a:rPr lang="tr-TR" sz="1200" spc="-190" dirty="0">
                          <a:effectLst/>
                        </a:rPr>
                        <a:t> </a:t>
                      </a:r>
                      <a:r>
                        <a:rPr lang="tr-TR" sz="1200" dirty="0">
                          <a:effectLst/>
                        </a:rPr>
                        <a:t>(Epistemoloji)</a:t>
                      </a:r>
                      <a:endParaRPr lang="en-US" sz="1200" dirty="0">
                        <a:effectLst/>
                      </a:endParaRPr>
                    </a:p>
                    <a:p>
                      <a:pPr marL="355600" marR="0">
                        <a:lnSpc>
                          <a:spcPts val="985"/>
                        </a:lnSpc>
                        <a:spcBef>
                          <a:spcPts val="0"/>
                        </a:spcBef>
                        <a:spcAft>
                          <a:spcPts val="0"/>
                        </a:spcAft>
                      </a:pPr>
                      <a:r>
                        <a:rPr lang="tr-TR" sz="1200" dirty="0">
                          <a:effectLst/>
                        </a:rPr>
                        <a:t>(doğru</a:t>
                      </a:r>
                      <a:r>
                        <a:rPr lang="tr-TR" sz="1200" spc="-25" dirty="0">
                          <a:effectLst/>
                        </a:rPr>
                        <a:t> </a:t>
                      </a:r>
                      <a:r>
                        <a:rPr lang="tr-TR" sz="1200" dirty="0">
                          <a:effectLst/>
                        </a:rPr>
                        <a:t>–</a:t>
                      </a:r>
                      <a:r>
                        <a:rPr lang="tr-TR" sz="1200" spc="5" dirty="0">
                          <a:effectLst/>
                        </a:rPr>
                        <a:t> </a:t>
                      </a:r>
                      <a:r>
                        <a:rPr lang="tr-TR" sz="1200" dirty="0">
                          <a:effectLst/>
                        </a:rPr>
                        <a:t>yanlış)</a:t>
                      </a:r>
                      <a:endParaRPr lang="en-US" sz="1200" dirty="0">
                        <a:effectLst/>
                        <a:latin typeface="Calibri"/>
                        <a:ea typeface="Calibri"/>
                        <a:cs typeface="Calibri"/>
                      </a:endParaRPr>
                    </a:p>
                  </a:txBody>
                  <a:tcPr marL="0" marR="0" marT="0" marB="0"/>
                </a:tc>
                <a:tc>
                  <a:txBody>
                    <a:bodyPr/>
                    <a:lstStyle/>
                    <a:p>
                      <a:pPr marL="541655" marR="446405" indent="-85725">
                        <a:spcBef>
                          <a:spcPts val="5"/>
                        </a:spcBef>
                        <a:spcAft>
                          <a:spcPts val="0"/>
                        </a:spcAft>
                      </a:pPr>
                      <a:r>
                        <a:rPr lang="tr-TR" sz="2000">
                          <a:effectLst/>
                        </a:rPr>
                        <a:t>Değer felsefesi</a:t>
                      </a:r>
                      <a:r>
                        <a:rPr lang="tr-TR" sz="2000" spc="-190">
                          <a:effectLst/>
                        </a:rPr>
                        <a:t> </a:t>
                      </a:r>
                      <a:r>
                        <a:rPr lang="tr-TR" sz="2000">
                          <a:effectLst/>
                        </a:rPr>
                        <a:t>(Aksiyoloji)</a:t>
                      </a:r>
                      <a:endParaRPr lang="en-US" sz="2000">
                        <a:effectLst/>
                        <a:latin typeface="Calibri"/>
                        <a:ea typeface="Calibri"/>
                        <a:cs typeface="Calibri"/>
                      </a:endParaRPr>
                    </a:p>
                  </a:txBody>
                  <a:tcPr marL="0" marR="0" marT="0" marB="0"/>
                </a:tc>
              </a:tr>
              <a:tr h="340995">
                <a:tc rowSpan="4">
                  <a:txBody>
                    <a:bodyPr/>
                    <a:lstStyle/>
                    <a:p>
                      <a:pPr marL="0" marR="0">
                        <a:spcBef>
                          <a:spcPts val="0"/>
                        </a:spcBef>
                        <a:spcAft>
                          <a:spcPts val="0"/>
                        </a:spcAft>
                      </a:pPr>
                      <a:r>
                        <a:rPr lang="tr-TR" sz="2000" dirty="0">
                          <a:effectLst/>
                        </a:rPr>
                        <a:t> </a:t>
                      </a:r>
                      <a:endParaRPr lang="en-US" sz="2000" dirty="0">
                        <a:effectLst/>
                        <a:latin typeface="Calibri"/>
                        <a:ea typeface="Calibri"/>
                        <a:cs typeface="Calibri"/>
                      </a:endParaRPr>
                    </a:p>
                  </a:txBody>
                  <a:tcPr marL="0" marR="0" marT="0" marB="0"/>
                </a:tc>
                <a:tc rowSpan="4">
                  <a:txBody>
                    <a:bodyPr/>
                    <a:lstStyle/>
                    <a:p>
                      <a:pPr marL="383540" marR="0">
                        <a:spcBef>
                          <a:spcPts val="5"/>
                        </a:spcBef>
                        <a:spcAft>
                          <a:spcPts val="0"/>
                        </a:spcAft>
                      </a:pPr>
                      <a:r>
                        <a:rPr lang="tr-TR" sz="2000" dirty="0">
                          <a:effectLst/>
                        </a:rPr>
                        <a:t>Bilim Felsefesi</a:t>
                      </a:r>
                      <a:endParaRPr lang="en-US" sz="2000" dirty="0">
                        <a:effectLst/>
                        <a:latin typeface="Calibri"/>
                        <a:ea typeface="Calibri"/>
                        <a:cs typeface="Calibri"/>
                      </a:endParaRPr>
                    </a:p>
                  </a:txBody>
                  <a:tcPr marL="0" marR="0" marT="0" marB="0"/>
                </a:tc>
                <a:tc>
                  <a:txBody>
                    <a:bodyPr/>
                    <a:lstStyle/>
                    <a:p>
                      <a:pPr marL="553720" marR="452120" indent="-91440">
                        <a:spcBef>
                          <a:spcPts val="5"/>
                        </a:spcBef>
                        <a:spcAft>
                          <a:spcPts val="0"/>
                        </a:spcAft>
                      </a:pPr>
                      <a:r>
                        <a:rPr lang="tr-TR" sz="2000">
                          <a:effectLst/>
                        </a:rPr>
                        <a:t>Ahlak felsefesi</a:t>
                      </a:r>
                      <a:r>
                        <a:rPr lang="tr-TR" sz="2000" spc="-190">
                          <a:effectLst/>
                        </a:rPr>
                        <a:t> </a:t>
                      </a:r>
                      <a:r>
                        <a:rPr lang="tr-TR" sz="2000">
                          <a:effectLst/>
                        </a:rPr>
                        <a:t>(iyi –</a:t>
                      </a:r>
                      <a:r>
                        <a:rPr lang="tr-TR" sz="2000" spc="-10">
                          <a:effectLst/>
                        </a:rPr>
                        <a:t> </a:t>
                      </a:r>
                      <a:r>
                        <a:rPr lang="tr-TR" sz="2000">
                          <a:effectLst/>
                        </a:rPr>
                        <a:t>kötü)</a:t>
                      </a:r>
                      <a:endParaRPr lang="en-US" sz="2000">
                        <a:effectLst/>
                        <a:latin typeface="Calibri"/>
                        <a:ea typeface="Calibri"/>
                        <a:cs typeface="Calibri"/>
                      </a:endParaRPr>
                    </a:p>
                  </a:txBody>
                  <a:tcPr marL="0" marR="0" marT="0" marB="0"/>
                </a:tc>
              </a:tr>
              <a:tr h="340995">
                <a:tc vMerge="1">
                  <a:txBody>
                    <a:bodyPr/>
                    <a:lstStyle/>
                    <a:p>
                      <a:endParaRPr lang="en-US"/>
                    </a:p>
                  </a:txBody>
                  <a:tcPr/>
                </a:tc>
                <a:tc vMerge="1">
                  <a:txBody>
                    <a:bodyPr/>
                    <a:lstStyle/>
                    <a:p>
                      <a:endParaRPr lang="en-US"/>
                    </a:p>
                  </a:txBody>
                  <a:tcPr/>
                </a:tc>
                <a:tc>
                  <a:txBody>
                    <a:bodyPr/>
                    <a:lstStyle/>
                    <a:p>
                      <a:pPr marL="455930" marR="454025" indent="60960">
                        <a:spcBef>
                          <a:spcPts val="5"/>
                        </a:spcBef>
                        <a:spcAft>
                          <a:spcPts val="0"/>
                        </a:spcAft>
                      </a:pPr>
                      <a:r>
                        <a:rPr lang="tr-TR" sz="2000">
                          <a:effectLst/>
                        </a:rPr>
                        <a:t>Din felsefesi</a:t>
                      </a:r>
                      <a:r>
                        <a:rPr lang="tr-TR" sz="2000" spc="5">
                          <a:effectLst/>
                        </a:rPr>
                        <a:t> </a:t>
                      </a:r>
                      <a:r>
                        <a:rPr lang="tr-TR" sz="2000">
                          <a:effectLst/>
                        </a:rPr>
                        <a:t>(sevap-</a:t>
                      </a:r>
                      <a:r>
                        <a:rPr lang="tr-TR" sz="2000" spc="-45">
                          <a:effectLst/>
                        </a:rPr>
                        <a:t> </a:t>
                      </a:r>
                      <a:r>
                        <a:rPr lang="tr-TR" sz="2000">
                          <a:effectLst/>
                        </a:rPr>
                        <a:t>günah)</a:t>
                      </a:r>
                      <a:endParaRPr lang="en-US" sz="2000">
                        <a:effectLst/>
                        <a:latin typeface="Calibri"/>
                        <a:ea typeface="Calibri"/>
                        <a:cs typeface="Calibri"/>
                      </a:endParaRPr>
                    </a:p>
                  </a:txBody>
                  <a:tcPr marL="0" marR="0" marT="0" marB="0"/>
                </a:tc>
              </a:tr>
              <a:tr h="340995">
                <a:tc vMerge="1">
                  <a:txBody>
                    <a:bodyPr/>
                    <a:lstStyle/>
                    <a:p>
                      <a:endParaRPr lang="en-US"/>
                    </a:p>
                  </a:txBody>
                  <a:tcPr/>
                </a:tc>
                <a:tc vMerge="1">
                  <a:txBody>
                    <a:bodyPr/>
                    <a:lstStyle/>
                    <a:p>
                      <a:endParaRPr lang="en-US"/>
                    </a:p>
                  </a:txBody>
                  <a:tcPr/>
                </a:tc>
                <a:tc>
                  <a:txBody>
                    <a:bodyPr/>
                    <a:lstStyle/>
                    <a:p>
                      <a:pPr marL="465455" marR="450850">
                        <a:spcBef>
                          <a:spcPts val="5"/>
                        </a:spcBef>
                        <a:spcAft>
                          <a:spcPts val="0"/>
                        </a:spcAft>
                      </a:pPr>
                      <a:r>
                        <a:rPr lang="tr-TR" sz="2000">
                          <a:effectLst/>
                        </a:rPr>
                        <a:t>Sanat felsefesi</a:t>
                      </a:r>
                      <a:r>
                        <a:rPr lang="tr-TR" sz="2000" spc="-190">
                          <a:effectLst/>
                        </a:rPr>
                        <a:t> </a:t>
                      </a:r>
                      <a:r>
                        <a:rPr lang="tr-TR" sz="2000">
                          <a:effectLst/>
                        </a:rPr>
                        <a:t>(güzel</a:t>
                      </a:r>
                      <a:r>
                        <a:rPr lang="tr-TR" sz="2000" spc="-5">
                          <a:effectLst/>
                        </a:rPr>
                        <a:t> </a:t>
                      </a:r>
                      <a:r>
                        <a:rPr lang="tr-TR" sz="2000">
                          <a:effectLst/>
                        </a:rPr>
                        <a:t>–</a:t>
                      </a:r>
                      <a:r>
                        <a:rPr lang="tr-TR" sz="2000" spc="-20">
                          <a:effectLst/>
                        </a:rPr>
                        <a:t> </a:t>
                      </a:r>
                      <a:r>
                        <a:rPr lang="tr-TR" sz="2000">
                          <a:effectLst/>
                        </a:rPr>
                        <a:t>çirkin)</a:t>
                      </a:r>
                      <a:endParaRPr lang="en-US" sz="2000">
                        <a:effectLst/>
                        <a:latin typeface="Calibri"/>
                        <a:ea typeface="Calibri"/>
                        <a:cs typeface="Calibri"/>
                      </a:endParaRPr>
                    </a:p>
                  </a:txBody>
                  <a:tcPr marL="0" marR="0" marT="0" marB="0"/>
                </a:tc>
              </a:tr>
              <a:tr h="1068451">
                <a:tc vMerge="1">
                  <a:txBody>
                    <a:bodyPr/>
                    <a:lstStyle/>
                    <a:p>
                      <a:endParaRPr lang="en-US"/>
                    </a:p>
                  </a:txBody>
                  <a:tcPr/>
                </a:tc>
                <a:tc vMerge="1">
                  <a:txBody>
                    <a:bodyPr/>
                    <a:lstStyle/>
                    <a:p>
                      <a:endParaRPr lang="en-US"/>
                    </a:p>
                  </a:txBody>
                  <a:tcPr/>
                </a:tc>
                <a:tc>
                  <a:txBody>
                    <a:bodyPr/>
                    <a:lstStyle/>
                    <a:p>
                      <a:pPr marL="257810" marR="252095" indent="173355">
                        <a:spcBef>
                          <a:spcPts val="5"/>
                        </a:spcBef>
                        <a:spcAft>
                          <a:spcPts val="0"/>
                        </a:spcAft>
                      </a:pPr>
                      <a:r>
                        <a:rPr lang="tr-TR" sz="2000" dirty="0">
                          <a:effectLst/>
                        </a:rPr>
                        <a:t>Siyaset felsefesi</a:t>
                      </a:r>
                      <a:r>
                        <a:rPr lang="tr-TR" sz="2000" spc="5" dirty="0">
                          <a:effectLst/>
                        </a:rPr>
                        <a:t> </a:t>
                      </a:r>
                      <a:r>
                        <a:rPr lang="tr-TR" sz="2000" dirty="0">
                          <a:effectLst/>
                        </a:rPr>
                        <a:t>(yasal</a:t>
                      </a:r>
                      <a:r>
                        <a:rPr lang="tr-TR" sz="2000" spc="-10" dirty="0">
                          <a:effectLst/>
                        </a:rPr>
                        <a:t> </a:t>
                      </a:r>
                      <a:r>
                        <a:rPr lang="tr-TR" sz="2000" dirty="0">
                          <a:effectLst/>
                        </a:rPr>
                        <a:t>–</a:t>
                      </a:r>
                      <a:r>
                        <a:rPr lang="tr-TR" sz="2000" spc="-20" dirty="0">
                          <a:effectLst/>
                        </a:rPr>
                        <a:t> </a:t>
                      </a:r>
                      <a:r>
                        <a:rPr lang="tr-TR" sz="2000" dirty="0">
                          <a:effectLst/>
                        </a:rPr>
                        <a:t>yasal</a:t>
                      </a:r>
                      <a:r>
                        <a:rPr lang="tr-TR" sz="2000" spc="-10" dirty="0">
                          <a:effectLst/>
                        </a:rPr>
                        <a:t> </a:t>
                      </a:r>
                      <a:r>
                        <a:rPr lang="tr-TR" sz="2000" dirty="0">
                          <a:effectLst/>
                        </a:rPr>
                        <a:t>olmayan)</a:t>
                      </a:r>
                      <a:endParaRPr lang="en-US" sz="2000" dirty="0">
                        <a:effectLst/>
                        <a:latin typeface="Calibri"/>
                        <a:ea typeface="Calibri"/>
                        <a:cs typeface="Calibri"/>
                      </a:endParaRPr>
                    </a:p>
                  </a:txBody>
                  <a:tcPr marL="0" marR="0" marT="0" marB="0"/>
                </a:tc>
              </a:tr>
            </a:tbl>
          </a:graphicData>
        </a:graphic>
      </p:graphicFrame>
    </p:spTree>
    <p:extLst>
      <p:ext uri="{BB962C8B-B14F-4D97-AF65-F5344CB8AC3E}">
        <p14:creationId xmlns:p14="http://schemas.microsoft.com/office/powerpoint/2010/main" val="33085356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tr-TR" dirty="0"/>
              <a:t>İlk Çağ’da evren nasıl meydana geldi diyerek Varlık felsefesi yapıldı Sonra Bilgi nasıl elde edilir konusu üzerine Bilgi felsefesine yönelindi</a:t>
            </a:r>
            <a:endParaRPr lang="en-US" dirty="0"/>
          </a:p>
          <a:p>
            <a:r>
              <a:rPr lang="tr-TR" dirty="0"/>
              <a:t>Sonrasında insan değerleri (hala devam etmekte) problem haline dönüştü…</a:t>
            </a:r>
            <a:endParaRPr lang="en-US" dirty="0"/>
          </a:p>
          <a:p>
            <a:r>
              <a:rPr lang="tr-TR" dirty="0"/>
              <a:t> </a:t>
            </a:r>
            <a:endParaRPr lang="en-US" dirty="0"/>
          </a:p>
          <a:p>
            <a:endParaRPr lang="en-US" dirty="0"/>
          </a:p>
        </p:txBody>
      </p:sp>
    </p:spTree>
    <p:extLst>
      <p:ext uri="{BB962C8B-B14F-4D97-AF65-F5344CB8AC3E}">
        <p14:creationId xmlns:p14="http://schemas.microsoft.com/office/powerpoint/2010/main" val="42196431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75060948"/>
              </p:ext>
            </p:extLst>
          </p:nvPr>
        </p:nvGraphicFramePr>
        <p:xfrm>
          <a:off x="609600" y="914400"/>
          <a:ext cx="7543800" cy="6262751"/>
        </p:xfrm>
        <a:graphic>
          <a:graphicData uri="http://schemas.openxmlformats.org/drawingml/2006/table">
            <a:tbl>
              <a:tblPr firstRow="1" firstCol="1" lastRow="1" lastCol="1" bandRow="1" bandCol="1">
                <a:tableStyleId>{5C22544A-7EE6-4342-B048-85BDC9FD1C3A}</a:tableStyleId>
              </a:tblPr>
              <a:tblGrid>
                <a:gridCol w="2435225"/>
                <a:gridCol w="5108575"/>
              </a:tblGrid>
              <a:tr h="478155">
                <a:tc>
                  <a:txBody>
                    <a:bodyPr/>
                    <a:lstStyle/>
                    <a:p>
                      <a:pPr marL="264795" marR="110490" indent="-97790">
                        <a:lnSpc>
                          <a:spcPct val="97000"/>
                        </a:lnSpc>
                        <a:spcBef>
                          <a:spcPts val="20"/>
                        </a:spcBef>
                        <a:spcAft>
                          <a:spcPts val="0"/>
                        </a:spcAft>
                      </a:pPr>
                      <a:r>
                        <a:rPr lang="tr-TR" sz="1800" dirty="0">
                          <a:effectLst/>
                        </a:rPr>
                        <a:t>Varlık felsefesi</a:t>
                      </a:r>
                      <a:r>
                        <a:rPr lang="tr-TR" sz="1800" spc="-190" dirty="0">
                          <a:effectLst/>
                        </a:rPr>
                        <a:t> </a:t>
                      </a:r>
                      <a:r>
                        <a:rPr lang="tr-TR" sz="1800" dirty="0">
                          <a:effectLst/>
                        </a:rPr>
                        <a:t>(Ontoloji)</a:t>
                      </a:r>
                      <a:endParaRPr lang="en-US" sz="1800" dirty="0">
                        <a:effectLst/>
                        <a:latin typeface="Calibri"/>
                        <a:ea typeface="Calibri"/>
                        <a:cs typeface="Calibri"/>
                      </a:endParaRPr>
                    </a:p>
                  </a:txBody>
                  <a:tcPr marL="0" marR="0" marT="0" marB="0"/>
                </a:tc>
                <a:tc>
                  <a:txBody>
                    <a:bodyPr/>
                    <a:lstStyle/>
                    <a:p>
                      <a:pPr marL="66675" marR="0">
                        <a:lnSpc>
                          <a:spcPct val="97000"/>
                        </a:lnSpc>
                        <a:spcBef>
                          <a:spcPts val="20"/>
                        </a:spcBef>
                        <a:spcAft>
                          <a:spcPts val="0"/>
                        </a:spcAft>
                      </a:pPr>
                      <a:r>
                        <a:rPr lang="tr-TR" sz="1800" dirty="0">
                          <a:effectLst/>
                        </a:rPr>
                        <a:t>“Doğayı</a:t>
                      </a:r>
                      <a:r>
                        <a:rPr lang="tr-TR" sz="1800" spc="-15" dirty="0">
                          <a:effectLst/>
                        </a:rPr>
                        <a:t> </a:t>
                      </a:r>
                      <a:r>
                        <a:rPr lang="tr-TR" sz="1800" dirty="0">
                          <a:effectLst/>
                        </a:rPr>
                        <a:t>oluşturan</a:t>
                      </a:r>
                      <a:r>
                        <a:rPr lang="tr-TR" sz="1800" spc="-20" dirty="0">
                          <a:effectLst/>
                        </a:rPr>
                        <a:t> </a:t>
                      </a:r>
                      <a:r>
                        <a:rPr lang="tr-TR" sz="1800" dirty="0">
                          <a:effectLst/>
                        </a:rPr>
                        <a:t>ana</a:t>
                      </a:r>
                      <a:r>
                        <a:rPr lang="tr-TR" sz="1800" spc="-25" dirty="0">
                          <a:effectLst/>
                        </a:rPr>
                        <a:t> </a:t>
                      </a:r>
                      <a:r>
                        <a:rPr lang="tr-TR" sz="1800" dirty="0">
                          <a:effectLst/>
                        </a:rPr>
                        <a:t>elemanlar</a:t>
                      </a:r>
                      <a:r>
                        <a:rPr lang="tr-TR" sz="1800" spc="-25" dirty="0">
                          <a:effectLst/>
                        </a:rPr>
                        <a:t> </a:t>
                      </a:r>
                      <a:r>
                        <a:rPr lang="tr-TR" sz="1800" dirty="0">
                          <a:effectLst/>
                        </a:rPr>
                        <a:t>nelerdir?”</a:t>
                      </a:r>
                      <a:r>
                        <a:rPr lang="tr-TR" sz="1800" spc="-20" dirty="0">
                          <a:effectLst/>
                        </a:rPr>
                        <a:t> </a:t>
                      </a:r>
                      <a:r>
                        <a:rPr lang="tr-TR" sz="1800" dirty="0">
                          <a:effectLst/>
                        </a:rPr>
                        <a:t>sorusuna</a:t>
                      </a:r>
                      <a:r>
                        <a:rPr lang="tr-TR" sz="1800" spc="-25" dirty="0">
                          <a:effectLst/>
                        </a:rPr>
                        <a:t> </a:t>
                      </a:r>
                      <a:r>
                        <a:rPr lang="tr-TR" sz="1800" dirty="0">
                          <a:effectLst/>
                        </a:rPr>
                        <a:t>karşılık</a:t>
                      </a:r>
                      <a:r>
                        <a:rPr lang="tr-TR" sz="1800" spc="-25" dirty="0">
                          <a:effectLst/>
                        </a:rPr>
                        <a:t> </a:t>
                      </a:r>
                      <a:r>
                        <a:rPr lang="tr-TR" sz="1800" dirty="0">
                          <a:effectLst/>
                        </a:rPr>
                        <a:t>arayan</a:t>
                      </a:r>
                      <a:r>
                        <a:rPr lang="tr-TR" sz="1800" spc="5" dirty="0">
                          <a:effectLst/>
                        </a:rPr>
                        <a:t> </a:t>
                      </a:r>
                      <a:r>
                        <a:rPr lang="tr-TR" sz="1800" dirty="0">
                          <a:effectLst/>
                        </a:rPr>
                        <a:t>bu</a:t>
                      </a:r>
                      <a:r>
                        <a:rPr lang="tr-TR" sz="1800" spc="-20" dirty="0">
                          <a:effectLst/>
                        </a:rPr>
                        <a:t> </a:t>
                      </a:r>
                      <a:r>
                        <a:rPr lang="tr-TR" sz="1800" dirty="0">
                          <a:effectLst/>
                        </a:rPr>
                        <a:t>dal,</a:t>
                      </a:r>
                      <a:r>
                        <a:rPr lang="tr-TR" sz="1800" spc="-185" dirty="0">
                          <a:effectLst/>
                        </a:rPr>
                        <a:t> </a:t>
                      </a:r>
                      <a:r>
                        <a:rPr lang="tr-TR" sz="1800" dirty="0">
                          <a:effectLst/>
                        </a:rPr>
                        <a:t>felsefenin</a:t>
                      </a:r>
                      <a:r>
                        <a:rPr lang="tr-TR" sz="1800" spc="-20" dirty="0">
                          <a:effectLst/>
                        </a:rPr>
                        <a:t> </a:t>
                      </a:r>
                      <a:r>
                        <a:rPr lang="tr-TR" sz="1800" dirty="0">
                          <a:effectLst/>
                        </a:rPr>
                        <a:t>en</a:t>
                      </a:r>
                      <a:r>
                        <a:rPr lang="tr-TR" sz="1800" spc="-15" dirty="0">
                          <a:effectLst/>
                        </a:rPr>
                        <a:t> </a:t>
                      </a:r>
                      <a:r>
                        <a:rPr lang="tr-TR" sz="1800" dirty="0">
                          <a:effectLst/>
                        </a:rPr>
                        <a:t>eski</a:t>
                      </a:r>
                      <a:r>
                        <a:rPr lang="tr-TR" sz="1800" spc="15" dirty="0">
                          <a:effectLst/>
                        </a:rPr>
                        <a:t> </a:t>
                      </a:r>
                      <a:r>
                        <a:rPr lang="tr-TR" sz="1800" dirty="0">
                          <a:effectLst/>
                        </a:rPr>
                        <a:t>çalışma</a:t>
                      </a:r>
                      <a:r>
                        <a:rPr lang="tr-TR" sz="1800" spc="5" dirty="0">
                          <a:effectLst/>
                        </a:rPr>
                        <a:t> </a:t>
                      </a:r>
                      <a:r>
                        <a:rPr lang="tr-TR" sz="1800" dirty="0">
                          <a:effectLst/>
                        </a:rPr>
                        <a:t>alanıdır.</a:t>
                      </a:r>
                      <a:endParaRPr lang="en-US" sz="1800" dirty="0">
                        <a:effectLst/>
                      </a:endParaRPr>
                    </a:p>
                    <a:p>
                      <a:pPr marL="66675" marR="0">
                        <a:spcBef>
                          <a:spcPts val="15"/>
                        </a:spcBef>
                        <a:spcAft>
                          <a:spcPts val="0"/>
                        </a:spcAft>
                      </a:pPr>
                      <a:r>
                        <a:rPr lang="tr-TR" sz="1800" dirty="0">
                          <a:effectLst/>
                        </a:rPr>
                        <a:t>Somut ve</a:t>
                      </a:r>
                      <a:r>
                        <a:rPr lang="tr-TR" sz="1800" spc="-30" dirty="0">
                          <a:effectLst/>
                        </a:rPr>
                        <a:t> </a:t>
                      </a:r>
                      <a:r>
                        <a:rPr lang="tr-TR" sz="1800" dirty="0">
                          <a:effectLst/>
                        </a:rPr>
                        <a:t>soyut(metafizik)</a:t>
                      </a:r>
                      <a:r>
                        <a:rPr lang="tr-TR" sz="1800" spc="-15" dirty="0">
                          <a:effectLst/>
                        </a:rPr>
                        <a:t> </a:t>
                      </a:r>
                      <a:r>
                        <a:rPr lang="tr-TR" sz="1800" dirty="0">
                          <a:effectLst/>
                        </a:rPr>
                        <a:t>var</a:t>
                      </a:r>
                      <a:r>
                        <a:rPr lang="tr-TR" sz="1800" spc="-35" dirty="0">
                          <a:effectLst/>
                        </a:rPr>
                        <a:t> </a:t>
                      </a:r>
                      <a:r>
                        <a:rPr lang="tr-TR" sz="1800" dirty="0">
                          <a:effectLst/>
                        </a:rPr>
                        <a:t>olanları</a:t>
                      </a:r>
                      <a:r>
                        <a:rPr lang="tr-TR" sz="1800" spc="-20" dirty="0">
                          <a:effectLst/>
                        </a:rPr>
                        <a:t> </a:t>
                      </a:r>
                      <a:r>
                        <a:rPr lang="tr-TR" sz="1800" dirty="0">
                          <a:effectLst/>
                        </a:rPr>
                        <a:t>araştırır.</a:t>
                      </a:r>
                      <a:endParaRPr lang="en-US" sz="1800" dirty="0">
                        <a:effectLst/>
                        <a:latin typeface="Calibri"/>
                        <a:ea typeface="Calibri"/>
                        <a:cs typeface="Calibri"/>
                      </a:endParaRPr>
                    </a:p>
                  </a:txBody>
                  <a:tcPr marL="0" marR="0" marT="0" marB="0"/>
                </a:tc>
              </a:tr>
              <a:tr h="481330">
                <a:tc>
                  <a:txBody>
                    <a:bodyPr/>
                    <a:lstStyle/>
                    <a:p>
                      <a:pPr marL="161290" marR="149860" indent="20955">
                        <a:spcBef>
                          <a:spcPts val="5"/>
                        </a:spcBef>
                        <a:spcAft>
                          <a:spcPts val="0"/>
                        </a:spcAft>
                      </a:pPr>
                      <a:r>
                        <a:rPr lang="tr-TR" sz="1800" dirty="0">
                          <a:effectLst/>
                        </a:rPr>
                        <a:t>Bilgi felsefesi</a:t>
                      </a:r>
                      <a:r>
                        <a:rPr lang="tr-TR" sz="1800" spc="-190" dirty="0">
                          <a:effectLst/>
                        </a:rPr>
                        <a:t> </a:t>
                      </a:r>
                      <a:r>
                        <a:rPr lang="tr-TR" sz="1800" dirty="0">
                          <a:effectLst/>
                        </a:rPr>
                        <a:t>(Epistemoloji)</a:t>
                      </a:r>
                      <a:endParaRPr lang="en-US" sz="1800" dirty="0">
                        <a:effectLst/>
                        <a:latin typeface="Calibri"/>
                        <a:ea typeface="Calibri"/>
                        <a:cs typeface="Calibri"/>
                      </a:endParaRPr>
                    </a:p>
                  </a:txBody>
                  <a:tcPr marL="0" marR="0" marT="0" marB="0"/>
                </a:tc>
                <a:tc>
                  <a:txBody>
                    <a:bodyPr/>
                    <a:lstStyle/>
                    <a:p>
                      <a:pPr marL="66675" marR="288925" algn="just">
                        <a:spcBef>
                          <a:spcPts val="5"/>
                        </a:spcBef>
                        <a:spcAft>
                          <a:spcPts val="0"/>
                        </a:spcAft>
                      </a:pPr>
                      <a:r>
                        <a:rPr lang="tr-TR" sz="1800" dirty="0">
                          <a:effectLst/>
                        </a:rPr>
                        <a:t>“Bilgi nedir?”, “Bilgimizin doğruluğu ve geçerliği nedir?”, “Bilgimizin kaynağı</a:t>
                      </a:r>
                      <a:r>
                        <a:rPr lang="tr-TR" sz="1800" spc="5" dirty="0">
                          <a:effectLst/>
                        </a:rPr>
                        <a:t> </a:t>
                      </a:r>
                      <a:r>
                        <a:rPr lang="tr-TR" sz="1800" dirty="0">
                          <a:effectLst/>
                        </a:rPr>
                        <a:t>nedir?”</a:t>
                      </a:r>
                      <a:r>
                        <a:rPr lang="tr-TR" sz="1800" spc="-25" dirty="0">
                          <a:effectLst/>
                        </a:rPr>
                        <a:t> </a:t>
                      </a:r>
                      <a:r>
                        <a:rPr lang="tr-TR" sz="1800" dirty="0">
                          <a:effectLst/>
                        </a:rPr>
                        <a:t>sorularına</a:t>
                      </a:r>
                      <a:r>
                        <a:rPr lang="tr-TR" sz="1800" spc="-10" dirty="0">
                          <a:effectLst/>
                        </a:rPr>
                        <a:t> </a:t>
                      </a:r>
                      <a:r>
                        <a:rPr lang="tr-TR" sz="1800" dirty="0">
                          <a:effectLst/>
                        </a:rPr>
                        <a:t>karşılık</a:t>
                      </a:r>
                      <a:r>
                        <a:rPr lang="tr-TR" sz="1800" spc="-5" dirty="0">
                          <a:effectLst/>
                        </a:rPr>
                        <a:t> </a:t>
                      </a:r>
                      <a:r>
                        <a:rPr lang="tr-TR" sz="1800" dirty="0">
                          <a:effectLst/>
                        </a:rPr>
                        <a:t>verir,</a:t>
                      </a:r>
                      <a:r>
                        <a:rPr lang="tr-TR" sz="1800" spc="-15" dirty="0">
                          <a:effectLst/>
                        </a:rPr>
                        <a:t> </a:t>
                      </a:r>
                      <a:r>
                        <a:rPr lang="tr-TR" sz="1800" dirty="0">
                          <a:effectLst/>
                        </a:rPr>
                        <a:t>insanın</a:t>
                      </a:r>
                      <a:r>
                        <a:rPr lang="tr-TR" sz="1800" spc="-30" dirty="0">
                          <a:effectLst/>
                        </a:rPr>
                        <a:t> </a:t>
                      </a:r>
                      <a:r>
                        <a:rPr lang="tr-TR" sz="1800" dirty="0">
                          <a:effectLst/>
                        </a:rPr>
                        <a:t>gerçeği</a:t>
                      </a:r>
                      <a:r>
                        <a:rPr lang="tr-TR" sz="1800" spc="-20" dirty="0">
                          <a:effectLst/>
                        </a:rPr>
                        <a:t> </a:t>
                      </a:r>
                      <a:r>
                        <a:rPr lang="tr-TR" sz="1800" dirty="0">
                          <a:effectLst/>
                        </a:rPr>
                        <a:t>tanıma</a:t>
                      </a:r>
                      <a:r>
                        <a:rPr lang="tr-TR" sz="1800" spc="-35" dirty="0">
                          <a:effectLst/>
                        </a:rPr>
                        <a:t> </a:t>
                      </a:r>
                      <a:r>
                        <a:rPr lang="tr-TR" sz="1800" dirty="0">
                          <a:effectLst/>
                        </a:rPr>
                        <a:t>yeteneğine;</a:t>
                      </a:r>
                      <a:r>
                        <a:rPr lang="tr-TR" sz="1800" spc="-30" dirty="0">
                          <a:effectLst/>
                        </a:rPr>
                        <a:t> </a:t>
                      </a:r>
                      <a:r>
                        <a:rPr lang="tr-TR" sz="1800" dirty="0">
                          <a:effectLst/>
                        </a:rPr>
                        <a:t>bilmenin</a:t>
                      </a:r>
                      <a:r>
                        <a:rPr lang="tr-TR" sz="1800" spc="-190" dirty="0">
                          <a:effectLst/>
                        </a:rPr>
                        <a:t> </a:t>
                      </a:r>
                      <a:r>
                        <a:rPr lang="tr-TR" sz="1800" dirty="0">
                          <a:effectLst/>
                        </a:rPr>
                        <a:t>kaynakları,</a:t>
                      </a:r>
                      <a:r>
                        <a:rPr lang="tr-TR" sz="1800" spc="-10" dirty="0">
                          <a:effectLst/>
                        </a:rPr>
                        <a:t> </a:t>
                      </a:r>
                      <a:r>
                        <a:rPr lang="tr-TR" sz="1800" dirty="0">
                          <a:effectLst/>
                        </a:rPr>
                        <a:t>biçimleri</a:t>
                      </a:r>
                      <a:r>
                        <a:rPr lang="tr-TR" sz="1800" spc="10" dirty="0">
                          <a:effectLst/>
                        </a:rPr>
                        <a:t> </a:t>
                      </a:r>
                      <a:r>
                        <a:rPr lang="tr-TR" sz="1800" dirty="0">
                          <a:effectLst/>
                        </a:rPr>
                        <a:t>ve</a:t>
                      </a:r>
                      <a:r>
                        <a:rPr lang="tr-TR" sz="1800" spc="10" dirty="0">
                          <a:effectLst/>
                        </a:rPr>
                        <a:t> </a:t>
                      </a:r>
                      <a:r>
                        <a:rPr lang="tr-TR" sz="1800" dirty="0">
                          <a:effectLst/>
                        </a:rPr>
                        <a:t>yöntemlerine</a:t>
                      </a:r>
                      <a:r>
                        <a:rPr lang="tr-TR" sz="1800" spc="-15" dirty="0">
                          <a:effectLst/>
                        </a:rPr>
                        <a:t> </a:t>
                      </a:r>
                      <a:r>
                        <a:rPr lang="tr-TR" sz="1800" dirty="0">
                          <a:effectLst/>
                        </a:rPr>
                        <a:t>ilişkin</a:t>
                      </a:r>
                      <a:r>
                        <a:rPr lang="tr-TR" sz="1800" spc="-20" dirty="0">
                          <a:effectLst/>
                        </a:rPr>
                        <a:t> </a:t>
                      </a:r>
                      <a:r>
                        <a:rPr lang="tr-TR" sz="1800" dirty="0">
                          <a:effectLst/>
                        </a:rPr>
                        <a:t>felsefe</a:t>
                      </a:r>
                      <a:r>
                        <a:rPr lang="tr-TR" sz="1800" spc="-10" dirty="0">
                          <a:effectLst/>
                        </a:rPr>
                        <a:t> </a:t>
                      </a:r>
                      <a:r>
                        <a:rPr lang="tr-TR" sz="1800" dirty="0">
                          <a:effectLst/>
                        </a:rPr>
                        <a:t>dalıdır.</a:t>
                      </a:r>
                      <a:endParaRPr lang="en-US" sz="1800" dirty="0">
                        <a:effectLst/>
                        <a:latin typeface="Calibri"/>
                        <a:ea typeface="Calibri"/>
                        <a:cs typeface="Calibri"/>
                      </a:endParaRPr>
                    </a:p>
                  </a:txBody>
                  <a:tcPr marL="0" marR="0" marT="0" marB="0"/>
                </a:tc>
              </a:tr>
              <a:tr h="340995">
                <a:tc>
                  <a:txBody>
                    <a:bodyPr/>
                    <a:lstStyle/>
                    <a:p>
                      <a:pPr marL="368300" marR="134620" indent="-219710">
                        <a:spcBef>
                          <a:spcPts val="5"/>
                        </a:spcBef>
                        <a:spcAft>
                          <a:spcPts val="0"/>
                        </a:spcAft>
                      </a:pPr>
                      <a:r>
                        <a:rPr lang="tr-TR" sz="1800" dirty="0">
                          <a:effectLst/>
                        </a:rPr>
                        <a:t>Ahlak felsefesi</a:t>
                      </a:r>
                      <a:r>
                        <a:rPr lang="tr-TR" sz="1800" spc="-190" dirty="0">
                          <a:effectLst/>
                        </a:rPr>
                        <a:t> </a:t>
                      </a:r>
                      <a:r>
                        <a:rPr lang="tr-TR" sz="1800" dirty="0">
                          <a:effectLst/>
                        </a:rPr>
                        <a:t>(Etik)</a:t>
                      </a:r>
                      <a:endParaRPr lang="en-US" sz="1800" dirty="0">
                        <a:effectLst/>
                        <a:latin typeface="Calibri"/>
                        <a:ea typeface="Calibri"/>
                        <a:cs typeface="Calibri"/>
                      </a:endParaRPr>
                    </a:p>
                  </a:txBody>
                  <a:tcPr marL="0" marR="0" marT="0" marB="0"/>
                </a:tc>
                <a:tc>
                  <a:txBody>
                    <a:bodyPr/>
                    <a:lstStyle/>
                    <a:p>
                      <a:pPr marL="66675" marR="213995">
                        <a:spcBef>
                          <a:spcPts val="5"/>
                        </a:spcBef>
                        <a:spcAft>
                          <a:spcPts val="0"/>
                        </a:spcAft>
                      </a:pPr>
                      <a:r>
                        <a:rPr lang="tr-TR" sz="1800" dirty="0">
                          <a:effectLst/>
                        </a:rPr>
                        <a:t>Bu felsefenin konusu insan eylemleridir, insanoğlunun kendi iradesiyle yaptığı</a:t>
                      </a:r>
                      <a:r>
                        <a:rPr lang="tr-TR" sz="1800" spc="-190" dirty="0">
                          <a:effectLst/>
                        </a:rPr>
                        <a:t> </a:t>
                      </a:r>
                      <a:r>
                        <a:rPr lang="tr-TR" sz="1800" dirty="0">
                          <a:effectLst/>
                        </a:rPr>
                        <a:t>hareketleri</a:t>
                      </a:r>
                      <a:r>
                        <a:rPr lang="tr-TR" sz="1800" spc="-35" dirty="0">
                          <a:effectLst/>
                        </a:rPr>
                        <a:t> </a:t>
                      </a:r>
                      <a:r>
                        <a:rPr lang="tr-TR" sz="1800" dirty="0">
                          <a:effectLst/>
                        </a:rPr>
                        <a:t>(özgür hareketlerini)</a:t>
                      </a:r>
                      <a:r>
                        <a:rPr lang="tr-TR" sz="1800" spc="20" dirty="0">
                          <a:effectLst/>
                        </a:rPr>
                        <a:t> </a:t>
                      </a:r>
                      <a:r>
                        <a:rPr lang="tr-TR" sz="1800" dirty="0">
                          <a:effectLst/>
                        </a:rPr>
                        <a:t>anlamaya</a:t>
                      </a:r>
                      <a:r>
                        <a:rPr lang="tr-TR" sz="1800" spc="-25" dirty="0">
                          <a:effectLst/>
                        </a:rPr>
                        <a:t> </a:t>
                      </a:r>
                      <a:r>
                        <a:rPr lang="tr-TR" sz="1800" dirty="0">
                          <a:effectLst/>
                        </a:rPr>
                        <a:t>ve</a:t>
                      </a:r>
                      <a:r>
                        <a:rPr lang="tr-TR" sz="1800" spc="-10" dirty="0">
                          <a:effectLst/>
                        </a:rPr>
                        <a:t> </a:t>
                      </a:r>
                      <a:r>
                        <a:rPr lang="tr-TR" sz="1800" dirty="0">
                          <a:effectLst/>
                        </a:rPr>
                        <a:t>açıklamaya</a:t>
                      </a:r>
                      <a:r>
                        <a:rPr lang="tr-TR" sz="1800" spc="-25" dirty="0">
                          <a:effectLst/>
                        </a:rPr>
                        <a:t> </a:t>
                      </a:r>
                      <a:r>
                        <a:rPr lang="tr-TR" sz="1800" dirty="0">
                          <a:effectLst/>
                        </a:rPr>
                        <a:t>çalışır.</a:t>
                      </a:r>
                      <a:endParaRPr lang="en-US" sz="1800" dirty="0">
                        <a:effectLst/>
                        <a:latin typeface="Calibri"/>
                        <a:ea typeface="Calibri"/>
                        <a:cs typeface="Calibri"/>
                      </a:endParaRPr>
                    </a:p>
                  </a:txBody>
                  <a:tcPr marL="0" marR="0" marT="0" marB="0"/>
                </a:tc>
              </a:tr>
              <a:tr h="325755">
                <a:tc>
                  <a:txBody>
                    <a:bodyPr/>
                    <a:lstStyle/>
                    <a:p>
                      <a:pPr marL="105410" marR="99060" algn="ctr">
                        <a:spcBef>
                          <a:spcPts val="5"/>
                        </a:spcBef>
                        <a:spcAft>
                          <a:spcPts val="0"/>
                        </a:spcAft>
                      </a:pPr>
                      <a:r>
                        <a:rPr lang="tr-TR" sz="1800" dirty="0">
                          <a:effectLst/>
                        </a:rPr>
                        <a:t>Din</a:t>
                      </a:r>
                      <a:r>
                        <a:rPr lang="tr-TR" sz="1800" spc="-5" dirty="0">
                          <a:effectLst/>
                        </a:rPr>
                        <a:t> </a:t>
                      </a:r>
                      <a:r>
                        <a:rPr lang="tr-TR" sz="1800" dirty="0">
                          <a:effectLst/>
                        </a:rPr>
                        <a:t>felsefesi</a:t>
                      </a:r>
                      <a:endParaRPr lang="en-US" sz="1800" dirty="0">
                        <a:effectLst/>
                        <a:latin typeface="Calibri"/>
                        <a:ea typeface="Calibri"/>
                        <a:cs typeface="Calibri"/>
                      </a:endParaRPr>
                    </a:p>
                  </a:txBody>
                  <a:tcPr marL="0" marR="0" marT="0" marB="0"/>
                </a:tc>
                <a:tc>
                  <a:txBody>
                    <a:bodyPr/>
                    <a:lstStyle/>
                    <a:p>
                      <a:pPr marL="66675" marR="0">
                        <a:spcBef>
                          <a:spcPts val="5"/>
                        </a:spcBef>
                        <a:spcAft>
                          <a:spcPts val="0"/>
                        </a:spcAft>
                      </a:pPr>
                      <a:r>
                        <a:rPr lang="tr-TR" sz="1800" dirty="0">
                          <a:effectLst/>
                        </a:rPr>
                        <a:t>Varlığın,</a:t>
                      </a:r>
                      <a:r>
                        <a:rPr lang="tr-TR" sz="1800" spc="-15" dirty="0">
                          <a:effectLst/>
                        </a:rPr>
                        <a:t> </a:t>
                      </a:r>
                      <a:r>
                        <a:rPr lang="tr-TR" sz="1800" dirty="0">
                          <a:effectLst/>
                        </a:rPr>
                        <a:t>evrenin</a:t>
                      </a:r>
                      <a:r>
                        <a:rPr lang="tr-TR" sz="1800" spc="-30" dirty="0">
                          <a:effectLst/>
                        </a:rPr>
                        <a:t> </a:t>
                      </a:r>
                      <a:r>
                        <a:rPr lang="tr-TR" sz="1800" dirty="0">
                          <a:effectLst/>
                        </a:rPr>
                        <a:t>özünü</a:t>
                      </a:r>
                      <a:r>
                        <a:rPr lang="tr-TR" sz="1800" spc="-30" dirty="0">
                          <a:effectLst/>
                        </a:rPr>
                        <a:t> </a:t>
                      </a:r>
                      <a:r>
                        <a:rPr lang="tr-TR" sz="1800" dirty="0">
                          <a:effectLst/>
                        </a:rPr>
                        <a:t>araştıran</a:t>
                      </a:r>
                      <a:r>
                        <a:rPr lang="tr-TR" sz="1800" spc="-30" dirty="0">
                          <a:effectLst/>
                        </a:rPr>
                        <a:t> </a:t>
                      </a:r>
                      <a:r>
                        <a:rPr lang="tr-TR" sz="1800" dirty="0">
                          <a:effectLst/>
                        </a:rPr>
                        <a:t>felsefe</a:t>
                      </a:r>
                      <a:r>
                        <a:rPr lang="tr-TR" sz="1800" spc="-5" dirty="0">
                          <a:effectLst/>
                        </a:rPr>
                        <a:t> </a:t>
                      </a:r>
                      <a:r>
                        <a:rPr lang="tr-TR" sz="1800" dirty="0">
                          <a:effectLst/>
                        </a:rPr>
                        <a:t>disiplini</a:t>
                      </a:r>
                      <a:r>
                        <a:rPr lang="tr-TR" sz="1800" spc="-20" dirty="0">
                          <a:effectLst/>
                        </a:rPr>
                        <a:t> </a:t>
                      </a:r>
                      <a:r>
                        <a:rPr lang="tr-TR" sz="1800" dirty="0">
                          <a:effectLst/>
                        </a:rPr>
                        <a:t>demektir.</a:t>
                      </a:r>
                      <a:r>
                        <a:rPr lang="tr-TR" sz="1800" spc="-20" dirty="0">
                          <a:effectLst/>
                        </a:rPr>
                        <a:t> </a:t>
                      </a:r>
                      <a:r>
                        <a:rPr lang="tr-TR" sz="1800" dirty="0">
                          <a:effectLst/>
                        </a:rPr>
                        <a:t>Tanrı,</a:t>
                      </a:r>
                      <a:r>
                        <a:rPr lang="tr-TR" sz="1800" spc="5" dirty="0">
                          <a:effectLst/>
                        </a:rPr>
                        <a:t> </a:t>
                      </a:r>
                      <a:r>
                        <a:rPr lang="tr-TR" sz="1800" dirty="0">
                          <a:effectLst/>
                        </a:rPr>
                        <a:t>ruh</a:t>
                      </a:r>
                      <a:r>
                        <a:rPr lang="tr-TR" sz="1800" spc="-5" dirty="0">
                          <a:effectLst/>
                        </a:rPr>
                        <a:t> </a:t>
                      </a:r>
                      <a:r>
                        <a:rPr lang="tr-TR" sz="1800" dirty="0">
                          <a:effectLst/>
                        </a:rPr>
                        <a:t>ve</a:t>
                      </a:r>
                      <a:r>
                        <a:rPr lang="tr-TR" sz="1800" spc="-5" dirty="0">
                          <a:effectLst/>
                        </a:rPr>
                        <a:t> </a:t>
                      </a:r>
                      <a:r>
                        <a:rPr lang="tr-TR" sz="1800" dirty="0">
                          <a:effectLst/>
                        </a:rPr>
                        <a:t>evren</a:t>
                      </a:r>
                      <a:r>
                        <a:rPr lang="tr-TR" sz="1800" spc="-190" dirty="0">
                          <a:effectLst/>
                        </a:rPr>
                        <a:t> </a:t>
                      </a:r>
                      <a:r>
                        <a:rPr lang="tr-TR" sz="1800" dirty="0">
                          <a:effectLst/>
                        </a:rPr>
                        <a:t>konularını</a:t>
                      </a:r>
                      <a:r>
                        <a:rPr lang="tr-TR" sz="1800" spc="-10" dirty="0">
                          <a:effectLst/>
                        </a:rPr>
                        <a:t> </a:t>
                      </a:r>
                      <a:r>
                        <a:rPr lang="tr-TR" sz="1800" dirty="0">
                          <a:effectLst/>
                        </a:rPr>
                        <a:t>ele</a:t>
                      </a:r>
                      <a:r>
                        <a:rPr lang="tr-TR" sz="1800" spc="10" dirty="0">
                          <a:effectLst/>
                        </a:rPr>
                        <a:t> </a:t>
                      </a:r>
                      <a:r>
                        <a:rPr lang="tr-TR" sz="1800" dirty="0">
                          <a:effectLst/>
                        </a:rPr>
                        <a:t>alır.</a:t>
                      </a:r>
                      <a:endParaRPr lang="en-US" sz="1800" dirty="0">
                        <a:effectLst/>
                        <a:latin typeface="Calibri"/>
                        <a:ea typeface="Calibri"/>
                        <a:cs typeface="Calibri"/>
                      </a:endParaRPr>
                    </a:p>
                  </a:txBody>
                  <a:tcPr marL="0" marR="0" marT="0" marB="0"/>
                </a:tc>
              </a:tr>
              <a:tr h="280035">
                <a:tc>
                  <a:txBody>
                    <a:bodyPr/>
                    <a:lstStyle/>
                    <a:p>
                      <a:pPr marL="295275" marR="136525" indent="-146685">
                        <a:lnSpc>
                          <a:spcPts val="1100"/>
                        </a:lnSpc>
                        <a:spcBef>
                          <a:spcPts val="0"/>
                        </a:spcBef>
                        <a:spcAft>
                          <a:spcPts val="0"/>
                        </a:spcAft>
                      </a:pPr>
                      <a:r>
                        <a:rPr lang="tr-TR" sz="1800" dirty="0">
                          <a:effectLst/>
                        </a:rPr>
                        <a:t>Sanat felsefesi</a:t>
                      </a:r>
                      <a:r>
                        <a:rPr lang="tr-TR" sz="1800" spc="-190" dirty="0">
                          <a:effectLst/>
                        </a:rPr>
                        <a:t> </a:t>
                      </a:r>
                      <a:r>
                        <a:rPr lang="tr-TR" sz="1800" dirty="0">
                          <a:effectLst/>
                        </a:rPr>
                        <a:t>(Estetik)</a:t>
                      </a:r>
                      <a:endParaRPr lang="en-US" sz="1800" dirty="0">
                        <a:effectLst/>
                        <a:latin typeface="Calibri"/>
                        <a:ea typeface="Calibri"/>
                        <a:cs typeface="Calibri"/>
                      </a:endParaRPr>
                    </a:p>
                  </a:txBody>
                  <a:tcPr marL="0" marR="0" marT="0" marB="0"/>
                </a:tc>
                <a:tc>
                  <a:txBody>
                    <a:bodyPr/>
                    <a:lstStyle/>
                    <a:p>
                      <a:pPr marL="66675" marR="0">
                        <a:spcBef>
                          <a:spcPts val="5"/>
                        </a:spcBef>
                        <a:spcAft>
                          <a:spcPts val="0"/>
                        </a:spcAft>
                      </a:pPr>
                      <a:r>
                        <a:rPr lang="tr-TR" sz="1800" dirty="0">
                          <a:effectLst/>
                        </a:rPr>
                        <a:t>Estetik</a:t>
                      </a:r>
                      <a:r>
                        <a:rPr lang="tr-TR" sz="1800" spc="-35" dirty="0">
                          <a:effectLst/>
                        </a:rPr>
                        <a:t> </a:t>
                      </a:r>
                      <a:r>
                        <a:rPr lang="tr-TR" sz="1800" dirty="0">
                          <a:effectLst/>
                        </a:rPr>
                        <a:t>(güzellik)</a:t>
                      </a:r>
                      <a:r>
                        <a:rPr lang="tr-TR" sz="1800" spc="-20" dirty="0">
                          <a:effectLst/>
                        </a:rPr>
                        <a:t> </a:t>
                      </a:r>
                      <a:r>
                        <a:rPr lang="tr-TR" sz="1800" dirty="0">
                          <a:effectLst/>
                        </a:rPr>
                        <a:t>değerleri konu</a:t>
                      </a:r>
                      <a:r>
                        <a:rPr lang="tr-TR" sz="1800" spc="-5" dirty="0">
                          <a:effectLst/>
                        </a:rPr>
                        <a:t> </a:t>
                      </a:r>
                      <a:r>
                        <a:rPr lang="tr-TR" sz="1800" dirty="0">
                          <a:effectLst/>
                        </a:rPr>
                        <a:t>alır,</a:t>
                      </a:r>
                      <a:r>
                        <a:rPr lang="tr-TR" sz="1800" spc="-15" dirty="0">
                          <a:effectLst/>
                        </a:rPr>
                        <a:t> </a:t>
                      </a:r>
                      <a:r>
                        <a:rPr lang="tr-TR" sz="1800" dirty="0">
                          <a:effectLst/>
                        </a:rPr>
                        <a:t>sanat</a:t>
                      </a:r>
                      <a:r>
                        <a:rPr lang="tr-TR" sz="1800" spc="-25" dirty="0">
                          <a:effectLst/>
                        </a:rPr>
                        <a:t> </a:t>
                      </a:r>
                      <a:r>
                        <a:rPr lang="tr-TR" sz="1800" dirty="0">
                          <a:effectLst/>
                        </a:rPr>
                        <a:t>problemlerine</a:t>
                      </a:r>
                      <a:r>
                        <a:rPr lang="tr-TR" sz="1800" spc="-25" dirty="0">
                          <a:effectLst/>
                        </a:rPr>
                        <a:t> </a:t>
                      </a:r>
                      <a:r>
                        <a:rPr lang="tr-TR" sz="1800" dirty="0">
                          <a:effectLst/>
                        </a:rPr>
                        <a:t>eğilir.</a:t>
                      </a:r>
                      <a:endParaRPr lang="en-US" sz="1800" dirty="0">
                        <a:effectLst/>
                        <a:latin typeface="Calibri"/>
                        <a:ea typeface="Calibri"/>
                        <a:cs typeface="Calibri"/>
                      </a:endParaRPr>
                    </a:p>
                  </a:txBody>
                  <a:tcPr marL="0" marR="0" marT="0" marB="0"/>
                </a:tc>
              </a:tr>
              <a:tr h="495935">
                <a:tc>
                  <a:txBody>
                    <a:bodyPr/>
                    <a:lstStyle/>
                    <a:p>
                      <a:pPr marL="105410" marR="101600" algn="ctr">
                        <a:spcBef>
                          <a:spcPts val="5"/>
                        </a:spcBef>
                        <a:spcAft>
                          <a:spcPts val="0"/>
                        </a:spcAft>
                      </a:pPr>
                      <a:r>
                        <a:rPr lang="tr-TR" sz="1800" dirty="0">
                          <a:effectLst/>
                        </a:rPr>
                        <a:t>Siyaset</a:t>
                      </a:r>
                      <a:r>
                        <a:rPr lang="tr-TR" sz="1800" spc="-20" dirty="0">
                          <a:effectLst/>
                        </a:rPr>
                        <a:t> </a:t>
                      </a:r>
                      <a:r>
                        <a:rPr lang="tr-TR" sz="1800" dirty="0">
                          <a:effectLst/>
                        </a:rPr>
                        <a:t>felsefesi</a:t>
                      </a:r>
                      <a:endParaRPr lang="en-US" sz="1800" dirty="0">
                        <a:effectLst/>
                        <a:latin typeface="Calibri"/>
                        <a:ea typeface="Calibri"/>
                        <a:cs typeface="Calibri"/>
                      </a:endParaRPr>
                    </a:p>
                  </a:txBody>
                  <a:tcPr marL="0" marR="0" marT="0" marB="0"/>
                </a:tc>
                <a:tc>
                  <a:txBody>
                    <a:bodyPr/>
                    <a:lstStyle/>
                    <a:p>
                      <a:pPr marL="66675" marR="26670">
                        <a:lnSpc>
                          <a:spcPct val="98000"/>
                        </a:lnSpc>
                        <a:spcBef>
                          <a:spcPts val="15"/>
                        </a:spcBef>
                        <a:spcAft>
                          <a:spcPts val="0"/>
                        </a:spcAft>
                      </a:pPr>
                      <a:r>
                        <a:rPr lang="tr-TR" sz="1800" dirty="0">
                          <a:effectLst/>
                        </a:rPr>
                        <a:t>Toplumu konu edinen felsefe disiplinidir. Toplumun, kültür, hukuk ve tarih</a:t>
                      </a:r>
                      <a:r>
                        <a:rPr lang="tr-TR" sz="1800" spc="5" dirty="0">
                          <a:effectLst/>
                        </a:rPr>
                        <a:t> </a:t>
                      </a:r>
                      <a:r>
                        <a:rPr lang="tr-TR" sz="1800" dirty="0">
                          <a:effectLst/>
                        </a:rPr>
                        <a:t>varlığını</a:t>
                      </a:r>
                      <a:r>
                        <a:rPr lang="tr-TR" sz="1800" spc="-20" dirty="0">
                          <a:effectLst/>
                        </a:rPr>
                        <a:t> </a:t>
                      </a:r>
                      <a:r>
                        <a:rPr lang="tr-TR" sz="1800" dirty="0">
                          <a:effectLst/>
                        </a:rPr>
                        <a:t>irdeler.</a:t>
                      </a:r>
                      <a:r>
                        <a:rPr lang="tr-TR" sz="1800" spc="-20" dirty="0">
                          <a:effectLst/>
                        </a:rPr>
                        <a:t> </a:t>
                      </a:r>
                      <a:r>
                        <a:rPr lang="tr-TR" sz="1800" dirty="0">
                          <a:effectLst/>
                        </a:rPr>
                        <a:t>Toplumu</a:t>
                      </a:r>
                      <a:r>
                        <a:rPr lang="tr-TR" sz="1800" spc="-25" dirty="0">
                          <a:effectLst/>
                        </a:rPr>
                        <a:t> </a:t>
                      </a:r>
                      <a:r>
                        <a:rPr lang="tr-TR" sz="1800" dirty="0">
                          <a:effectLst/>
                        </a:rPr>
                        <a:t>belirleyen</a:t>
                      </a:r>
                      <a:r>
                        <a:rPr lang="tr-TR" sz="1800" spc="-30" dirty="0">
                          <a:effectLst/>
                        </a:rPr>
                        <a:t> </a:t>
                      </a:r>
                      <a:r>
                        <a:rPr lang="tr-TR" sz="1800" dirty="0">
                          <a:effectLst/>
                        </a:rPr>
                        <a:t>tüzel</a:t>
                      </a:r>
                      <a:r>
                        <a:rPr lang="tr-TR" sz="1800" spc="-25" dirty="0">
                          <a:effectLst/>
                        </a:rPr>
                        <a:t> </a:t>
                      </a:r>
                      <a:r>
                        <a:rPr lang="tr-TR" sz="1800" dirty="0">
                          <a:effectLst/>
                        </a:rPr>
                        <a:t>ilke</a:t>
                      </a:r>
                      <a:r>
                        <a:rPr lang="tr-TR" sz="1800" spc="-5" dirty="0">
                          <a:effectLst/>
                        </a:rPr>
                        <a:t> </a:t>
                      </a:r>
                      <a:r>
                        <a:rPr lang="tr-TR" sz="1800" dirty="0">
                          <a:effectLst/>
                        </a:rPr>
                        <a:t>ve yasaları bulmaya</a:t>
                      </a:r>
                      <a:r>
                        <a:rPr lang="tr-TR" sz="1800" spc="-35" dirty="0">
                          <a:effectLst/>
                        </a:rPr>
                        <a:t> </a:t>
                      </a:r>
                      <a:r>
                        <a:rPr lang="tr-TR" sz="1800" dirty="0">
                          <a:effectLst/>
                        </a:rPr>
                        <a:t>çalışır.</a:t>
                      </a:r>
                      <a:r>
                        <a:rPr lang="tr-TR" sz="1800" spc="-20" dirty="0">
                          <a:effectLst/>
                        </a:rPr>
                        <a:t> </a:t>
                      </a:r>
                      <a:r>
                        <a:rPr lang="tr-TR" sz="1800" dirty="0">
                          <a:effectLst/>
                        </a:rPr>
                        <a:t>Olması</a:t>
                      </a:r>
                      <a:r>
                        <a:rPr lang="tr-TR" sz="1800" spc="-185" dirty="0">
                          <a:effectLst/>
                        </a:rPr>
                        <a:t> </a:t>
                      </a:r>
                      <a:r>
                        <a:rPr lang="tr-TR" sz="1800" dirty="0">
                          <a:effectLst/>
                        </a:rPr>
                        <a:t>gereken</a:t>
                      </a:r>
                      <a:r>
                        <a:rPr lang="tr-TR" sz="1800" spc="5" dirty="0">
                          <a:effectLst/>
                        </a:rPr>
                        <a:t> </a:t>
                      </a:r>
                      <a:r>
                        <a:rPr lang="tr-TR" sz="1800" dirty="0">
                          <a:effectLst/>
                        </a:rPr>
                        <a:t>siyaset</a:t>
                      </a:r>
                      <a:r>
                        <a:rPr lang="tr-TR" sz="1800" spc="-10" dirty="0">
                          <a:effectLst/>
                        </a:rPr>
                        <a:t> </a:t>
                      </a:r>
                      <a:r>
                        <a:rPr lang="tr-TR" sz="1800" dirty="0">
                          <a:effectLst/>
                        </a:rPr>
                        <a:t>düzenini</a:t>
                      </a:r>
                      <a:r>
                        <a:rPr lang="tr-TR" sz="1800" spc="-5" dirty="0">
                          <a:effectLst/>
                        </a:rPr>
                        <a:t> </a:t>
                      </a:r>
                      <a:r>
                        <a:rPr lang="tr-TR" sz="1800" dirty="0">
                          <a:effectLst/>
                        </a:rPr>
                        <a:t>ifade</a:t>
                      </a:r>
                      <a:r>
                        <a:rPr lang="tr-TR" sz="1800" spc="-10" dirty="0">
                          <a:effectLst/>
                        </a:rPr>
                        <a:t> </a:t>
                      </a:r>
                      <a:r>
                        <a:rPr lang="tr-TR" sz="1800" dirty="0">
                          <a:effectLst/>
                        </a:rPr>
                        <a:t>etmeye</a:t>
                      </a:r>
                      <a:r>
                        <a:rPr lang="tr-TR" sz="1800" spc="-5" dirty="0">
                          <a:effectLst/>
                        </a:rPr>
                        <a:t> </a:t>
                      </a:r>
                      <a:r>
                        <a:rPr lang="tr-TR" sz="1800" dirty="0">
                          <a:effectLst/>
                        </a:rPr>
                        <a:t>çalışır.</a:t>
                      </a:r>
                      <a:endParaRPr lang="en-US" sz="1800" dirty="0">
                        <a:effectLst/>
                        <a:latin typeface="Calibri"/>
                        <a:ea typeface="Calibri"/>
                        <a:cs typeface="Calibri"/>
                      </a:endParaRPr>
                    </a:p>
                  </a:txBody>
                  <a:tcPr marL="0" marR="0" marT="0" marB="0"/>
                </a:tc>
              </a:tr>
              <a:tr h="356235">
                <a:tc>
                  <a:txBody>
                    <a:bodyPr/>
                    <a:lstStyle/>
                    <a:p>
                      <a:pPr marL="105410" marR="101600" algn="ctr">
                        <a:lnSpc>
                          <a:spcPts val="1080"/>
                        </a:lnSpc>
                        <a:spcBef>
                          <a:spcPts val="0"/>
                        </a:spcBef>
                        <a:spcAft>
                          <a:spcPts val="0"/>
                        </a:spcAft>
                      </a:pPr>
                      <a:r>
                        <a:rPr lang="tr-TR" sz="1800" dirty="0">
                          <a:effectLst/>
                        </a:rPr>
                        <a:t>Bilim Felsefesi</a:t>
                      </a:r>
                      <a:endParaRPr lang="en-US" sz="1800" dirty="0">
                        <a:effectLst/>
                        <a:latin typeface="Calibri"/>
                        <a:ea typeface="Calibri"/>
                        <a:cs typeface="Calibri"/>
                      </a:endParaRPr>
                    </a:p>
                  </a:txBody>
                  <a:tcPr marL="0" marR="0" marT="0" marB="0"/>
                </a:tc>
                <a:tc>
                  <a:txBody>
                    <a:bodyPr/>
                    <a:lstStyle/>
                    <a:p>
                      <a:pPr marL="66675" marR="0">
                        <a:spcBef>
                          <a:spcPts val="0"/>
                        </a:spcBef>
                        <a:spcAft>
                          <a:spcPts val="0"/>
                        </a:spcAft>
                      </a:pPr>
                      <a:r>
                        <a:rPr lang="tr-TR" sz="1800" dirty="0">
                          <a:effectLst/>
                        </a:rPr>
                        <a:t>Bilimin</a:t>
                      </a:r>
                      <a:r>
                        <a:rPr lang="tr-TR" sz="1800" spc="-15" dirty="0">
                          <a:effectLst/>
                        </a:rPr>
                        <a:t> </a:t>
                      </a:r>
                      <a:r>
                        <a:rPr lang="tr-TR" sz="1800" dirty="0">
                          <a:effectLst/>
                        </a:rPr>
                        <a:t>kendisini,</a:t>
                      </a:r>
                      <a:r>
                        <a:rPr lang="tr-TR" sz="1800" spc="-20" dirty="0">
                          <a:effectLst/>
                        </a:rPr>
                        <a:t> </a:t>
                      </a:r>
                      <a:r>
                        <a:rPr lang="tr-TR" sz="1800" dirty="0">
                          <a:effectLst/>
                        </a:rPr>
                        <a:t>konusunu,</a:t>
                      </a:r>
                      <a:r>
                        <a:rPr lang="tr-TR" sz="1800" spc="-5" dirty="0">
                          <a:effectLst/>
                        </a:rPr>
                        <a:t> </a:t>
                      </a:r>
                      <a:r>
                        <a:rPr lang="tr-TR" sz="1800" dirty="0">
                          <a:effectLst/>
                        </a:rPr>
                        <a:t>kavramlarını,</a:t>
                      </a:r>
                      <a:r>
                        <a:rPr lang="tr-TR" sz="1800" spc="-25" dirty="0">
                          <a:effectLst/>
                        </a:rPr>
                        <a:t> </a:t>
                      </a:r>
                      <a:r>
                        <a:rPr lang="tr-TR" sz="1800" dirty="0">
                          <a:effectLst/>
                        </a:rPr>
                        <a:t>yöntemini,</a:t>
                      </a:r>
                      <a:r>
                        <a:rPr lang="tr-TR" sz="1800" spc="-20" dirty="0">
                          <a:effectLst/>
                        </a:rPr>
                        <a:t> </a:t>
                      </a:r>
                      <a:r>
                        <a:rPr lang="tr-TR" sz="1800" dirty="0">
                          <a:effectLst/>
                        </a:rPr>
                        <a:t>ulaştığı</a:t>
                      </a:r>
                      <a:r>
                        <a:rPr lang="tr-TR" sz="1800" spc="-30" dirty="0">
                          <a:effectLst/>
                        </a:rPr>
                        <a:t> </a:t>
                      </a:r>
                      <a:r>
                        <a:rPr lang="tr-TR" sz="1800" dirty="0">
                          <a:effectLst/>
                        </a:rPr>
                        <a:t>sonuçlar</a:t>
                      </a:r>
                      <a:r>
                        <a:rPr lang="tr-TR" sz="1800" spc="-20" dirty="0">
                          <a:effectLst/>
                        </a:rPr>
                        <a:t> </a:t>
                      </a:r>
                      <a:r>
                        <a:rPr lang="tr-TR" sz="1800" dirty="0">
                          <a:effectLst/>
                        </a:rPr>
                        <a:t>ile</a:t>
                      </a:r>
                      <a:r>
                        <a:rPr lang="tr-TR" sz="1800" spc="-30" dirty="0">
                          <a:effectLst/>
                        </a:rPr>
                        <a:t> </a:t>
                      </a:r>
                      <a:r>
                        <a:rPr lang="tr-TR" sz="1800" dirty="0">
                          <a:effectLst/>
                        </a:rPr>
                        <a:t>bilimsel</a:t>
                      </a:r>
                      <a:r>
                        <a:rPr lang="tr-TR" sz="1800" spc="-190" dirty="0">
                          <a:effectLst/>
                        </a:rPr>
                        <a:t> </a:t>
                      </a:r>
                      <a:r>
                        <a:rPr lang="tr-TR" sz="1800" dirty="0">
                          <a:effectLst/>
                        </a:rPr>
                        <a:t>yasalarını</a:t>
                      </a:r>
                      <a:r>
                        <a:rPr lang="tr-TR" sz="1800" spc="-10" dirty="0">
                          <a:effectLst/>
                        </a:rPr>
                        <a:t> </a:t>
                      </a:r>
                      <a:r>
                        <a:rPr lang="tr-TR" sz="1800" dirty="0">
                          <a:effectLst/>
                        </a:rPr>
                        <a:t>ele</a:t>
                      </a:r>
                      <a:r>
                        <a:rPr lang="tr-TR" sz="1800" spc="10" dirty="0">
                          <a:effectLst/>
                        </a:rPr>
                        <a:t> </a:t>
                      </a:r>
                      <a:r>
                        <a:rPr lang="tr-TR" sz="1800" dirty="0">
                          <a:effectLst/>
                        </a:rPr>
                        <a:t>alır.</a:t>
                      </a:r>
                      <a:endParaRPr lang="en-US" sz="1800" dirty="0">
                        <a:effectLst/>
                        <a:latin typeface="Calibri"/>
                        <a:ea typeface="Calibri"/>
                        <a:cs typeface="Calibri"/>
                      </a:endParaRPr>
                    </a:p>
                  </a:txBody>
                  <a:tcPr marL="0" marR="0" marT="0" marB="0"/>
                </a:tc>
              </a:tr>
            </a:tbl>
          </a:graphicData>
        </a:graphic>
      </p:graphicFrame>
    </p:spTree>
    <p:extLst>
      <p:ext uri="{BB962C8B-B14F-4D97-AF65-F5344CB8AC3E}">
        <p14:creationId xmlns:p14="http://schemas.microsoft.com/office/powerpoint/2010/main" val="27691560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tr-TR" dirty="0"/>
              <a:t>Ayrıca</a:t>
            </a:r>
            <a:endParaRPr lang="en-US" dirty="0"/>
          </a:p>
          <a:p>
            <a:r>
              <a:rPr lang="tr-TR" b="1" dirty="0"/>
              <a:t>Metafizik: </a:t>
            </a:r>
            <a:r>
              <a:rPr lang="tr-TR" dirty="0"/>
              <a:t>Varlık, Tanrı, ruhun ölmezliği, kader gibi konularla ilgilenen felsefe dalıdır.</a:t>
            </a:r>
            <a:endParaRPr lang="en-US" dirty="0"/>
          </a:p>
          <a:p>
            <a:r>
              <a:rPr lang="tr-TR" b="1" dirty="0"/>
              <a:t>Dil felsefesi: </a:t>
            </a:r>
            <a:r>
              <a:rPr lang="tr-TR" dirty="0"/>
              <a:t>Dille felsefe ilişkisini; dilin özünü, anlamını, kökenini ve yapısını felsefi açıdan ele alır.</a:t>
            </a:r>
            <a:endParaRPr lang="en-US" dirty="0"/>
          </a:p>
          <a:p>
            <a:r>
              <a:rPr lang="tr-TR" b="1" dirty="0"/>
              <a:t>Felsefi antropoloji (insan ontolojisi): </a:t>
            </a:r>
            <a:r>
              <a:rPr lang="tr-TR" dirty="0"/>
              <a:t>İnsanın varlık yapısı, ne olduğu, evrendeki yeri, varlık koşulları ve başka varlıklarla olan bağı gibi sorunları ele alan felsefe dalıdır.</a:t>
            </a:r>
            <a:endParaRPr lang="en-US" dirty="0"/>
          </a:p>
          <a:p>
            <a:endParaRPr lang="en-US" dirty="0"/>
          </a:p>
        </p:txBody>
      </p:sp>
    </p:spTree>
    <p:extLst>
      <p:ext uri="{BB962C8B-B14F-4D97-AF65-F5344CB8AC3E}">
        <p14:creationId xmlns:p14="http://schemas.microsoft.com/office/powerpoint/2010/main" val="5461649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tr-TR" sz="4800" b="1" dirty="0"/>
              <a:t> </a:t>
            </a:r>
            <a:r>
              <a:rPr lang="tr-TR" b="1" dirty="0"/>
              <a:t>FELSEFEYE GİRİŞ</a:t>
            </a:r>
            <a:r>
              <a:rPr lang="en-US" dirty="0"/>
              <a:t/>
            </a:r>
            <a:br>
              <a:rPr lang="en-US" dirty="0"/>
            </a:br>
            <a:endParaRPr lang="en-US" dirty="0"/>
          </a:p>
        </p:txBody>
      </p:sp>
      <p:sp>
        <p:nvSpPr>
          <p:cNvPr id="3" name="Content Placeholder 2"/>
          <p:cNvSpPr>
            <a:spLocks noGrp="1"/>
          </p:cNvSpPr>
          <p:nvPr>
            <p:ph idx="1"/>
          </p:nvPr>
        </p:nvSpPr>
        <p:spPr/>
        <p:txBody>
          <a:bodyPr>
            <a:normAutofit fontScale="62500" lnSpcReduction="20000"/>
          </a:bodyPr>
          <a:lstStyle/>
          <a:p>
            <a:pPr lvl="1"/>
            <a:r>
              <a:rPr lang="tr-TR" b="1" dirty="0" smtClean="0"/>
              <a:t>Felsefenin </a:t>
            </a:r>
            <a:r>
              <a:rPr lang="tr-TR" b="1" dirty="0"/>
              <a:t>Anlamı ve Alanı (Konusu)</a:t>
            </a:r>
            <a:endParaRPr lang="en-US" b="1" dirty="0"/>
          </a:p>
          <a:p>
            <a:r>
              <a:rPr lang="tr-TR" dirty="0"/>
              <a:t>Felsefe kelime anlamı olarak Philo (sevgi) ve Sophia (bilgelik) kavramlarının birleşmesinden meydana gelmiştir. Bu manasıyla felsefe </a:t>
            </a:r>
            <a:r>
              <a:rPr lang="tr-TR" b="1" dirty="0"/>
              <a:t>“Bilgelik Sevgisi” </a:t>
            </a:r>
            <a:r>
              <a:rPr lang="tr-TR" dirty="0"/>
              <a:t>demektir. Genel manada "bilgiyi sevmek, bilginin peşinden koşmak" anlamını taşımaktadır.</a:t>
            </a:r>
            <a:endParaRPr lang="en-US" dirty="0"/>
          </a:p>
          <a:p>
            <a:r>
              <a:rPr lang="tr-TR" dirty="0"/>
              <a:t>Felsefe terimini ilk kez, İlk Çağın ünlü matematikçisi ve filozofu </a:t>
            </a:r>
            <a:r>
              <a:rPr lang="tr-TR" b="1" dirty="0"/>
              <a:t>Pisagor </a:t>
            </a:r>
            <a:r>
              <a:rPr lang="tr-TR" dirty="0"/>
              <a:t>kullanmıştır. Felsefeyi filozoflar farklı tanımlamıştır. </a:t>
            </a:r>
            <a:r>
              <a:rPr lang="tr-TR" b="1" dirty="0"/>
              <a:t>Mesela; </a:t>
            </a:r>
            <a:r>
              <a:rPr lang="tr-TR" dirty="0"/>
              <a:t>Aristoteles felsefeyi “var olanın ilk temellerini ve ilkelerini araştıran bir bilgi”, K. Jaspers “hep yolda olmak”, T. Hobbes “felsefe yapmak doğru düşünmek” diye tanımlamıştır</a:t>
            </a:r>
            <a:r>
              <a:rPr lang="tr-TR" sz="800" dirty="0"/>
              <a:t>.</a:t>
            </a:r>
            <a:endParaRPr lang="en-US" dirty="0"/>
          </a:p>
          <a:p>
            <a:r>
              <a:rPr lang="tr-TR" b="1" dirty="0"/>
              <a:t>Filozof </a:t>
            </a:r>
            <a:r>
              <a:rPr lang="tr-TR" dirty="0"/>
              <a:t>ise bilgiyi arayan, ona ulaşmak isteyen kişidir. Filozof, hayatın anlamını bulmaya çalışır, edindiği bilgileri yetersiz bulur ve sürekli bir arayış içerisinde olur. İnsan yaşamını ilgilendiren her şey hakkında akıl yürütüp bunları felsefi problem konusu yapar ve bunları sürekli olarak sorgular.</a:t>
            </a:r>
            <a:endParaRPr lang="en-US" dirty="0"/>
          </a:p>
          <a:p>
            <a:r>
              <a:rPr lang="tr-TR" dirty="0"/>
              <a:t>Felsefenin </a:t>
            </a:r>
            <a:r>
              <a:rPr lang="tr-TR" b="1" dirty="0"/>
              <a:t>dört konu alanı </a:t>
            </a:r>
            <a:r>
              <a:rPr lang="tr-TR" dirty="0"/>
              <a:t>vardır: bunlar varlık (ontoloji), bilgi (epistemoloji), değerler (aksiyoloji: etik ve estetik) ve Mantık</a:t>
            </a:r>
            <a:endParaRPr lang="en-US" dirty="0"/>
          </a:p>
          <a:p>
            <a:endParaRPr lang="en-US" dirty="0"/>
          </a:p>
        </p:txBody>
      </p:sp>
    </p:spTree>
    <p:extLst>
      <p:ext uri="{BB962C8B-B14F-4D97-AF65-F5344CB8AC3E}">
        <p14:creationId xmlns:p14="http://schemas.microsoft.com/office/powerpoint/2010/main" val="5795538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t>Felsefenin Doğuşu</a:t>
            </a:r>
            <a:endParaRPr lang="en-US" dirty="0"/>
          </a:p>
        </p:txBody>
      </p:sp>
      <p:sp>
        <p:nvSpPr>
          <p:cNvPr id="3" name="Content Placeholder 2"/>
          <p:cNvSpPr>
            <a:spLocks noGrp="1"/>
          </p:cNvSpPr>
          <p:nvPr>
            <p:ph idx="1"/>
          </p:nvPr>
        </p:nvSpPr>
        <p:spPr/>
        <p:txBody>
          <a:bodyPr>
            <a:normAutofit fontScale="62500" lnSpcReduction="20000"/>
          </a:bodyPr>
          <a:lstStyle/>
          <a:p>
            <a:pPr lvl="1"/>
            <a:endParaRPr lang="en-US" b="1" dirty="0"/>
          </a:p>
          <a:p>
            <a:r>
              <a:rPr lang="tr-TR" dirty="0"/>
              <a:t>İnsanı tüm canlılar içinde ayrı kılan bir özellik dünyayı anlamlı hale getirme ve açıklama çabası içine girebilmesidir. İnsan merakını ve açıklamalarını önce mitolojide, daha sonra dinlerde aramışlardır. İlerleyen dönemlerde ise, aklına, gözlem ve deneyimlerine dayanarak yanıtlar bulmaya çalışmıştır. Nitekim ilk felsefeciler evreni, doğayı olayları ve olguları açıklarken destanlara, mitolojiye ve dine değil gözleme ve çeşitli akıl (logos: akıl, mantık, bilim) yürütme tekniklerine başvuruyorlardı.</a:t>
            </a:r>
            <a:endParaRPr lang="en-US" dirty="0"/>
          </a:p>
          <a:p>
            <a:r>
              <a:rPr lang="tr-TR" dirty="0"/>
              <a:t>Thales, Anaksimenes gibi ilk felsefeciler </a:t>
            </a:r>
            <a:r>
              <a:rPr lang="tr-TR" b="1" dirty="0"/>
              <a:t>“Arkhe (ilk ana madde)” </a:t>
            </a:r>
            <a:r>
              <a:rPr lang="tr-TR" dirty="0"/>
              <a:t>sorunu üzerinde durmuş (bu nedenle bu felsefecilere doğa filozofları denmiştir), doğal olayları ve oluşumları açıklarken Olympos tanrılarının gazaplarından ve iç hesaplaşmalarından değil ateş, hava, toprak, su gibi gözlemlenebilir elementlerin deneyimlediğimiz olgulara nasıl etki ettiklerinden bahsetmişlerdir. Sokrates ve Sofistler’e kadar felsefeciler Arkhe sorunu üzerinde hep durmuş, Sokrates ile ilk kez insan ve toplum ele alınmıştır</a:t>
            </a:r>
            <a:r>
              <a:rPr lang="tr-TR" dirty="0" smtClean="0"/>
              <a:t>.</a:t>
            </a:r>
            <a:endParaRPr lang="en-US" dirty="0"/>
          </a:p>
        </p:txBody>
      </p:sp>
    </p:spTree>
    <p:extLst>
      <p:ext uri="{BB962C8B-B14F-4D97-AF65-F5344CB8AC3E}">
        <p14:creationId xmlns:p14="http://schemas.microsoft.com/office/powerpoint/2010/main" val="12806667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tr-TR" dirty="0"/>
              <a:t>Felsefe ilk olarak M.Ö. 7.yy’da İyonya uygarlığında önemli bir ticaret merkezi ve liman kenti olan Miletos (Milet) kentinde ortaya çıkmıştır. İyonya’dan önce Mısır, Mezopotamya, Çin, Hindistan gibi medeniyetlerde önemli düşünce sistemleri vardı. Fakat bu düşüncelerin yapılarında dini ve mitolojik öğeler yer aldığı için felsefe düzeyine erişememiştir. İyonya düşünce sisteminin felsefe olarak nitelendirilmesinin temel nedeni, düşünce sisteminin akla (logos) dayalı olmasıydı</a:t>
            </a:r>
            <a:r>
              <a:rPr lang="tr-TR" dirty="0" smtClean="0"/>
              <a:t>.</a:t>
            </a:r>
            <a:endParaRPr lang="en-US" sz="4000" dirty="0"/>
          </a:p>
          <a:p>
            <a:r>
              <a:rPr lang="tr-TR" dirty="0"/>
              <a:t/>
            </a:r>
            <a:br>
              <a:rPr lang="tr-TR" dirty="0"/>
            </a:br>
            <a:r>
              <a:rPr lang="tr-TR" dirty="0"/>
              <a:t>Varlıklarla, insanla alakalı sistemli ve yalnızca akla dayanan ilk düşünce sisteminin İyonya’da ortaya çıkması tesadüf değildi. Mezopotamya, Mısır, İran ve Fenike kültürlerinden etkilenmiş olan Milet kenti tarım ve denizciliğin geliştiği oldukça işlek liman kentidir. Ekonomik yapının ileri düzeyde olması, bilgi birikiminin varlığı ve hoşgörüyü de beraberinde getirmiştir. Bu elverişli ortam Thales gibi düşünürlerin çıkmasına olanak hazırlamıştır.</a:t>
            </a:r>
            <a:endParaRPr lang="en-US" dirty="0"/>
          </a:p>
          <a:p>
            <a:endParaRPr lang="en-US" dirty="0"/>
          </a:p>
        </p:txBody>
      </p:sp>
    </p:spTree>
    <p:extLst>
      <p:ext uri="{BB962C8B-B14F-4D97-AF65-F5344CB8AC3E}">
        <p14:creationId xmlns:p14="http://schemas.microsoft.com/office/powerpoint/2010/main" val="42164360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2019</TotalTime>
  <Words>934</Words>
  <Application>Microsoft Office PowerPoint</Application>
  <PresentationFormat>On-screen Show (4:3)</PresentationFormat>
  <Paragraphs>63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 FELSEFE NEDEN ANTİK YUNAN’DA DOĞDU?  </vt:lpstr>
      <vt:lpstr> FELSEFE NEDEN ANTİK YUNAN’DA DOĞDU?  </vt:lpstr>
      <vt:lpstr>FELSEFENİN 3 ANA DİSİPLİNİ VARDIR (günümüze bu problemle gelmiştir. 3 başlıkta toplayabiliriz.) </vt:lpstr>
      <vt:lpstr>PowerPoint Presentation</vt:lpstr>
      <vt:lpstr>PowerPoint Presentation</vt:lpstr>
      <vt:lpstr>PowerPoint Presentation</vt:lpstr>
      <vt:lpstr> FELSEFEYE GİRİŞ </vt:lpstr>
      <vt:lpstr>Felsefenin Doğuşu</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Felsefe Tarihi</dc:title>
  <dc:creator>High Tech</dc:creator>
  <cp:lastModifiedBy>High Tech</cp:lastModifiedBy>
  <cp:revision>14</cp:revision>
  <dcterms:created xsi:type="dcterms:W3CDTF">2006-08-16T00:00:00Z</dcterms:created>
  <dcterms:modified xsi:type="dcterms:W3CDTF">2022-09-27T06:10:33Z</dcterms:modified>
</cp:coreProperties>
</file>