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80"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5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199"/>
          </a:xfrm>
        </p:spPr>
        <p:txBody>
          <a:bodyPr/>
          <a:lstStyle/>
          <a:p>
            <a:r>
              <a:rPr lang="tr-TR" dirty="0" smtClean="0"/>
              <a:t>Felsefe Tarihi</a:t>
            </a:r>
            <a:endParaRPr lang="en-US" dirty="0"/>
          </a:p>
        </p:txBody>
      </p:sp>
      <p:sp>
        <p:nvSpPr>
          <p:cNvPr id="3" name="Subtitle 2"/>
          <p:cNvSpPr>
            <a:spLocks noGrp="1"/>
          </p:cNvSpPr>
          <p:nvPr>
            <p:ph type="subTitle" idx="1"/>
          </p:nvPr>
        </p:nvSpPr>
        <p:spPr>
          <a:xfrm>
            <a:off x="609600" y="1066800"/>
            <a:ext cx="7772400" cy="4495800"/>
          </a:xfrm>
        </p:spPr>
        <p:txBody>
          <a:bodyPr>
            <a:normAutofit fontScale="25000" lnSpcReduction="20000"/>
          </a:bodyPr>
          <a:lstStyle/>
          <a:p>
            <a:endParaRPr lang="en-US" sz="6000" dirty="0"/>
          </a:p>
          <a:p>
            <a:r>
              <a:rPr lang="tr-TR" sz="11200" b="1" dirty="0">
                <a:solidFill>
                  <a:srgbClr val="FF0000"/>
                </a:solidFill>
              </a:rPr>
              <a:t>FELSEFE NEDİR?</a:t>
            </a:r>
            <a:endParaRPr lang="en-US" sz="11200" b="1" dirty="0">
              <a:solidFill>
                <a:srgbClr val="FF0000"/>
              </a:solidFill>
            </a:endParaRPr>
          </a:p>
          <a:p>
            <a:r>
              <a:rPr lang="tr-TR" sz="11200" b="1" dirty="0">
                <a:solidFill>
                  <a:srgbClr val="FF0000"/>
                </a:solidFill>
              </a:rPr>
              <a:t>İnsan hem kendini hem de evreni “merak” eder. Aristoteles’in de dediği gibi “insan doğal olarak bilmek ister”.</a:t>
            </a:r>
            <a:r>
              <a:rPr lang="en-US" sz="11200" b="1" dirty="0">
                <a:solidFill>
                  <a:srgbClr val="FF0000"/>
                </a:solidFill>
              </a:rPr>
              <a:t> </a:t>
            </a:r>
            <a:r>
              <a:rPr lang="tr-TR" sz="11200" b="1" dirty="0">
                <a:solidFill>
                  <a:srgbClr val="FF0000"/>
                </a:solidFill>
              </a:rPr>
              <a:t>Felsefe; evreni, doğayı, insanı tanımaya dönük bilme ve anlama çabası olarak günümüze kadar gelmiştir.</a:t>
            </a:r>
            <a:endParaRPr lang="en-US" sz="11200" b="1" dirty="0">
              <a:solidFill>
                <a:srgbClr val="FF0000"/>
              </a:solidFill>
            </a:endParaRPr>
          </a:p>
          <a:p>
            <a:r>
              <a:rPr lang="tr-TR" sz="11200" b="1" dirty="0">
                <a:solidFill>
                  <a:srgbClr val="FF0000"/>
                </a:solidFill>
              </a:rPr>
              <a:t> </a:t>
            </a:r>
            <a:endParaRPr lang="en-US" sz="11200" b="1" dirty="0">
              <a:solidFill>
                <a:srgbClr val="FF0000"/>
              </a:solidFill>
            </a:endParaRPr>
          </a:p>
          <a:p>
            <a:r>
              <a:rPr lang="tr-TR" sz="11200" b="1" dirty="0">
                <a:solidFill>
                  <a:srgbClr val="FF0000"/>
                </a:solidFill>
              </a:rPr>
              <a:t>Felsefe (philosophia) terimi ilk kez, İlk Çağ’ın ünlü Yunan matematikçisi ve filozofu Pythagoras (Pisagor), (MÖ580-500) tarafından kullanılmıştır. Kendini sophos/bilge olmaktan çok “philosophos / bilgelik dostu” olarak tanımlamış.</a:t>
            </a:r>
            <a:endParaRPr lang="en-US" sz="11200" b="1" dirty="0">
              <a:solidFill>
                <a:srgbClr val="FF0000"/>
              </a:solidFill>
            </a:endParaRPr>
          </a:p>
          <a:p>
            <a:r>
              <a:rPr lang="tr-TR" sz="11200" b="1" dirty="0">
                <a:solidFill>
                  <a:srgbClr val="FF0000"/>
                </a:solidFill>
              </a:rPr>
              <a:t> </a:t>
            </a:r>
            <a:endParaRPr lang="en-US" sz="11200" b="1" dirty="0">
              <a:solidFill>
                <a:srgbClr val="FF0000"/>
              </a:solidFill>
            </a:endParaRPr>
          </a:p>
          <a:p>
            <a:r>
              <a:rPr lang="tr-TR" sz="11200" b="1" dirty="0">
                <a:solidFill>
                  <a:srgbClr val="FF0000"/>
                </a:solidFill>
              </a:rPr>
              <a:t>PHİLO	+	SOPHİA	=	PHİLOSOPHİA</a:t>
            </a:r>
            <a:endParaRPr lang="en-US" sz="11200" b="1" dirty="0">
              <a:solidFill>
                <a:srgbClr val="FF0000"/>
              </a:solidFill>
            </a:endParaRPr>
          </a:p>
          <a:p>
            <a:r>
              <a:rPr lang="tr-TR" sz="11200" b="1" dirty="0">
                <a:solidFill>
                  <a:srgbClr val="FF0000"/>
                </a:solidFill>
              </a:rPr>
              <a:t>(sevmek)	(bilgelik)	(bilgelik sevgisi)</a:t>
            </a:r>
            <a:endParaRPr lang="en-US" sz="11200" b="1" dirty="0">
              <a:solidFill>
                <a:srgbClr val="FF0000"/>
              </a:solidFill>
            </a:endParaRPr>
          </a:p>
          <a:p>
            <a:r>
              <a:rPr lang="tr-TR" sz="11200" b="1" dirty="0">
                <a:solidFill>
                  <a:srgbClr val="FF0000"/>
                </a:solidFill>
              </a:rPr>
              <a:t> </a:t>
            </a:r>
            <a:endParaRPr lang="en-US" sz="11200" b="1" dirty="0">
              <a:solidFill>
                <a:srgbClr val="FF0000"/>
              </a:solidFill>
            </a:endParaRPr>
          </a:p>
          <a:p>
            <a:r>
              <a:rPr lang="tr-TR" sz="11200" b="1" dirty="0">
                <a:solidFill>
                  <a:srgbClr val="FF0000"/>
                </a:solidFill>
              </a:rPr>
              <a:t>*Felsefe; </a:t>
            </a:r>
            <a:r>
              <a:rPr lang="tr-TR" sz="11200" b="1" u="sng" dirty="0">
                <a:solidFill>
                  <a:srgbClr val="FF0000"/>
                </a:solidFill>
              </a:rPr>
              <a:t>varlık</a:t>
            </a:r>
            <a:r>
              <a:rPr lang="tr-TR" sz="11200" b="1" dirty="0">
                <a:solidFill>
                  <a:srgbClr val="FF0000"/>
                </a:solidFill>
              </a:rPr>
              <a:t>, </a:t>
            </a:r>
            <a:r>
              <a:rPr lang="tr-TR" sz="11200" b="1" u="sng" dirty="0">
                <a:solidFill>
                  <a:srgbClr val="FF0000"/>
                </a:solidFill>
              </a:rPr>
              <a:t>bilgi</a:t>
            </a:r>
            <a:r>
              <a:rPr lang="tr-TR" sz="11200" b="1" dirty="0">
                <a:solidFill>
                  <a:srgbClr val="FF0000"/>
                </a:solidFill>
              </a:rPr>
              <a:t>, </a:t>
            </a:r>
            <a:r>
              <a:rPr lang="tr-TR" sz="11200" b="1" u="sng" dirty="0">
                <a:solidFill>
                  <a:srgbClr val="FF0000"/>
                </a:solidFill>
              </a:rPr>
              <a:t>gerçek</a:t>
            </a:r>
            <a:r>
              <a:rPr lang="tr-TR" sz="11200" b="1" dirty="0">
                <a:solidFill>
                  <a:srgbClr val="FF0000"/>
                </a:solidFill>
              </a:rPr>
              <a:t>, </a:t>
            </a:r>
            <a:r>
              <a:rPr lang="tr-TR" sz="11200" b="1" u="sng" dirty="0">
                <a:solidFill>
                  <a:srgbClr val="FF0000"/>
                </a:solidFill>
              </a:rPr>
              <a:t>adalet</a:t>
            </a:r>
            <a:r>
              <a:rPr lang="tr-TR" sz="11200" b="1" dirty="0">
                <a:solidFill>
                  <a:srgbClr val="FF0000"/>
                </a:solidFill>
              </a:rPr>
              <a:t>, </a:t>
            </a:r>
            <a:r>
              <a:rPr lang="tr-TR" sz="11200" b="1" u="sng" dirty="0">
                <a:solidFill>
                  <a:srgbClr val="FF0000"/>
                </a:solidFill>
              </a:rPr>
              <a:t>güzellik</a:t>
            </a:r>
            <a:r>
              <a:rPr lang="tr-TR" sz="11200" b="1" dirty="0">
                <a:solidFill>
                  <a:srgbClr val="FF0000"/>
                </a:solidFill>
              </a:rPr>
              <a:t>, </a:t>
            </a:r>
            <a:r>
              <a:rPr lang="tr-TR" sz="11200" b="1" u="sng" dirty="0">
                <a:solidFill>
                  <a:srgbClr val="FF0000"/>
                </a:solidFill>
              </a:rPr>
              <a:t>doğruluk</a:t>
            </a:r>
            <a:r>
              <a:rPr lang="tr-TR" sz="11200" b="1" dirty="0">
                <a:solidFill>
                  <a:srgbClr val="FF0000"/>
                </a:solidFill>
              </a:rPr>
              <a:t>, </a:t>
            </a:r>
            <a:r>
              <a:rPr lang="tr-TR" sz="11200" b="1" u="sng" dirty="0">
                <a:solidFill>
                  <a:srgbClr val="FF0000"/>
                </a:solidFill>
              </a:rPr>
              <a:t>akı</a:t>
            </a:r>
            <a:r>
              <a:rPr lang="tr-TR" sz="11200" b="1" dirty="0">
                <a:solidFill>
                  <a:srgbClr val="FF0000"/>
                </a:solidFill>
              </a:rPr>
              <a:t>l ve </a:t>
            </a:r>
            <a:r>
              <a:rPr lang="tr-TR" sz="11200" b="1" u="sng" dirty="0">
                <a:solidFill>
                  <a:srgbClr val="FF0000"/>
                </a:solidFill>
              </a:rPr>
              <a:t>d</a:t>
            </a:r>
            <a:r>
              <a:rPr lang="tr-TR" sz="11200" b="1" dirty="0">
                <a:solidFill>
                  <a:srgbClr val="FF0000"/>
                </a:solidFill>
              </a:rPr>
              <a:t> </a:t>
            </a:r>
            <a:r>
              <a:rPr lang="tr-TR" sz="11200" b="1" u="sng" dirty="0">
                <a:solidFill>
                  <a:srgbClr val="FF0000"/>
                </a:solidFill>
              </a:rPr>
              <a:t>il</a:t>
            </a:r>
            <a:r>
              <a:rPr lang="tr-TR" sz="11200" b="1" dirty="0">
                <a:solidFill>
                  <a:srgbClr val="FF0000"/>
                </a:solidFill>
              </a:rPr>
              <a:t> gibi konularla ilgili genel ve temel sorunlara ilişkin yapılan çalışmalardır. Her filozofun hayata bakış açısı farklı olmasından dolayı felsefe tanımları da farklıdır.</a:t>
            </a:r>
            <a:endParaRPr lang="en-US" sz="11200" b="1" dirty="0">
              <a:solidFill>
                <a:srgbClr val="FF0000"/>
              </a:solidFill>
            </a:endParaRPr>
          </a:p>
          <a:p>
            <a:r>
              <a:rPr lang="tr-TR" sz="11200" b="1" dirty="0">
                <a:solidFill>
                  <a:srgbClr val="FF0000"/>
                </a:solidFill>
              </a:rPr>
              <a:t>Felsefe </a:t>
            </a:r>
            <a:r>
              <a:rPr lang="tr-TR" sz="11200" b="1" i="1" dirty="0">
                <a:solidFill>
                  <a:srgbClr val="FF0000"/>
                </a:solidFill>
              </a:rPr>
              <a:t>düşünce sanatı </a:t>
            </a:r>
            <a:r>
              <a:rPr lang="tr-TR" sz="11200" b="1" dirty="0">
                <a:solidFill>
                  <a:srgbClr val="FF0000"/>
                </a:solidFill>
              </a:rPr>
              <a:t>olarak da bilinir.</a:t>
            </a:r>
            <a:endParaRPr lang="en-US" sz="11200" b="1" dirty="0">
              <a:solidFill>
                <a:srgbClr val="FF0000"/>
              </a:solidFill>
            </a:endParaRPr>
          </a:p>
          <a:p>
            <a:r>
              <a:rPr lang="tr-TR" sz="11200" b="1" dirty="0" smtClean="0">
                <a:solidFill>
                  <a:srgbClr val="FF0000"/>
                </a:solidFill>
              </a:rPr>
              <a:t>A</a:t>
            </a:r>
            <a:r>
              <a:rPr lang="tr-TR" sz="11200" b="1" dirty="0">
                <a:solidFill>
                  <a:srgbClr val="FF0000"/>
                </a:solidFill>
              </a:rPr>
              <a:t> </a:t>
            </a:r>
            <a:endParaRPr lang="en-US" sz="11200" b="1" dirty="0">
              <a:solidFill>
                <a:srgbClr val="FF0000"/>
              </a:solidFill>
            </a:endParaRPr>
          </a:p>
          <a:p>
            <a:pPr algn="l"/>
            <a:endParaRPr lang="en-US" sz="4200" dirty="0"/>
          </a:p>
        </p:txBody>
      </p:sp>
    </p:spTree>
    <p:extLst>
      <p:ext uri="{BB962C8B-B14F-4D97-AF65-F5344CB8AC3E}">
        <p14:creationId xmlns:p14="http://schemas.microsoft.com/office/powerpoint/2010/main" val="264403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5060948"/>
              </p:ext>
            </p:extLst>
          </p:nvPr>
        </p:nvGraphicFramePr>
        <p:xfrm>
          <a:off x="609600" y="914400"/>
          <a:ext cx="7543800" cy="6262751"/>
        </p:xfrm>
        <a:graphic>
          <a:graphicData uri="http://schemas.openxmlformats.org/drawingml/2006/table">
            <a:tbl>
              <a:tblPr firstRow="1" firstCol="1" lastRow="1" lastCol="1" bandRow="1" bandCol="1">
                <a:tableStyleId>{5C22544A-7EE6-4342-B048-85BDC9FD1C3A}</a:tableStyleId>
              </a:tblPr>
              <a:tblGrid>
                <a:gridCol w="2435225"/>
                <a:gridCol w="5108575"/>
              </a:tblGrid>
              <a:tr h="478155">
                <a:tc>
                  <a:txBody>
                    <a:bodyPr/>
                    <a:lstStyle/>
                    <a:p>
                      <a:pPr marL="264795" marR="110490" indent="-97790">
                        <a:lnSpc>
                          <a:spcPct val="97000"/>
                        </a:lnSpc>
                        <a:spcBef>
                          <a:spcPts val="20"/>
                        </a:spcBef>
                        <a:spcAft>
                          <a:spcPts val="0"/>
                        </a:spcAft>
                      </a:pPr>
                      <a:r>
                        <a:rPr lang="tr-TR" sz="1800" dirty="0">
                          <a:effectLst/>
                        </a:rPr>
                        <a:t>Varlık felsefesi</a:t>
                      </a:r>
                      <a:r>
                        <a:rPr lang="tr-TR" sz="1800" spc="-190" dirty="0">
                          <a:effectLst/>
                        </a:rPr>
                        <a:t> </a:t>
                      </a:r>
                      <a:r>
                        <a:rPr lang="tr-TR" sz="1800" dirty="0">
                          <a:effectLst/>
                        </a:rPr>
                        <a:t>(Ontoloji)</a:t>
                      </a:r>
                      <a:endParaRPr lang="en-US" sz="1800" dirty="0">
                        <a:effectLst/>
                        <a:latin typeface="Calibri"/>
                        <a:ea typeface="Calibri"/>
                        <a:cs typeface="Calibri"/>
                      </a:endParaRPr>
                    </a:p>
                  </a:txBody>
                  <a:tcPr marL="0" marR="0" marT="0" marB="0"/>
                </a:tc>
                <a:tc>
                  <a:txBody>
                    <a:bodyPr/>
                    <a:lstStyle/>
                    <a:p>
                      <a:pPr marL="66675" marR="0">
                        <a:lnSpc>
                          <a:spcPct val="97000"/>
                        </a:lnSpc>
                        <a:spcBef>
                          <a:spcPts val="20"/>
                        </a:spcBef>
                        <a:spcAft>
                          <a:spcPts val="0"/>
                        </a:spcAft>
                      </a:pPr>
                      <a:r>
                        <a:rPr lang="tr-TR" sz="1800" dirty="0">
                          <a:effectLst/>
                        </a:rPr>
                        <a:t>“Doğayı</a:t>
                      </a:r>
                      <a:r>
                        <a:rPr lang="tr-TR" sz="1800" spc="-15" dirty="0">
                          <a:effectLst/>
                        </a:rPr>
                        <a:t> </a:t>
                      </a:r>
                      <a:r>
                        <a:rPr lang="tr-TR" sz="1800" dirty="0">
                          <a:effectLst/>
                        </a:rPr>
                        <a:t>oluşturan</a:t>
                      </a:r>
                      <a:r>
                        <a:rPr lang="tr-TR" sz="1800" spc="-20" dirty="0">
                          <a:effectLst/>
                        </a:rPr>
                        <a:t> </a:t>
                      </a:r>
                      <a:r>
                        <a:rPr lang="tr-TR" sz="1800" dirty="0">
                          <a:effectLst/>
                        </a:rPr>
                        <a:t>ana</a:t>
                      </a:r>
                      <a:r>
                        <a:rPr lang="tr-TR" sz="1800" spc="-25" dirty="0">
                          <a:effectLst/>
                        </a:rPr>
                        <a:t> </a:t>
                      </a:r>
                      <a:r>
                        <a:rPr lang="tr-TR" sz="1800" dirty="0">
                          <a:effectLst/>
                        </a:rPr>
                        <a:t>elemanlar</a:t>
                      </a:r>
                      <a:r>
                        <a:rPr lang="tr-TR" sz="1800" spc="-25" dirty="0">
                          <a:effectLst/>
                        </a:rPr>
                        <a:t> </a:t>
                      </a:r>
                      <a:r>
                        <a:rPr lang="tr-TR" sz="1800" dirty="0">
                          <a:effectLst/>
                        </a:rPr>
                        <a:t>nelerdir?”</a:t>
                      </a:r>
                      <a:r>
                        <a:rPr lang="tr-TR" sz="1800" spc="-20" dirty="0">
                          <a:effectLst/>
                        </a:rPr>
                        <a:t> </a:t>
                      </a:r>
                      <a:r>
                        <a:rPr lang="tr-TR" sz="1800" dirty="0">
                          <a:effectLst/>
                        </a:rPr>
                        <a:t>sorusuna</a:t>
                      </a:r>
                      <a:r>
                        <a:rPr lang="tr-TR" sz="1800" spc="-25" dirty="0">
                          <a:effectLst/>
                        </a:rPr>
                        <a:t> </a:t>
                      </a:r>
                      <a:r>
                        <a:rPr lang="tr-TR" sz="1800" dirty="0">
                          <a:effectLst/>
                        </a:rPr>
                        <a:t>karşılık</a:t>
                      </a:r>
                      <a:r>
                        <a:rPr lang="tr-TR" sz="1800" spc="-25" dirty="0">
                          <a:effectLst/>
                        </a:rPr>
                        <a:t> </a:t>
                      </a:r>
                      <a:r>
                        <a:rPr lang="tr-TR" sz="1800" dirty="0">
                          <a:effectLst/>
                        </a:rPr>
                        <a:t>arayan</a:t>
                      </a:r>
                      <a:r>
                        <a:rPr lang="tr-TR" sz="1800" spc="5" dirty="0">
                          <a:effectLst/>
                        </a:rPr>
                        <a:t> </a:t>
                      </a:r>
                      <a:r>
                        <a:rPr lang="tr-TR" sz="1800" dirty="0">
                          <a:effectLst/>
                        </a:rPr>
                        <a:t>bu</a:t>
                      </a:r>
                      <a:r>
                        <a:rPr lang="tr-TR" sz="1800" spc="-20" dirty="0">
                          <a:effectLst/>
                        </a:rPr>
                        <a:t> </a:t>
                      </a:r>
                      <a:r>
                        <a:rPr lang="tr-TR" sz="1800" dirty="0">
                          <a:effectLst/>
                        </a:rPr>
                        <a:t>dal,</a:t>
                      </a:r>
                      <a:r>
                        <a:rPr lang="tr-TR" sz="1800" spc="-185" dirty="0">
                          <a:effectLst/>
                        </a:rPr>
                        <a:t> </a:t>
                      </a:r>
                      <a:r>
                        <a:rPr lang="tr-TR" sz="1800" dirty="0">
                          <a:effectLst/>
                        </a:rPr>
                        <a:t>felsefenin</a:t>
                      </a:r>
                      <a:r>
                        <a:rPr lang="tr-TR" sz="1800" spc="-20" dirty="0">
                          <a:effectLst/>
                        </a:rPr>
                        <a:t> </a:t>
                      </a:r>
                      <a:r>
                        <a:rPr lang="tr-TR" sz="1800" dirty="0">
                          <a:effectLst/>
                        </a:rPr>
                        <a:t>en</a:t>
                      </a:r>
                      <a:r>
                        <a:rPr lang="tr-TR" sz="1800" spc="-15" dirty="0">
                          <a:effectLst/>
                        </a:rPr>
                        <a:t> </a:t>
                      </a:r>
                      <a:r>
                        <a:rPr lang="tr-TR" sz="1800" dirty="0">
                          <a:effectLst/>
                        </a:rPr>
                        <a:t>eski</a:t>
                      </a:r>
                      <a:r>
                        <a:rPr lang="tr-TR" sz="1800" spc="15" dirty="0">
                          <a:effectLst/>
                        </a:rPr>
                        <a:t> </a:t>
                      </a:r>
                      <a:r>
                        <a:rPr lang="tr-TR" sz="1800" dirty="0">
                          <a:effectLst/>
                        </a:rPr>
                        <a:t>çalışma</a:t>
                      </a:r>
                      <a:r>
                        <a:rPr lang="tr-TR" sz="1800" spc="5" dirty="0">
                          <a:effectLst/>
                        </a:rPr>
                        <a:t> </a:t>
                      </a:r>
                      <a:r>
                        <a:rPr lang="tr-TR" sz="1800" dirty="0">
                          <a:effectLst/>
                        </a:rPr>
                        <a:t>alanıdır.</a:t>
                      </a:r>
                      <a:endParaRPr lang="en-US" sz="1800" dirty="0">
                        <a:effectLst/>
                      </a:endParaRPr>
                    </a:p>
                    <a:p>
                      <a:pPr marL="66675" marR="0">
                        <a:spcBef>
                          <a:spcPts val="15"/>
                        </a:spcBef>
                        <a:spcAft>
                          <a:spcPts val="0"/>
                        </a:spcAft>
                      </a:pPr>
                      <a:r>
                        <a:rPr lang="tr-TR" sz="1800" dirty="0">
                          <a:effectLst/>
                        </a:rPr>
                        <a:t>Somut ve</a:t>
                      </a:r>
                      <a:r>
                        <a:rPr lang="tr-TR" sz="1800" spc="-30" dirty="0">
                          <a:effectLst/>
                        </a:rPr>
                        <a:t> </a:t>
                      </a:r>
                      <a:r>
                        <a:rPr lang="tr-TR" sz="1800" dirty="0">
                          <a:effectLst/>
                        </a:rPr>
                        <a:t>soyut(metafizik)</a:t>
                      </a:r>
                      <a:r>
                        <a:rPr lang="tr-TR" sz="1800" spc="-15" dirty="0">
                          <a:effectLst/>
                        </a:rPr>
                        <a:t> </a:t>
                      </a:r>
                      <a:r>
                        <a:rPr lang="tr-TR" sz="1800" dirty="0">
                          <a:effectLst/>
                        </a:rPr>
                        <a:t>var</a:t>
                      </a:r>
                      <a:r>
                        <a:rPr lang="tr-TR" sz="1800" spc="-35" dirty="0">
                          <a:effectLst/>
                        </a:rPr>
                        <a:t> </a:t>
                      </a:r>
                      <a:r>
                        <a:rPr lang="tr-TR" sz="1800" dirty="0">
                          <a:effectLst/>
                        </a:rPr>
                        <a:t>olanları</a:t>
                      </a:r>
                      <a:r>
                        <a:rPr lang="tr-TR" sz="1800" spc="-20" dirty="0">
                          <a:effectLst/>
                        </a:rPr>
                        <a:t> </a:t>
                      </a:r>
                      <a:r>
                        <a:rPr lang="tr-TR" sz="1800" dirty="0">
                          <a:effectLst/>
                        </a:rPr>
                        <a:t>araştırır.</a:t>
                      </a:r>
                      <a:endParaRPr lang="en-US" sz="1800" dirty="0">
                        <a:effectLst/>
                        <a:latin typeface="Calibri"/>
                        <a:ea typeface="Calibri"/>
                        <a:cs typeface="Calibri"/>
                      </a:endParaRPr>
                    </a:p>
                  </a:txBody>
                  <a:tcPr marL="0" marR="0" marT="0" marB="0"/>
                </a:tc>
              </a:tr>
              <a:tr h="481330">
                <a:tc>
                  <a:txBody>
                    <a:bodyPr/>
                    <a:lstStyle/>
                    <a:p>
                      <a:pPr marL="161290" marR="149860" indent="20955">
                        <a:spcBef>
                          <a:spcPts val="5"/>
                        </a:spcBef>
                        <a:spcAft>
                          <a:spcPts val="0"/>
                        </a:spcAft>
                      </a:pPr>
                      <a:r>
                        <a:rPr lang="tr-TR" sz="1800" dirty="0">
                          <a:effectLst/>
                        </a:rPr>
                        <a:t>Bilgi felsefesi</a:t>
                      </a:r>
                      <a:r>
                        <a:rPr lang="tr-TR" sz="1800" spc="-190" dirty="0">
                          <a:effectLst/>
                        </a:rPr>
                        <a:t> </a:t>
                      </a:r>
                      <a:r>
                        <a:rPr lang="tr-TR" sz="1800" dirty="0">
                          <a:effectLst/>
                        </a:rPr>
                        <a:t>(Epistemoloji)</a:t>
                      </a:r>
                      <a:endParaRPr lang="en-US" sz="1800" dirty="0">
                        <a:effectLst/>
                        <a:latin typeface="Calibri"/>
                        <a:ea typeface="Calibri"/>
                        <a:cs typeface="Calibri"/>
                      </a:endParaRPr>
                    </a:p>
                  </a:txBody>
                  <a:tcPr marL="0" marR="0" marT="0" marB="0"/>
                </a:tc>
                <a:tc>
                  <a:txBody>
                    <a:bodyPr/>
                    <a:lstStyle/>
                    <a:p>
                      <a:pPr marL="66675" marR="288925" algn="just">
                        <a:spcBef>
                          <a:spcPts val="5"/>
                        </a:spcBef>
                        <a:spcAft>
                          <a:spcPts val="0"/>
                        </a:spcAft>
                      </a:pPr>
                      <a:r>
                        <a:rPr lang="tr-TR" sz="1800" dirty="0">
                          <a:effectLst/>
                        </a:rPr>
                        <a:t>“Bilgi nedir?”, “Bilgimizin doğruluğu ve geçerliği nedir?”, “Bilgimizin kaynağı</a:t>
                      </a:r>
                      <a:r>
                        <a:rPr lang="tr-TR" sz="1800" spc="5" dirty="0">
                          <a:effectLst/>
                        </a:rPr>
                        <a:t> </a:t>
                      </a:r>
                      <a:r>
                        <a:rPr lang="tr-TR" sz="1800" dirty="0">
                          <a:effectLst/>
                        </a:rPr>
                        <a:t>nedir?”</a:t>
                      </a:r>
                      <a:r>
                        <a:rPr lang="tr-TR" sz="1800" spc="-25" dirty="0">
                          <a:effectLst/>
                        </a:rPr>
                        <a:t> </a:t>
                      </a:r>
                      <a:r>
                        <a:rPr lang="tr-TR" sz="1800" dirty="0">
                          <a:effectLst/>
                        </a:rPr>
                        <a:t>sorularına</a:t>
                      </a:r>
                      <a:r>
                        <a:rPr lang="tr-TR" sz="1800" spc="-10" dirty="0">
                          <a:effectLst/>
                        </a:rPr>
                        <a:t> </a:t>
                      </a:r>
                      <a:r>
                        <a:rPr lang="tr-TR" sz="1800" dirty="0">
                          <a:effectLst/>
                        </a:rPr>
                        <a:t>karşılık</a:t>
                      </a:r>
                      <a:r>
                        <a:rPr lang="tr-TR" sz="1800" spc="-5" dirty="0">
                          <a:effectLst/>
                        </a:rPr>
                        <a:t> </a:t>
                      </a:r>
                      <a:r>
                        <a:rPr lang="tr-TR" sz="1800" dirty="0">
                          <a:effectLst/>
                        </a:rPr>
                        <a:t>verir,</a:t>
                      </a:r>
                      <a:r>
                        <a:rPr lang="tr-TR" sz="1800" spc="-15" dirty="0">
                          <a:effectLst/>
                        </a:rPr>
                        <a:t> </a:t>
                      </a:r>
                      <a:r>
                        <a:rPr lang="tr-TR" sz="1800" dirty="0">
                          <a:effectLst/>
                        </a:rPr>
                        <a:t>insanın</a:t>
                      </a:r>
                      <a:r>
                        <a:rPr lang="tr-TR" sz="1800" spc="-30" dirty="0">
                          <a:effectLst/>
                        </a:rPr>
                        <a:t> </a:t>
                      </a:r>
                      <a:r>
                        <a:rPr lang="tr-TR" sz="1800" dirty="0">
                          <a:effectLst/>
                        </a:rPr>
                        <a:t>gerçeği</a:t>
                      </a:r>
                      <a:r>
                        <a:rPr lang="tr-TR" sz="1800" spc="-20" dirty="0">
                          <a:effectLst/>
                        </a:rPr>
                        <a:t> </a:t>
                      </a:r>
                      <a:r>
                        <a:rPr lang="tr-TR" sz="1800" dirty="0">
                          <a:effectLst/>
                        </a:rPr>
                        <a:t>tanıma</a:t>
                      </a:r>
                      <a:r>
                        <a:rPr lang="tr-TR" sz="1800" spc="-35" dirty="0">
                          <a:effectLst/>
                        </a:rPr>
                        <a:t> </a:t>
                      </a:r>
                      <a:r>
                        <a:rPr lang="tr-TR" sz="1800" dirty="0">
                          <a:effectLst/>
                        </a:rPr>
                        <a:t>yeteneğine;</a:t>
                      </a:r>
                      <a:r>
                        <a:rPr lang="tr-TR" sz="1800" spc="-30" dirty="0">
                          <a:effectLst/>
                        </a:rPr>
                        <a:t> </a:t>
                      </a:r>
                      <a:r>
                        <a:rPr lang="tr-TR" sz="1800" dirty="0">
                          <a:effectLst/>
                        </a:rPr>
                        <a:t>bilmenin</a:t>
                      </a:r>
                      <a:r>
                        <a:rPr lang="tr-TR" sz="1800" spc="-190" dirty="0">
                          <a:effectLst/>
                        </a:rPr>
                        <a:t> </a:t>
                      </a:r>
                      <a:r>
                        <a:rPr lang="tr-TR" sz="1800" dirty="0">
                          <a:effectLst/>
                        </a:rPr>
                        <a:t>kaynakları,</a:t>
                      </a:r>
                      <a:r>
                        <a:rPr lang="tr-TR" sz="1800" spc="-10" dirty="0">
                          <a:effectLst/>
                        </a:rPr>
                        <a:t> </a:t>
                      </a:r>
                      <a:r>
                        <a:rPr lang="tr-TR" sz="1800" dirty="0">
                          <a:effectLst/>
                        </a:rPr>
                        <a:t>biçimleri</a:t>
                      </a:r>
                      <a:r>
                        <a:rPr lang="tr-TR" sz="1800" spc="10" dirty="0">
                          <a:effectLst/>
                        </a:rPr>
                        <a:t> </a:t>
                      </a:r>
                      <a:r>
                        <a:rPr lang="tr-TR" sz="1800" dirty="0">
                          <a:effectLst/>
                        </a:rPr>
                        <a:t>ve</a:t>
                      </a:r>
                      <a:r>
                        <a:rPr lang="tr-TR" sz="1800" spc="10" dirty="0">
                          <a:effectLst/>
                        </a:rPr>
                        <a:t> </a:t>
                      </a:r>
                      <a:r>
                        <a:rPr lang="tr-TR" sz="1800" dirty="0">
                          <a:effectLst/>
                        </a:rPr>
                        <a:t>yöntemlerine</a:t>
                      </a:r>
                      <a:r>
                        <a:rPr lang="tr-TR" sz="1800" spc="-15" dirty="0">
                          <a:effectLst/>
                        </a:rPr>
                        <a:t> </a:t>
                      </a:r>
                      <a:r>
                        <a:rPr lang="tr-TR" sz="1800" dirty="0">
                          <a:effectLst/>
                        </a:rPr>
                        <a:t>ilişkin</a:t>
                      </a:r>
                      <a:r>
                        <a:rPr lang="tr-TR" sz="1800" spc="-20" dirty="0">
                          <a:effectLst/>
                        </a:rPr>
                        <a:t> </a:t>
                      </a:r>
                      <a:r>
                        <a:rPr lang="tr-TR" sz="1800" dirty="0">
                          <a:effectLst/>
                        </a:rPr>
                        <a:t>felsefe</a:t>
                      </a:r>
                      <a:r>
                        <a:rPr lang="tr-TR" sz="1800" spc="-10" dirty="0">
                          <a:effectLst/>
                        </a:rPr>
                        <a:t> </a:t>
                      </a:r>
                      <a:r>
                        <a:rPr lang="tr-TR" sz="1800" dirty="0">
                          <a:effectLst/>
                        </a:rPr>
                        <a:t>dalıdır.</a:t>
                      </a:r>
                      <a:endParaRPr lang="en-US" sz="1800" dirty="0">
                        <a:effectLst/>
                        <a:latin typeface="Calibri"/>
                        <a:ea typeface="Calibri"/>
                        <a:cs typeface="Calibri"/>
                      </a:endParaRPr>
                    </a:p>
                  </a:txBody>
                  <a:tcPr marL="0" marR="0" marT="0" marB="0"/>
                </a:tc>
              </a:tr>
              <a:tr h="340995">
                <a:tc>
                  <a:txBody>
                    <a:bodyPr/>
                    <a:lstStyle/>
                    <a:p>
                      <a:pPr marL="368300" marR="134620" indent="-219710">
                        <a:spcBef>
                          <a:spcPts val="5"/>
                        </a:spcBef>
                        <a:spcAft>
                          <a:spcPts val="0"/>
                        </a:spcAft>
                      </a:pPr>
                      <a:r>
                        <a:rPr lang="tr-TR" sz="1800" dirty="0">
                          <a:effectLst/>
                        </a:rPr>
                        <a:t>Ahlak felsefesi</a:t>
                      </a:r>
                      <a:r>
                        <a:rPr lang="tr-TR" sz="1800" spc="-190" dirty="0">
                          <a:effectLst/>
                        </a:rPr>
                        <a:t> </a:t>
                      </a:r>
                      <a:r>
                        <a:rPr lang="tr-TR" sz="1800" dirty="0">
                          <a:effectLst/>
                        </a:rPr>
                        <a:t>(Etik)</a:t>
                      </a:r>
                      <a:endParaRPr lang="en-US" sz="1800" dirty="0">
                        <a:effectLst/>
                        <a:latin typeface="Calibri"/>
                        <a:ea typeface="Calibri"/>
                        <a:cs typeface="Calibri"/>
                      </a:endParaRPr>
                    </a:p>
                  </a:txBody>
                  <a:tcPr marL="0" marR="0" marT="0" marB="0"/>
                </a:tc>
                <a:tc>
                  <a:txBody>
                    <a:bodyPr/>
                    <a:lstStyle/>
                    <a:p>
                      <a:pPr marL="66675" marR="213995">
                        <a:spcBef>
                          <a:spcPts val="5"/>
                        </a:spcBef>
                        <a:spcAft>
                          <a:spcPts val="0"/>
                        </a:spcAft>
                      </a:pPr>
                      <a:r>
                        <a:rPr lang="tr-TR" sz="1800" dirty="0">
                          <a:effectLst/>
                        </a:rPr>
                        <a:t>Bu felsefenin konusu insan eylemleridir, insanoğlunun kendi iradesiyle yaptığı</a:t>
                      </a:r>
                      <a:r>
                        <a:rPr lang="tr-TR" sz="1800" spc="-190" dirty="0">
                          <a:effectLst/>
                        </a:rPr>
                        <a:t> </a:t>
                      </a:r>
                      <a:r>
                        <a:rPr lang="tr-TR" sz="1800" dirty="0">
                          <a:effectLst/>
                        </a:rPr>
                        <a:t>hareketleri</a:t>
                      </a:r>
                      <a:r>
                        <a:rPr lang="tr-TR" sz="1800" spc="-35" dirty="0">
                          <a:effectLst/>
                        </a:rPr>
                        <a:t> </a:t>
                      </a:r>
                      <a:r>
                        <a:rPr lang="tr-TR" sz="1800" dirty="0">
                          <a:effectLst/>
                        </a:rPr>
                        <a:t>(özgür hareketlerini)</a:t>
                      </a:r>
                      <a:r>
                        <a:rPr lang="tr-TR" sz="1800" spc="20" dirty="0">
                          <a:effectLst/>
                        </a:rPr>
                        <a:t> </a:t>
                      </a:r>
                      <a:r>
                        <a:rPr lang="tr-TR" sz="1800" dirty="0">
                          <a:effectLst/>
                        </a:rPr>
                        <a:t>anlamaya</a:t>
                      </a:r>
                      <a:r>
                        <a:rPr lang="tr-TR" sz="1800" spc="-25" dirty="0">
                          <a:effectLst/>
                        </a:rPr>
                        <a:t> </a:t>
                      </a:r>
                      <a:r>
                        <a:rPr lang="tr-TR" sz="1800" dirty="0">
                          <a:effectLst/>
                        </a:rPr>
                        <a:t>ve</a:t>
                      </a:r>
                      <a:r>
                        <a:rPr lang="tr-TR" sz="1800" spc="-10" dirty="0">
                          <a:effectLst/>
                        </a:rPr>
                        <a:t> </a:t>
                      </a:r>
                      <a:r>
                        <a:rPr lang="tr-TR" sz="1800" dirty="0">
                          <a:effectLst/>
                        </a:rPr>
                        <a:t>açıklamaya</a:t>
                      </a:r>
                      <a:r>
                        <a:rPr lang="tr-TR" sz="1800" spc="-25" dirty="0">
                          <a:effectLst/>
                        </a:rPr>
                        <a:t> </a:t>
                      </a:r>
                      <a:r>
                        <a:rPr lang="tr-TR" sz="1800" dirty="0">
                          <a:effectLst/>
                        </a:rPr>
                        <a:t>çalışır.</a:t>
                      </a:r>
                      <a:endParaRPr lang="en-US" sz="1800" dirty="0">
                        <a:effectLst/>
                        <a:latin typeface="Calibri"/>
                        <a:ea typeface="Calibri"/>
                        <a:cs typeface="Calibri"/>
                      </a:endParaRPr>
                    </a:p>
                  </a:txBody>
                  <a:tcPr marL="0" marR="0" marT="0" marB="0"/>
                </a:tc>
              </a:tr>
              <a:tr h="325755">
                <a:tc>
                  <a:txBody>
                    <a:bodyPr/>
                    <a:lstStyle/>
                    <a:p>
                      <a:pPr marL="105410" marR="99060" algn="ctr">
                        <a:spcBef>
                          <a:spcPts val="5"/>
                        </a:spcBef>
                        <a:spcAft>
                          <a:spcPts val="0"/>
                        </a:spcAft>
                      </a:pPr>
                      <a:r>
                        <a:rPr lang="tr-TR" sz="1800" dirty="0">
                          <a:effectLst/>
                        </a:rPr>
                        <a:t>Din</a:t>
                      </a:r>
                      <a:r>
                        <a:rPr lang="tr-TR" sz="1800" spc="-5" dirty="0">
                          <a:effectLst/>
                        </a:rPr>
                        <a:t> </a:t>
                      </a:r>
                      <a:r>
                        <a:rPr lang="tr-TR" sz="1800" dirty="0">
                          <a:effectLst/>
                        </a:rPr>
                        <a:t>felsefesi</a:t>
                      </a:r>
                      <a:endParaRPr lang="en-US" sz="1800" dirty="0">
                        <a:effectLst/>
                        <a:latin typeface="Calibri"/>
                        <a:ea typeface="Calibri"/>
                        <a:cs typeface="Calibri"/>
                      </a:endParaRPr>
                    </a:p>
                  </a:txBody>
                  <a:tcPr marL="0" marR="0" marT="0" marB="0"/>
                </a:tc>
                <a:tc>
                  <a:txBody>
                    <a:bodyPr/>
                    <a:lstStyle/>
                    <a:p>
                      <a:pPr marL="66675" marR="0">
                        <a:spcBef>
                          <a:spcPts val="5"/>
                        </a:spcBef>
                        <a:spcAft>
                          <a:spcPts val="0"/>
                        </a:spcAft>
                      </a:pPr>
                      <a:r>
                        <a:rPr lang="tr-TR" sz="1800" dirty="0">
                          <a:effectLst/>
                        </a:rPr>
                        <a:t>Varlığın,</a:t>
                      </a:r>
                      <a:r>
                        <a:rPr lang="tr-TR" sz="1800" spc="-15" dirty="0">
                          <a:effectLst/>
                        </a:rPr>
                        <a:t> </a:t>
                      </a:r>
                      <a:r>
                        <a:rPr lang="tr-TR" sz="1800" dirty="0">
                          <a:effectLst/>
                        </a:rPr>
                        <a:t>evrenin</a:t>
                      </a:r>
                      <a:r>
                        <a:rPr lang="tr-TR" sz="1800" spc="-30" dirty="0">
                          <a:effectLst/>
                        </a:rPr>
                        <a:t> </a:t>
                      </a:r>
                      <a:r>
                        <a:rPr lang="tr-TR" sz="1800" dirty="0">
                          <a:effectLst/>
                        </a:rPr>
                        <a:t>özünü</a:t>
                      </a:r>
                      <a:r>
                        <a:rPr lang="tr-TR" sz="1800" spc="-30" dirty="0">
                          <a:effectLst/>
                        </a:rPr>
                        <a:t> </a:t>
                      </a:r>
                      <a:r>
                        <a:rPr lang="tr-TR" sz="1800" dirty="0">
                          <a:effectLst/>
                        </a:rPr>
                        <a:t>araştıran</a:t>
                      </a:r>
                      <a:r>
                        <a:rPr lang="tr-TR" sz="1800" spc="-30" dirty="0">
                          <a:effectLst/>
                        </a:rPr>
                        <a:t> </a:t>
                      </a:r>
                      <a:r>
                        <a:rPr lang="tr-TR" sz="1800" dirty="0">
                          <a:effectLst/>
                        </a:rPr>
                        <a:t>felsefe</a:t>
                      </a:r>
                      <a:r>
                        <a:rPr lang="tr-TR" sz="1800" spc="-5" dirty="0">
                          <a:effectLst/>
                        </a:rPr>
                        <a:t> </a:t>
                      </a:r>
                      <a:r>
                        <a:rPr lang="tr-TR" sz="1800" dirty="0">
                          <a:effectLst/>
                        </a:rPr>
                        <a:t>disiplini</a:t>
                      </a:r>
                      <a:r>
                        <a:rPr lang="tr-TR" sz="1800" spc="-20" dirty="0">
                          <a:effectLst/>
                        </a:rPr>
                        <a:t> </a:t>
                      </a:r>
                      <a:r>
                        <a:rPr lang="tr-TR" sz="1800" dirty="0">
                          <a:effectLst/>
                        </a:rPr>
                        <a:t>demektir.</a:t>
                      </a:r>
                      <a:r>
                        <a:rPr lang="tr-TR" sz="1800" spc="-20" dirty="0">
                          <a:effectLst/>
                        </a:rPr>
                        <a:t> </a:t>
                      </a:r>
                      <a:r>
                        <a:rPr lang="tr-TR" sz="1800" dirty="0">
                          <a:effectLst/>
                        </a:rPr>
                        <a:t>Tanrı,</a:t>
                      </a:r>
                      <a:r>
                        <a:rPr lang="tr-TR" sz="1800" spc="5" dirty="0">
                          <a:effectLst/>
                        </a:rPr>
                        <a:t> </a:t>
                      </a:r>
                      <a:r>
                        <a:rPr lang="tr-TR" sz="1800" dirty="0">
                          <a:effectLst/>
                        </a:rPr>
                        <a:t>ruh</a:t>
                      </a:r>
                      <a:r>
                        <a:rPr lang="tr-TR" sz="1800" spc="-5" dirty="0">
                          <a:effectLst/>
                        </a:rPr>
                        <a:t> </a:t>
                      </a:r>
                      <a:r>
                        <a:rPr lang="tr-TR" sz="1800" dirty="0">
                          <a:effectLst/>
                        </a:rPr>
                        <a:t>ve</a:t>
                      </a:r>
                      <a:r>
                        <a:rPr lang="tr-TR" sz="1800" spc="-5" dirty="0">
                          <a:effectLst/>
                        </a:rPr>
                        <a:t> </a:t>
                      </a:r>
                      <a:r>
                        <a:rPr lang="tr-TR" sz="1800" dirty="0">
                          <a:effectLst/>
                        </a:rPr>
                        <a:t>evren</a:t>
                      </a:r>
                      <a:r>
                        <a:rPr lang="tr-TR" sz="1800" spc="-190" dirty="0">
                          <a:effectLst/>
                        </a:rPr>
                        <a:t> </a:t>
                      </a:r>
                      <a:r>
                        <a:rPr lang="tr-TR" sz="1800" dirty="0">
                          <a:effectLst/>
                        </a:rPr>
                        <a:t>konularını</a:t>
                      </a:r>
                      <a:r>
                        <a:rPr lang="tr-TR" sz="1800" spc="-10" dirty="0">
                          <a:effectLst/>
                        </a:rPr>
                        <a:t> </a:t>
                      </a:r>
                      <a:r>
                        <a:rPr lang="tr-TR" sz="1800" dirty="0">
                          <a:effectLst/>
                        </a:rPr>
                        <a:t>ele</a:t>
                      </a:r>
                      <a:r>
                        <a:rPr lang="tr-TR" sz="1800" spc="10" dirty="0">
                          <a:effectLst/>
                        </a:rPr>
                        <a:t> </a:t>
                      </a:r>
                      <a:r>
                        <a:rPr lang="tr-TR" sz="1800" dirty="0">
                          <a:effectLst/>
                        </a:rPr>
                        <a:t>alır.</a:t>
                      </a:r>
                      <a:endParaRPr lang="en-US" sz="1800" dirty="0">
                        <a:effectLst/>
                        <a:latin typeface="Calibri"/>
                        <a:ea typeface="Calibri"/>
                        <a:cs typeface="Calibri"/>
                      </a:endParaRPr>
                    </a:p>
                  </a:txBody>
                  <a:tcPr marL="0" marR="0" marT="0" marB="0"/>
                </a:tc>
              </a:tr>
              <a:tr h="280035">
                <a:tc>
                  <a:txBody>
                    <a:bodyPr/>
                    <a:lstStyle/>
                    <a:p>
                      <a:pPr marL="295275" marR="136525" indent="-146685">
                        <a:lnSpc>
                          <a:spcPts val="1100"/>
                        </a:lnSpc>
                        <a:spcBef>
                          <a:spcPts val="0"/>
                        </a:spcBef>
                        <a:spcAft>
                          <a:spcPts val="0"/>
                        </a:spcAft>
                      </a:pPr>
                      <a:r>
                        <a:rPr lang="tr-TR" sz="1800" dirty="0">
                          <a:effectLst/>
                        </a:rPr>
                        <a:t>Sanat felsefesi</a:t>
                      </a:r>
                      <a:r>
                        <a:rPr lang="tr-TR" sz="1800" spc="-190" dirty="0">
                          <a:effectLst/>
                        </a:rPr>
                        <a:t> </a:t>
                      </a:r>
                      <a:r>
                        <a:rPr lang="tr-TR" sz="1800" dirty="0">
                          <a:effectLst/>
                        </a:rPr>
                        <a:t>(Estetik)</a:t>
                      </a:r>
                      <a:endParaRPr lang="en-US" sz="1800" dirty="0">
                        <a:effectLst/>
                        <a:latin typeface="Calibri"/>
                        <a:ea typeface="Calibri"/>
                        <a:cs typeface="Calibri"/>
                      </a:endParaRPr>
                    </a:p>
                  </a:txBody>
                  <a:tcPr marL="0" marR="0" marT="0" marB="0"/>
                </a:tc>
                <a:tc>
                  <a:txBody>
                    <a:bodyPr/>
                    <a:lstStyle/>
                    <a:p>
                      <a:pPr marL="66675" marR="0">
                        <a:spcBef>
                          <a:spcPts val="5"/>
                        </a:spcBef>
                        <a:spcAft>
                          <a:spcPts val="0"/>
                        </a:spcAft>
                      </a:pPr>
                      <a:r>
                        <a:rPr lang="tr-TR" sz="1800" dirty="0">
                          <a:effectLst/>
                        </a:rPr>
                        <a:t>Estetik</a:t>
                      </a:r>
                      <a:r>
                        <a:rPr lang="tr-TR" sz="1800" spc="-35" dirty="0">
                          <a:effectLst/>
                        </a:rPr>
                        <a:t> </a:t>
                      </a:r>
                      <a:r>
                        <a:rPr lang="tr-TR" sz="1800" dirty="0">
                          <a:effectLst/>
                        </a:rPr>
                        <a:t>(güzellik)</a:t>
                      </a:r>
                      <a:r>
                        <a:rPr lang="tr-TR" sz="1800" spc="-20" dirty="0">
                          <a:effectLst/>
                        </a:rPr>
                        <a:t> </a:t>
                      </a:r>
                      <a:r>
                        <a:rPr lang="tr-TR" sz="1800" dirty="0">
                          <a:effectLst/>
                        </a:rPr>
                        <a:t>değerleri konu</a:t>
                      </a:r>
                      <a:r>
                        <a:rPr lang="tr-TR" sz="1800" spc="-5" dirty="0">
                          <a:effectLst/>
                        </a:rPr>
                        <a:t> </a:t>
                      </a:r>
                      <a:r>
                        <a:rPr lang="tr-TR" sz="1800" dirty="0">
                          <a:effectLst/>
                        </a:rPr>
                        <a:t>alır,</a:t>
                      </a:r>
                      <a:r>
                        <a:rPr lang="tr-TR" sz="1800" spc="-15" dirty="0">
                          <a:effectLst/>
                        </a:rPr>
                        <a:t> </a:t>
                      </a:r>
                      <a:r>
                        <a:rPr lang="tr-TR" sz="1800" dirty="0">
                          <a:effectLst/>
                        </a:rPr>
                        <a:t>sanat</a:t>
                      </a:r>
                      <a:r>
                        <a:rPr lang="tr-TR" sz="1800" spc="-25" dirty="0">
                          <a:effectLst/>
                        </a:rPr>
                        <a:t> </a:t>
                      </a:r>
                      <a:r>
                        <a:rPr lang="tr-TR" sz="1800" dirty="0">
                          <a:effectLst/>
                        </a:rPr>
                        <a:t>problemlerine</a:t>
                      </a:r>
                      <a:r>
                        <a:rPr lang="tr-TR" sz="1800" spc="-25" dirty="0">
                          <a:effectLst/>
                        </a:rPr>
                        <a:t> </a:t>
                      </a:r>
                      <a:r>
                        <a:rPr lang="tr-TR" sz="1800" dirty="0">
                          <a:effectLst/>
                        </a:rPr>
                        <a:t>eğilir.</a:t>
                      </a:r>
                      <a:endParaRPr lang="en-US" sz="1800" dirty="0">
                        <a:effectLst/>
                        <a:latin typeface="Calibri"/>
                        <a:ea typeface="Calibri"/>
                        <a:cs typeface="Calibri"/>
                      </a:endParaRPr>
                    </a:p>
                  </a:txBody>
                  <a:tcPr marL="0" marR="0" marT="0" marB="0"/>
                </a:tc>
              </a:tr>
              <a:tr h="495935">
                <a:tc>
                  <a:txBody>
                    <a:bodyPr/>
                    <a:lstStyle/>
                    <a:p>
                      <a:pPr marL="105410" marR="101600" algn="ctr">
                        <a:spcBef>
                          <a:spcPts val="5"/>
                        </a:spcBef>
                        <a:spcAft>
                          <a:spcPts val="0"/>
                        </a:spcAft>
                      </a:pPr>
                      <a:r>
                        <a:rPr lang="tr-TR" sz="1800" dirty="0">
                          <a:effectLst/>
                        </a:rPr>
                        <a:t>Siyaset</a:t>
                      </a:r>
                      <a:r>
                        <a:rPr lang="tr-TR" sz="1800" spc="-20" dirty="0">
                          <a:effectLst/>
                        </a:rPr>
                        <a:t> </a:t>
                      </a:r>
                      <a:r>
                        <a:rPr lang="tr-TR" sz="1800" dirty="0">
                          <a:effectLst/>
                        </a:rPr>
                        <a:t>felsefesi</a:t>
                      </a:r>
                      <a:endParaRPr lang="en-US" sz="1800" dirty="0">
                        <a:effectLst/>
                        <a:latin typeface="Calibri"/>
                        <a:ea typeface="Calibri"/>
                        <a:cs typeface="Calibri"/>
                      </a:endParaRPr>
                    </a:p>
                  </a:txBody>
                  <a:tcPr marL="0" marR="0" marT="0" marB="0"/>
                </a:tc>
                <a:tc>
                  <a:txBody>
                    <a:bodyPr/>
                    <a:lstStyle/>
                    <a:p>
                      <a:pPr marL="66675" marR="26670">
                        <a:lnSpc>
                          <a:spcPct val="98000"/>
                        </a:lnSpc>
                        <a:spcBef>
                          <a:spcPts val="15"/>
                        </a:spcBef>
                        <a:spcAft>
                          <a:spcPts val="0"/>
                        </a:spcAft>
                      </a:pPr>
                      <a:r>
                        <a:rPr lang="tr-TR" sz="1800" dirty="0">
                          <a:effectLst/>
                        </a:rPr>
                        <a:t>Toplumu konu edinen felsefe disiplinidir. Toplumun, kültür, hukuk ve tarih</a:t>
                      </a:r>
                      <a:r>
                        <a:rPr lang="tr-TR" sz="1800" spc="5" dirty="0">
                          <a:effectLst/>
                        </a:rPr>
                        <a:t> </a:t>
                      </a:r>
                      <a:r>
                        <a:rPr lang="tr-TR" sz="1800" dirty="0">
                          <a:effectLst/>
                        </a:rPr>
                        <a:t>varlığını</a:t>
                      </a:r>
                      <a:r>
                        <a:rPr lang="tr-TR" sz="1800" spc="-20" dirty="0">
                          <a:effectLst/>
                        </a:rPr>
                        <a:t> </a:t>
                      </a:r>
                      <a:r>
                        <a:rPr lang="tr-TR" sz="1800" dirty="0">
                          <a:effectLst/>
                        </a:rPr>
                        <a:t>irdeler.</a:t>
                      </a:r>
                      <a:r>
                        <a:rPr lang="tr-TR" sz="1800" spc="-20" dirty="0">
                          <a:effectLst/>
                        </a:rPr>
                        <a:t> </a:t>
                      </a:r>
                      <a:r>
                        <a:rPr lang="tr-TR" sz="1800" dirty="0">
                          <a:effectLst/>
                        </a:rPr>
                        <a:t>Toplumu</a:t>
                      </a:r>
                      <a:r>
                        <a:rPr lang="tr-TR" sz="1800" spc="-25" dirty="0">
                          <a:effectLst/>
                        </a:rPr>
                        <a:t> </a:t>
                      </a:r>
                      <a:r>
                        <a:rPr lang="tr-TR" sz="1800" dirty="0">
                          <a:effectLst/>
                        </a:rPr>
                        <a:t>belirleyen</a:t>
                      </a:r>
                      <a:r>
                        <a:rPr lang="tr-TR" sz="1800" spc="-30" dirty="0">
                          <a:effectLst/>
                        </a:rPr>
                        <a:t> </a:t>
                      </a:r>
                      <a:r>
                        <a:rPr lang="tr-TR" sz="1800" dirty="0">
                          <a:effectLst/>
                        </a:rPr>
                        <a:t>tüzel</a:t>
                      </a:r>
                      <a:r>
                        <a:rPr lang="tr-TR" sz="1800" spc="-25" dirty="0">
                          <a:effectLst/>
                        </a:rPr>
                        <a:t> </a:t>
                      </a:r>
                      <a:r>
                        <a:rPr lang="tr-TR" sz="1800" dirty="0">
                          <a:effectLst/>
                        </a:rPr>
                        <a:t>ilke</a:t>
                      </a:r>
                      <a:r>
                        <a:rPr lang="tr-TR" sz="1800" spc="-5" dirty="0">
                          <a:effectLst/>
                        </a:rPr>
                        <a:t> </a:t>
                      </a:r>
                      <a:r>
                        <a:rPr lang="tr-TR" sz="1800" dirty="0">
                          <a:effectLst/>
                        </a:rPr>
                        <a:t>ve yasaları bulmaya</a:t>
                      </a:r>
                      <a:r>
                        <a:rPr lang="tr-TR" sz="1800" spc="-35" dirty="0">
                          <a:effectLst/>
                        </a:rPr>
                        <a:t> </a:t>
                      </a:r>
                      <a:r>
                        <a:rPr lang="tr-TR" sz="1800" dirty="0">
                          <a:effectLst/>
                        </a:rPr>
                        <a:t>çalışır.</a:t>
                      </a:r>
                      <a:r>
                        <a:rPr lang="tr-TR" sz="1800" spc="-20" dirty="0">
                          <a:effectLst/>
                        </a:rPr>
                        <a:t> </a:t>
                      </a:r>
                      <a:r>
                        <a:rPr lang="tr-TR" sz="1800" dirty="0">
                          <a:effectLst/>
                        </a:rPr>
                        <a:t>Olması</a:t>
                      </a:r>
                      <a:r>
                        <a:rPr lang="tr-TR" sz="1800" spc="-185" dirty="0">
                          <a:effectLst/>
                        </a:rPr>
                        <a:t> </a:t>
                      </a:r>
                      <a:r>
                        <a:rPr lang="tr-TR" sz="1800" dirty="0">
                          <a:effectLst/>
                        </a:rPr>
                        <a:t>gereken</a:t>
                      </a:r>
                      <a:r>
                        <a:rPr lang="tr-TR" sz="1800" spc="5" dirty="0">
                          <a:effectLst/>
                        </a:rPr>
                        <a:t> </a:t>
                      </a:r>
                      <a:r>
                        <a:rPr lang="tr-TR" sz="1800" dirty="0">
                          <a:effectLst/>
                        </a:rPr>
                        <a:t>siyaset</a:t>
                      </a:r>
                      <a:r>
                        <a:rPr lang="tr-TR" sz="1800" spc="-10" dirty="0">
                          <a:effectLst/>
                        </a:rPr>
                        <a:t> </a:t>
                      </a:r>
                      <a:r>
                        <a:rPr lang="tr-TR" sz="1800" dirty="0">
                          <a:effectLst/>
                        </a:rPr>
                        <a:t>düzenini</a:t>
                      </a:r>
                      <a:r>
                        <a:rPr lang="tr-TR" sz="1800" spc="-5" dirty="0">
                          <a:effectLst/>
                        </a:rPr>
                        <a:t> </a:t>
                      </a:r>
                      <a:r>
                        <a:rPr lang="tr-TR" sz="1800" dirty="0">
                          <a:effectLst/>
                        </a:rPr>
                        <a:t>ifade</a:t>
                      </a:r>
                      <a:r>
                        <a:rPr lang="tr-TR" sz="1800" spc="-10" dirty="0">
                          <a:effectLst/>
                        </a:rPr>
                        <a:t> </a:t>
                      </a:r>
                      <a:r>
                        <a:rPr lang="tr-TR" sz="1800" dirty="0">
                          <a:effectLst/>
                        </a:rPr>
                        <a:t>etmeye</a:t>
                      </a:r>
                      <a:r>
                        <a:rPr lang="tr-TR" sz="1800" spc="-5" dirty="0">
                          <a:effectLst/>
                        </a:rPr>
                        <a:t> </a:t>
                      </a:r>
                      <a:r>
                        <a:rPr lang="tr-TR" sz="1800" dirty="0">
                          <a:effectLst/>
                        </a:rPr>
                        <a:t>çalışır.</a:t>
                      </a:r>
                      <a:endParaRPr lang="en-US" sz="1800" dirty="0">
                        <a:effectLst/>
                        <a:latin typeface="Calibri"/>
                        <a:ea typeface="Calibri"/>
                        <a:cs typeface="Calibri"/>
                      </a:endParaRPr>
                    </a:p>
                  </a:txBody>
                  <a:tcPr marL="0" marR="0" marT="0" marB="0"/>
                </a:tc>
              </a:tr>
              <a:tr h="356235">
                <a:tc>
                  <a:txBody>
                    <a:bodyPr/>
                    <a:lstStyle/>
                    <a:p>
                      <a:pPr marL="105410" marR="101600" algn="ctr">
                        <a:lnSpc>
                          <a:spcPts val="1080"/>
                        </a:lnSpc>
                        <a:spcBef>
                          <a:spcPts val="0"/>
                        </a:spcBef>
                        <a:spcAft>
                          <a:spcPts val="0"/>
                        </a:spcAft>
                      </a:pPr>
                      <a:r>
                        <a:rPr lang="tr-TR" sz="1800" dirty="0">
                          <a:effectLst/>
                        </a:rPr>
                        <a:t>Bilim Felsefesi</a:t>
                      </a:r>
                      <a:endParaRPr lang="en-US" sz="1800" dirty="0">
                        <a:effectLst/>
                        <a:latin typeface="Calibri"/>
                        <a:ea typeface="Calibri"/>
                        <a:cs typeface="Calibri"/>
                      </a:endParaRPr>
                    </a:p>
                  </a:txBody>
                  <a:tcPr marL="0" marR="0" marT="0" marB="0"/>
                </a:tc>
                <a:tc>
                  <a:txBody>
                    <a:bodyPr/>
                    <a:lstStyle/>
                    <a:p>
                      <a:pPr marL="66675" marR="0">
                        <a:spcBef>
                          <a:spcPts val="0"/>
                        </a:spcBef>
                        <a:spcAft>
                          <a:spcPts val="0"/>
                        </a:spcAft>
                      </a:pPr>
                      <a:r>
                        <a:rPr lang="tr-TR" sz="1800" dirty="0">
                          <a:effectLst/>
                        </a:rPr>
                        <a:t>Bilimin</a:t>
                      </a:r>
                      <a:r>
                        <a:rPr lang="tr-TR" sz="1800" spc="-15" dirty="0">
                          <a:effectLst/>
                        </a:rPr>
                        <a:t> </a:t>
                      </a:r>
                      <a:r>
                        <a:rPr lang="tr-TR" sz="1800" dirty="0">
                          <a:effectLst/>
                        </a:rPr>
                        <a:t>kendisini,</a:t>
                      </a:r>
                      <a:r>
                        <a:rPr lang="tr-TR" sz="1800" spc="-20" dirty="0">
                          <a:effectLst/>
                        </a:rPr>
                        <a:t> </a:t>
                      </a:r>
                      <a:r>
                        <a:rPr lang="tr-TR" sz="1800" dirty="0">
                          <a:effectLst/>
                        </a:rPr>
                        <a:t>konusunu,</a:t>
                      </a:r>
                      <a:r>
                        <a:rPr lang="tr-TR" sz="1800" spc="-5" dirty="0">
                          <a:effectLst/>
                        </a:rPr>
                        <a:t> </a:t>
                      </a:r>
                      <a:r>
                        <a:rPr lang="tr-TR" sz="1800" dirty="0">
                          <a:effectLst/>
                        </a:rPr>
                        <a:t>kavramlarını,</a:t>
                      </a:r>
                      <a:r>
                        <a:rPr lang="tr-TR" sz="1800" spc="-25" dirty="0">
                          <a:effectLst/>
                        </a:rPr>
                        <a:t> </a:t>
                      </a:r>
                      <a:r>
                        <a:rPr lang="tr-TR" sz="1800" dirty="0">
                          <a:effectLst/>
                        </a:rPr>
                        <a:t>yöntemini,</a:t>
                      </a:r>
                      <a:r>
                        <a:rPr lang="tr-TR" sz="1800" spc="-20" dirty="0">
                          <a:effectLst/>
                        </a:rPr>
                        <a:t> </a:t>
                      </a:r>
                      <a:r>
                        <a:rPr lang="tr-TR" sz="1800" dirty="0">
                          <a:effectLst/>
                        </a:rPr>
                        <a:t>ulaştığı</a:t>
                      </a:r>
                      <a:r>
                        <a:rPr lang="tr-TR" sz="1800" spc="-30" dirty="0">
                          <a:effectLst/>
                        </a:rPr>
                        <a:t> </a:t>
                      </a:r>
                      <a:r>
                        <a:rPr lang="tr-TR" sz="1800" dirty="0">
                          <a:effectLst/>
                        </a:rPr>
                        <a:t>sonuçlar</a:t>
                      </a:r>
                      <a:r>
                        <a:rPr lang="tr-TR" sz="1800" spc="-20" dirty="0">
                          <a:effectLst/>
                        </a:rPr>
                        <a:t> </a:t>
                      </a:r>
                      <a:r>
                        <a:rPr lang="tr-TR" sz="1800" dirty="0">
                          <a:effectLst/>
                        </a:rPr>
                        <a:t>ile</a:t>
                      </a:r>
                      <a:r>
                        <a:rPr lang="tr-TR" sz="1800" spc="-30" dirty="0">
                          <a:effectLst/>
                        </a:rPr>
                        <a:t> </a:t>
                      </a:r>
                      <a:r>
                        <a:rPr lang="tr-TR" sz="1800" dirty="0">
                          <a:effectLst/>
                        </a:rPr>
                        <a:t>bilimsel</a:t>
                      </a:r>
                      <a:r>
                        <a:rPr lang="tr-TR" sz="1800" spc="-190" dirty="0">
                          <a:effectLst/>
                        </a:rPr>
                        <a:t> </a:t>
                      </a:r>
                      <a:r>
                        <a:rPr lang="tr-TR" sz="1800" dirty="0">
                          <a:effectLst/>
                        </a:rPr>
                        <a:t>yasalarını</a:t>
                      </a:r>
                      <a:r>
                        <a:rPr lang="tr-TR" sz="1800" spc="-10" dirty="0">
                          <a:effectLst/>
                        </a:rPr>
                        <a:t> </a:t>
                      </a:r>
                      <a:r>
                        <a:rPr lang="tr-TR" sz="1800" dirty="0">
                          <a:effectLst/>
                        </a:rPr>
                        <a:t>ele</a:t>
                      </a:r>
                      <a:r>
                        <a:rPr lang="tr-TR" sz="1800" spc="10" dirty="0">
                          <a:effectLst/>
                        </a:rPr>
                        <a:t> </a:t>
                      </a:r>
                      <a:r>
                        <a:rPr lang="tr-TR" sz="1800" dirty="0">
                          <a:effectLst/>
                        </a:rPr>
                        <a:t>alır.</a:t>
                      </a:r>
                      <a:endParaRPr lang="en-US" sz="18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276915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Ayrıca</a:t>
            </a:r>
            <a:endParaRPr lang="en-US" dirty="0"/>
          </a:p>
          <a:p>
            <a:r>
              <a:rPr lang="tr-TR" b="1" dirty="0"/>
              <a:t>Metafizik: </a:t>
            </a:r>
            <a:r>
              <a:rPr lang="tr-TR" dirty="0"/>
              <a:t>Varlık, Tanrı, ruhun ölmezliği, kader gibi konularla ilgilenen felsefe dalıdır.</a:t>
            </a:r>
            <a:endParaRPr lang="en-US" dirty="0"/>
          </a:p>
          <a:p>
            <a:r>
              <a:rPr lang="tr-TR" b="1" dirty="0"/>
              <a:t>Dil felsefesi: </a:t>
            </a:r>
            <a:r>
              <a:rPr lang="tr-TR" dirty="0"/>
              <a:t>Dille felsefe ilişkisini; dilin özünü, anlamını, kökenini ve yapısını felsefi açıdan ele alır.</a:t>
            </a:r>
            <a:endParaRPr lang="en-US" dirty="0"/>
          </a:p>
          <a:p>
            <a:r>
              <a:rPr lang="tr-TR" b="1" dirty="0"/>
              <a:t>Felsefi antropoloji (insan ontolojisi): </a:t>
            </a:r>
            <a:r>
              <a:rPr lang="tr-TR" dirty="0"/>
              <a:t>İnsanın varlık yapısı, ne olduğu, evrendeki yeri, varlık koşulları ve başka varlıklarla olan bağı gibi sorunları ele alan felsefe dalıdır.</a:t>
            </a:r>
            <a:endParaRPr lang="en-US" dirty="0"/>
          </a:p>
          <a:p>
            <a:endParaRPr lang="en-US" dirty="0"/>
          </a:p>
        </p:txBody>
      </p:sp>
    </p:spTree>
    <p:extLst>
      <p:ext uri="{BB962C8B-B14F-4D97-AF65-F5344CB8AC3E}">
        <p14:creationId xmlns:p14="http://schemas.microsoft.com/office/powerpoint/2010/main" val="54616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tr-TR" sz="4800" b="1" dirty="0"/>
              <a:t> </a:t>
            </a:r>
            <a:r>
              <a:rPr lang="tr-TR" b="1" dirty="0"/>
              <a:t>FELSEFEYE GİRİŞ</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1"/>
            <a:r>
              <a:rPr lang="tr-TR" b="1" dirty="0" smtClean="0"/>
              <a:t>Felsefenin </a:t>
            </a:r>
            <a:r>
              <a:rPr lang="tr-TR" b="1" dirty="0"/>
              <a:t>Anlamı ve Alanı (Konusu)</a:t>
            </a:r>
            <a:endParaRPr lang="en-US" b="1" dirty="0"/>
          </a:p>
          <a:p>
            <a:r>
              <a:rPr lang="tr-TR" dirty="0"/>
              <a:t>Felsefe kelime anlamı olarak Philo (sevgi) ve Sophia (bilgelik) kavramlarının birleşmesinden meydana gelmiştir. Bu manasıyla felsefe </a:t>
            </a:r>
            <a:r>
              <a:rPr lang="tr-TR" b="1" dirty="0"/>
              <a:t>“Bilgelik Sevgisi” </a:t>
            </a:r>
            <a:r>
              <a:rPr lang="tr-TR" dirty="0"/>
              <a:t>demektir. Genel manada "bilgiyi sevmek, bilginin peşinden koşmak" anlamını taşımaktadır.</a:t>
            </a:r>
            <a:endParaRPr lang="en-US" dirty="0"/>
          </a:p>
          <a:p>
            <a:r>
              <a:rPr lang="tr-TR" dirty="0"/>
              <a:t>Felsefe terimini ilk kez, İlk Çağın ünlü matematikçisi ve filozofu </a:t>
            </a:r>
            <a:r>
              <a:rPr lang="tr-TR" b="1" dirty="0"/>
              <a:t>Pisagor </a:t>
            </a:r>
            <a:r>
              <a:rPr lang="tr-TR" dirty="0"/>
              <a:t>kullanmıştır. Felsefeyi filozoflar farklı tanımlamıştır. </a:t>
            </a:r>
            <a:r>
              <a:rPr lang="tr-TR" b="1" dirty="0"/>
              <a:t>Mesela; </a:t>
            </a:r>
            <a:r>
              <a:rPr lang="tr-TR" dirty="0"/>
              <a:t>Aristoteles felsefeyi “var olanın ilk temellerini ve ilkelerini araştıran bir bilgi”, K. Jaspers “hep yolda olmak”, T. Hobbes “felsefe yapmak doğru düşünmek” diye tanımlamıştır</a:t>
            </a:r>
            <a:r>
              <a:rPr lang="tr-TR" sz="800" dirty="0"/>
              <a:t>.</a:t>
            </a:r>
            <a:endParaRPr lang="en-US" dirty="0"/>
          </a:p>
          <a:p>
            <a:r>
              <a:rPr lang="tr-TR" b="1" dirty="0"/>
              <a:t>Filozof </a:t>
            </a:r>
            <a:r>
              <a:rPr lang="tr-TR" dirty="0"/>
              <a:t>ise bilgiyi arayan, ona ulaşmak isteyen kişidir. Filozof, hayatın anlamını bulmaya çalışır, edindiği bilgileri yetersiz bulur ve sürekli bir arayış içerisinde olur. İnsan yaşamını ilgilendiren her şey hakkında akıl yürütüp bunları felsefi problem konusu yapar ve bunları sürekli olarak sorgular.</a:t>
            </a:r>
            <a:endParaRPr lang="en-US" dirty="0"/>
          </a:p>
          <a:p>
            <a:r>
              <a:rPr lang="tr-TR" dirty="0"/>
              <a:t>Felsefenin </a:t>
            </a:r>
            <a:r>
              <a:rPr lang="tr-TR" b="1" dirty="0"/>
              <a:t>dört konu alanı </a:t>
            </a:r>
            <a:r>
              <a:rPr lang="tr-TR" dirty="0"/>
              <a:t>vardır: bunlar varlık (ontoloji), bilgi (epistemoloji), değerler (aksiyoloji: etik ve estetik) ve Mantık</a:t>
            </a:r>
            <a:endParaRPr lang="en-US" dirty="0"/>
          </a:p>
          <a:p>
            <a:endParaRPr lang="en-US" dirty="0"/>
          </a:p>
        </p:txBody>
      </p:sp>
    </p:spTree>
    <p:extLst>
      <p:ext uri="{BB962C8B-B14F-4D97-AF65-F5344CB8AC3E}">
        <p14:creationId xmlns:p14="http://schemas.microsoft.com/office/powerpoint/2010/main" val="579553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Felsefenin Doğuşu</a:t>
            </a:r>
            <a:endParaRPr lang="en-US" dirty="0"/>
          </a:p>
        </p:txBody>
      </p:sp>
      <p:sp>
        <p:nvSpPr>
          <p:cNvPr id="3" name="Content Placeholder 2"/>
          <p:cNvSpPr>
            <a:spLocks noGrp="1"/>
          </p:cNvSpPr>
          <p:nvPr>
            <p:ph idx="1"/>
          </p:nvPr>
        </p:nvSpPr>
        <p:spPr/>
        <p:txBody>
          <a:bodyPr>
            <a:normAutofit fontScale="62500" lnSpcReduction="20000"/>
          </a:bodyPr>
          <a:lstStyle/>
          <a:p>
            <a:pPr lvl="1"/>
            <a:endParaRPr lang="en-US" b="1" dirty="0"/>
          </a:p>
          <a:p>
            <a:r>
              <a:rPr lang="tr-TR" dirty="0"/>
              <a:t>İnsanı tüm canlılar içinde ayrı kılan bir özellik dünyayı anlamlı hale getirme ve açıklama çabası içine girebilmesidir. İnsan merakını ve açıklamalarını önce mitolojide, daha sonra dinlerde aramışlardır. İlerleyen dönemlerde ise, aklına, gözlem ve deneyimlerine dayanarak yanıtlar bulmaya çalışmıştır. Nitekim ilk felsefeciler evreni, doğayı olayları ve olguları açıklarken destanlara, mitolojiye ve dine değil gözleme ve çeşitli akıl (logos: akıl, mantık, bilim) yürütme tekniklerine başvuruyorlardı.</a:t>
            </a:r>
            <a:endParaRPr lang="en-US" dirty="0"/>
          </a:p>
          <a:p>
            <a:r>
              <a:rPr lang="tr-TR" dirty="0"/>
              <a:t>Thales, Anaksimenes gibi ilk felsefeciler </a:t>
            </a:r>
            <a:r>
              <a:rPr lang="tr-TR" b="1" dirty="0"/>
              <a:t>“Arkhe (ilk ana madde)” </a:t>
            </a:r>
            <a:r>
              <a:rPr lang="tr-TR" dirty="0"/>
              <a:t>sorunu üzerinde durmuş (bu nedenle bu felsefecilere doğa filozofları denmiştir), doğal olayları ve oluşumları açıklarken Olympos tanrılarının gazaplarından ve iç hesaplaşmalarından değil ateş, hava, toprak, su gibi gözlemlenebilir elementlerin deneyimlediğimiz olgulara nasıl etki ettiklerinden bahsetmişlerdir. Sokrates ve Sofistler’e kadar felsefeciler Arkhe sorunu üzerinde hep durmuş, Sokrates ile ilk kez insan ve toplum ele alınmıştır</a:t>
            </a:r>
            <a:r>
              <a:rPr lang="tr-TR" dirty="0" smtClean="0"/>
              <a:t>.</a:t>
            </a:r>
            <a:endParaRPr lang="en-US" dirty="0"/>
          </a:p>
        </p:txBody>
      </p:sp>
    </p:spTree>
    <p:extLst>
      <p:ext uri="{BB962C8B-B14F-4D97-AF65-F5344CB8AC3E}">
        <p14:creationId xmlns:p14="http://schemas.microsoft.com/office/powerpoint/2010/main" val="128066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a:t>Felsefe ilk olarak M.Ö. 7.yy’da İyonya uygarlığında önemli bir ticaret merkezi ve liman kenti olan Miletos (Milet) kentinde ortaya çıkmıştır. İyonya’dan önce Mısır, Mezopotamya, Çin, Hindistan gibi medeniyetlerde önemli düşünce sistemleri vardı. Fakat bu düşüncelerin yapılarında dini ve mitolojik öğeler yer aldığı için felsefe düzeyine erişememiştir. İyonya düşünce sisteminin felsefe olarak nitelendirilmesinin temel nedeni, düşünce sisteminin akla (logos) dayalı olmasıydı</a:t>
            </a:r>
            <a:r>
              <a:rPr lang="tr-TR" dirty="0" smtClean="0"/>
              <a:t>.</a:t>
            </a:r>
            <a:endParaRPr lang="en-US" sz="4000" dirty="0"/>
          </a:p>
          <a:p>
            <a:r>
              <a:rPr lang="tr-TR" dirty="0"/>
              <a:t/>
            </a:r>
            <a:br>
              <a:rPr lang="tr-TR" dirty="0"/>
            </a:br>
            <a:r>
              <a:rPr lang="tr-TR" dirty="0"/>
              <a:t>Varlıklarla, insanla alakalı sistemli ve yalnızca akla dayanan ilk düşünce sisteminin İyonya’da ortaya çıkması tesadüf değildi. Mezopotamya, Mısır, İran ve Fenike kültürlerinden etkilenmiş olan Milet kenti tarım ve denizciliğin geliştiği oldukça işlek liman kentidir. Ekonomik yapının ileri düzeyde olması, bilgi birikiminin varlığı ve hoşgörüyü de beraberinde getirmiştir. Bu elverişli ortam Thales gibi düşünürlerin çıkmasına olanak hazırlamıştır.</a:t>
            </a:r>
            <a:endParaRPr lang="en-US" dirty="0"/>
          </a:p>
          <a:p>
            <a:endParaRPr lang="en-US" dirty="0"/>
          </a:p>
        </p:txBody>
      </p:sp>
    </p:spTree>
    <p:extLst>
      <p:ext uri="{BB962C8B-B14F-4D97-AF65-F5344CB8AC3E}">
        <p14:creationId xmlns:p14="http://schemas.microsoft.com/office/powerpoint/2010/main" val="42164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dirty="0"/>
              <a:t>Thales (MÖ 624-546) </a:t>
            </a:r>
            <a:r>
              <a:rPr lang="tr-TR" dirty="0"/>
              <a:t>ile başlayan bu süreçte, doğal olaylar yine doğal nedenlerle açıklanmaya çalışılarak insan aklının yeterli olduğu inancı sağlanmaya çalışılmıştır. Thales yunan dini ve mitolojisinin açıklamalarıyla yetinmeyip akla dayalı açıklamalar yaparak evrenin ilk ana maddesi (Arkhe) sorununa cevap aramıştır.</a:t>
            </a:r>
            <a:endParaRPr lang="en-US" dirty="0"/>
          </a:p>
          <a:p>
            <a:endParaRPr lang="en-US" dirty="0"/>
          </a:p>
        </p:txBody>
      </p:sp>
    </p:spTree>
    <p:extLst>
      <p:ext uri="{BB962C8B-B14F-4D97-AF65-F5344CB8AC3E}">
        <p14:creationId xmlns:p14="http://schemas.microsoft.com/office/powerpoint/2010/main" val="333203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b="1" dirty="0"/>
              <a:t>Doğru bilgi mümkün değildir diyen Septizm: </a:t>
            </a:r>
            <a:r>
              <a:rPr lang="tr-TR" dirty="0"/>
              <a:t>Doğru bilginin mümkün olmadığını savunan görüşe </a:t>
            </a:r>
            <a:r>
              <a:rPr lang="tr-TR" b="1" dirty="0"/>
              <a:t>Septisizm (şüphecilik) </a:t>
            </a:r>
            <a:r>
              <a:rPr lang="tr-TR" dirty="0"/>
              <a:t>denir. İlk septik görüşleri Herakleitos, Parmenides, Elealı Zenon Empedokles ve Demokritos’ta görmekteyiz. Daha sonra MÖ 5.yy’da Sofistler sistemli bir şekilde septisizm görüşleri bildirmiştir</a:t>
            </a:r>
            <a:r>
              <a:rPr lang="tr-TR" dirty="0" smtClean="0"/>
              <a:t>.</a:t>
            </a:r>
            <a:endParaRPr lang="en-US" dirty="0"/>
          </a:p>
          <a:p>
            <a:r>
              <a:rPr lang="tr-TR" b="1" dirty="0"/>
              <a:t>Sofistler: </a:t>
            </a:r>
            <a:r>
              <a:rPr lang="tr-TR" dirty="0"/>
              <a:t>Sofistler para karşılığında dil (hitabet), siyaset vb. konuda ders veren gezgin öğretmenlerdi. Sofistler, kesin ve mutlak bilginin olamayacağını, insanların algılarının göreceli (rölativist) olduğunu savunmuşlardır. Görüşlerinde pragmatisttirler. Onlara göre her şey göreceli olduğu için bilgi doğruya değil, yarara bağlanmalıdır. En ünlüleri Protagoras (MÖ 480-410) ve Gorgias (MÖ 483-376)’dır.</a:t>
            </a:r>
            <a:endParaRPr lang="en-US" dirty="0"/>
          </a:p>
          <a:p>
            <a:pPr marL="0" indent="0">
              <a:buNone/>
            </a:pPr>
            <a:r>
              <a:rPr lang="tr-TR" dirty="0"/>
              <a:t/>
            </a:r>
            <a:br>
              <a:rPr lang="tr-TR" dirty="0"/>
            </a:br>
            <a:r>
              <a:rPr lang="tr-TR" b="1" dirty="0"/>
              <a:t/>
            </a:r>
            <a:br>
              <a:rPr lang="tr-TR" b="1" dirty="0"/>
            </a:br>
            <a:r>
              <a:rPr lang="tr-TR" dirty="0"/>
              <a:t> </a:t>
            </a:r>
            <a:endParaRPr lang="en-US" dirty="0"/>
          </a:p>
        </p:txBody>
      </p:sp>
    </p:spTree>
    <p:extLst>
      <p:ext uri="{BB962C8B-B14F-4D97-AF65-F5344CB8AC3E}">
        <p14:creationId xmlns:p14="http://schemas.microsoft.com/office/powerpoint/2010/main" val="381952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b="1" dirty="0"/>
              <a:t>Protagoras’a </a:t>
            </a:r>
            <a:r>
              <a:rPr lang="tr-TR" dirty="0"/>
              <a:t>göre bilgiler duyu algısına dayanır. Algılar, kişinin o andaki durumuna bağlıdır. İnsan için doğru, ancak gördüğü, duyduğu ve hissettiğidir. Algılar kişiden kişiye değiştiğinden ne kadar kişi varsa o kadar da hakikat (doğru) vardır. Bundan dolayı bütün insanlar için geçerli evrensel hakikatler (doğrular) yoktur. Bu görüşlerini </a:t>
            </a:r>
            <a:r>
              <a:rPr lang="tr-TR" b="1" dirty="0"/>
              <a:t>“İnsan her şeyin ölçüsüdür” </a:t>
            </a:r>
            <a:r>
              <a:rPr lang="tr-TR" dirty="0"/>
              <a:t>sözü ile özetler. </a:t>
            </a:r>
            <a:endParaRPr lang="en-US" dirty="0"/>
          </a:p>
          <a:p>
            <a:r>
              <a:rPr lang="tr-TR" b="1" dirty="0"/>
              <a:t>Gorgias </a:t>
            </a:r>
            <a:r>
              <a:rPr lang="tr-TR" dirty="0"/>
              <a:t>sadece bilginin imkânsızlığını reddetmekle kalmaz, varlığın kendisini de inkâr eder. Ona göre varlık yoktur ve bilinecek bir şey yoktur. Görüşlerini </a:t>
            </a:r>
            <a:r>
              <a:rPr lang="tr-TR" b="1" dirty="0"/>
              <a:t>Nihilizm</a:t>
            </a:r>
            <a:r>
              <a:rPr lang="tr-TR" dirty="0"/>
              <a:t>’e (Hiççilik) kaydırmıştır. Bu görüşlerini de şu sözlerle özetler; “Hiçbir şey yoktur, olsaydı da bilemezdik, bilseydik de başkalarına aktaramazdık.”</a:t>
            </a:r>
            <a:endParaRPr lang="en-US" dirty="0"/>
          </a:p>
          <a:p>
            <a:r>
              <a:rPr lang="tr-TR" b="1" dirty="0"/>
              <a:t>Uyarı: </a:t>
            </a:r>
            <a:r>
              <a:rPr lang="tr-TR" dirty="0"/>
              <a:t>Nihilizm varlığın olmadığını yani varlığı inkâr edem akımdır.</a:t>
            </a:r>
            <a:endParaRPr lang="en-US" dirty="0"/>
          </a:p>
          <a:p>
            <a:endParaRPr lang="en-US" dirty="0"/>
          </a:p>
        </p:txBody>
      </p:sp>
    </p:spTree>
    <p:extLst>
      <p:ext uri="{BB962C8B-B14F-4D97-AF65-F5344CB8AC3E}">
        <p14:creationId xmlns:p14="http://schemas.microsoft.com/office/powerpoint/2010/main" val="3502882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tr-TR" dirty="0"/>
              <a:t> </a:t>
            </a:r>
            <a:endParaRPr lang="en-US" dirty="0"/>
          </a:p>
          <a:p>
            <a:r>
              <a:rPr lang="tr-TR" b="1" dirty="0"/>
              <a:t>Sokrates’e </a:t>
            </a:r>
            <a:r>
              <a:rPr lang="tr-TR" dirty="0"/>
              <a:t>göre, herkesin doğru olarak kabul edebileceği kesin bilgiler mümkündür. Bu bilgiler doğuştan gelir. Sokrates insanların başkalarına yeni bir şeyler öğretmediğini; sadece doğuştan onların aklında var olan bilgileri açığa çıkardığını savunur ve bunu da </a:t>
            </a:r>
            <a:r>
              <a:rPr lang="tr-TR" b="1" dirty="0"/>
              <a:t>“diyalektik konuşma” </a:t>
            </a:r>
            <a:r>
              <a:rPr lang="tr-TR" dirty="0"/>
              <a:t>adı verilen karşılıklı konuşma sanatı ile ispatlamaya çalışır.</a:t>
            </a:r>
            <a:endParaRPr lang="en-US" dirty="0"/>
          </a:p>
          <a:p>
            <a:r>
              <a:rPr lang="tr-TR" dirty="0"/>
              <a:t> </a:t>
            </a:r>
            <a:endParaRPr lang="en-US" dirty="0"/>
          </a:p>
          <a:p>
            <a:r>
              <a:rPr lang="tr-TR" dirty="0"/>
              <a:t>Bu konuşma iki aşamadan oluşur: </a:t>
            </a:r>
            <a:r>
              <a:rPr lang="tr-TR" b="1" dirty="0"/>
              <a:t>İroni (alaya alma) </a:t>
            </a:r>
            <a:r>
              <a:rPr lang="tr-TR" dirty="0"/>
              <a:t>ve </a:t>
            </a:r>
            <a:r>
              <a:rPr lang="tr-TR" b="1" dirty="0"/>
              <a:t>Maiotik (düşünceyi doğurtma). </a:t>
            </a:r>
            <a:r>
              <a:rPr lang="tr-TR" dirty="0"/>
              <a:t>İroni aşamasında bir şeyler bildiğini iddia eden kişiyi sorgulayarak ona aslında bir şeyler bilmediğini göstermeye çalışırken. Maiotik aşamasında bir şeyler bilmediğini sanan kişiye çeşitli sorular sorarak o konuda aslında ne kadar bilgili olduğunu göstermeye çalışmıştır.</a:t>
            </a:r>
            <a:endParaRPr lang="en-US" dirty="0"/>
          </a:p>
          <a:p>
            <a:endParaRPr lang="en-US" dirty="0"/>
          </a:p>
        </p:txBody>
      </p:sp>
    </p:spTree>
    <p:extLst>
      <p:ext uri="{BB962C8B-B14F-4D97-AF65-F5344CB8AC3E}">
        <p14:creationId xmlns:p14="http://schemas.microsoft.com/office/powerpoint/2010/main" val="2956264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Sistematik Septisizm: </a:t>
            </a:r>
            <a:r>
              <a:rPr lang="tr-TR" dirty="0"/>
              <a:t>Pyrrhon (MÖ 365-275) ve öğrencisi Timon (MÖ 320-230) şüpheciliği sistematik haline getiren septik düşünürlerdir</a:t>
            </a:r>
            <a:r>
              <a:rPr lang="tr-TR" dirty="0" smtClean="0"/>
              <a:t>.</a:t>
            </a:r>
            <a:endParaRPr lang="en-US" dirty="0"/>
          </a:p>
          <a:p>
            <a:r>
              <a:rPr lang="tr-TR" b="1" dirty="0"/>
              <a:t>Pyrrhon’a </a:t>
            </a:r>
            <a:r>
              <a:rPr lang="tr-TR" dirty="0"/>
              <a:t>göre, nesnelerin ne olduğunu bilemeyiz. Çünkü duyular olsun, akıl olsun, bize nesneleri oldukları gibi değil, göründükleri gibi gösterirler (Mesela; çay kaşığının suyun içinde kırık gözükmesi</a:t>
            </a:r>
            <a:r>
              <a:rPr lang="tr-TR" dirty="0" smtClean="0"/>
              <a:t>)</a:t>
            </a:r>
            <a:r>
              <a:rPr lang="tr-TR" b="1" dirty="0"/>
              <a:t/>
            </a:r>
            <a:br>
              <a:rPr lang="tr-TR" b="1" dirty="0"/>
            </a:br>
            <a:r>
              <a:rPr lang="tr-TR" b="1" dirty="0"/>
              <a:t>Doğru bilgi mümkündür diyen Dogmatizm: </a:t>
            </a:r>
            <a:r>
              <a:rPr lang="tr-TR" dirty="0"/>
              <a:t>Doğru bilginin mümkün olduğunu savunan görüşe </a:t>
            </a:r>
            <a:r>
              <a:rPr lang="tr-TR" b="1" dirty="0"/>
              <a:t>Dogmatizm </a:t>
            </a:r>
            <a:r>
              <a:rPr lang="tr-TR" dirty="0"/>
              <a:t>denir</a:t>
            </a:r>
            <a:r>
              <a:rPr lang="tr-TR" dirty="0" smtClean="0"/>
              <a:t>.</a:t>
            </a:r>
            <a:r>
              <a:rPr lang="tr-TR" dirty="0"/>
              <a:t> </a:t>
            </a:r>
            <a:endParaRPr lang="en-US" dirty="0"/>
          </a:p>
          <a:p>
            <a:r>
              <a:rPr lang="tr-TR" b="1" dirty="0"/>
              <a:t>Rasyonalizm (Akılcılık): </a:t>
            </a:r>
            <a:r>
              <a:rPr lang="tr-TR" dirty="0"/>
              <a:t>Rasyonalizme göre doğru bilgi mümkündür ve doğru bilgiye ancak akılla ulaşabiliriz. Akıl, doğuştan bilgi edinme yetisi ile donatılmıştır. Yani biz bilgilere doğuştan sahibiz. Bu bilgilere </a:t>
            </a:r>
            <a:r>
              <a:rPr lang="tr-TR" b="1" dirty="0"/>
              <a:t>apriori </a:t>
            </a:r>
            <a:r>
              <a:rPr lang="tr-TR" dirty="0"/>
              <a:t>bilgi denir. Duyum ve algılar bize zorunlu, kesin, genel geçer bilgileri veremezler. Böyle bir bilgiyi bize ancak akıl verebilir.</a:t>
            </a:r>
            <a:endParaRPr lang="en-US" dirty="0"/>
          </a:p>
          <a:p>
            <a:r>
              <a:rPr lang="tr-TR" dirty="0"/>
              <a:t>Rasyonalizmin en önemli temsilcileri ise Sokrates (MÖ 469-399), Platon (MÖ 427-347), Aristoteles</a:t>
            </a:r>
            <a:endParaRPr lang="en-US" dirty="0"/>
          </a:p>
          <a:p>
            <a:r>
              <a:rPr lang="tr-TR" dirty="0"/>
              <a:t>(MÖ 384-322), Farabi (870-950), Descartes (1596-</a:t>
            </a:r>
            <a:endParaRPr lang="en-US" dirty="0"/>
          </a:p>
          <a:p>
            <a:r>
              <a:rPr lang="tr-TR" dirty="0"/>
              <a:t>1650), Hegel (1770 – 1831) ve Leibniz</a:t>
            </a:r>
            <a:r>
              <a:rPr lang="tr-TR" dirty="0" smtClean="0"/>
              <a:t>.</a:t>
            </a:r>
            <a:endParaRPr lang="en-US" dirty="0"/>
          </a:p>
        </p:txBody>
      </p:sp>
    </p:spTree>
    <p:extLst>
      <p:ext uri="{BB962C8B-B14F-4D97-AF65-F5344CB8AC3E}">
        <p14:creationId xmlns:p14="http://schemas.microsoft.com/office/powerpoint/2010/main" val="72370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Hikme nedir</a:t>
            </a:r>
            <a:endParaRPr lang="en-US" dirty="0"/>
          </a:p>
        </p:txBody>
      </p:sp>
      <p:sp>
        <p:nvSpPr>
          <p:cNvPr id="3" name="Content Placeholder 2"/>
          <p:cNvSpPr>
            <a:spLocks noGrp="1"/>
          </p:cNvSpPr>
          <p:nvPr>
            <p:ph idx="1"/>
          </p:nvPr>
        </p:nvSpPr>
        <p:spPr/>
        <p:txBody>
          <a:bodyPr>
            <a:noAutofit/>
          </a:bodyPr>
          <a:lstStyle/>
          <a:p>
            <a:r>
              <a:rPr lang="tr-TR" sz="2400" b="1" dirty="0">
                <a:solidFill>
                  <a:srgbClr val="FF0000"/>
                </a:solidFill>
              </a:rPr>
              <a:t>Hikmet : Bilgelik</a:t>
            </a:r>
            <a:endParaRPr lang="en-US" sz="2400" b="1" dirty="0">
              <a:solidFill>
                <a:srgbClr val="FF0000"/>
              </a:solidFill>
            </a:endParaRPr>
          </a:p>
          <a:p>
            <a:r>
              <a:rPr lang="tr-TR" sz="2400" dirty="0">
                <a:solidFill>
                  <a:srgbClr val="FF0000"/>
                </a:solidFill>
              </a:rPr>
              <a:t>İslamiyet, Hz. Muhammed (571-632) ile yayılmaya başlayınca “hikmet bilgisi” yeni dinde önemli yer tutmaya başladı.</a:t>
            </a:r>
            <a:endParaRPr lang="en-US" sz="2400" dirty="0">
              <a:solidFill>
                <a:srgbClr val="FF0000"/>
              </a:solidFill>
            </a:endParaRPr>
          </a:p>
          <a:p>
            <a:r>
              <a:rPr lang="tr-TR" sz="2400" dirty="0">
                <a:solidFill>
                  <a:srgbClr val="FF0000"/>
                </a:solidFill>
              </a:rPr>
              <a:t>Müslümanlar 7.yydan itibaren Yunan eserleri Arapçaya tercüme ederken “filozof” sözcüğü “feylesof” bazen de “hâkim” olarak çevrilmiş.</a:t>
            </a:r>
            <a:endParaRPr lang="en-US" sz="2400" dirty="0">
              <a:solidFill>
                <a:srgbClr val="FF0000"/>
              </a:solidFill>
            </a:endParaRPr>
          </a:p>
          <a:p>
            <a:r>
              <a:rPr lang="tr-TR" sz="2400" dirty="0">
                <a:solidFill>
                  <a:srgbClr val="FF0000"/>
                </a:solidFill>
              </a:rPr>
              <a:t> </a:t>
            </a:r>
            <a:endParaRPr lang="en-US" sz="2400" dirty="0">
              <a:solidFill>
                <a:srgbClr val="FF0000"/>
              </a:solidFill>
            </a:endParaRPr>
          </a:p>
          <a:p>
            <a:r>
              <a:rPr lang="tr-TR" sz="2400" b="1" dirty="0">
                <a:solidFill>
                  <a:srgbClr val="FF0000"/>
                </a:solidFill>
              </a:rPr>
              <a:t>Hikmet, bütün olan bitenlerin esasını bilmektedir.</a:t>
            </a:r>
            <a:endParaRPr lang="en-US" sz="2400" dirty="0">
              <a:solidFill>
                <a:srgbClr val="FF0000"/>
              </a:solidFill>
            </a:endParaRPr>
          </a:p>
          <a:p>
            <a:r>
              <a:rPr lang="tr-TR" sz="2400" b="1" dirty="0">
                <a:solidFill>
                  <a:srgbClr val="FF0000"/>
                </a:solidFill>
              </a:rPr>
              <a:t> </a:t>
            </a:r>
            <a:endParaRPr lang="en-US" sz="2400" dirty="0">
              <a:solidFill>
                <a:srgbClr val="FF0000"/>
              </a:solidFill>
            </a:endParaRPr>
          </a:p>
          <a:p>
            <a:r>
              <a:rPr lang="tr-TR" sz="2400" dirty="0">
                <a:solidFill>
                  <a:srgbClr val="FF0000"/>
                </a:solidFill>
              </a:rPr>
              <a:t>Hikmet tümel bir bilgidir, yani her şeyi kuşatan bilgidir.</a:t>
            </a:r>
            <a:endParaRPr lang="en-US" sz="2400" dirty="0">
              <a:solidFill>
                <a:srgbClr val="FF0000"/>
              </a:solidFill>
            </a:endParaRPr>
          </a:p>
          <a:p>
            <a:r>
              <a:rPr lang="tr-TR" sz="2400" dirty="0">
                <a:solidFill>
                  <a:srgbClr val="FF0000"/>
                </a:solidFill>
              </a:rPr>
              <a:t> </a:t>
            </a:r>
            <a:endParaRPr lang="en-US" sz="2400" dirty="0">
              <a:solidFill>
                <a:srgbClr val="FF0000"/>
              </a:solidFill>
            </a:endParaRPr>
          </a:p>
          <a:p>
            <a:r>
              <a:rPr lang="tr-TR" sz="2400" b="1" dirty="0">
                <a:solidFill>
                  <a:srgbClr val="FF0000"/>
                </a:solidFill>
              </a:rPr>
              <a:t>Felsefe ise böyle bir iddia değildir.</a:t>
            </a:r>
            <a:endParaRPr lang="en-US" sz="2400" dirty="0">
              <a:solidFill>
                <a:srgbClr val="FF0000"/>
              </a:solidFill>
            </a:endParaRPr>
          </a:p>
          <a:p>
            <a:r>
              <a:rPr lang="tr-TR" sz="2400" dirty="0">
                <a:solidFill>
                  <a:srgbClr val="FF0000"/>
                </a:solidFill>
              </a:rPr>
              <a:t>Felsefede sorgulama esastır, felsefe hikmete ulaşma amacında değildir.</a:t>
            </a:r>
            <a:endParaRPr lang="en-US" sz="2400" dirty="0">
              <a:solidFill>
                <a:srgbClr val="FF0000"/>
              </a:solidFill>
            </a:endParaRPr>
          </a:p>
          <a:p>
            <a:r>
              <a:rPr lang="tr-TR" sz="2400" dirty="0">
                <a:solidFill>
                  <a:srgbClr val="FF0000"/>
                </a:solidFill>
              </a:rPr>
              <a:t>hikmet</a:t>
            </a:r>
            <a:endParaRPr lang="en-US" sz="2400" dirty="0">
              <a:solidFill>
                <a:srgbClr val="FF0000"/>
              </a:solidFill>
            </a:endParaRPr>
          </a:p>
          <a:p>
            <a:r>
              <a:rPr lang="tr-TR" sz="2400" dirty="0">
                <a:solidFill>
                  <a:srgbClr val="FF0000"/>
                </a:solidFill>
              </a:rPr>
              <a:t>Felsefe</a:t>
            </a:r>
            <a:endParaRPr lang="en-US" sz="2400" dirty="0">
              <a:solidFill>
                <a:srgbClr val="FF0000"/>
              </a:solidFill>
            </a:endParaRPr>
          </a:p>
          <a:p>
            <a:r>
              <a:rPr lang="tr-TR" sz="2400" dirty="0">
                <a:solidFill>
                  <a:srgbClr val="FF0000"/>
                </a:solidFill>
              </a:rPr>
              <a:t>hikmet</a:t>
            </a:r>
            <a:endParaRPr lang="en-US" sz="2400" dirty="0">
              <a:solidFill>
                <a:srgbClr val="FF0000"/>
              </a:solidFill>
            </a:endParaRPr>
          </a:p>
          <a:p>
            <a:r>
              <a:rPr lang="tr-TR" sz="2400" dirty="0">
                <a:solidFill>
                  <a:srgbClr val="FF0000"/>
                </a:solidFill>
              </a:rPr>
              <a:t>Felsefe, hikmeti sevme ve ona yönelme anlamında bir bilgidir.</a:t>
            </a:r>
            <a:r>
              <a:rPr lang="en-US" sz="2400" dirty="0">
                <a:solidFill>
                  <a:srgbClr val="FF0000"/>
                </a:solidFill>
              </a:rPr>
              <a:t> </a:t>
            </a:r>
            <a:r>
              <a:rPr lang="tr-TR" sz="2400" dirty="0">
                <a:solidFill>
                  <a:srgbClr val="FF0000"/>
                </a:solidFill>
              </a:rPr>
              <a:t/>
            </a:r>
            <a:br>
              <a:rPr lang="tr-TR" sz="2400" dirty="0">
                <a:solidFill>
                  <a:srgbClr val="FF0000"/>
                </a:solidFill>
              </a:rPr>
            </a:br>
            <a:r>
              <a:rPr lang="tr-TR" sz="2400" b="1" dirty="0">
                <a:solidFill>
                  <a:srgbClr val="FF0000"/>
                </a:solidFill>
              </a:rPr>
              <a:t>Önemli!</a:t>
            </a:r>
            <a:endParaRPr lang="en-US" sz="2400" dirty="0">
              <a:solidFill>
                <a:srgbClr val="FF0000"/>
              </a:solidFill>
            </a:endParaRPr>
          </a:p>
          <a:p>
            <a:r>
              <a:rPr lang="tr-TR" sz="2400" b="1" dirty="0">
                <a:solidFill>
                  <a:srgbClr val="FF0000"/>
                </a:solidFill>
              </a:rPr>
              <a:t>Felsefenin işlevi, felsefenin bize yararları felsefi düşüncenin özellikleriyle aynıdır</a:t>
            </a:r>
            <a:r>
              <a:rPr lang="tr-TR" sz="2400" b="1"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801923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Platon’a </a:t>
            </a:r>
            <a:r>
              <a:rPr lang="tr-TR" dirty="0"/>
              <a:t>göre de zorunlu, kesin, genel geçer doğru bilgi mümkündür ve doğuştan bilgilerimiz vardır. Platon görüşlerini </a:t>
            </a:r>
            <a:r>
              <a:rPr lang="tr-TR" b="1" dirty="0"/>
              <a:t>“İdealar kuramıyla” </a:t>
            </a:r>
            <a:r>
              <a:rPr lang="tr-TR" dirty="0"/>
              <a:t>açıklamaya çalışır. Platona göre birbirinden tamamen farklı iki evren vardır: İdealar evreni ve nesneler (duyular, fenomenler) evreni.</a:t>
            </a:r>
            <a:endParaRPr lang="en-US" dirty="0"/>
          </a:p>
          <a:p>
            <a:r>
              <a:rPr lang="tr-TR" dirty="0"/>
              <a:t> </a:t>
            </a:r>
            <a:endParaRPr lang="en-US" dirty="0"/>
          </a:p>
          <a:p>
            <a:r>
              <a:rPr lang="tr-TR" b="1" dirty="0"/>
              <a:t>İdealar evreni; </a:t>
            </a:r>
            <a:r>
              <a:rPr lang="tr-TR" dirty="0"/>
              <a:t>ancak akıl yoluyla kavradığımız öncesiz ve sonrasız olan nesnelerin, asıl özlerinin bulunduğu evrendir. Asıl bilgi, değişmez varlıkların bulunduğu idealar evrenine ait olan bilgidir. İdeaların bilgisi kesin, zorunlu, mutlak, genel geçer bilgidir. Platon buna </a:t>
            </a:r>
            <a:r>
              <a:rPr lang="tr-TR" b="1" dirty="0"/>
              <a:t>“episteme” </a:t>
            </a:r>
            <a:r>
              <a:rPr lang="tr-TR" dirty="0"/>
              <a:t>der.</a:t>
            </a:r>
            <a:endParaRPr lang="en-US" dirty="0"/>
          </a:p>
          <a:p>
            <a:r>
              <a:rPr lang="tr-TR" dirty="0"/>
              <a:t> </a:t>
            </a:r>
            <a:endParaRPr lang="en-US" dirty="0"/>
          </a:p>
          <a:p>
            <a:r>
              <a:rPr lang="tr-TR" b="1" dirty="0"/>
              <a:t>Nesneler evreni; </a:t>
            </a:r>
            <a:r>
              <a:rPr lang="tr-TR" dirty="0"/>
              <a:t>idealar evreninin duyular aracılığı ile algılanan bir kopyası, görüntüsü veya gölgesidir. Nesneler (duyular) evrenindeki varlıkların her birinin idealar evreninde gerçek bir ideası vardır. Yani gerçek olan idealar evrenindekidir. Nesneler evreni; sürekli oluşan, değişen, yok olan objelerin evrenidir. Bunlar algılanabilir, görülür şeylerdir. Zaman içerisinde sürekli değişirler. Bu nedenle nesneler evrenine ait bilgiler aldatıcıdır ve doğru bilgi olamaz. Platon bu bilgiye </a:t>
            </a:r>
            <a:r>
              <a:rPr lang="tr-TR" b="1" dirty="0"/>
              <a:t>“doxa” </a:t>
            </a:r>
            <a:r>
              <a:rPr lang="tr-TR" dirty="0"/>
              <a:t>(sanı) der.</a:t>
            </a:r>
            <a:endParaRPr lang="en-US" dirty="0"/>
          </a:p>
          <a:p>
            <a:endParaRPr lang="en-US" dirty="0"/>
          </a:p>
        </p:txBody>
      </p:sp>
    </p:spTree>
    <p:extLst>
      <p:ext uri="{BB962C8B-B14F-4D97-AF65-F5344CB8AC3E}">
        <p14:creationId xmlns:p14="http://schemas.microsoft.com/office/powerpoint/2010/main" val="3016108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tr-TR" b="1" dirty="0"/>
              <a:t>Aristoteles’e </a:t>
            </a:r>
            <a:r>
              <a:rPr lang="tr-TR" dirty="0"/>
              <a:t>göre; gerçekten var olanlar tekil ve bireysel olanlardır (algılananlardır). Bunlara ait bilgiye ancak tümel önermelerle ulaşabiliriz. Tümel önermelerin içinde tekiller olduğundan yapılması gereken, kavram olarak bilinen tümellerden tekilleri üretmektir. Bunu da tümdengelim ile yapabiliriz.</a:t>
            </a:r>
            <a:endParaRPr lang="en-US" dirty="0"/>
          </a:p>
          <a:p>
            <a:r>
              <a:rPr lang="tr-TR" dirty="0"/>
              <a:t>Aristoteles’e göre akıl doğuştan bilgilere sahip değildir, bilgi akıl ile elde edilir. Yani akıl, bilgi üretendir. Akıl da pasif (edilgen) ve aktif (etkin) akıl diye iki türlüdür. Pasif akıl duyularla bilgilerin içeriğini, malzemesini sağlar. Aktif akıl ise bunları işleyerek, biçimlendirerek doğru bilgiye ulaşır.</a:t>
            </a:r>
            <a:endParaRPr lang="en-US" dirty="0"/>
          </a:p>
          <a:p>
            <a:r>
              <a:rPr lang="tr-TR" dirty="0"/>
              <a:t>Aristoteles’e göre </a:t>
            </a:r>
            <a:r>
              <a:rPr lang="tr-TR" b="1" dirty="0"/>
              <a:t>idealar nesnelerden bağımsız değildir, </a:t>
            </a:r>
            <a:r>
              <a:rPr lang="tr-TR" dirty="0"/>
              <a:t>çünkü içeriklerini duyusal dünyadan alır. İdealar tek tek nesnelerin özünde tümel kavramlar olarak vardır. İdealar, duyular evreninde bulunan varlıkların içinde bulunan özlerdir. Aristoteles bu öze </a:t>
            </a:r>
            <a:r>
              <a:rPr lang="tr-TR" b="1" dirty="0"/>
              <a:t>form </a:t>
            </a:r>
            <a:r>
              <a:rPr lang="tr-TR" dirty="0"/>
              <a:t>adını verir. Form maddeye biçim kazandırıp varlıkların ortaya çıkmasını sağlar. Madde taslaktır, eksik olan şeydir. Form ise mükemmelliktir, tamamlanmadır. </a:t>
            </a:r>
            <a:r>
              <a:rPr lang="tr-TR" b="1" dirty="0"/>
              <a:t>Var olan her şey form ve maddeden oluşmuştur. </a:t>
            </a:r>
            <a:r>
              <a:rPr lang="tr-TR" dirty="0"/>
              <a:t>Her şey form kazanmış maddedir. </a:t>
            </a:r>
            <a:r>
              <a:rPr lang="tr-TR" b="1" dirty="0"/>
              <a:t>Mesela; </a:t>
            </a:r>
            <a:r>
              <a:rPr lang="tr-TR" dirty="0"/>
              <a:t>beden madde ruh da formdur</a:t>
            </a:r>
            <a:r>
              <a:rPr lang="tr-TR" dirty="0" smtClean="0"/>
              <a:t>.</a:t>
            </a:r>
            <a:r>
              <a:rPr lang="tr-TR" dirty="0"/>
              <a:t> </a:t>
            </a:r>
            <a:endParaRPr lang="en-US" dirty="0"/>
          </a:p>
          <a:p>
            <a:r>
              <a:rPr lang="tr-TR" b="1" dirty="0"/>
              <a:t>Uyarı: </a:t>
            </a:r>
            <a:r>
              <a:rPr lang="tr-TR" dirty="0"/>
              <a:t>Aristoteles Mantığın kurucusu sayılır. Muallim Evvel (İlk öğretmen) Aristoteles’tir</a:t>
            </a:r>
            <a:r>
              <a:rPr lang="tr-TR" dirty="0" smtClean="0"/>
              <a:t>.</a:t>
            </a:r>
            <a:endParaRPr lang="tr-TR" dirty="0"/>
          </a:p>
        </p:txBody>
      </p:sp>
    </p:spTree>
    <p:extLst>
      <p:ext uri="{BB962C8B-B14F-4D97-AF65-F5344CB8AC3E}">
        <p14:creationId xmlns:p14="http://schemas.microsoft.com/office/powerpoint/2010/main" val="568607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tr-TR" b="1" dirty="0"/>
              <a:t>Farabi, </a:t>
            </a:r>
            <a:r>
              <a:rPr lang="tr-TR" dirty="0"/>
              <a:t>İslam felsefesinin kurucusudur. İnsan aklında doğuştan bazı bilgiler vardır. Bunlar pasiftir. Deney ile temasa geçince aktif hale gelir.</a:t>
            </a:r>
            <a:endParaRPr lang="en-US" dirty="0"/>
          </a:p>
          <a:p>
            <a:r>
              <a:rPr lang="tr-TR" dirty="0"/>
              <a:t>Farabi’ye göre en büyük erdem bilgidir. Bilginin üç kaynağı vardır: duyu, akıl, nazar (derinliğine düşünme). Farabi üç türlü bilgiden bahseder; İlk bilgiler (doğuştan bizde var olan bilgiler), duyulara ve mantıksal çıkarımlara dayalı bilgiler, tasdiki bilgiler (doğruluğu kanıtlanmış akli ve tümel bilgiler</a:t>
            </a:r>
            <a:r>
              <a:rPr lang="tr-TR" dirty="0" smtClean="0"/>
              <a:t>).</a:t>
            </a:r>
            <a:r>
              <a:rPr lang="tr-TR" dirty="0"/>
              <a:t> </a:t>
            </a:r>
            <a:endParaRPr lang="en-US" dirty="0"/>
          </a:p>
          <a:p>
            <a:r>
              <a:rPr lang="tr-TR" b="1" dirty="0"/>
              <a:t>Uyarı: </a:t>
            </a:r>
            <a:r>
              <a:rPr lang="tr-TR" dirty="0"/>
              <a:t>Muallim Sani (İkinci öğretmen) Farabi’dir.</a:t>
            </a:r>
          </a:p>
          <a:p>
            <a:r>
              <a:rPr lang="tr-TR" b="1" dirty="0"/>
              <a:t>Rene Descartes, </a:t>
            </a:r>
            <a:r>
              <a:rPr lang="tr-TR" dirty="0"/>
              <a:t>Analitik geometrinin kurucusudur. Açık seçik ve kesin bilgilere ulaşmak mümkündür der. Bu bilgilerin nasıl elde edilebileceğini </a:t>
            </a:r>
            <a:r>
              <a:rPr lang="tr-TR" b="1" dirty="0"/>
              <a:t>“metodik şüphe” </a:t>
            </a:r>
            <a:r>
              <a:rPr lang="tr-TR" dirty="0"/>
              <a:t>yöntemini kullanarak ortaya koymuştur. Kullandığı şüphe, bir amaç değil bir araç şüphesidir.</a:t>
            </a:r>
            <a:endParaRPr lang="en-US" dirty="0"/>
          </a:p>
          <a:p>
            <a:r>
              <a:rPr lang="tr-TR" dirty="0"/>
              <a:t>Descartes'e göre “Şüphe etmek düşünmektir. Şüphe eden kişi düşünüyor demektir. Düşünen kişi, bilincinden ve bilincinin varlığından şüphe edemez. Öyleyse düşünüyorum, o halde varım.” İşte bu Descartes'e göre ilk elde edilen apaçık ve kesin bilgidir. Descartes daha sonra bu yöntemle Tanrı'nın ve varlıkların varlığını kanıtlamaya çalışmıştır.</a:t>
            </a:r>
            <a:endParaRPr lang="en-US" dirty="0"/>
          </a:p>
          <a:p>
            <a:r>
              <a:rPr lang="tr-TR" dirty="0"/>
              <a:t>Descartes’e göre üç tür bilgi vardır, doğuştan getirilen bilgiler (tanrı, sayılar), yapma bilgiler (duyu organlarından gelen bilgiler) arızi (geçici) bilgiler</a:t>
            </a:r>
            <a:endParaRPr lang="en-US" dirty="0"/>
          </a:p>
          <a:p>
            <a:endParaRPr lang="tr-TR" dirty="0" smtClean="0"/>
          </a:p>
          <a:p>
            <a:endParaRPr lang="en-US" dirty="0"/>
          </a:p>
        </p:txBody>
      </p:sp>
    </p:spTree>
    <p:extLst>
      <p:ext uri="{BB962C8B-B14F-4D97-AF65-F5344CB8AC3E}">
        <p14:creationId xmlns:p14="http://schemas.microsoft.com/office/powerpoint/2010/main" val="3186784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tr-TR" b="1" dirty="0"/>
              <a:t>Hegel'e </a:t>
            </a:r>
            <a:r>
              <a:rPr lang="tr-TR" dirty="0"/>
              <a:t>göre akıl en güvenilir bilgi kaynağıdır. Doğru bilgiye ancak mantık (akıl) yoluyla ulaşabilir. Duyu organları kesin, genel geçer bilgi veremez. Çünkü ona göre her objenin (nesnenin) arkasında bir ide saklıdır. Düşünce, objenin arkasındaki ideyi kavramaktır. Her obje (nesne) akılsaldır. Böylece her akli olan gerçektir. Her gerçek olan da akılsaldır. Aklın yasalarıyla varlığın yasaları bir ve aynıdır.</a:t>
            </a:r>
            <a:endParaRPr lang="en-US" dirty="0"/>
          </a:p>
          <a:p>
            <a:r>
              <a:rPr lang="tr-TR" dirty="0"/>
              <a:t> </a:t>
            </a:r>
            <a:endParaRPr lang="en-US" dirty="0"/>
          </a:p>
          <a:p>
            <a:r>
              <a:rPr lang="tr-TR" dirty="0"/>
              <a:t> </a:t>
            </a:r>
            <a:endParaRPr lang="en-US" dirty="0"/>
          </a:p>
          <a:p>
            <a:r>
              <a:rPr lang="tr-TR" b="1" dirty="0"/>
              <a:t>Empirizm (Deneycilik): </a:t>
            </a:r>
            <a:r>
              <a:rPr lang="tr-TR" dirty="0"/>
              <a:t>Empirizm akımı, bilgilerimizin kaynağının duyu ve algılar olduğunu, doğuştan aklımızda hiçbir bilginin bulunmadığını ileri sürer. Ayrıca genel-geçer bilginin mümkün olduğunu savunur. Empirizm akımı, insan zihninin doğuştan boş bir levha olduğunu ileri sürer. Yazılmamış bu levha, deneylerden gelen izlenimlerin oluşturduğu fikirlerle yavaş yavaş dolmaktadır.</a:t>
            </a:r>
            <a:endParaRPr lang="en-US" dirty="0"/>
          </a:p>
          <a:p>
            <a:r>
              <a:rPr lang="tr-TR" dirty="0"/>
              <a:t> </a:t>
            </a:r>
            <a:endParaRPr lang="en-US" dirty="0"/>
          </a:p>
          <a:p>
            <a:r>
              <a:rPr lang="tr-TR" dirty="0"/>
              <a:t>Empirizmin önemli temsilcileri; J. Locke, D. Hume,</a:t>
            </a:r>
            <a:endParaRPr lang="en-US" dirty="0"/>
          </a:p>
          <a:p>
            <a:r>
              <a:rPr lang="tr-TR" dirty="0"/>
              <a:t>G. Berkeley, E. Condillac, H. Spencer’dir.</a:t>
            </a:r>
            <a:endParaRPr lang="en-US" dirty="0"/>
          </a:p>
          <a:p>
            <a:r>
              <a:rPr lang="tr-TR" dirty="0"/>
              <a:t> </a:t>
            </a:r>
            <a:endParaRPr lang="en-US" dirty="0"/>
          </a:p>
          <a:p>
            <a:r>
              <a:rPr lang="tr-TR" b="1" dirty="0"/>
              <a:t>John Locke’a </a:t>
            </a:r>
            <a:r>
              <a:rPr lang="tr-TR" dirty="0"/>
              <a:t>göre insan zihninde doğuştan hiçbir bilgi yoktur. Ona göre zihin başlangıçta üzeri yazılmayı bekleyen boş bir levhadır </a:t>
            </a:r>
            <a:r>
              <a:rPr lang="tr-TR" b="1" dirty="0"/>
              <a:t>(Tabula Rasa). </a:t>
            </a:r>
            <a:r>
              <a:rPr lang="tr-TR" dirty="0"/>
              <a:t>Her şey sonradan bu levhaya yazılır. Bu levha duyum ve deneylerle dolar. Locke’a göre bilgiyi oluşturan iki çeşit deney vardır. Bunlar: dış ve iç deney.</a:t>
            </a:r>
            <a:endParaRPr lang="en-US" dirty="0"/>
          </a:p>
          <a:p>
            <a:endParaRPr lang="en-US" dirty="0"/>
          </a:p>
        </p:txBody>
      </p:sp>
    </p:spTree>
    <p:extLst>
      <p:ext uri="{BB962C8B-B14F-4D97-AF65-F5344CB8AC3E}">
        <p14:creationId xmlns:p14="http://schemas.microsoft.com/office/powerpoint/2010/main" val="3880839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endParaRPr lang="en-US" dirty="0"/>
          </a:p>
          <a:p>
            <a:r>
              <a:rPr lang="tr-TR" b="1" dirty="0"/>
              <a:t>Dış deney: </a:t>
            </a:r>
            <a:r>
              <a:rPr lang="tr-TR" dirty="0"/>
              <a:t>Duyu organlarımız aracılığıyla sağlanır. Duyu organlarımızla dış dünyayı keşfeder; nesnelerin renk, ses, sıcaklık, sertlik gibi niteliklerini biliriz.</a:t>
            </a:r>
            <a:endParaRPr lang="en-US" dirty="0"/>
          </a:p>
          <a:p>
            <a:r>
              <a:rPr lang="tr-TR" dirty="0"/>
              <a:t> </a:t>
            </a:r>
            <a:endParaRPr lang="en-US" dirty="0"/>
          </a:p>
          <a:p>
            <a:r>
              <a:rPr lang="tr-TR" b="1" dirty="0"/>
              <a:t>İç deney: </a:t>
            </a:r>
            <a:r>
              <a:rPr lang="tr-TR" dirty="0"/>
              <a:t>Düşünce ile sağlanır. Dış deneyle elde edilenler sonucu zihin otomatik işlemeye başlar. Zihin pasifken aktif hale gelir ve algılamak, bilmek, düşünmek gibi zihinsel etkinlikler ortaya çıkar.</a:t>
            </a:r>
            <a:endParaRPr lang="en-US" dirty="0"/>
          </a:p>
          <a:p>
            <a:r>
              <a:rPr lang="tr-TR" dirty="0"/>
              <a:t> </a:t>
            </a:r>
            <a:endParaRPr lang="en-US" dirty="0"/>
          </a:p>
          <a:p>
            <a:r>
              <a:rPr lang="tr-TR" dirty="0"/>
              <a:t>John Locke’a göre bütün bilgi ve düşüncelerimiz bu iki yolla oluşur. John Locke’a göre her türlü   bilgi </a:t>
            </a:r>
            <a:r>
              <a:rPr lang="tr-TR" b="1" dirty="0"/>
              <a:t>“a posteriori” </a:t>
            </a:r>
            <a:r>
              <a:rPr lang="tr-TR" dirty="0"/>
              <a:t>(deney sonrası) dir.</a:t>
            </a:r>
            <a:endParaRPr lang="en-US" dirty="0"/>
          </a:p>
          <a:p>
            <a:r>
              <a:rPr lang="tr-TR" dirty="0"/>
              <a:t> </a:t>
            </a:r>
            <a:endParaRPr lang="en-US" dirty="0"/>
          </a:p>
          <a:p>
            <a:r>
              <a:rPr lang="tr-TR" dirty="0"/>
              <a:t> </a:t>
            </a:r>
            <a:endParaRPr lang="en-US" dirty="0"/>
          </a:p>
          <a:p>
            <a:r>
              <a:rPr lang="tr-TR" b="1" dirty="0"/>
              <a:t>David Hume, </a:t>
            </a:r>
            <a:r>
              <a:rPr lang="tr-TR" dirty="0"/>
              <a:t>Locke’un empirizmini şüpheciliğe kadar götürmüştür. Locke’un iç ve dış deney ayrımını reddeder. Ona göre bütün bilgilerimizin kaynağı dış deneydir. Dış deney dış dünyayı tanımamızı sağlar. Düşüncelerimizi iki kaynağa bağlar:</a:t>
            </a:r>
            <a:endParaRPr lang="en-US" dirty="0"/>
          </a:p>
          <a:p>
            <a:r>
              <a:rPr lang="tr-TR" dirty="0"/>
              <a:t> </a:t>
            </a:r>
            <a:endParaRPr lang="en-US" dirty="0"/>
          </a:p>
          <a:p>
            <a:r>
              <a:rPr lang="tr-TR" b="1" dirty="0"/>
              <a:t>İzlenimler (duyumlar): </a:t>
            </a:r>
            <a:r>
              <a:rPr lang="tr-TR" dirty="0"/>
              <a:t>Canlı duyumlardır. İşitirken, görürken, severken veya nefret ederken hissettiklerimizdir.</a:t>
            </a:r>
            <a:endParaRPr lang="en-US" dirty="0"/>
          </a:p>
          <a:p>
            <a:r>
              <a:rPr lang="tr-TR" dirty="0"/>
              <a:t> </a:t>
            </a:r>
            <a:endParaRPr lang="en-US" dirty="0"/>
          </a:p>
          <a:p>
            <a:r>
              <a:rPr lang="tr-TR" b="1" dirty="0"/>
              <a:t>Fikirler (düşünceler): </a:t>
            </a:r>
            <a:r>
              <a:rPr lang="tr-TR" dirty="0"/>
              <a:t>İzlenimlerin canlılığını kaybetmiş kopyasıdır. Bunların farkına ancak herhangi bir izlenime yönelip onun üzerinde durduğumuzda (hatırlama) varırız.</a:t>
            </a:r>
            <a:endParaRPr lang="en-US" dirty="0"/>
          </a:p>
          <a:p>
            <a:endParaRPr lang="en-US" dirty="0"/>
          </a:p>
        </p:txBody>
      </p:sp>
    </p:spTree>
    <p:extLst>
      <p:ext uri="{BB962C8B-B14F-4D97-AF65-F5344CB8AC3E}">
        <p14:creationId xmlns:p14="http://schemas.microsoft.com/office/powerpoint/2010/main" val="2599920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53105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980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FİLOZOF KİMDİR ???..</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tr-TR" dirty="0" smtClean="0"/>
              <a:t>Devrin </a:t>
            </a:r>
            <a:r>
              <a:rPr lang="tr-TR" dirty="0"/>
              <a:t>bilgilerini aklın esasları etrafında birleştiren.</a:t>
            </a:r>
            <a:endParaRPr lang="en-US" dirty="0"/>
          </a:p>
          <a:p>
            <a:pPr lvl="0"/>
            <a:r>
              <a:rPr lang="tr-TR" dirty="0"/>
              <a:t>Fikirleriyle büyük oluşumlar meydana getiren</a:t>
            </a:r>
            <a:endParaRPr lang="en-US" dirty="0"/>
          </a:p>
          <a:p>
            <a:pPr lvl="0"/>
            <a:r>
              <a:rPr lang="tr-TR" dirty="0"/>
              <a:t>Sistem meydana getiren</a:t>
            </a:r>
            <a:endParaRPr lang="en-US" dirty="0"/>
          </a:p>
          <a:p>
            <a:pPr lvl="0"/>
            <a:r>
              <a:rPr lang="tr-TR" dirty="0"/>
              <a:t>Hakikate ulaşmaya çalışan</a:t>
            </a:r>
            <a:endParaRPr lang="en-US" dirty="0"/>
          </a:p>
          <a:p>
            <a:pPr lvl="0"/>
            <a:r>
              <a:rPr lang="tr-TR" dirty="0"/>
              <a:t>Doğru olanı arayan</a:t>
            </a:r>
            <a:endParaRPr lang="en-US" dirty="0"/>
          </a:p>
          <a:p>
            <a:pPr lvl="0"/>
            <a:r>
              <a:rPr lang="tr-TR" dirty="0"/>
              <a:t>Kendisine sunulan bilgileri, hakikatleri, inançları sorgulayan</a:t>
            </a:r>
            <a:endParaRPr lang="en-US" dirty="0"/>
          </a:p>
          <a:p>
            <a:pPr lvl="0"/>
            <a:r>
              <a:rPr lang="tr-TR" dirty="0"/>
              <a:t>Yaşamı anlamlı kılacak, yaşamaya değer hale getirecek ilkeleri ve kuralları akıl yoluyla temellendirmeye çalışan kişidir</a:t>
            </a:r>
            <a:endParaRPr lang="en-US" dirty="0"/>
          </a:p>
          <a:p>
            <a:endParaRPr lang="en-US" dirty="0"/>
          </a:p>
        </p:txBody>
      </p:sp>
    </p:spTree>
    <p:extLst>
      <p:ext uri="{BB962C8B-B14F-4D97-AF65-F5344CB8AC3E}">
        <p14:creationId xmlns:p14="http://schemas.microsoft.com/office/powerpoint/2010/main" val="197638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Dil</a:t>
            </a:r>
            <a:endParaRPr lang="en-US" dirty="0"/>
          </a:p>
        </p:txBody>
      </p:sp>
      <p:sp>
        <p:nvSpPr>
          <p:cNvPr id="3" name="Content Placeholder 2"/>
          <p:cNvSpPr>
            <a:spLocks noGrp="1"/>
          </p:cNvSpPr>
          <p:nvPr>
            <p:ph idx="1"/>
          </p:nvPr>
        </p:nvSpPr>
        <p:spPr/>
        <p:txBody>
          <a:bodyPr>
            <a:normAutofit fontScale="47500" lnSpcReduction="20000"/>
          </a:bodyPr>
          <a:lstStyle/>
          <a:p>
            <a:r>
              <a:rPr lang="tr-TR" dirty="0" smtClean="0"/>
              <a:t>Dış </a:t>
            </a:r>
            <a:r>
              <a:rPr lang="tr-TR" dirty="0"/>
              <a:t>dünya	Düşünce</a:t>
            </a:r>
            <a:endParaRPr lang="en-US" dirty="0"/>
          </a:p>
          <a:p>
            <a:r>
              <a:rPr lang="tr-TR" dirty="0"/>
              <a:t> </a:t>
            </a:r>
            <a:endParaRPr lang="en-US" dirty="0"/>
          </a:p>
          <a:p>
            <a:r>
              <a:rPr lang="tr-TR" b="1" dirty="0"/>
              <a:t>Dış dünya</a:t>
            </a:r>
            <a:r>
              <a:rPr lang="tr-TR" dirty="0"/>
              <a:t>da gördüğümüz şeyler </a:t>
            </a:r>
            <a:r>
              <a:rPr lang="tr-TR" b="1" dirty="0"/>
              <a:t>düşünce</a:t>
            </a:r>
            <a:r>
              <a:rPr lang="tr-TR" dirty="0"/>
              <a:t>mize yansır, düşüncelerimizi de </a:t>
            </a:r>
            <a:r>
              <a:rPr lang="tr-TR" b="1" dirty="0"/>
              <a:t>dil</a:t>
            </a:r>
            <a:r>
              <a:rPr lang="tr-TR" dirty="0"/>
              <a:t>le ifade ederiz. Bu döngü hep devam eder.</a:t>
            </a:r>
            <a:endParaRPr lang="en-US" dirty="0"/>
          </a:p>
          <a:p>
            <a:r>
              <a:rPr lang="tr-TR" dirty="0"/>
              <a:t>Felsefe bir takım önermeler kümesidir. Bu önermeler bir sembol sistemi olan dil ile ifade edildiği için felsefe ile dilin sıkı bir ilişkisi vardır</a:t>
            </a:r>
            <a:r>
              <a:rPr lang="tr-TR" dirty="0" smtClean="0"/>
              <a:t>.</a:t>
            </a:r>
            <a:endParaRPr lang="en-US" dirty="0"/>
          </a:p>
          <a:p>
            <a:r>
              <a:rPr lang="tr-TR" dirty="0"/>
              <a:t>Dil dünyayı resmeder.</a:t>
            </a:r>
            <a:endParaRPr lang="en-US" dirty="0"/>
          </a:p>
          <a:p>
            <a:r>
              <a:rPr lang="tr-TR" dirty="0"/>
              <a:t>Dilimin sınırları dünyamın sınırlarıdır. (Wittgenstein)</a:t>
            </a:r>
            <a:endParaRPr lang="en-US" dirty="0"/>
          </a:p>
          <a:p>
            <a:r>
              <a:rPr lang="tr-TR" dirty="0"/>
              <a:t> </a:t>
            </a:r>
            <a:endParaRPr lang="en-US" dirty="0"/>
          </a:p>
          <a:p>
            <a:r>
              <a:rPr lang="tr-TR" b="1" dirty="0"/>
              <a:t>TUTARLILIK??..</a:t>
            </a:r>
            <a:endParaRPr lang="en-US" dirty="0"/>
          </a:p>
          <a:p>
            <a:r>
              <a:rPr lang="en-US" dirty="0"/>
              <a:t/>
            </a:r>
            <a:br>
              <a:rPr lang="en-US" dirty="0"/>
            </a:br>
            <a:r>
              <a:rPr lang="tr-TR" dirty="0"/>
              <a:t>-Felsefe </a:t>
            </a:r>
            <a:r>
              <a:rPr lang="tr-TR" u="sng" dirty="0"/>
              <a:t>öznel ve soyut</a:t>
            </a:r>
            <a:r>
              <a:rPr lang="tr-TR" dirty="0"/>
              <a:t> bir etkinliktir.</a:t>
            </a:r>
            <a:endParaRPr lang="en-US" dirty="0"/>
          </a:p>
          <a:p>
            <a:r>
              <a:rPr lang="tr-TR" dirty="0"/>
              <a:t>-Filozofların ortaya koyduğu düşünceleri sistemli kılan ve oluşturdukları akımların günümüze kadar gelmesini sağlayan sebep kendi içinde tutarlı olmalarıdır.</a:t>
            </a:r>
            <a:endParaRPr lang="en-US" dirty="0"/>
          </a:p>
          <a:p>
            <a:r>
              <a:rPr lang="tr-TR" dirty="0"/>
              <a:t>***Bir filozofun sisteminin diğer filozofun sistemine göre daha doğru/yanlış olduğu söylenemez. Çünkü filozoflar birbirleriyle değil kendiyle çelişmemelidir.</a:t>
            </a:r>
            <a:endParaRPr lang="en-US" dirty="0"/>
          </a:p>
          <a:p>
            <a:r>
              <a:rPr lang="tr-TR" dirty="0"/>
              <a:t>-Felsefede </a:t>
            </a:r>
            <a:r>
              <a:rPr lang="tr-TR" u="sng" dirty="0"/>
              <a:t>deney gözlem</a:t>
            </a:r>
            <a:r>
              <a:rPr lang="tr-TR" dirty="0"/>
              <a:t> olmadığından nesnellik olamaz.</a:t>
            </a:r>
            <a:endParaRPr lang="en-US" dirty="0"/>
          </a:p>
          <a:p>
            <a:r>
              <a:rPr lang="tr-TR" dirty="0"/>
              <a:t>*Doğal olarak kendi içinde çelişki barındırmıyorsa filozofun görüşleri tutarlıdır, güvenilirdir diyebiliriz.</a:t>
            </a:r>
            <a:endParaRPr lang="en-US" dirty="0"/>
          </a:p>
          <a:p>
            <a:endParaRPr lang="en-US" dirty="0"/>
          </a:p>
        </p:txBody>
      </p:sp>
    </p:spTree>
    <p:extLst>
      <p:ext uri="{BB962C8B-B14F-4D97-AF65-F5344CB8AC3E}">
        <p14:creationId xmlns:p14="http://schemas.microsoft.com/office/powerpoint/2010/main" val="133536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tr-TR" dirty="0"/>
              <a:t>FELSEFİ</a:t>
            </a:r>
            <a:r>
              <a:rPr lang="tr-TR" spc="-20" dirty="0"/>
              <a:t> </a:t>
            </a:r>
            <a:r>
              <a:rPr lang="tr-TR" dirty="0"/>
              <a:t>DÜŞÜNCENİN</a:t>
            </a:r>
            <a:r>
              <a:rPr lang="tr-TR" spc="-10" dirty="0"/>
              <a:t> </a:t>
            </a:r>
            <a:r>
              <a:rPr lang="tr-TR" dirty="0"/>
              <a:t>ÖZELLİKLERİ</a:t>
            </a:r>
            <a:r>
              <a:rPr lang="en-US" sz="5400" dirty="0">
                <a:ea typeface="Calibri"/>
                <a:cs typeface="Calibri"/>
              </a:rPr>
              <a:t/>
            </a:r>
            <a:br>
              <a:rPr lang="en-US" sz="5400" dirty="0">
                <a:ea typeface="Calibri"/>
                <a:cs typeface="Calibri"/>
              </a:rPr>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7226087"/>
              </p:ext>
            </p:extLst>
          </p:nvPr>
        </p:nvGraphicFramePr>
        <p:xfrm>
          <a:off x="381000" y="1066800"/>
          <a:ext cx="8955469" cy="10058400"/>
        </p:xfrm>
        <a:graphic>
          <a:graphicData uri="http://schemas.openxmlformats.org/drawingml/2006/table">
            <a:tbl>
              <a:tblPr firstRow="1" firstCol="1" lastRow="1" lastCol="1" bandRow="1" bandCol="1">
                <a:tableStyleId>{5C22544A-7EE6-4342-B048-85BDC9FD1C3A}</a:tableStyleId>
              </a:tblPr>
              <a:tblGrid>
                <a:gridCol w="8955469"/>
              </a:tblGrid>
              <a:tr h="76200">
                <a:tc>
                  <a:txBody>
                    <a:bodyPr/>
                    <a:lstStyle/>
                    <a:p>
                      <a:pPr marL="865505" marR="0">
                        <a:spcBef>
                          <a:spcPts val="5"/>
                        </a:spcBef>
                        <a:spcAft>
                          <a:spcPts val="0"/>
                        </a:spcAft>
                      </a:pPr>
                      <a:endParaRPr lang="en-US" sz="1600" dirty="0">
                        <a:effectLst/>
                        <a:latin typeface="Calibri"/>
                        <a:ea typeface="Calibri"/>
                        <a:cs typeface="Calibri"/>
                      </a:endParaRPr>
                    </a:p>
                  </a:txBody>
                  <a:tcPr marL="0" marR="0" marT="0" marB="0"/>
                </a:tc>
              </a:tr>
              <a:tr h="746760">
                <a:tc>
                  <a:txBody>
                    <a:bodyPr/>
                    <a:lstStyle/>
                    <a:p>
                      <a:pPr marL="69850" marR="1261110">
                        <a:lnSpc>
                          <a:spcPts val="1100"/>
                        </a:lnSpc>
                        <a:spcBef>
                          <a:spcPts val="0"/>
                        </a:spcBef>
                        <a:spcAft>
                          <a:spcPts val="0"/>
                        </a:spcAft>
                      </a:pPr>
                      <a:endParaRPr lang="tr-TR" sz="1600" dirty="0" smtClean="0">
                        <a:effectLst/>
                      </a:endParaRPr>
                    </a:p>
                    <a:p>
                      <a:pPr marL="69850" marR="1261110">
                        <a:lnSpc>
                          <a:spcPts val="1100"/>
                        </a:lnSpc>
                        <a:spcBef>
                          <a:spcPts val="0"/>
                        </a:spcBef>
                        <a:spcAft>
                          <a:spcPts val="0"/>
                        </a:spcAft>
                      </a:pPr>
                      <a:endParaRPr lang="tr-TR" sz="1600" dirty="0" smtClean="0">
                        <a:effectLst/>
                      </a:endParaRPr>
                    </a:p>
                    <a:p>
                      <a:pPr marL="69850" marR="1261110">
                        <a:lnSpc>
                          <a:spcPts val="1100"/>
                        </a:lnSpc>
                        <a:spcBef>
                          <a:spcPts val="0"/>
                        </a:spcBef>
                        <a:spcAft>
                          <a:spcPts val="0"/>
                        </a:spcAft>
                      </a:pPr>
                      <a:r>
                        <a:rPr lang="tr-TR" sz="1600" dirty="0" smtClean="0">
                          <a:effectLst/>
                        </a:rPr>
                        <a:t>1.Akılla </a:t>
                      </a:r>
                      <a:r>
                        <a:rPr lang="tr-TR" sz="1600" dirty="0">
                          <a:effectLst/>
                        </a:rPr>
                        <a:t>yapılan bir etkinliktir, mantıksaldır</a:t>
                      </a:r>
                      <a:r>
                        <a:rPr lang="tr-TR" sz="1600" dirty="0" smtClean="0">
                          <a:effectLst/>
                        </a:rPr>
                        <a:t>.</a:t>
                      </a:r>
                    </a:p>
                    <a:p>
                      <a:pPr marL="69850" marR="1261110">
                        <a:lnSpc>
                          <a:spcPts val="1100"/>
                        </a:lnSpc>
                        <a:spcBef>
                          <a:spcPts val="0"/>
                        </a:spcBef>
                        <a:spcAft>
                          <a:spcPts val="0"/>
                        </a:spcAft>
                      </a:pPr>
                      <a:r>
                        <a:rPr lang="tr-TR" sz="1600" spc="5" dirty="0" smtClean="0">
                          <a:effectLst/>
                        </a:rPr>
                        <a:t> </a:t>
                      </a:r>
                      <a:r>
                        <a:rPr lang="tr-TR" sz="1600" dirty="0">
                          <a:effectLst/>
                        </a:rPr>
                        <a:t>2.Analiz</a:t>
                      </a:r>
                      <a:r>
                        <a:rPr lang="tr-TR" sz="1600" spc="-30" dirty="0">
                          <a:effectLst/>
                        </a:rPr>
                        <a:t> </a:t>
                      </a:r>
                      <a:r>
                        <a:rPr lang="tr-TR" sz="1600" dirty="0">
                          <a:effectLst/>
                        </a:rPr>
                        <a:t>yapar,</a:t>
                      </a:r>
                      <a:r>
                        <a:rPr lang="tr-TR" sz="1600" spc="-15" dirty="0">
                          <a:effectLst/>
                        </a:rPr>
                        <a:t> </a:t>
                      </a:r>
                      <a:r>
                        <a:rPr lang="tr-TR" sz="1600" dirty="0">
                          <a:effectLst/>
                        </a:rPr>
                        <a:t>sonrasında</a:t>
                      </a:r>
                      <a:r>
                        <a:rPr lang="tr-TR" sz="1600" spc="-35" dirty="0">
                          <a:effectLst/>
                        </a:rPr>
                        <a:t> </a:t>
                      </a:r>
                      <a:r>
                        <a:rPr lang="tr-TR" sz="1600" dirty="0">
                          <a:effectLst/>
                        </a:rPr>
                        <a:t>sentezler</a:t>
                      </a:r>
                      <a:r>
                        <a:rPr lang="tr-TR" sz="1600" spc="-5" dirty="0">
                          <a:effectLst/>
                        </a:rPr>
                        <a:t> </a:t>
                      </a:r>
                      <a:r>
                        <a:rPr lang="tr-TR" sz="1600" dirty="0">
                          <a:effectLst/>
                        </a:rPr>
                        <a:t>düşünceyi.</a:t>
                      </a:r>
                      <a:endParaRPr lang="en-US" sz="1600" dirty="0">
                        <a:effectLst/>
                        <a:latin typeface="Calibri"/>
                        <a:ea typeface="Calibri"/>
                        <a:cs typeface="Calibri"/>
                      </a:endParaRPr>
                    </a:p>
                  </a:txBody>
                  <a:tcPr marL="0" marR="0" marT="0" marB="0"/>
                </a:tc>
              </a:tr>
              <a:tr h="316358">
                <a:tc>
                  <a:txBody>
                    <a:bodyPr/>
                    <a:lstStyle/>
                    <a:p>
                      <a:pPr marL="69850" marR="1998980">
                        <a:lnSpc>
                          <a:spcPct val="97000"/>
                        </a:lnSpc>
                        <a:spcBef>
                          <a:spcPts val="20"/>
                        </a:spcBef>
                        <a:spcAft>
                          <a:spcPts val="0"/>
                        </a:spcAft>
                      </a:pPr>
                      <a:endParaRPr lang="tr-TR" sz="1600" dirty="0" smtClean="0">
                        <a:effectLst/>
                      </a:endParaRPr>
                    </a:p>
                    <a:p>
                      <a:pPr marL="69850" marR="1998980">
                        <a:lnSpc>
                          <a:spcPct val="97000"/>
                        </a:lnSpc>
                        <a:spcBef>
                          <a:spcPts val="20"/>
                        </a:spcBef>
                        <a:spcAft>
                          <a:spcPts val="0"/>
                        </a:spcAft>
                      </a:pPr>
                      <a:r>
                        <a:rPr lang="tr-TR" sz="1600" dirty="0" smtClean="0">
                          <a:effectLst/>
                        </a:rPr>
                        <a:t>3.Bilme </a:t>
                      </a:r>
                      <a:r>
                        <a:rPr lang="tr-TR" sz="1600" dirty="0">
                          <a:effectLst/>
                        </a:rPr>
                        <a:t>isteğinden doğmuştur.</a:t>
                      </a:r>
                      <a:r>
                        <a:rPr lang="tr-TR" sz="1600" spc="5" dirty="0">
                          <a:effectLst/>
                        </a:rPr>
                        <a:t> </a:t>
                      </a:r>
                      <a:endParaRPr lang="tr-TR" sz="1600" spc="5" dirty="0" smtClean="0">
                        <a:effectLst/>
                      </a:endParaRPr>
                    </a:p>
                    <a:p>
                      <a:pPr marL="69850" marR="1998980">
                        <a:lnSpc>
                          <a:spcPct val="97000"/>
                        </a:lnSpc>
                        <a:spcBef>
                          <a:spcPts val="20"/>
                        </a:spcBef>
                        <a:spcAft>
                          <a:spcPts val="0"/>
                        </a:spcAft>
                      </a:pPr>
                      <a:r>
                        <a:rPr lang="tr-TR" sz="1600" dirty="0" smtClean="0">
                          <a:effectLst/>
                        </a:rPr>
                        <a:t>4.Bilimsel</a:t>
                      </a:r>
                      <a:r>
                        <a:rPr lang="tr-TR" sz="1600" spc="-20" dirty="0" smtClean="0">
                          <a:effectLst/>
                        </a:rPr>
                        <a:t> </a:t>
                      </a:r>
                      <a:r>
                        <a:rPr lang="tr-TR" sz="1600" dirty="0">
                          <a:effectLst/>
                        </a:rPr>
                        <a:t>verilerden</a:t>
                      </a:r>
                      <a:r>
                        <a:rPr lang="tr-TR" sz="1600" spc="-25" dirty="0">
                          <a:effectLst/>
                        </a:rPr>
                        <a:t> </a:t>
                      </a:r>
                      <a:r>
                        <a:rPr lang="tr-TR" sz="1600" dirty="0">
                          <a:effectLst/>
                        </a:rPr>
                        <a:t>yararlanır.</a:t>
                      </a:r>
                      <a:endParaRPr lang="en-US" sz="1600" dirty="0">
                        <a:effectLst/>
                      </a:endParaRPr>
                    </a:p>
                    <a:p>
                      <a:pPr marL="69850" marR="1628140">
                        <a:spcBef>
                          <a:spcPts val="15"/>
                        </a:spcBef>
                        <a:spcAft>
                          <a:spcPts val="0"/>
                        </a:spcAft>
                      </a:pPr>
                      <a:r>
                        <a:rPr lang="tr-TR" sz="1600" dirty="0">
                          <a:effectLst/>
                        </a:rPr>
                        <a:t>5.Bilim değildir (Nesnel olmadığından</a:t>
                      </a:r>
                      <a:r>
                        <a:rPr lang="tr-TR" sz="1600" dirty="0" smtClean="0">
                          <a:effectLst/>
                        </a:rPr>
                        <a:t>).</a:t>
                      </a:r>
                    </a:p>
                    <a:p>
                      <a:pPr marL="69850" marR="1628140">
                        <a:spcBef>
                          <a:spcPts val="15"/>
                        </a:spcBef>
                        <a:spcAft>
                          <a:spcPts val="0"/>
                        </a:spcAft>
                      </a:pPr>
                      <a:r>
                        <a:rPr lang="tr-TR" sz="1600" spc="-195" dirty="0" smtClean="0">
                          <a:effectLst/>
                        </a:rPr>
                        <a:t> </a:t>
                      </a:r>
                      <a:r>
                        <a:rPr lang="tr-TR" sz="1600" dirty="0">
                          <a:effectLst/>
                        </a:rPr>
                        <a:t>6.Birleştirici,</a:t>
                      </a:r>
                      <a:r>
                        <a:rPr lang="tr-TR" sz="1600" spc="-10" dirty="0">
                          <a:effectLst/>
                        </a:rPr>
                        <a:t> </a:t>
                      </a:r>
                      <a:r>
                        <a:rPr lang="tr-TR" sz="1600" dirty="0">
                          <a:effectLst/>
                        </a:rPr>
                        <a:t>bütünleştiricidir</a:t>
                      </a:r>
                      <a:r>
                        <a:rPr lang="tr-TR" sz="1600" dirty="0" smtClean="0">
                          <a:effectLst/>
                        </a:rPr>
                        <a:t>.</a:t>
                      </a:r>
                    </a:p>
                    <a:p>
                      <a:pPr marL="69850" marR="1628140">
                        <a:spcBef>
                          <a:spcPts val="15"/>
                        </a:spcBef>
                        <a:spcAft>
                          <a:spcPts val="0"/>
                        </a:spcAft>
                      </a:pPr>
                      <a:endParaRPr lang="en-US" sz="1600" dirty="0">
                        <a:effectLst/>
                        <a:latin typeface="Calibri"/>
                        <a:ea typeface="Calibri"/>
                        <a:cs typeface="Calibri"/>
                      </a:endParaRPr>
                    </a:p>
                  </a:txBody>
                  <a:tcPr marL="0" marR="0" marT="0" marB="0"/>
                </a:tc>
              </a:tr>
              <a:tr h="138193">
                <a:tc>
                  <a:txBody>
                    <a:bodyPr/>
                    <a:lstStyle/>
                    <a:p>
                      <a:pPr marL="69850" marR="0">
                        <a:lnSpc>
                          <a:spcPts val="995"/>
                        </a:lnSpc>
                        <a:spcBef>
                          <a:spcPts val="5"/>
                        </a:spcBef>
                        <a:spcAft>
                          <a:spcPts val="0"/>
                        </a:spcAft>
                      </a:pPr>
                      <a:endParaRPr lang="tr-TR" sz="1600" dirty="0" smtClean="0">
                        <a:effectLst/>
                      </a:endParaRPr>
                    </a:p>
                    <a:p>
                      <a:pPr marL="69850" marR="0">
                        <a:lnSpc>
                          <a:spcPts val="995"/>
                        </a:lnSpc>
                        <a:spcBef>
                          <a:spcPts val="5"/>
                        </a:spcBef>
                        <a:spcAft>
                          <a:spcPts val="0"/>
                        </a:spcAft>
                      </a:pPr>
                      <a:endParaRPr lang="tr-TR" sz="1600" dirty="0" smtClean="0">
                        <a:effectLst/>
                      </a:endParaRPr>
                    </a:p>
                    <a:p>
                      <a:pPr marL="69850" marR="0">
                        <a:lnSpc>
                          <a:spcPts val="995"/>
                        </a:lnSpc>
                        <a:spcBef>
                          <a:spcPts val="5"/>
                        </a:spcBef>
                        <a:spcAft>
                          <a:spcPts val="0"/>
                        </a:spcAft>
                      </a:pPr>
                      <a:r>
                        <a:rPr lang="tr-TR" sz="1600" dirty="0" smtClean="0">
                          <a:effectLst/>
                        </a:rPr>
                        <a:t>7.Cevaplardan</a:t>
                      </a:r>
                      <a:r>
                        <a:rPr lang="tr-TR" sz="1600" spc="-20" dirty="0" smtClean="0">
                          <a:effectLst/>
                        </a:rPr>
                        <a:t> </a:t>
                      </a:r>
                      <a:r>
                        <a:rPr lang="tr-TR" sz="1600" dirty="0">
                          <a:effectLst/>
                        </a:rPr>
                        <a:t>çok</a:t>
                      </a:r>
                      <a:r>
                        <a:rPr lang="tr-TR" sz="1600" spc="-25" dirty="0">
                          <a:effectLst/>
                        </a:rPr>
                        <a:t> </a:t>
                      </a:r>
                      <a:r>
                        <a:rPr lang="tr-TR" sz="1600" dirty="0">
                          <a:effectLst/>
                        </a:rPr>
                        <a:t>sorular</a:t>
                      </a:r>
                      <a:r>
                        <a:rPr lang="tr-TR" sz="1600" spc="-20" dirty="0">
                          <a:effectLst/>
                        </a:rPr>
                        <a:t> </a:t>
                      </a:r>
                      <a:r>
                        <a:rPr lang="tr-TR" sz="1600" dirty="0">
                          <a:effectLst/>
                        </a:rPr>
                        <a:t>önemlidir</a:t>
                      </a:r>
                      <a:r>
                        <a:rPr lang="tr-TR" sz="1600" dirty="0" smtClean="0">
                          <a:effectLst/>
                        </a:rPr>
                        <a:t>.</a:t>
                      </a:r>
                    </a:p>
                    <a:p>
                      <a:pPr marL="69850" marR="0">
                        <a:lnSpc>
                          <a:spcPts val="995"/>
                        </a:lnSpc>
                        <a:spcBef>
                          <a:spcPts val="5"/>
                        </a:spcBef>
                        <a:spcAft>
                          <a:spcPts val="0"/>
                        </a:spcAft>
                      </a:pPr>
                      <a:endParaRPr lang="en-US" sz="1600" dirty="0">
                        <a:effectLst/>
                        <a:latin typeface="Calibri"/>
                        <a:ea typeface="Calibri"/>
                        <a:cs typeface="Calibri"/>
                      </a:endParaRPr>
                    </a:p>
                  </a:txBody>
                  <a:tcPr marL="0" marR="0" marT="0" marB="0"/>
                </a:tc>
              </a:tr>
              <a:tr h="141333">
                <a:tc>
                  <a:txBody>
                    <a:bodyPr/>
                    <a:lstStyle/>
                    <a:p>
                      <a:pPr marL="69850" marR="0">
                        <a:lnSpc>
                          <a:spcPts val="1025"/>
                        </a:lnSpc>
                        <a:spcBef>
                          <a:spcPts val="0"/>
                        </a:spcBef>
                        <a:spcAft>
                          <a:spcPts val="0"/>
                        </a:spcAft>
                      </a:pPr>
                      <a:endParaRPr lang="tr-TR" sz="1600" dirty="0" smtClean="0">
                        <a:effectLst/>
                      </a:endParaRPr>
                    </a:p>
                    <a:p>
                      <a:pPr marL="69850" marR="0">
                        <a:lnSpc>
                          <a:spcPts val="1025"/>
                        </a:lnSpc>
                        <a:spcBef>
                          <a:spcPts val="0"/>
                        </a:spcBef>
                        <a:spcAft>
                          <a:spcPts val="0"/>
                        </a:spcAft>
                      </a:pPr>
                      <a:endParaRPr lang="tr-TR" sz="1600" dirty="0" smtClean="0">
                        <a:effectLst/>
                      </a:endParaRPr>
                    </a:p>
                    <a:p>
                      <a:pPr marL="69850" marR="0">
                        <a:lnSpc>
                          <a:spcPts val="1025"/>
                        </a:lnSpc>
                        <a:spcBef>
                          <a:spcPts val="0"/>
                        </a:spcBef>
                        <a:spcAft>
                          <a:spcPts val="0"/>
                        </a:spcAft>
                      </a:pPr>
                      <a:r>
                        <a:rPr lang="tr-TR" sz="1600" dirty="0" smtClean="0">
                          <a:effectLst/>
                        </a:rPr>
                        <a:t>8.Çağın</a:t>
                      </a:r>
                      <a:r>
                        <a:rPr lang="tr-TR" sz="1600" spc="-5" dirty="0" smtClean="0">
                          <a:effectLst/>
                        </a:rPr>
                        <a:t> </a:t>
                      </a:r>
                      <a:r>
                        <a:rPr lang="tr-TR" sz="1600" dirty="0">
                          <a:effectLst/>
                        </a:rPr>
                        <a:t>koşullarından</a:t>
                      </a:r>
                      <a:r>
                        <a:rPr lang="tr-TR" sz="1600" spc="-25" dirty="0">
                          <a:effectLst/>
                        </a:rPr>
                        <a:t> </a:t>
                      </a:r>
                      <a:r>
                        <a:rPr lang="tr-TR" sz="1600" dirty="0">
                          <a:effectLst/>
                        </a:rPr>
                        <a:t>etkilenir</a:t>
                      </a:r>
                      <a:r>
                        <a:rPr lang="tr-TR" sz="1600" spc="-25" dirty="0">
                          <a:effectLst/>
                        </a:rPr>
                        <a:t> </a:t>
                      </a:r>
                      <a:r>
                        <a:rPr lang="tr-TR" sz="1600" dirty="0">
                          <a:effectLst/>
                        </a:rPr>
                        <a:t>filozof</a:t>
                      </a:r>
                      <a:r>
                        <a:rPr lang="tr-TR" sz="1600" spc="-15" dirty="0">
                          <a:effectLst/>
                        </a:rPr>
                        <a:t> </a:t>
                      </a:r>
                      <a:r>
                        <a:rPr lang="tr-TR" sz="1600" dirty="0">
                          <a:effectLst/>
                        </a:rPr>
                        <a:t>ve</a:t>
                      </a:r>
                      <a:r>
                        <a:rPr lang="tr-TR" sz="1600" spc="-20" dirty="0">
                          <a:effectLst/>
                        </a:rPr>
                        <a:t> </a:t>
                      </a:r>
                      <a:r>
                        <a:rPr lang="tr-TR" sz="1600" dirty="0">
                          <a:effectLst/>
                        </a:rPr>
                        <a:t>çağını</a:t>
                      </a:r>
                      <a:r>
                        <a:rPr lang="tr-TR" sz="1600" spc="-15" dirty="0">
                          <a:effectLst/>
                        </a:rPr>
                        <a:t> </a:t>
                      </a:r>
                      <a:r>
                        <a:rPr lang="tr-TR" sz="1600" dirty="0">
                          <a:effectLst/>
                        </a:rPr>
                        <a:t>etkiler</a:t>
                      </a:r>
                      <a:r>
                        <a:rPr lang="tr-TR" sz="1600" dirty="0" smtClean="0">
                          <a:effectLst/>
                        </a:rPr>
                        <a:t>.</a:t>
                      </a:r>
                    </a:p>
                    <a:p>
                      <a:pPr marL="69850" marR="0">
                        <a:lnSpc>
                          <a:spcPts val="1025"/>
                        </a:lnSpc>
                        <a:spcBef>
                          <a:spcPts val="0"/>
                        </a:spcBef>
                        <a:spcAft>
                          <a:spcPts val="0"/>
                        </a:spcAft>
                      </a:pPr>
                      <a:endParaRPr lang="en-US" sz="1600" dirty="0">
                        <a:effectLst/>
                        <a:latin typeface="Calibri"/>
                        <a:ea typeface="Calibri"/>
                        <a:cs typeface="Calibri"/>
                      </a:endParaRPr>
                    </a:p>
                  </a:txBody>
                  <a:tcPr marL="0" marR="0" marT="0" marB="0"/>
                </a:tc>
              </a:tr>
              <a:tr h="387788">
                <a:tc>
                  <a:txBody>
                    <a:bodyPr/>
                    <a:lstStyle/>
                    <a:p>
                      <a:pPr marL="342900" marR="0" lvl="0" indent="-342900" rtl="0">
                        <a:spcBef>
                          <a:spcPts val="5"/>
                        </a:spcBef>
                        <a:spcAft>
                          <a:spcPts val="0"/>
                        </a:spcAft>
                        <a:buSzPts val="800"/>
                        <a:buFont typeface="Calibri"/>
                        <a:buAutoNum type="arabicPeriod" startAt="9"/>
                        <a:tabLst>
                          <a:tab pos="158750" algn="l"/>
                        </a:tabLst>
                      </a:pPr>
                      <a:endParaRPr lang="tr-TR" sz="1600" spc="-10" dirty="0" smtClean="0">
                        <a:effectLst/>
                      </a:endParaRPr>
                    </a:p>
                    <a:p>
                      <a:pPr marL="342900" marR="0" lvl="0" indent="-342900" rtl="0">
                        <a:spcBef>
                          <a:spcPts val="5"/>
                        </a:spcBef>
                        <a:spcAft>
                          <a:spcPts val="0"/>
                        </a:spcAft>
                        <a:buSzPts val="800"/>
                        <a:buFont typeface="Calibri"/>
                        <a:buAutoNum type="arabicPeriod" startAt="9"/>
                        <a:tabLst>
                          <a:tab pos="158750" algn="l"/>
                        </a:tabLst>
                      </a:pPr>
                      <a:r>
                        <a:rPr lang="tr-TR" sz="1600" spc="-10" dirty="0" smtClean="0">
                          <a:effectLst/>
                        </a:rPr>
                        <a:t>Dogmatik(sorgusuz</a:t>
                      </a:r>
                      <a:r>
                        <a:rPr lang="tr-TR" sz="1600" spc="-35" dirty="0" smtClean="0">
                          <a:effectLst/>
                        </a:rPr>
                        <a:t> </a:t>
                      </a:r>
                      <a:r>
                        <a:rPr lang="tr-TR" sz="1600" spc="-10" dirty="0">
                          <a:effectLst/>
                        </a:rPr>
                        <a:t>sualsiz kabul</a:t>
                      </a:r>
                      <a:r>
                        <a:rPr lang="tr-TR" sz="1600" spc="-20" dirty="0">
                          <a:effectLst/>
                        </a:rPr>
                        <a:t> </a:t>
                      </a:r>
                      <a:r>
                        <a:rPr lang="tr-TR" sz="1600" spc="-10" dirty="0">
                          <a:effectLst/>
                        </a:rPr>
                        <a:t>edilen)</a:t>
                      </a:r>
                      <a:r>
                        <a:rPr lang="tr-TR" sz="1600" spc="-20" dirty="0">
                          <a:effectLst/>
                        </a:rPr>
                        <a:t> </a:t>
                      </a:r>
                      <a:r>
                        <a:rPr lang="tr-TR" sz="1600" spc="-10" dirty="0">
                          <a:effectLst/>
                        </a:rPr>
                        <a:t>bilgi</a:t>
                      </a:r>
                      <a:r>
                        <a:rPr lang="tr-TR" sz="1600" spc="10" dirty="0">
                          <a:effectLst/>
                        </a:rPr>
                        <a:t> </a:t>
                      </a:r>
                      <a:r>
                        <a:rPr lang="tr-TR" sz="1600" spc="-10" dirty="0">
                          <a:effectLst/>
                        </a:rPr>
                        <a:t>değildir</a:t>
                      </a:r>
                      <a:r>
                        <a:rPr lang="tr-TR" sz="1600" spc="-10" dirty="0" smtClean="0">
                          <a:effectLst/>
                        </a:rPr>
                        <a:t>.</a:t>
                      </a:r>
                    </a:p>
                    <a:p>
                      <a:pPr marL="342900" marR="0" lvl="0" indent="-342900" rtl="0">
                        <a:spcBef>
                          <a:spcPts val="5"/>
                        </a:spcBef>
                        <a:spcAft>
                          <a:spcPts val="0"/>
                        </a:spcAft>
                        <a:buSzPts val="800"/>
                        <a:buFont typeface="Calibri"/>
                        <a:buAutoNum type="arabicPeriod" startAt="9"/>
                        <a:tabLst>
                          <a:tab pos="158750" algn="l"/>
                        </a:tabLst>
                      </a:pPr>
                      <a:endParaRPr lang="en-US" sz="1600" spc="-10" dirty="0">
                        <a:effectLst/>
                      </a:endParaRPr>
                    </a:p>
                    <a:p>
                      <a:pPr marL="342900" marR="612775" lvl="0" indent="-342900">
                        <a:lnSpc>
                          <a:spcPts val="1100"/>
                        </a:lnSpc>
                        <a:spcBef>
                          <a:spcPts val="0"/>
                        </a:spcBef>
                        <a:spcAft>
                          <a:spcPts val="0"/>
                        </a:spcAft>
                        <a:buSzPts val="800"/>
                        <a:buFont typeface="Calibri"/>
                        <a:buAutoNum type="arabicPeriod" startAt="9"/>
                        <a:tabLst>
                          <a:tab pos="216535" algn="l"/>
                        </a:tabLst>
                      </a:pPr>
                      <a:r>
                        <a:rPr lang="tr-TR" sz="1600" spc="-10" dirty="0">
                          <a:effectLst/>
                        </a:rPr>
                        <a:t>Düşünsel bir etkinliktir.</a:t>
                      </a:r>
                      <a:r>
                        <a:rPr lang="tr-TR" sz="1600" spc="5" dirty="0">
                          <a:effectLst/>
                        </a:rPr>
                        <a:t> </a:t>
                      </a:r>
                      <a:endParaRPr lang="tr-TR" sz="1600" spc="5" dirty="0" smtClean="0">
                        <a:effectLst/>
                      </a:endParaRPr>
                    </a:p>
                    <a:p>
                      <a:pPr marL="342900" marR="612775" lvl="0" indent="-342900">
                        <a:lnSpc>
                          <a:spcPts val="1100"/>
                        </a:lnSpc>
                        <a:spcBef>
                          <a:spcPts val="0"/>
                        </a:spcBef>
                        <a:spcAft>
                          <a:spcPts val="0"/>
                        </a:spcAft>
                        <a:buSzPts val="800"/>
                        <a:buFont typeface="Calibri"/>
                        <a:buAutoNum type="arabicPeriod" startAt="9"/>
                        <a:tabLst>
                          <a:tab pos="216535" algn="l"/>
                        </a:tabLst>
                      </a:pPr>
                      <a:endParaRPr lang="tr-TR" sz="1600" spc="5" dirty="0" smtClean="0">
                        <a:effectLst/>
                      </a:endParaRPr>
                    </a:p>
                    <a:p>
                      <a:pPr marL="342900" marR="612775" lvl="0" indent="-342900">
                        <a:lnSpc>
                          <a:spcPts val="1100"/>
                        </a:lnSpc>
                        <a:spcBef>
                          <a:spcPts val="0"/>
                        </a:spcBef>
                        <a:spcAft>
                          <a:spcPts val="0"/>
                        </a:spcAft>
                        <a:buSzPts val="800"/>
                        <a:buFont typeface="Calibri"/>
                        <a:buAutoNum type="arabicPeriod" startAt="9"/>
                        <a:tabLst>
                          <a:tab pos="216535" algn="l"/>
                        </a:tabLst>
                      </a:pPr>
                      <a:r>
                        <a:rPr lang="tr-TR" sz="1600" spc="-10" dirty="0" smtClean="0">
                          <a:effectLst/>
                        </a:rPr>
                        <a:t>11.Dayanaklılandırılmış(temellendirilmiş</a:t>
                      </a:r>
                      <a:r>
                        <a:rPr lang="tr-TR" sz="1600" spc="-10" dirty="0">
                          <a:effectLst/>
                        </a:rPr>
                        <a:t>)</a:t>
                      </a:r>
                      <a:r>
                        <a:rPr lang="tr-TR" sz="1600" spc="-40" dirty="0">
                          <a:effectLst/>
                        </a:rPr>
                        <a:t> </a:t>
                      </a:r>
                      <a:r>
                        <a:rPr lang="tr-TR" sz="1600" spc="-10" dirty="0">
                          <a:effectLst/>
                        </a:rPr>
                        <a:t>düşünce</a:t>
                      </a:r>
                      <a:r>
                        <a:rPr lang="tr-TR" sz="1600" spc="-50" dirty="0">
                          <a:effectLst/>
                        </a:rPr>
                        <a:t> </a:t>
                      </a:r>
                      <a:r>
                        <a:rPr lang="tr-TR" sz="1600" spc="-10" dirty="0">
                          <a:effectLst/>
                        </a:rPr>
                        <a:t>olmalıdır</a:t>
                      </a:r>
                      <a:r>
                        <a:rPr lang="tr-TR" sz="1600" spc="-10" dirty="0" smtClean="0">
                          <a:effectLst/>
                        </a:rPr>
                        <a:t>.</a:t>
                      </a:r>
                    </a:p>
                    <a:p>
                      <a:pPr marL="342900" marR="612775" lvl="0" indent="-342900">
                        <a:lnSpc>
                          <a:spcPts val="1100"/>
                        </a:lnSpc>
                        <a:spcBef>
                          <a:spcPts val="0"/>
                        </a:spcBef>
                        <a:spcAft>
                          <a:spcPts val="0"/>
                        </a:spcAft>
                        <a:buSzPts val="800"/>
                        <a:buFont typeface="Calibri"/>
                        <a:buAutoNum type="arabicPeriod" startAt="9"/>
                        <a:tabLst>
                          <a:tab pos="216535" algn="l"/>
                        </a:tabLst>
                      </a:pPr>
                      <a:endParaRPr lang="en-US" sz="1600" spc="-10" dirty="0">
                        <a:effectLst/>
                        <a:latin typeface="Calibri"/>
                        <a:ea typeface="Calibri"/>
                        <a:cs typeface="Calibri"/>
                      </a:endParaRPr>
                    </a:p>
                  </a:txBody>
                  <a:tcPr marL="0" marR="0" marT="0" marB="0"/>
                </a:tc>
              </a:tr>
              <a:tr h="333657">
                <a:tc>
                  <a:txBody>
                    <a:bodyPr/>
                    <a:lstStyle/>
                    <a:p>
                      <a:pPr marL="69850" marR="1732915">
                        <a:lnSpc>
                          <a:spcPct val="97000"/>
                        </a:lnSpc>
                        <a:spcBef>
                          <a:spcPts val="20"/>
                        </a:spcBef>
                        <a:spcAft>
                          <a:spcPts val="0"/>
                        </a:spcAft>
                      </a:pPr>
                      <a:r>
                        <a:rPr lang="tr-TR" sz="1600" dirty="0">
                          <a:effectLst/>
                        </a:rPr>
                        <a:t>12.Evrenseldir. (soruları bakımından</a:t>
                      </a:r>
                      <a:r>
                        <a:rPr lang="tr-TR" sz="1600" dirty="0" smtClean="0">
                          <a:effectLst/>
                        </a:rPr>
                        <a:t>)</a:t>
                      </a:r>
                    </a:p>
                    <a:p>
                      <a:pPr marL="69850" marR="1732915">
                        <a:lnSpc>
                          <a:spcPct val="97000"/>
                        </a:lnSpc>
                        <a:spcBef>
                          <a:spcPts val="20"/>
                        </a:spcBef>
                        <a:spcAft>
                          <a:spcPts val="0"/>
                        </a:spcAft>
                      </a:pPr>
                      <a:r>
                        <a:rPr lang="tr-TR" sz="1600" spc="-195" dirty="0" smtClean="0">
                          <a:effectLst/>
                        </a:rPr>
                        <a:t> </a:t>
                      </a:r>
                      <a:r>
                        <a:rPr lang="tr-TR" sz="1600" dirty="0">
                          <a:effectLst/>
                        </a:rPr>
                        <a:t>13.Eleştiriseldir,</a:t>
                      </a:r>
                      <a:r>
                        <a:rPr lang="tr-TR" sz="1600" spc="-15" dirty="0">
                          <a:effectLst/>
                        </a:rPr>
                        <a:t> </a:t>
                      </a:r>
                      <a:r>
                        <a:rPr lang="tr-TR" sz="1600" dirty="0">
                          <a:effectLst/>
                        </a:rPr>
                        <a:t>sorgulayıcıdır</a:t>
                      </a:r>
                      <a:r>
                        <a:rPr lang="tr-TR" sz="1600" dirty="0" smtClean="0">
                          <a:effectLst/>
                        </a:rPr>
                        <a:t>.</a:t>
                      </a:r>
                    </a:p>
                    <a:p>
                      <a:pPr marL="69850" marR="1732915">
                        <a:lnSpc>
                          <a:spcPct val="97000"/>
                        </a:lnSpc>
                        <a:spcBef>
                          <a:spcPts val="20"/>
                        </a:spcBef>
                        <a:spcAft>
                          <a:spcPts val="0"/>
                        </a:spcAft>
                      </a:pPr>
                      <a:endParaRPr lang="en-US" sz="1600" dirty="0">
                        <a:effectLst/>
                      </a:endParaRPr>
                    </a:p>
                    <a:p>
                      <a:pPr marL="69850" marR="0">
                        <a:lnSpc>
                          <a:spcPts val="995"/>
                        </a:lnSpc>
                        <a:spcBef>
                          <a:spcPts val="15"/>
                        </a:spcBef>
                        <a:spcAft>
                          <a:spcPts val="0"/>
                        </a:spcAft>
                      </a:pPr>
                      <a:r>
                        <a:rPr lang="tr-TR" sz="1600" dirty="0">
                          <a:effectLst/>
                        </a:rPr>
                        <a:t>14.Evreni</a:t>
                      </a:r>
                      <a:r>
                        <a:rPr lang="tr-TR" sz="1600" spc="-15" dirty="0">
                          <a:effectLst/>
                        </a:rPr>
                        <a:t> </a:t>
                      </a:r>
                      <a:r>
                        <a:rPr lang="tr-TR" sz="1600" dirty="0">
                          <a:effectLst/>
                        </a:rPr>
                        <a:t>bir</a:t>
                      </a:r>
                      <a:r>
                        <a:rPr lang="tr-TR" sz="1600" spc="-30" dirty="0">
                          <a:effectLst/>
                        </a:rPr>
                        <a:t> </a:t>
                      </a:r>
                      <a:r>
                        <a:rPr lang="tr-TR" sz="1600" dirty="0">
                          <a:effectLst/>
                        </a:rPr>
                        <a:t>bütün halinde</a:t>
                      </a:r>
                      <a:r>
                        <a:rPr lang="tr-TR" sz="1600" spc="-15" dirty="0">
                          <a:effectLst/>
                        </a:rPr>
                        <a:t> </a:t>
                      </a:r>
                      <a:r>
                        <a:rPr lang="tr-TR" sz="1600" dirty="0">
                          <a:effectLst/>
                        </a:rPr>
                        <a:t>ele alır.</a:t>
                      </a:r>
                      <a:endParaRPr lang="en-US" sz="1600" dirty="0">
                        <a:effectLst/>
                        <a:latin typeface="Calibri"/>
                        <a:ea typeface="Calibri"/>
                        <a:cs typeface="Calibri"/>
                      </a:endParaRPr>
                    </a:p>
                  </a:txBody>
                  <a:tcPr marL="0" marR="0" marT="0" marB="0"/>
                </a:tc>
              </a:tr>
              <a:tr h="158921">
                <a:tc>
                  <a:txBody>
                    <a:bodyPr/>
                    <a:lstStyle/>
                    <a:p>
                      <a:pPr marL="69850" marR="0">
                        <a:spcBef>
                          <a:spcPts val="5"/>
                        </a:spcBef>
                        <a:spcAft>
                          <a:spcPts val="0"/>
                        </a:spcAft>
                      </a:pPr>
                      <a:endParaRPr lang="tr-TR" sz="1600" dirty="0" smtClean="0">
                        <a:effectLst/>
                      </a:endParaRPr>
                    </a:p>
                    <a:p>
                      <a:pPr marL="69850" marR="0">
                        <a:spcBef>
                          <a:spcPts val="5"/>
                        </a:spcBef>
                        <a:spcAft>
                          <a:spcPts val="0"/>
                        </a:spcAft>
                      </a:pPr>
                      <a:r>
                        <a:rPr lang="tr-TR" sz="1600" dirty="0" smtClean="0">
                          <a:effectLst/>
                        </a:rPr>
                        <a:t>15.Fayda </a:t>
                      </a:r>
                      <a:r>
                        <a:rPr lang="tr-TR" sz="1600" dirty="0">
                          <a:effectLst/>
                        </a:rPr>
                        <a:t>amacı</a:t>
                      </a:r>
                      <a:r>
                        <a:rPr lang="tr-TR" sz="1600" spc="-15" dirty="0">
                          <a:effectLst/>
                        </a:rPr>
                        <a:t> </a:t>
                      </a:r>
                      <a:r>
                        <a:rPr lang="tr-TR" sz="1600" dirty="0">
                          <a:effectLst/>
                        </a:rPr>
                        <a:t>gütmez,</a:t>
                      </a:r>
                      <a:r>
                        <a:rPr lang="tr-TR" sz="1600" spc="-10" dirty="0">
                          <a:effectLst/>
                        </a:rPr>
                        <a:t> </a:t>
                      </a:r>
                      <a:r>
                        <a:rPr lang="tr-TR" sz="1600" dirty="0">
                          <a:effectLst/>
                        </a:rPr>
                        <a:t>bilmek</a:t>
                      </a:r>
                      <a:r>
                        <a:rPr lang="tr-TR" sz="1600" spc="-25" dirty="0">
                          <a:effectLst/>
                        </a:rPr>
                        <a:t> </a:t>
                      </a:r>
                      <a:r>
                        <a:rPr lang="tr-TR" sz="1600" dirty="0">
                          <a:effectLst/>
                        </a:rPr>
                        <a:t>için</a:t>
                      </a:r>
                      <a:r>
                        <a:rPr lang="tr-TR" sz="1600" spc="-20" dirty="0">
                          <a:effectLst/>
                        </a:rPr>
                        <a:t> </a:t>
                      </a:r>
                      <a:r>
                        <a:rPr lang="tr-TR" sz="1600" dirty="0">
                          <a:effectLst/>
                        </a:rPr>
                        <a:t>yapılır</a:t>
                      </a:r>
                      <a:r>
                        <a:rPr lang="tr-TR" sz="1600" dirty="0" smtClean="0">
                          <a:effectLst/>
                        </a:rPr>
                        <a:t>.</a:t>
                      </a:r>
                    </a:p>
                    <a:p>
                      <a:pPr marL="69850" marR="0">
                        <a:spcBef>
                          <a:spcPts val="5"/>
                        </a:spcBef>
                        <a:spcAft>
                          <a:spcPts val="0"/>
                        </a:spcAft>
                      </a:pPr>
                      <a:endParaRPr lang="en-US" sz="1600" dirty="0">
                        <a:effectLst/>
                        <a:latin typeface="Calibri"/>
                        <a:ea typeface="Calibri"/>
                        <a:cs typeface="Calibri"/>
                      </a:endParaRPr>
                    </a:p>
                  </a:txBody>
                  <a:tcPr marL="0" marR="0" marT="0" marB="0"/>
                </a:tc>
              </a:tr>
              <a:tr h="177138">
                <a:tc>
                  <a:txBody>
                    <a:bodyPr/>
                    <a:lstStyle/>
                    <a:p>
                      <a:pPr marL="69850" marR="0">
                        <a:spcBef>
                          <a:spcPts val="5"/>
                        </a:spcBef>
                        <a:spcAft>
                          <a:spcPts val="0"/>
                        </a:spcAft>
                      </a:pPr>
                      <a:endParaRPr lang="tr-TR" sz="1600" dirty="0" smtClean="0">
                        <a:effectLst/>
                      </a:endParaRPr>
                    </a:p>
                    <a:p>
                      <a:pPr marL="69850" marR="0">
                        <a:spcBef>
                          <a:spcPts val="5"/>
                        </a:spcBef>
                        <a:spcAft>
                          <a:spcPts val="0"/>
                        </a:spcAft>
                      </a:pPr>
                      <a:r>
                        <a:rPr lang="tr-TR" sz="1600" dirty="0" smtClean="0">
                          <a:effectLst/>
                        </a:rPr>
                        <a:t>16.Genelgeçer</a:t>
                      </a:r>
                      <a:r>
                        <a:rPr lang="tr-TR" sz="1600" spc="-10" dirty="0" smtClean="0">
                          <a:effectLst/>
                        </a:rPr>
                        <a:t> </a:t>
                      </a:r>
                      <a:r>
                        <a:rPr lang="tr-TR" sz="1600" dirty="0">
                          <a:effectLst/>
                        </a:rPr>
                        <a:t>(kesin)</a:t>
                      </a:r>
                      <a:r>
                        <a:rPr lang="tr-TR" sz="1600" spc="-10" dirty="0">
                          <a:effectLst/>
                        </a:rPr>
                        <a:t> </a:t>
                      </a:r>
                      <a:r>
                        <a:rPr lang="tr-TR" sz="1600" dirty="0">
                          <a:effectLst/>
                        </a:rPr>
                        <a:t>bir</a:t>
                      </a:r>
                      <a:r>
                        <a:rPr lang="tr-TR" sz="1600" spc="-25" dirty="0">
                          <a:effectLst/>
                        </a:rPr>
                        <a:t> </a:t>
                      </a:r>
                      <a:r>
                        <a:rPr lang="tr-TR" sz="1600" dirty="0">
                          <a:effectLst/>
                        </a:rPr>
                        <a:t>bilgi</a:t>
                      </a:r>
                      <a:r>
                        <a:rPr lang="tr-TR" sz="1600" spc="-5" dirty="0">
                          <a:effectLst/>
                        </a:rPr>
                        <a:t> </a:t>
                      </a:r>
                      <a:r>
                        <a:rPr lang="tr-TR" sz="1600" dirty="0">
                          <a:effectLst/>
                        </a:rPr>
                        <a:t>yoktur</a:t>
                      </a:r>
                      <a:r>
                        <a:rPr lang="tr-TR" sz="1600" dirty="0" smtClean="0">
                          <a:effectLst/>
                        </a:rPr>
                        <a:t>.</a:t>
                      </a:r>
                    </a:p>
                    <a:p>
                      <a:pPr marL="69850" marR="0">
                        <a:spcBef>
                          <a:spcPts val="5"/>
                        </a:spcBef>
                        <a:spcAft>
                          <a:spcPts val="0"/>
                        </a:spcAft>
                      </a:pPr>
                      <a:endParaRPr lang="en-US" sz="1600" dirty="0">
                        <a:effectLst/>
                        <a:latin typeface="Calibri"/>
                        <a:ea typeface="Calibri"/>
                        <a:cs typeface="Calibri"/>
                      </a:endParaRPr>
                    </a:p>
                  </a:txBody>
                  <a:tcPr marL="0" marR="0" marT="0" marB="0"/>
                </a:tc>
              </a:tr>
              <a:tr h="591890">
                <a:tc>
                  <a:txBody>
                    <a:bodyPr/>
                    <a:lstStyle/>
                    <a:p>
                      <a:pPr marL="342900" marR="0" lvl="0" indent="-342900" rtl="0">
                        <a:spcBef>
                          <a:spcPts val="5"/>
                        </a:spcBef>
                        <a:spcAft>
                          <a:spcPts val="0"/>
                        </a:spcAft>
                        <a:buSzPts val="800"/>
                        <a:buFont typeface="Calibri"/>
                        <a:buAutoNum type="arabicPeriod" startAt="17"/>
                        <a:tabLst>
                          <a:tab pos="216535" algn="l"/>
                        </a:tabLst>
                      </a:pPr>
                      <a:endParaRPr lang="tr-TR" sz="1600" spc="-10" dirty="0" smtClean="0">
                        <a:effectLst/>
                      </a:endParaRPr>
                    </a:p>
                    <a:p>
                      <a:pPr marL="342900" marR="0" lvl="0" indent="-342900" rtl="0">
                        <a:spcBef>
                          <a:spcPts val="5"/>
                        </a:spcBef>
                        <a:spcAft>
                          <a:spcPts val="0"/>
                        </a:spcAft>
                        <a:buSzPts val="800"/>
                        <a:buFont typeface="Calibri"/>
                        <a:buAutoNum type="arabicPeriod" startAt="17"/>
                        <a:tabLst>
                          <a:tab pos="216535" algn="l"/>
                        </a:tabLst>
                      </a:pPr>
                      <a:r>
                        <a:rPr lang="tr-TR" sz="1600" spc="-10" dirty="0" smtClean="0">
                          <a:effectLst/>
                        </a:rPr>
                        <a:t>Hayata</a:t>
                      </a:r>
                      <a:r>
                        <a:rPr lang="tr-TR" sz="1600" spc="-5" dirty="0" smtClean="0">
                          <a:effectLst/>
                        </a:rPr>
                        <a:t> </a:t>
                      </a:r>
                      <a:r>
                        <a:rPr lang="tr-TR" sz="1600" spc="-10" dirty="0">
                          <a:effectLst/>
                        </a:rPr>
                        <a:t>anlam</a:t>
                      </a:r>
                      <a:r>
                        <a:rPr lang="tr-TR" sz="1600" spc="-30" dirty="0">
                          <a:effectLst/>
                        </a:rPr>
                        <a:t> </a:t>
                      </a:r>
                      <a:r>
                        <a:rPr lang="tr-TR" sz="1600" spc="-10" dirty="0">
                          <a:effectLst/>
                        </a:rPr>
                        <a:t>katmak</a:t>
                      </a:r>
                      <a:r>
                        <a:rPr lang="tr-TR" sz="1600" spc="-25" dirty="0">
                          <a:effectLst/>
                        </a:rPr>
                        <a:t> </a:t>
                      </a:r>
                      <a:r>
                        <a:rPr lang="tr-TR" sz="1600" spc="-10" dirty="0">
                          <a:effectLst/>
                        </a:rPr>
                        <a:t>için</a:t>
                      </a:r>
                      <a:r>
                        <a:rPr lang="tr-TR" sz="1600" spc="5" dirty="0">
                          <a:effectLst/>
                        </a:rPr>
                        <a:t> </a:t>
                      </a:r>
                      <a:r>
                        <a:rPr lang="tr-TR" sz="1600" spc="-10" dirty="0">
                          <a:effectLst/>
                        </a:rPr>
                        <a:t>yapılır</a:t>
                      </a:r>
                      <a:r>
                        <a:rPr lang="tr-TR" sz="1600" spc="-10" dirty="0" smtClean="0">
                          <a:effectLst/>
                        </a:rPr>
                        <a:t>.</a:t>
                      </a:r>
                    </a:p>
                    <a:p>
                      <a:pPr marL="342900" marR="0" lvl="0" indent="-342900" rtl="0">
                        <a:spcBef>
                          <a:spcPts val="5"/>
                        </a:spcBef>
                        <a:spcAft>
                          <a:spcPts val="0"/>
                        </a:spcAft>
                        <a:buSzPts val="800"/>
                        <a:buFont typeface="Calibri"/>
                        <a:buAutoNum type="arabicPeriod" startAt="17"/>
                        <a:tabLst>
                          <a:tab pos="216535" algn="l"/>
                        </a:tabLst>
                      </a:pPr>
                      <a:endParaRPr lang="en-US" sz="1600" spc="-10" dirty="0">
                        <a:effectLst/>
                      </a:endParaRPr>
                    </a:p>
                    <a:p>
                      <a:pPr marL="342900" marR="0" lvl="0" indent="-342900">
                        <a:lnSpc>
                          <a:spcPts val="995"/>
                        </a:lnSpc>
                        <a:spcBef>
                          <a:spcPts val="5"/>
                        </a:spcBef>
                        <a:spcAft>
                          <a:spcPts val="0"/>
                        </a:spcAft>
                        <a:buSzPts val="800"/>
                        <a:buFont typeface="Calibri"/>
                        <a:buAutoNum type="arabicPeriod" startAt="17"/>
                        <a:tabLst>
                          <a:tab pos="216535" algn="l"/>
                        </a:tabLst>
                      </a:pPr>
                      <a:r>
                        <a:rPr lang="tr-TR" sz="1600" spc="-10" dirty="0">
                          <a:effectLst/>
                        </a:rPr>
                        <a:t>Hiçbir</a:t>
                      </a:r>
                      <a:r>
                        <a:rPr lang="tr-TR" sz="1600" spc="-30" dirty="0">
                          <a:effectLst/>
                        </a:rPr>
                        <a:t> </a:t>
                      </a:r>
                      <a:r>
                        <a:rPr lang="tr-TR" sz="1600" spc="-10" dirty="0">
                          <a:effectLst/>
                        </a:rPr>
                        <a:t>zaman</a:t>
                      </a:r>
                      <a:r>
                        <a:rPr lang="tr-TR" sz="1600" spc="-20" dirty="0">
                          <a:effectLst/>
                        </a:rPr>
                        <a:t> </a:t>
                      </a:r>
                      <a:r>
                        <a:rPr lang="tr-TR" sz="1600" spc="-10" dirty="0">
                          <a:effectLst/>
                        </a:rPr>
                        <a:t>bitmeyen</a:t>
                      </a:r>
                      <a:r>
                        <a:rPr lang="tr-TR" sz="1600" spc="-20" dirty="0">
                          <a:effectLst/>
                        </a:rPr>
                        <a:t> </a:t>
                      </a:r>
                      <a:r>
                        <a:rPr lang="tr-TR" sz="1600" spc="-10" dirty="0">
                          <a:effectLst/>
                        </a:rPr>
                        <a:t>bir</a:t>
                      </a:r>
                      <a:r>
                        <a:rPr lang="tr-TR" sz="1600" spc="-25" dirty="0">
                          <a:effectLst/>
                        </a:rPr>
                        <a:t> </a:t>
                      </a:r>
                      <a:r>
                        <a:rPr lang="tr-TR" sz="1600" spc="-10" dirty="0">
                          <a:effectLst/>
                        </a:rPr>
                        <a:t>etkinliktir,</a:t>
                      </a:r>
                      <a:r>
                        <a:rPr lang="tr-TR" sz="1600" spc="-5" dirty="0">
                          <a:effectLst/>
                        </a:rPr>
                        <a:t> </a:t>
                      </a:r>
                      <a:r>
                        <a:rPr lang="tr-TR" sz="1600" spc="-10" dirty="0">
                          <a:effectLst/>
                        </a:rPr>
                        <a:t>sonu</a:t>
                      </a:r>
                      <a:r>
                        <a:rPr lang="tr-TR" sz="1600" spc="-20" dirty="0">
                          <a:effectLst/>
                        </a:rPr>
                        <a:t> </a:t>
                      </a:r>
                      <a:r>
                        <a:rPr lang="tr-TR" sz="1600" spc="-10" dirty="0">
                          <a:effectLst/>
                        </a:rPr>
                        <a:t>yoktur</a:t>
                      </a:r>
                      <a:r>
                        <a:rPr lang="tr-TR" sz="1600" spc="-10" dirty="0" smtClean="0">
                          <a:effectLst/>
                        </a:rPr>
                        <a:t>.</a:t>
                      </a:r>
                    </a:p>
                    <a:p>
                      <a:pPr marL="342900" marR="0" lvl="0" indent="-342900">
                        <a:lnSpc>
                          <a:spcPts val="995"/>
                        </a:lnSpc>
                        <a:spcBef>
                          <a:spcPts val="5"/>
                        </a:spcBef>
                        <a:spcAft>
                          <a:spcPts val="0"/>
                        </a:spcAft>
                        <a:buSzPts val="800"/>
                        <a:buFont typeface="Calibri"/>
                        <a:buAutoNum type="arabicPeriod" startAt="17"/>
                        <a:tabLst>
                          <a:tab pos="216535" algn="l"/>
                        </a:tabLst>
                      </a:pPr>
                      <a:endParaRPr lang="en-US" sz="1600" spc="-10" dirty="0">
                        <a:effectLst/>
                        <a:latin typeface="Calibri"/>
                        <a:ea typeface="Calibri"/>
                        <a:cs typeface="Calibri"/>
                      </a:endParaRPr>
                    </a:p>
                  </a:txBody>
                  <a:tcPr marL="0" marR="0" marT="0" marB="0"/>
                </a:tc>
              </a:tr>
              <a:tr h="678250">
                <a:tc>
                  <a:txBody>
                    <a:bodyPr/>
                    <a:lstStyle/>
                    <a:p>
                      <a:pPr marL="69850" marR="1541145">
                        <a:lnSpc>
                          <a:spcPts val="1080"/>
                        </a:lnSpc>
                        <a:spcBef>
                          <a:spcPts val="0"/>
                        </a:spcBef>
                        <a:spcAft>
                          <a:spcPts val="0"/>
                        </a:spcAft>
                      </a:pPr>
                      <a:endParaRPr lang="tr-TR" sz="1600" dirty="0" smtClean="0">
                        <a:effectLst/>
                      </a:endParaRPr>
                    </a:p>
                    <a:p>
                      <a:pPr marL="69850" marR="1541145">
                        <a:lnSpc>
                          <a:spcPts val="1080"/>
                        </a:lnSpc>
                        <a:spcBef>
                          <a:spcPts val="0"/>
                        </a:spcBef>
                        <a:spcAft>
                          <a:spcPts val="0"/>
                        </a:spcAft>
                      </a:pPr>
                      <a:r>
                        <a:rPr lang="tr-TR" sz="1600" dirty="0" smtClean="0">
                          <a:effectLst/>
                        </a:rPr>
                        <a:t>19.İnsan </a:t>
                      </a:r>
                      <a:r>
                        <a:rPr lang="tr-TR" sz="1600" dirty="0">
                          <a:effectLst/>
                        </a:rPr>
                        <a:t>hayatındaki her şeyikonu edinir</a:t>
                      </a:r>
                      <a:r>
                        <a:rPr lang="tr-TR" sz="1600" dirty="0" smtClean="0">
                          <a:effectLst/>
                        </a:rPr>
                        <a:t>.</a:t>
                      </a:r>
                    </a:p>
                    <a:p>
                      <a:pPr marL="69850" marR="1541145">
                        <a:lnSpc>
                          <a:spcPts val="1080"/>
                        </a:lnSpc>
                        <a:spcBef>
                          <a:spcPts val="0"/>
                        </a:spcBef>
                        <a:spcAft>
                          <a:spcPts val="0"/>
                        </a:spcAft>
                      </a:pPr>
                      <a:endParaRPr lang="tr-TR" sz="1600" dirty="0" smtClean="0">
                        <a:effectLst/>
                      </a:endParaRPr>
                    </a:p>
                    <a:p>
                      <a:pPr marL="69850" marR="1541145">
                        <a:lnSpc>
                          <a:spcPts val="1080"/>
                        </a:lnSpc>
                        <a:spcBef>
                          <a:spcPts val="0"/>
                        </a:spcBef>
                        <a:spcAft>
                          <a:spcPts val="0"/>
                        </a:spcAft>
                      </a:pPr>
                      <a:r>
                        <a:rPr lang="tr-TR" sz="1600" spc="-195" dirty="0" smtClean="0">
                          <a:effectLst/>
                        </a:rPr>
                        <a:t> </a:t>
                      </a:r>
                      <a:r>
                        <a:rPr lang="tr-TR" sz="1600" dirty="0">
                          <a:effectLst/>
                        </a:rPr>
                        <a:t>20.İhtiyaçtan</a:t>
                      </a:r>
                      <a:r>
                        <a:rPr lang="tr-TR" sz="1600" spc="-15" dirty="0">
                          <a:effectLst/>
                        </a:rPr>
                        <a:t> </a:t>
                      </a:r>
                      <a:r>
                        <a:rPr lang="tr-TR" sz="1600" dirty="0">
                          <a:effectLst/>
                        </a:rPr>
                        <a:t>doğmuştur.</a:t>
                      </a:r>
                      <a:endParaRPr lang="en-US" sz="1600" dirty="0">
                        <a:effectLst/>
                        <a:latin typeface="Calibri"/>
                        <a:ea typeface="Calibri"/>
                        <a:cs typeface="Calibri"/>
                      </a:endParaRPr>
                    </a:p>
                  </a:txBody>
                  <a:tcPr marL="0" marR="0" marT="0" marB="0"/>
                </a:tc>
              </a:tr>
              <a:tr h="793679">
                <a:tc>
                  <a:txBody>
                    <a:bodyPr/>
                    <a:lstStyle/>
                    <a:p>
                      <a:pPr marL="69850" marR="1261110">
                        <a:lnSpc>
                          <a:spcPts val="1100"/>
                        </a:lnSpc>
                        <a:spcBef>
                          <a:spcPts val="0"/>
                        </a:spcBef>
                        <a:spcAft>
                          <a:spcPts val="0"/>
                        </a:spcAft>
                      </a:pPr>
                      <a:endParaRPr lang="tr-TR" sz="1600" spc="-5" dirty="0" smtClean="0">
                        <a:effectLst/>
                      </a:endParaRPr>
                    </a:p>
                    <a:p>
                      <a:pPr marL="69850" marR="1261110">
                        <a:lnSpc>
                          <a:spcPts val="1100"/>
                        </a:lnSpc>
                        <a:spcBef>
                          <a:spcPts val="0"/>
                        </a:spcBef>
                        <a:spcAft>
                          <a:spcPts val="0"/>
                        </a:spcAft>
                      </a:pPr>
                      <a:r>
                        <a:rPr lang="tr-TR" sz="1600" spc="-5" dirty="0" smtClean="0">
                          <a:effectLst/>
                        </a:rPr>
                        <a:t>21.Kümülâtiftir</a:t>
                      </a:r>
                      <a:r>
                        <a:rPr lang="tr-TR" sz="1600" spc="-5" dirty="0">
                          <a:effectLst/>
                        </a:rPr>
                        <a:t>.(yığılarak</a:t>
                      </a:r>
                      <a:r>
                        <a:rPr lang="tr-TR" sz="1600" spc="25" dirty="0">
                          <a:effectLst/>
                        </a:rPr>
                        <a:t> </a:t>
                      </a:r>
                      <a:r>
                        <a:rPr lang="tr-TR" sz="1600" dirty="0">
                          <a:effectLst/>
                        </a:rPr>
                        <a:t>ilerler.)</a:t>
                      </a:r>
                      <a:r>
                        <a:rPr lang="tr-TR" sz="1600" spc="-190" dirty="0">
                          <a:effectLst/>
                        </a:rPr>
                        <a:t> </a:t>
                      </a:r>
                      <a:endParaRPr lang="tr-TR" sz="1600" spc="-190" dirty="0" smtClean="0">
                        <a:effectLst/>
                      </a:endParaRPr>
                    </a:p>
                    <a:p>
                      <a:pPr marL="69850" marR="1261110">
                        <a:lnSpc>
                          <a:spcPts val="1100"/>
                        </a:lnSpc>
                        <a:spcBef>
                          <a:spcPts val="0"/>
                        </a:spcBef>
                        <a:spcAft>
                          <a:spcPts val="0"/>
                        </a:spcAft>
                      </a:pPr>
                      <a:endParaRPr lang="tr-TR" sz="1600" dirty="0" smtClean="0">
                        <a:effectLst/>
                      </a:endParaRPr>
                    </a:p>
                    <a:p>
                      <a:pPr marL="69850" marR="1261110">
                        <a:lnSpc>
                          <a:spcPts val="1100"/>
                        </a:lnSpc>
                        <a:spcBef>
                          <a:spcPts val="0"/>
                        </a:spcBef>
                        <a:spcAft>
                          <a:spcPts val="0"/>
                        </a:spcAft>
                      </a:pPr>
                      <a:r>
                        <a:rPr lang="tr-TR" sz="1600" dirty="0" smtClean="0">
                          <a:effectLst/>
                        </a:rPr>
                        <a:t>22.Kuşkucudur</a:t>
                      </a:r>
                      <a:r>
                        <a:rPr lang="tr-TR" sz="1600" spc="-25" dirty="0" smtClean="0">
                          <a:effectLst/>
                        </a:rPr>
                        <a:t> </a:t>
                      </a:r>
                      <a:r>
                        <a:rPr lang="tr-TR" sz="1600" dirty="0">
                          <a:effectLst/>
                        </a:rPr>
                        <a:t>(şüphecidir).</a:t>
                      </a:r>
                      <a:endParaRPr lang="en-US" sz="1600" dirty="0">
                        <a:effectLst/>
                        <a:latin typeface="Calibri"/>
                        <a:ea typeface="Calibri"/>
                        <a:cs typeface="Calibri"/>
                      </a:endParaRPr>
                    </a:p>
                  </a:txBody>
                  <a:tcPr marL="0" marR="0" marT="0" marB="0"/>
                </a:tc>
              </a:tr>
              <a:tr h="457200">
                <a:tc>
                  <a:txBody>
                    <a:bodyPr/>
                    <a:lstStyle/>
                    <a:p>
                      <a:pPr marL="69850" marR="0">
                        <a:spcBef>
                          <a:spcPts val="5"/>
                        </a:spcBef>
                        <a:spcAft>
                          <a:spcPts val="0"/>
                        </a:spcAft>
                      </a:pPr>
                      <a:r>
                        <a:rPr lang="tr-TR" sz="1600" dirty="0">
                          <a:effectLst/>
                        </a:rPr>
                        <a:t>23.Lüks</a:t>
                      </a:r>
                      <a:r>
                        <a:rPr lang="tr-TR" sz="1600" spc="-25" dirty="0">
                          <a:effectLst/>
                        </a:rPr>
                        <a:t> </a:t>
                      </a:r>
                      <a:r>
                        <a:rPr lang="tr-TR" sz="1600" dirty="0">
                          <a:effectLst/>
                        </a:rPr>
                        <a:t>bir ihtiyaçtır.</a:t>
                      </a:r>
                      <a:endParaRPr lang="en-US" sz="16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189178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7904737"/>
              </p:ext>
            </p:extLst>
          </p:nvPr>
        </p:nvGraphicFramePr>
        <p:xfrm>
          <a:off x="685800" y="1143000"/>
          <a:ext cx="7862253" cy="6412393"/>
        </p:xfrm>
        <a:graphic>
          <a:graphicData uri="http://schemas.openxmlformats.org/drawingml/2006/table">
            <a:tbl>
              <a:tblPr firstRow="1" firstCol="1" lastRow="1" lastCol="1" bandRow="1" bandCol="1">
                <a:tableStyleId>{5C22544A-7EE6-4342-B048-85BDC9FD1C3A}</a:tableStyleId>
              </a:tblPr>
              <a:tblGrid>
                <a:gridCol w="7862253"/>
              </a:tblGrid>
              <a:tr h="609599">
                <a:tc>
                  <a:txBody>
                    <a:bodyPr/>
                    <a:lstStyle/>
                    <a:p>
                      <a:pPr marL="342900" marR="0" lvl="0" indent="-342900" rtl="0">
                        <a:lnSpc>
                          <a:spcPct val="150000"/>
                        </a:lnSpc>
                        <a:spcBef>
                          <a:spcPts val="5"/>
                        </a:spcBef>
                        <a:spcAft>
                          <a:spcPts val="0"/>
                        </a:spcAft>
                        <a:buSzPts val="800"/>
                        <a:buFont typeface="Calibri"/>
                        <a:buAutoNum type="arabicPeriod" startAt="24"/>
                        <a:tabLst>
                          <a:tab pos="216535" algn="l"/>
                        </a:tabLst>
                      </a:pPr>
                      <a:r>
                        <a:rPr lang="tr-TR" sz="1400" spc="-10" dirty="0" smtClean="0">
                          <a:effectLst/>
                        </a:rPr>
                        <a:t>Merak</a:t>
                      </a:r>
                      <a:r>
                        <a:rPr lang="tr-TR" sz="1400" spc="-25" dirty="0" smtClean="0">
                          <a:effectLst/>
                        </a:rPr>
                        <a:t> </a:t>
                      </a:r>
                      <a:r>
                        <a:rPr lang="tr-TR" sz="1400" spc="-10" dirty="0">
                          <a:effectLst/>
                        </a:rPr>
                        <a:t>ve</a:t>
                      </a:r>
                      <a:r>
                        <a:rPr lang="tr-TR" sz="1400" spc="5" dirty="0">
                          <a:effectLst/>
                        </a:rPr>
                        <a:t> </a:t>
                      </a:r>
                      <a:r>
                        <a:rPr lang="tr-TR" sz="1400" spc="-10" dirty="0">
                          <a:effectLst/>
                        </a:rPr>
                        <a:t>hayret</a:t>
                      </a:r>
                      <a:r>
                        <a:rPr lang="tr-TR" sz="1400" spc="-25" dirty="0">
                          <a:effectLst/>
                        </a:rPr>
                        <a:t> </a:t>
                      </a:r>
                      <a:r>
                        <a:rPr lang="tr-TR" sz="1400" spc="-10" dirty="0">
                          <a:effectLst/>
                        </a:rPr>
                        <a:t>etmeden</a:t>
                      </a:r>
                      <a:r>
                        <a:rPr lang="tr-TR" sz="1400" spc="-15" dirty="0">
                          <a:effectLst/>
                        </a:rPr>
                        <a:t> </a:t>
                      </a:r>
                      <a:r>
                        <a:rPr lang="tr-TR" sz="1400" spc="-10" dirty="0">
                          <a:effectLst/>
                        </a:rPr>
                        <a:t>doğmuştur.</a:t>
                      </a:r>
                      <a:endParaRPr lang="en-US" sz="1400" spc="-10" dirty="0">
                        <a:effectLst/>
                      </a:endParaRPr>
                    </a:p>
                    <a:p>
                      <a:pPr marL="342900" marR="0" lvl="0" indent="-342900">
                        <a:lnSpc>
                          <a:spcPct val="150000"/>
                        </a:lnSpc>
                        <a:spcBef>
                          <a:spcPts val="0"/>
                        </a:spcBef>
                        <a:spcAft>
                          <a:spcPts val="0"/>
                        </a:spcAft>
                        <a:buSzPts val="800"/>
                        <a:buFont typeface="Calibri"/>
                        <a:buAutoNum type="arabicPeriod" startAt="24"/>
                        <a:tabLst>
                          <a:tab pos="216535" algn="l"/>
                        </a:tabLst>
                      </a:pPr>
                      <a:r>
                        <a:rPr lang="tr-TR" sz="1400" spc="-10" dirty="0">
                          <a:effectLst/>
                        </a:rPr>
                        <a:t>Mantıksaldır.</a:t>
                      </a:r>
                      <a:endParaRPr lang="en-US" sz="1400" spc="-10" dirty="0">
                        <a:effectLst/>
                        <a:latin typeface="Calibri"/>
                        <a:ea typeface="Calibri"/>
                        <a:cs typeface="Calibri"/>
                      </a:endParaRPr>
                    </a:p>
                  </a:txBody>
                  <a:tcPr marL="0" marR="0" marT="0" marB="0"/>
                </a:tc>
              </a:tr>
              <a:tr h="337026">
                <a:tc>
                  <a:txBody>
                    <a:bodyPr/>
                    <a:lstStyle/>
                    <a:p>
                      <a:pPr marL="69850" marR="1569720">
                        <a:lnSpc>
                          <a:spcPct val="150000"/>
                        </a:lnSpc>
                        <a:spcBef>
                          <a:spcPts val="0"/>
                        </a:spcBef>
                        <a:spcAft>
                          <a:spcPts val="0"/>
                        </a:spcAft>
                      </a:pPr>
                      <a:r>
                        <a:rPr lang="tr-TR" sz="1400" dirty="0" smtClean="0">
                          <a:effectLst/>
                        </a:rPr>
                        <a:t>26</a:t>
                      </a:r>
                      <a:r>
                        <a:rPr lang="tr-TR" sz="1400" dirty="0">
                          <a:effectLst/>
                        </a:rPr>
                        <a:t>. Olanı değil olması gerekenle ilgilenir</a:t>
                      </a:r>
                      <a:r>
                        <a:rPr lang="tr-TR" sz="1400" dirty="0" smtClean="0">
                          <a:effectLst/>
                        </a:rPr>
                        <a:t>.</a:t>
                      </a:r>
                      <a:endParaRPr lang="tr-TR" sz="1400" spc="-190" dirty="0" smtClean="0">
                        <a:effectLst/>
                      </a:endParaRPr>
                    </a:p>
                    <a:p>
                      <a:pPr marL="69850" marR="1569720">
                        <a:lnSpc>
                          <a:spcPct val="150000"/>
                        </a:lnSpc>
                        <a:spcBef>
                          <a:spcPts val="0"/>
                        </a:spcBef>
                        <a:spcAft>
                          <a:spcPts val="0"/>
                        </a:spcAft>
                      </a:pPr>
                      <a:r>
                        <a:rPr lang="tr-TR" sz="1400" spc="-190" dirty="0" smtClean="0">
                          <a:effectLst/>
                        </a:rPr>
                        <a:t> </a:t>
                      </a:r>
                      <a:r>
                        <a:rPr lang="tr-TR" sz="1400" dirty="0">
                          <a:effectLst/>
                        </a:rPr>
                        <a:t>27.Sadece</a:t>
                      </a:r>
                      <a:r>
                        <a:rPr lang="tr-TR" sz="1400" spc="-15" dirty="0">
                          <a:effectLst/>
                        </a:rPr>
                        <a:t> </a:t>
                      </a:r>
                      <a:r>
                        <a:rPr lang="tr-TR" sz="1400" dirty="0">
                          <a:effectLst/>
                        </a:rPr>
                        <a:t>Olgusal</a:t>
                      </a:r>
                      <a:r>
                        <a:rPr lang="tr-TR" sz="1400" spc="-10" dirty="0">
                          <a:effectLst/>
                        </a:rPr>
                        <a:t> </a:t>
                      </a:r>
                      <a:r>
                        <a:rPr lang="tr-TR" sz="1400" dirty="0">
                          <a:effectLst/>
                        </a:rPr>
                        <a:t>olanla</a:t>
                      </a:r>
                      <a:r>
                        <a:rPr lang="tr-TR" sz="1400" spc="-25" dirty="0">
                          <a:effectLst/>
                        </a:rPr>
                        <a:t> </a:t>
                      </a:r>
                      <a:r>
                        <a:rPr lang="tr-TR" sz="1400" dirty="0">
                          <a:effectLst/>
                        </a:rPr>
                        <a:t>ilgilenmez.</a:t>
                      </a:r>
                      <a:endParaRPr lang="en-US" sz="1400" dirty="0">
                        <a:effectLst/>
                        <a:latin typeface="Calibri"/>
                        <a:ea typeface="Calibri"/>
                        <a:cs typeface="Calibri"/>
                      </a:endParaRPr>
                    </a:p>
                  </a:txBody>
                  <a:tcPr marL="0" marR="0" marT="0" marB="0"/>
                </a:tc>
              </a:tr>
              <a:tr h="280035">
                <a:tc>
                  <a:txBody>
                    <a:bodyPr/>
                    <a:lstStyle/>
                    <a:p>
                      <a:pPr marL="342900" marR="0" lvl="0" indent="-342900" rtl="0">
                        <a:lnSpc>
                          <a:spcPct val="150000"/>
                        </a:lnSpc>
                        <a:spcBef>
                          <a:spcPts val="5"/>
                        </a:spcBef>
                        <a:spcAft>
                          <a:spcPts val="0"/>
                        </a:spcAft>
                        <a:buSzPts val="800"/>
                        <a:buFont typeface="Calibri"/>
                        <a:buAutoNum type="arabicPeriod" startAt="28"/>
                        <a:tabLst>
                          <a:tab pos="216535" algn="l"/>
                        </a:tabLst>
                      </a:pPr>
                      <a:r>
                        <a:rPr lang="tr-TR" sz="1400" spc="-10" dirty="0">
                          <a:effectLst/>
                        </a:rPr>
                        <a:t>Özneldir.</a:t>
                      </a:r>
                      <a:r>
                        <a:rPr lang="tr-TR" sz="1400" spc="-25" dirty="0">
                          <a:effectLst/>
                        </a:rPr>
                        <a:t> </a:t>
                      </a:r>
                      <a:r>
                        <a:rPr lang="tr-TR" sz="1400" spc="-10" dirty="0">
                          <a:effectLst/>
                        </a:rPr>
                        <a:t>(sübjektiftir.)</a:t>
                      </a:r>
                      <a:endParaRPr lang="en-US" sz="1400" spc="-10" dirty="0">
                        <a:effectLst/>
                      </a:endParaRPr>
                    </a:p>
                    <a:p>
                      <a:pPr marL="342900" marR="0" lvl="0" indent="-342900">
                        <a:lnSpc>
                          <a:spcPct val="150000"/>
                        </a:lnSpc>
                        <a:spcBef>
                          <a:spcPts val="5"/>
                        </a:spcBef>
                        <a:spcAft>
                          <a:spcPts val="0"/>
                        </a:spcAft>
                        <a:buSzPts val="800"/>
                        <a:buFont typeface="Calibri"/>
                        <a:buAutoNum type="arabicPeriod" startAt="28"/>
                        <a:tabLst>
                          <a:tab pos="216535" algn="l"/>
                        </a:tabLst>
                      </a:pPr>
                      <a:r>
                        <a:rPr lang="tr-TR" sz="1400" spc="-10" dirty="0">
                          <a:effectLst/>
                        </a:rPr>
                        <a:t>Özgündür.</a:t>
                      </a:r>
                      <a:endParaRPr lang="en-US" sz="1400" spc="-10" dirty="0">
                        <a:effectLst/>
                        <a:latin typeface="Calibri"/>
                        <a:ea typeface="Calibri"/>
                        <a:cs typeface="Calibri"/>
                      </a:endParaRPr>
                    </a:p>
                  </a:txBody>
                  <a:tcPr marL="0" marR="0" marT="0" marB="0"/>
                </a:tc>
              </a:tr>
              <a:tr h="288925">
                <a:tc>
                  <a:txBody>
                    <a:bodyPr/>
                    <a:lstStyle/>
                    <a:p>
                      <a:pPr marL="69850" marR="0">
                        <a:lnSpc>
                          <a:spcPct val="150000"/>
                        </a:lnSpc>
                        <a:spcBef>
                          <a:spcPts val="20"/>
                        </a:spcBef>
                        <a:spcAft>
                          <a:spcPts val="0"/>
                        </a:spcAft>
                      </a:pPr>
                      <a:r>
                        <a:rPr lang="tr-TR" sz="1400" spc="-5" dirty="0">
                          <a:effectLst/>
                        </a:rPr>
                        <a:t>30.Refleksiftir(düşünme </a:t>
                      </a:r>
                      <a:r>
                        <a:rPr lang="tr-TR" sz="1400" dirty="0">
                          <a:effectLst/>
                        </a:rPr>
                        <a:t>üzerine düşünmedir,derin düşünmedir.)</a:t>
                      </a:r>
                      <a:r>
                        <a:rPr lang="tr-TR" sz="1400" spc="-190" dirty="0">
                          <a:effectLst/>
                        </a:rPr>
                        <a:t> </a:t>
                      </a:r>
                      <a:endParaRPr lang="tr-TR" sz="1400" spc="-190" dirty="0" smtClean="0">
                        <a:effectLst/>
                      </a:endParaRPr>
                    </a:p>
                    <a:p>
                      <a:pPr marL="69850" marR="0">
                        <a:lnSpc>
                          <a:spcPct val="150000"/>
                        </a:lnSpc>
                        <a:spcBef>
                          <a:spcPts val="20"/>
                        </a:spcBef>
                        <a:spcAft>
                          <a:spcPts val="0"/>
                        </a:spcAft>
                      </a:pPr>
                      <a:r>
                        <a:rPr lang="tr-TR" sz="1400" dirty="0" smtClean="0">
                          <a:effectLst/>
                        </a:rPr>
                        <a:t>31.Rasyoneldir</a:t>
                      </a:r>
                      <a:r>
                        <a:rPr lang="tr-TR" sz="1400" dirty="0">
                          <a:effectLst/>
                        </a:rPr>
                        <a:t>(</a:t>
                      </a:r>
                      <a:r>
                        <a:rPr lang="tr-TR" sz="1400" spc="-10" dirty="0">
                          <a:effectLst/>
                        </a:rPr>
                        <a:t> </a:t>
                      </a:r>
                      <a:r>
                        <a:rPr lang="tr-TR" sz="1400" dirty="0">
                          <a:effectLst/>
                        </a:rPr>
                        <a:t>akılcıdır).</a:t>
                      </a:r>
                      <a:endParaRPr lang="en-US" sz="1400" dirty="0">
                        <a:effectLst/>
                        <a:latin typeface="Calibri"/>
                        <a:ea typeface="Calibri"/>
                        <a:cs typeface="Calibri"/>
                      </a:endParaRPr>
                    </a:p>
                  </a:txBody>
                  <a:tcPr marL="0" marR="0" marT="0" marB="0"/>
                </a:tc>
              </a:tr>
              <a:tr h="276860">
                <a:tc>
                  <a:txBody>
                    <a:bodyPr/>
                    <a:lstStyle/>
                    <a:p>
                      <a:pPr marL="342900" marR="0" lvl="0" indent="-342900" rtl="0">
                        <a:lnSpc>
                          <a:spcPct val="150000"/>
                        </a:lnSpc>
                        <a:spcBef>
                          <a:spcPts val="0"/>
                        </a:spcBef>
                        <a:spcAft>
                          <a:spcPts val="0"/>
                        </a:spcAft>
                        <a:buSzPts val="800"/>
                        <a:buFont typeface="Calibri"/>
                        <a:buAutoNum type="arabicPeriod" startAt="32"/>
                        <a:tabLst>
                          <a:tab pos="216535" algn="l"/>
                        </a:tabLst>
                      </a:pPr>
                      <a:r>
                        <a:rPr lang="tr-TR" sz="1400" spc="-10" dirty="0">
                          <a:effectLst/>
                        </a:rPr>
                        <a:t>Salt(sadece)</a:t>
                      </a:r>
                      <a:r>
                        <a:rPr lang="tr-TR" sz="1400" spc="-30" dirty="0">
                          <a:effectLst/>
                        </a:rPr>
                        <a:t> </a:t>
                      </a:r>
                      <a:r>
                        <a:rPr lang="tr-TR" sz="1400" spc="-10" dirty="0">
                          <a:effectLst/>
                        </a:rPr>
                        <a:t>düşünceye</a:t>
                      </a:r>
                      <a:r>
                        <a:rPr lang="tr-TR" sz="1400" spc="-30" dirty="0">
                          <a:effectLst/>
                        </a:rPr>
                        <a:t> </a:t>
                      </a:r>
                      <a:r>
                        <a:rPr lang="tr-TR" sz="1400" spc="-10" dirty="0">
                          <a:effectLst/>
                        </a:rPr>
                        <a:t>dayanır.</a:t>
                      </a:r>
                      <a:r>
                        <a:rPr lang="tr-TR" sz="1400" spc="-25" dirty="0">
                          <a:effectLst/>
                        </a:rPr>
                        <a:t> </a:t>
                      </a:r>
                      <a:r>
                        <a:rPr lang="tr-TR" sz="1400" spc="-10" dirty="0">
                          <a:effectLst/>
                        </a:rPr>
                        <a:t>(Düşünme</a:t>
                      </a:r>
                      <a:r>
                        <a:rPr lang="tr-TR" sz="1400" spc="-30" dirty="0">
                          <a:effectLst/>
                        </a:rPr>
                        <a:t> </a:t>
                      </a:r>
                      <a:r>
                        <a:rPr lang="tr-TR" sz="1400" spc="-10" dirty="0">
                          <a:effectLst/>
                        </a:rPr>
                        <a:t>etkinliğidir.)</a:t>
                      </a:r>
                      <a:endParaRPr lang="en-US" sz="1400" spc="-10" dirty="0">
                        <a:effectLst/>
                      </a:endParaRPr>
                    </a:p>
                    <a:p>
                      <a:pPr marL="342900" marR="0" lvl="0" indent="-342900">
                        <a:lnSpc>
                          <a:spcPct val="150000"/>
                        </a:lnSpc>
                        <a:spcBef>
                          <a:spcPts val="5"/>
                        </a:spcBef>
                        <a:spcAft>
                          <a:spcPts val="0"/>
                        </a:spcAft>
                        <a:buSzPts val="800"/>
                        <a:buFont typeface="Calibri"/>
                        <a:buAutoNum type="arabicPeriod" startAt="32"/>
                        <a:tabLst>
                          <a:tab pos="216535" algn="l"/>
                        </a:tabLst>
                      </a:pPr>
                      <a:r>
                        <a:rPr lang="tr-TR" sz="1400" spc="-10" dirty="0">
                          <a:effectLst/>
                        </a:rPr>
                        <a:t>Sistemli</a:t>
                      </a:r>
                      <a:r>
                        <a:rPr lang="tr-TR" sz="1400" spc="-15" dirty="0">
                          <a:effectLst/>
                        </a:rPr>
                        <a:t> </a:t>
                      </a:r>
                      <a:r>
                        <a:rPr lang="tr-TR" sz="1400" spc="-10" dirty="0">
                          <a:effectLst/>
                        </a:rPr>
                        <a:t>düşüncedir.</a:t>
                      </a:r>
                      <a:endParaRPr lang="en-US" sz="1400" spc="-10" dirty="0">
                        <a:effectLst/>
                        <a:latin typeface="Calibri"/>
                        <a:ea typeface="Calibri"/>
                        <a:cs typeface="Calibri"/>
                      </a:endParaRPr>
                    </a:p>
                  </a:txBody>
                  <a:tcPr marL="0" marR="0" marT="0" marB="0"/>
                </a:tc>
              </a:tr>
              <a:tr h="182245">
                <a:tc>
                  <a:txBody>
                    <a:bodyPr/>
                    <a:lstStyle/>
                    <a:p>
                      <a:pPr marL="69850" marR="0">
                        <a:lnSpc>
                          <a:spcPct val="150000"/>
                        </a:lnSpc>
                        <a:spcBef>
                          <a:spcPts val="5"/>
                        </a:spcBef>
                        <a:spcAft>
                          <a:spcPts val="0"/>
                        </a:spcAft>
                      </a:pPr>
                      <a:r>
                        <a:rPr lang="tr-TR" sz="1400" dirty="0">
                          <a:effectLst/>
                        </a:rPr>
                        <a:t>34.Şüpheci</a:t>
                      </a:r>
                      <a:r>
                        <a:rPr lang="tr-TR" sz="1400" spc="-30" dirty="0">
                          <a:effectLst/>
                        </a:rPr>
                        <a:t> </a:t>
                      </a:r>
                      <a:r>
                        <a:rPr lang="tr-TR" sz="1400" dirty="0">
                          <a:effectLst/>
                        </a:rPr>
                        <a:t>(kuşkucudur).</a:t>
                      </a:r>
                      <a:endParaRPr lang="en-US" sz="1400" dirty="0">
                        <a:effectLst/>
                        <a:latin typeface="Calibri"/>
                        <a:ea typeface="Calibri"/>
                        <a:cs typeface="Calibri"/>
                      </a:endParaRPr>
                    </a:p>
                  </a:txBody>
                  <a:tcPr marL="0" marR="0" marT="0" marB="0"/>
                </a:tc>
              </a:tr>
              <a:tr h="417195">
                <a:tc>
                  <a:txBody>
                    <a:bodyPr/>
                    <a:lstStyle/>
                    <a:p>
                      <a:pPr marL="342900" marR="0" lvl="0" indent="-342900" rtl="0">
                        <a:lnSpc>
                          <a:spcPct val="150000"/>
                        </a:lnSpc>
                        <a:spcBef>
                          <a:spcPts val="5"/>
                        </a:spcBef>
                        <a:spcAft>
                          <a:spcPts val="0"/>
                        </a:spcAft>
                        <a:buSzPts val="800"/>
                        <a:buFont typeface="Calibri"/>
                        <a:buAutoNum type="arabicPeriod" startAt="35"/>
                        <a:tabLst>
                          <a:tab pos="216535" algn="l"/>
                        </a:tabLst>
                      </a:pPr>
                      <a:r>
                        <a:rPr lang="tr-TR" sz="1400" spc="-10" dirty="0">
                          <a:effectLst/>
                        </a:rPr>
                        <a:t>Tutarlılık</a:t>
                      </a:r>
                      <a:r>
                        <a:rPr lang="tr-TR" sz="1400" spc="-20" dirty="0">
                          <a:effectLst/>
                        </a:rPr>
                        <a:t> </a:t>
                      </a:r>
                      <a:r>
                        <a:rPr lang="tr-TR" sz="1400" spc="-10" dirty="0">
                          <a:effectLst/>
                        </a:rPr>
                        <a:t>önemlidir.</a:t>
                      </a:r>
                      <a:endParaRPr lang="en-US" sz="1400" spc="-10" dirty="0">
                        <a:effectLst/>
                      </a:endParaRPr>
                    </a:p>
                    <a:p>
                      <a:pPr marL="342900" marR="0" lvl="0" indent="-342900">
                        <a:lnSpc>
                          <a:spcPct val="150000"/>
                        </a:lnSpc>
                        <a:spcBef>
                          <a:spcPts val="0"/>
                        </a:spcBef>
                        <a:spcAft>
                          <a:spcPts val="0"/>
                        </a:spcAft>
                        <a:buSzPts val="800"/>
                        <a:buFont typeface="Calibri"/>
                        <a:buAutoNum type="arabicPeriod" startAt="35"/>
                        <a:tabLst>
                          <a:tab pos="216535" algn="l"/>
                        </a:tabLst>
                      </a:pPr>
                      <a:r>
                        <a:rPr lang="tr-TR" sz="1400" spc="-10" dirty="0">
                          <a:effectLst/>
                        </a:rPr>
                        <a:t>Temellendirmeye</a:t>
                      </a:r>
                      <a:r>
                        <a:rPr lang="tr-TR" sz="1400" spc="-50" dirty="0">
                          <a:effectLst/>
                        </a:rPr>
                        <a:t> </a:t>
                      </a:r>
                      <a:r>
                        <a:rPr lang="tr-TR" sz="1400" spc="-10" dirty="0">
                          <a:effectLst/>
                        </a:rPr>
                        <a:t>(dayanaklılandırmaya)</a:t>
                      </a:r>
                      <a:r>
                        <a:rPr lang="tr-TR" sz="1400" spc="-20" dirty="0">
                          <a:effectLst/>
                        </a:rPr>
                        <a:t> </a:t>
                      </a:r>
                      <a:r>
                        <a:rPr lang="tr-TR" sz="1400" spc="-10" dirty="0">
                          <a:effectLst/>
                        </a:rPr>
                        <a:t>dayanır.</a:t>
                      </a:r>
                      <a:endParaRPr lang="en-US" sz="1400" spc="-10" dirty="0">
                        <a:effectLst/>
                      </a:endParaRPr>
                    </a:p>
                    <a:p>
                      <a:pPr marL="342900" marR="0" lvl="0" indent="-342900">
                        <a:lnSpc>
                          <a:spcPct val="150000"/>
                        </a:lnSpc>
                        <a:spcBef>
                          <a:spcPts val="5"/>
                        </a:spcBef>
                        <a:spcAft>
                          <a:spcPts val="0"/>
                        </a:spcAft>
                        <a:buSzPts val="800"/>
                        <a:buFont typeface="Calibri"/>
                        <a:buAutoNum type="arabicPeriod" startAt="35"/>
                        <a:tabLst>
                          <a:tab pos="216535" algn="l"/>
                        </a:tabLst>
                      </a:pPr>
                      <a:r>
                        <a:rPr lang="tr-TR" sz="1400" spc="-10" dirty="0">
                          <a:effectLst/>
                        </a:rPr>
                        <a:t>Tümelle</a:t>
                      </a:r>
                      <a:r>
                        <a:rPr lang="tr-TR" sz="1400" spc="-35" dirty="0">
                          <a:effectLst/>
                        </a:rPr>
                        <a:t> </a:t>
                      </a:r>
                      <a:r>
                        <a:rPr lang="tr-TR" sz="1400" spc="-10" dirty="0">
                          <a:effectLst/>
                        </a:rPr>
                        <a:t>ilgilenir</a:t>
                      </a:r>
                      <a:endParaRPr lang="en-US" sz="1400" spc="-10" dirty="0">
                        <a:effectLst/>
                        <a:latin typeface="Calibri"/>
                        <a:ea typeface="Calibri"/>
                        <a:cs typeface="Calibri"/>
                      </a:endParaRPr>
                    </a:p>
                  </a:txBody>
                  <a:tcPr marL="0" marR="0" marT="0" marB="0"/>
                </a:tc>
              </a:tr>
              <a:tr h="179070">
                <a:tc>
                  <a:txBody>
                    <a:bodyPr/>
                    <a:lstStyle/>
                    <a:p>
                      <a:pPr marL="69850" marR="0">
                        <a:lnSpc>
                          <a:spcPct val="200000"/>
                        </a:lnSpc>
                        <a:spcBef>
                          <a:spcPts val="5"/>
                        </a:spcBef>
                        <a:spcAft>
                          <a:spcPts val="0"/>
                        </a:spcAft>
                      </a:pPr>
                      <a:r>
                        <a:rPr lang="tr-TR" sz="1400" dirty="0">
                          <a:effectLst/>
                        </a:rPr>
                        <a:t>38.Uygun</a:t>
                      </a:r>
                      <a:r>
                        <a:rPr lang="tr-TR" sz="1400" spc="-25" dirty="0">
                          <a:effectLst/>
                        </a:rPr>
                        <a:t> </a:t>
                      </a:r>
                      <a:r>
                        <a:rPr lang="tr-TR" sz="1400" dirty="0">
                          <a:effectLst/>
                        </a:rPr>
                        <a:t>ortamlarda</a:t>
                      </a:r>
                      <a:r>
                        <a:rPr lang="tr-TR" sz="1400" spc="-30" dirty="0">
                          <a:effectLst/>
                        </a:rPr>
                        <a:t> </a:t>
                      </a:r>
                      <a:r>
                        <a:rPr lang="tr-TR" sz="1400" dirty="0">
                          <a:effectLst/>
                        </a:rPr>
                        <a:t>ortaya</a:t>
                      </a:r>
                      <a:r>
                        <a:rPr lang="tr-TR" sz="1400" spc="-5" dirty="0">
                          <a:effectLst/>
                        </a:rPr>
                        <a:t> </a:t>
                      </a:r>
                      <a:r>
                        <a:rPr lang="tr-TR" sz="1400" dirty="0">
                          <a:effectLst/>
                        </a:rPr>
                        <a:t>çıkar</a:t>
                      </a:r>
                      <a:r>
                        <a:rPr lang="tr-TR" sz="1400" dirty="0" smtClean="0">
                          <a:effectLst/>
                        </a:rPr>
                        <a:t>.</a:t>
                      </a:r>
                    </a:p>
                  </a:txBody>
                  <a:tcPr marL="0" marR="0" marT="0" marB="0"/>
                </a:tc>
              </a:tr>
              <a:tr h="179070">
                <a:tc>
                  <a:txBody>
                    <a:bodyPr/>
                    <a:lstStyle/>
                    <a:p>
                      <a:pPr marL="69850" marR="0">
                        <a:lnSpc>
                          <a:spcPct val="200000"/>
                        </a:lnSpc>
                        <a:spcBef>
                          <a:spcPts val="5"/>
                        </a:spcBef>
                        <a:spcAft>
                          <a:spcPts val="0"/>
                        </a:spcAft>
                      </a:pPr>
                      <a:r>
                        <a:rPr lang="tr-TR" sz="1400" dirty="0">
                          <a:effectLst/>
                        </a:rPr>
                        <a:t>39.Ürünlerini</a:t>
                      </a:r>
                      <a:r>
                        <a:rPr lang="tr-TR" sz="1400" spc="-20" dirty="0">
                          <a:effectLst/>
                        </a:rPr>
                        <a:t> </a:t>
                      </a:r>
                      <a:r>
                        <a:rPr lang="tr-TR" sz="1400" dirty="0">
                          <a:effectLst/>
                        </a:rPr>
                        <a:t>öğreti</a:t>
                      </a:r>
                      <a:r>
                        <a:rPr lang="tr-TR" sz="1400" spc="-15" dirty="0">
                          <a:effectLst/>
                        </a:rPr>
                        <a:t> </a:t>
                      </a:r>
                      <a:r>
                        <a:rPr lang="tr-TR" sz="1400" dirty="0">
                          <a:effectLst/>
                        </a:rPr>
                        <a:t>olarak</a:t>
                      </a:r>
                      <a:r>
                        <a:rPr lang="tr-TR" sz="1400" spc="-30" dirty="0">
                          <a:effectLst/>
                        </a:rPr>
                        <a:t> </a:t>
                      </a:r>
                      <a:r>
                        <a:rPr lang="tr-TR" sz="1400" dirty="0">
                          <a:effectLst/>
                        </a:rPr>
                        <a:t>ortaya</a:t>
                      </a:r>
                      <a:r>
                        <a:rPr lang="tr-TR" sz="1400" spc="-25" dirty="0">
                          <a:effectLst/>
                        </a:rPr>
                        <a:t> </a:t>
                      </a:r>
                      <a:r>
                        <a:rPr lang="tr-TR" sz="1400" dirty="0">
                          <a:effectLst/>
                        </a:rPr>
                        <a:t>koyar.</a:t>
                      </a:r>
                      <a:endParaRPr lang="en-US" sz="1400" dirty="0">
                        <a:effectLst/>
                        <a:latin typeface="Calibri"/>
                        <a:ea typeface="Calibri"/>
                        <a:cs typeface="Calibri"/>
                      </a:endParaRPr>
                    </a:p>
                  </a:txBody>
                  <a:tcPr marL="0" marR="0" marT="0" marB="0"/>
                </a:tc>
              </a:tr>
              <a:tr h="179070">
                <a:tc>
                  <a:txBody>
                    <a:bodyPr/>
                    <a:lstStyle/>
                    <a:p>
                      <a:pPr marL="69850" marR="0">
                        <a:lnSpc>
                          <a:spcPct val="200000"/>
                        </a:lnSpc>
                        <a:spcBef>
                          <a:spcPts val="5"/>
                        </a:spcBef>
                        <a:spcAft>
                          <a:spcPts val="0"/>
                        </a:spcAft>
                      </a:pPr>
                      <a:r>
                        <a:rPr lang="tr-TR" sz="1400" dirty="0">
                          <a:effectLst/>
                        </a:rPr>
                        <a:t>40.Varlığı</a:t>
                      </a:r>
                      <a:r>
                        <a:rPr lang="tr-TR" sz="1400" spc="-20" dirty="0">
                          <a:effectLst/>
                        </a:rPr>
                        <a:t> </a:t>
                      </a:r>
                      <a:r>
                        <a:rPr lang="tr-TR" sz="1400" dirty="0">
                          <a:effectLst/>
                        </a:rPr>
                        <a:t>bir</a:t>
                      </a:r>
                      <a:r>
                        <a:rPr lang="tr-TR" sz="1400" spc="-25" dirty="0">
                          <a:effectLst/>
                        </a:rPr>
                        <a:t> </a:t>
                      </a:r>
                      <a:r>
                        <a:rPr lang="tr-TR" sz="1400" dirty="0">
                          <a:effectLst/>
                        </a:rPr>
                        <a:t>bütün</a:t>
                      </a:r>
                      <a:r>
                        <a:rPr lang="tr-TR" sz="1400" spc="-25" dirty="0">
                          <a:effectLst/>
                        </a:rPr>
                        <a:t> </a:t>
                      </a:r>
                      <a:r>
                        <a:rPr lang="tr-TR" sz="1400" dirty="0">
                          <a:effectLst/>
                        </a:rPr>
                        <a:t>olarak</a:t>
                      </a:r>
                      <a:r>
                        <a:rPr lang="tr-TR" sz="1400" spc="-25" dirty="0">
                          <a:effectLst/>
                        </a:rPr>
                        <a:t> </a:t>
                      </a:r>
                      <a:r>
                        <a:rPr lang="tr-TR" sz="1400" dirty="0">
                          <a:effectLst/>
                        </a:rPr>
                        <a:t>ele alır.(Tümelle</a:t>
                      </a:r>
                      <a:r>
                        <a:rPr lang="tr-TR" sz="1400" spc="-20" dirty="0">
                          <a:effectLst/>
                        </a:rPr>
                        <a:t> </a:t>
                      </a:r>
                      <a:r>
                        <a:rPr lang="tr-TR" sz="1400" dirty="0">
                          <a:effectLst/>
                        </a:rPr>
                        <a:t>ilgilenir.)</a:t>
                      </a:r>
                      <a:endParaRPr lang="en-US" sz="1400" dirty="0">
                        <a:effectLst/>
                        <a:latin typeface="Calibri"/>
                        <a:ea typeface="Calibri"/>
                        <a:cs typeface="Calibri"/>
                      </a:endParaRPr>
                    </a:p>
                  </a:txBody>
                  <a:tcPr marL="0" marR="0" marT="0" marB="0"/>
                </a:tc>
              </a:tr>
              <a:tr h="139700">
                <a:tc>
                  <a:txBody>
                    <a:bodyPr/>
                    <a:lstStyle/>
                    <a:p>
                      <a:pPr marL="69850" marR="0">
                        <a:lnSpc>
                          <a:spcPct val="200000"/>
                        </a:lnSpc>
                        <a:spcBef>
                          <a:spcPts val="5"/>
                        </a:spcBef>
                        <a:spcAft>
                          <a:spcPts val="0"/>
                        </a:spcAft>
                      </a:pPr>
                      <a:r>
                        <a:rPr lang="tr-TR" sz="1400" dirty="0">
                          <a:effectLst/>
                        </a:rPr>
                        <a:t>41.Yaşam boyu</a:t>
                      </a:r>
                      <a:r>
                        <a:rPr lang="tr-TR" sz="1400" spc="-10" dirty="0">
                          <a:effectLst/>
                        </a:rPr>
                        <a:t> </a:t>
                      </a:r>
                      <a:r>
                        <a:rPr lang="tr-TR" sz="1400" dirty="0">
                          <a:effectLst/>
                        </a:rPr>
                        <a:t>devam</a:t>
                      </a:r>
                      <a:r>
                        <a:rPr lang="tr-TR" sz="1400" spc="10" dirty="0">
                          <a:effectLst/>
                        </a:rPr>
                        <a:t> </a:t>
                      </a:r>
                      <a:r>
                        <a:rPr lang="tr-TR" sz="1400" dirty="0">
                          <a:effectLst/>
                        </a:rPr>
                        <a:t>eden</a:t>
                      </a:r>
                      <a:r>
                        <a:rPr lang="tr-TR" sz="1400" spc="-35" dirty="0">
                          <a:effectLst/>
                        </a:rPr>
                        <a:t> </a:t>
                      </a:r>
                      <a:r>
                        <a:rPr lang="tr-TR" sz="1400" dirty="0">
                          <a:effectLst/>
                        </a:rPr>
                        <a:t>bir</a:t>
                      </a:r>
                      <a:r>
                        <a:rPr lang="tr-TR" sz="1400" spc="-25" dirty="0">
                          <a:effectLst/>
                        </a:rPr>
                        <a:t> </a:t>
                      </a:r>
                      <a:r>
                        <a:rPr lang="tr-TR" sz="1400" dirty="0">
                          <a:effectLst/>
                        </a:rPr>
                        <a:t>etkinliktir.</a:t>
                      </a:r>
                      <a:endParaRPr lang="en-US" sz="1400" dirty="0">
                        <a:effectLst/>
                        <a:latin typeface="Calibri"/>
                        <a:ea typeface="Calibri"/>
                        <a:cs typeface="Calibri"/>
                      </a:endParaRPr>
                    </a:p>
                  </a:txBody>
                  <a:tcPr marL="0" marR="0" marT="0" marB="0"/>
                </a:tc>
              </a:tr>
              <a:tr h="692944">
                <a:tc>
                  <a:txBody>
                    <a:bodyPr/>
                    <a:lstStyle/>
                    <a:p>
                      <a:pPr marL="69850" marR="0">
                        <a:lnSpc>
                          <a:spcPct val="200000"/>
                        </a:lnSpc>
                        <a:spcBef>
                          <a:spcPts val="5"/>
                        </a:spcBef>
                        <a:spcAft>
                          <a:spcPts val="0"/>
                        </a:spcAft>
                      </a:pPr>
                      <a:r>
                        <a:rPr lang="tr-TR" sz="1400" dirty="0">
                          <a:effectLst/>
                        </a:rPr>
                        <a:t>42.Zamanla</a:t>
                      </a:r>
                      <a:r>
                        <a:rPr lang="tr-TR" sz="1400" spc="-10" dirty="0">
                          <a:effectLst/>
                        </a:rPr>
                        <a:t> </a:t>
                      </a:r>
                      <a:r>
                        <a:rPr lang="tr-TR" sz="1400" dirty="0">
                          <a:effectLst/>
                        </a:rPr>
                        <a:t>alanları</a:t>
                      </a:r>
                      <a:r>
                        <a:rPr lang="tr-TR" sz="1400" spc="-20" dirty="0">
                          <a:effectLst/>
                        </a:rPr>
                        <a:t> </a:t>
                      </a:r>
                      <a:r>
                        <a:rPr lang="tr-TR" sz="1400" dirty="0">
                          <a:effectLst/>
                        </a:rPr>
                        <a:t>genişler.</a:t>
                      </a:r>
                      <a:endParaRPr lang="en-US" sz="14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212620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tr-TR" sz="3100" b="1" dirty="0"/>
              <a:t>FELSEFE NEDEN ANTİK YUNAN’DA DOĞDU?</a:t>
            </a:r>
            <a:r>
              <a:rPr lang="en-US" sz="3100" b="1" dirty="0"/>
              <a:t/>
            </a:r>
            <a:br>
              <a:rPr lang="en-US" sz="3100" b="1" dirty="0"/>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2485000"/>
              </p:ext>
            </p:extLst>
          </p:nvPr>
        </p:nvGraphicFramePr>
        <p:xfrm>
          <a:off x="304801" y="2286000"/>
          <a:ext cx="8610600" cy="3962400"/>
        </p:xfrm>
        <a:graphic>
          <a:graphicData uri="http://schemas.openxmlformats.org/drawingml/2006/table">
            <a:tbl>
              <a:tblPr firstRow="1" firstCol="1" lastRow="1" lastCol="1" bandRow="1" bandCol="1">
                <a:tableStyleId>{5C22544A-7EE6-4342-B048-85BDC9FD1C3A}</a:tableStyleId>
              </a:tblPr>
              <a:tblGrid>
                <a:gridCol w="4267199"/>
                <a:gridCol w="4343401"/>
              </a:tblGrid>
              <a:tr h="920911">
                <a:tc>
                  <a:txBody>
                    <a:bodyPr/>
                    <a:lstStyle/>
                    <a:p>
                      <a:pPr marL="69850" marR="506730">
                        <a:spcBef>
                          <a:spcPts val="0"/>
                        </a:spcBef>
                        <a:spcAft>
                          <a:spcPts val="0"/>
                        </a:spcAft>
                      </a:pPr>
                      <a:r>
                        <a:rPr lang="tr-TR" sz="1600" dirty="0">
                          <a:effectLst/>
                        </a:rPr>
                        <a:t>1)Zengin ticaret merkezi olması</a:t>
                      </a:r>
                      <a:r>
                        <a:rPr lang="tr-TR" sz="1600" spc="-195" dirty="0">
                          <a:effectLst/>
                        </a:rPr>
                        <a:t> </a:t>
                      </a:r>
                      <a:r>
                        <a:rPr lang="tr-TR" sz="1600" dirty="0">
                          <a:effectLst/>
                        </a:rPr>
                        <a:t>sebebiyle</a:t>
                      </a:r>
                      <a:endParaRPr lang="en-US" sz="1600" dirty="0">
                        <a:effectLst/>
                        <a:latin typeface="Calibri"/>
                        <a:ea typeface="Calibri"/>
                        <a:cs typeface="Calibri"/>
                      </a:endParaRPr>
                    </a:p>
                  </a:txBody>
                  <a:tcPr marL="0" marR="0" marT="0" marB="0"/>
                </a:tc>
                <a:tc>
                  <a:txBody>
                    <a:bodyPr/>
                    <a:lstStyle/>
                    <a:p>
                      <a:pPr marL="66675" marR="320675">
                        <a:spcBef>
                          <a:spcPts val="0"/>
                        </a:spcBef>
                        <a:spcAft>
                          <a:spcPts val="0"/>
                        </a:spcAft>
                      </a:pPr>
                      <a:r>
                        <a:rPr lang="tr-TR" sz="1600" dirty="0">
                          <a:effectLst/>
                        </a:rPr>
                        <a:t>Farklı kültürler bir araya gelebiliyordu.</a:t>
                      </a:r>
                      <a:r>
                        <a:rPr lang="tr-TR" sz="1600" spc="5" dirty="0">
                          <a:effectLst/>
                        </a:rPr>
                        <a:t> </a:t>
                      </a:r>
                      <a:r>
                        <a:rPr lang="tr-TR" sz="1600" dirty="0" smtClean="0">
                          <a:effectLst/>
                        </a:rPr>
                        <a:t>insanlar </a:t>
                      </a:r>
                      <a:r>
                        <a:rPr lang="tr-TR" sz="1600" dirty="0">
                          <a:effectLst/>
                        </a:rPr>
                        <a:t>aynı nesneye farklı ad verildiğini</a:t>
                      </a:r>
                      <a:r>
                        <a:rPr lang="tr-TR" sz="1600" spc="-195" dirty="0">
                          <a:effectLst/>
                        </a:rPr>
                        <a:t> </a:t>
                      </a:r>
                      <a:r>
                        <a:rPr lang="tr-TR" sz="1600" dirty="0">
                          <a:effectLst/>
                        </a:rPr>
                        <a:t>burada</a:t>
                      </a:r>
                      <a:r>
                        <a:rPr lang="tr-TR" sz="1600" spc="-25" dirty="0">
                          <a:effectLst/>
                        </a:rPr>
                        <a:t> </a:t>
                      </a:r>
                      <a:r>
                        <a:rPr lang="tr-TR" sz="1600" dirty="0">
                          <a:effectLst/>
                        </a:rPr>
                        <a:t>gördü</a:t>
                      </a:r>
                      <a:r>
                        <a:rPr lang="tr-TR" sz="1600" spc="15" dirty="0">
                          <a:effectLst/>
                        </a:rPr>
                        <a:t> </a:t>
                      </a:r>
                      <a:r>
                        <a:rPr lang="tr-TR" sz="1600" dirty="0">
                          <a:effectLst/>
                        </a:rPr>
                        <a:t>ve</a:t>
                      </a:r>
                      <a:r>
                        <a:rPr lang="tr-TR" sz="1600" spc="-10" dirty="0">
                          <a:effectLst/>
                        </a:rPr>
                        <a:t> </a:t>
                      </a:r>
                      <a:r>
                        <a:rPr lang="tr-TR" sz="1600" dirty="0">
                          <a:effectLst/>
                        </a:rPr>
                        <a:t>şaşırdı.</a:t>
                      </a:r>
                      <a:r>
                        <a:rPr lang="tr-TR" sz="1600" spc="-5" dirty="0">
                          <a:effectLst/>
                        </a:rPr>
                        <a:t> </a:t>
                      </a:r>
                      <a:r>
                        <a:rPr lang="tr-TR" sz="1600" dirty="0">
                          <a:effectLst/>
                        </a:rPr>
                        <a:t>MERAK</a:t>
                      </a:r>
                      <a:r>
                        <a:rPr lang="tr-TR" sz="1600" dirty="0" smtClean="0">
                          <a:effectLst/>
                        </a:rPr>
                        <a:t>)(</a:t>
                      </a:r>
                      <a:r>
                        <a:rPr lang="tr-TR" sz="1600" dirty="0">
                          <a:effectLst/>
                        </a:rPr>
                        <a:t>bir nesneyi nasıl </a:t>
                      </a:r>
                      <a:r>
                        <a:rPr lang="tr-TR" sz="1600" dirty="0" smtClean="0">
                          <a:effectLst/>
                        </a:rPr>
                        <a:t>aptıklarını </a:t>
                      </a:r>
                      <a:r>
                        <a:rPr lang="tr-TR" sz="1600" dirty="0">
                          <a:effectLst/>
                        </a:rPr>
                        <a:t>birbirlerine</a:t>
                      </a:r>
                      <a:r>
                        <a:rPr lang="tr-TR" sz="1600" spc="-190" dirty="0">
                          <a:effectLst/>
                        </a:rPr>
                        <a:t> </a:t>
                      </a:r>
                      <a:r>
                        <a:rPr lang="tr-TR" sz="1600" dirty="0">
                          <a:effectLst/>
                        </a:rPr>
                        <a:t>anlatılar,</a:t>
                      </a:r>
                      <a:r>
                        <a:rPr lang="tr-TR" sz="1600" spc="15" dirty="0">
                          <a:effectLst/>
                        </a:rPr>
                        <a:t> </a:t>
                      </a:r>
                      <a:r>
                        <a:rPr lang="tr-TR" sz="1600" dirty="0">
                          <a:effectLst/>
                        </a:rPr>
                        <a:t>bilgilerini</a:t>
                      </a:r>
                      <a:r>
                        <a:rPr lang="tr-TR" sz="1600" spc="-15" dirty="0">
                          <a:effectLst/>
                        </a:rPr>
                        <a:t> </a:t>
                      </a:r>
                      <a:r>
                        <a:rPr lang="tr-TR" sz="1600" dirty="0">
                          <a:effectLst/>
                        </a:rPr>
                        <a:t>paylaştılar.)</a:t>
                      </a:r>
                      <a:endParaRPr lang="en-US" sz="1600" dirty="0">
                        <a:effectLst/>
                        <a:latin typeface="Calibri"/>
                        <a:ea typeface="Calibri"/>
                        <a:cs typeface="Calibri"/>
                      </a:endParaRPr>
                    </a:p>
                  </a:txBody>
                  <a:tcPr marL="0" marR="0" marT="0" marB="0"/>
                </a:tc>
              </a:tr>
              <a:tr h="544005">
                <a:tc>
                  <a:txBody>
                    <a:bodyPr/>
                    <a:lstStyle/>
                    <a:p>
                      <a:pPr marL="69850" marR="203200">
                        <a:spcBef>
                          <a:spcPts val="5"/>
                        </a:spcBef>
                        <a:spcAft>
                          <a:spcPts val="0"/>
                        </a:spcAft>
                      </a:pPr>
                      <a:r>
                        <a:rPr lang="tr-TR" sz="1600" dirty="0">
                          <a:effectLst/>
                        </a:rPr>
                        <a:t>2)İnsanların refah düzeylerinin yüksek</a:t>
                      </a:r>
                      <a:r>
                        <a:rPr lang="tr-TR" sz="1600" spc="-190" dirty="0">
                          <a:effectLst/>
                        </a:rPr>
                        <a:t> </a:t>
                      </a:r>
                      <a:r>
                        <a:rPr lang="tr-TR" sz="1600" dirty="0">
                          <a:effectLst/>
                        </a:rPr>
                        <a:t>olmasından</a:t>
                      </a:r>
                      <a:r>
                        <a:rPr lang="tr-TR" sz="1600" spc="-15" dirty="0">
                          <a:effectLst/>
                        </a:rPr>
                        <a:t> </a:t>
                      </a:r>
                      <a:r>
                        <a:rPr lang="tr-TR" sz="1600" dirty="0">
                          <a:effectLst/>
                        </a:rPr>
                        <a:t>dolayı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DÜŞÜNMEK</a:t>
                      </a:r>
                      <a:r>
                        <a:rPr lang="tr-TR" sz="1600" spc="-20">
                          <a:effectLst/>
                        </a:rPr>
                        <a:t> </a:t>
                      </a:r>
                      <a:r>
                        <a:rPr lang="tr-TR" sz="1600">
                          <a:effectLst/>
                        </a:rPr>
                        <a:t>İÇİN</a:t>
                      </a:r>
                      <a:r>
                        <a:rPr lang="tr-TR" sz="1600" spc="-25">
                          <a:effectLst/>
                        </a:rPr>
                        <a:t> </a:t>
                      </a:r>
                      <a:r>
                        <a:rPr lang="tr-TR" sz="1600">
                          <a:effectLst/>
                        </a:rPr>
                        <a:t>BOŞ ZAMANLARI FAZLA</a:t>
                      </a:r>
                      <a:r>
                        <a:rPr lang="tr-TR" sz="1600" spc="-15">
                          <a:effectLst/>
                        </a:rPr>
                        <a:t> </a:t>
                      </a:r>
                      <a:r>
                        <a:rPr lang="tr-TR" sz="1600">
                          <a:effectLst/>
                        </a:rPr>
                        <a:t>ydı.</a:t>
                      </a:r>
                      <a:endParaRPr lang="en-US" sz="1600">
                        <a:effectLst/>
                      </a:endParaRPr>
                    </a:p>
                    <a:p>
                      <a:pPr marL="66675" marR="0">
                        <a:spcBef>
                          <a:spcPts val="5"/>
                        </a:spcBef>
                        <a:spcAft>
                          <a:spcPts val="0"/>
                        </a:spcAft>
                      </a:pPr>
                      <a:r>
                        <a:rPr lang="tr-TR" sz="1600">
                          <a:effectLst/>
                        </a:rPr>
                        <a:t>(geçim</a:t>
                      </a:r>
                      <a:r>
                        <a:rPr lang="tr-TR" sz="1600" spc="-10">
                          <a:effectLst/>
                        </a:rPr>
                        <a:t> </a:t>
                      </a:r>
                      <a:r>
                        <a:rPr lang="tr-TR" sz="1600">
                          <a:effectLst/>
                        </a:rPr>
                        <a:t>kaygıları</a:t>
                      </a:r>
                      <a:r>
                        <a:rPr lang="tr-TR" sz="1600" spc="-20">
                          <a:effectLst/>
                        </a:rPr>
                        <a:t> </a:t>
                      </a:r>
                      <a:r>
                        <a:rPr lang="tr-TR" sz="1600">
                          <a:effectLst/>
                        </a:rPr>
                        <a:t>yoktu)</a:t>
                      </a:r>
                      <a:endParaRPr lang="en-US" sz="1600">
                        <a:effectLst/>
                        <a:latin typeface="Calibri"/>
                        <a:ea typeface="Calibri"/>
                        <a:cs typeface="Calibri"/>
                      </a:endParaRPr>
                    </a:p>
                  </a:txBody>
                  <a:tcPr marL="0" marR="0" marT="0" marB="0"/>
                </a:tc>
              </a:tr>
              <a:tr h="566323">
                <a:tc>
                  <a:txBody>
                    <a:bodyPr/>
                    <a:lstStyle/>
                    <a:p>
                      <a:pPr marL="69850" marR="707390">
                        <a:spcBef>
                          <a:spcPts val="5"/>
                        </a:spcBef>
                        <a:spcAft>
                          <a:spcPts val="0"/>
                        </a:spcAft>
                      </a:pPr>
                      <a:r>
                        <a:rPr lang="tr-TR" sz="1600" dirty="0">
                          <a:effectLst/>
                        </a:rPr>
                        <a:t>3)Demokratik yönetimlerin</a:t>
                      </a:r>
                      <a:r>
                        <a:rPr lang="tr-TR" sz="1600" spc="-190" dirty="0">
                          <a:effectLst/>
                        </a:rPr>
                        <a:t> </a:t>
                      </a:r>
                      <a:r>
                        <a:rPr lang="tr-TR" sz="1600" dirty="0">
                          <a:effectLst/>
                        </a:rPr>
                        <a:t>bulunmasından</a:t>
                      </a:r>
                      <a:r>
                        <a:rPr lang="tr-TR" sz="1600" spc="-20" dirty="0">
                          <a:effectLst/>
                        </a:rPr>
                        <a:t> </a:t>
                      </a:r>
                      <a:r>
                        <a:rPr lang="tr-TR" sz="1600" dirty="0">
                          <a:effectLst/>
                        </a:rPr>
                        <a:t>dolayı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dirty="0">
                          <a:effectLst/>
                        </a:rPr>
                        <a:t>ÖZGÜR</a:t>
                      </a:r>
                      <a:r>
                        <a:rPr lang="tr-TR" sz="1600" spc="-30" dirty="0">
                          <a:effectLst/>
                        </a:rPr>
                        <a:t> </a:t>
                      </a:r>
                      <a:r>
                        <a:rPr lang="tr-TR" sz="1600" dirty="0">
                          <a:effectLst/>
                        </a:rPr>
                        <a:t>DÜŞÜNCE</a:t>
                      </a:r>
                      <a:r>
                        <a:rPr lang="tr-TR" sz="1600" spc="-5" dirty="0">
                          <a:effectLst/>
                        </a:rPr>
                        <a:t> </a:t>
                      </a:r>
                      <a:r>
                        <a:rPr lang="tr-TR" sz="1600" dirty="0">
                          <a:effectLst/>
                        </a:rPr>
                        <a:t>VE</a:t>
                      </a:r>
                      <a:r>
                        <a:rPr lang="tr-TR" sz="1600" spc="-5" dirty="0">
                          <a:effectLst/>
                        </a:rPr>
                        <a:t> </a:t>
                      </a:r>
                      <a:r>
                        <a:rPr lang="tr-TR" sz="1600" dirty="0">
                          <a:effectLst/>
                        </a:rPr>
                        <a:t>HOŞGÖRÜLÜ</a:t>
                      </a:r>
                      <a:r>
                        <a:rPr lang="tr-TR" sz="1600" spc="-15" dirty="0">
                          <a:effectLst/>
                        </a:rPr>
                        <a:t> </a:t>
                      </a:r>
                      <a:r>
                        <a:rPr lang="tr-TR" sz="1600" dirty="0" smtClean="0">
                          <a:effectLst/>
                        </a:rPr>
                        <a:t>ORTAMI vardır</a:t>
                      </a:r>
                      <a:r>
                        <a:rPr lang="tr-TR" sz="1600" dirty="0">
                          <a:effectLst/>
                        </a:rPr>
                        <a:t>.</a:t>
                      </a:r>
                      <a:endParaRPr lang="en-US" sz="1600" dirty="0">
                        <a:effectLst/>
                        <a:latin typeface="Calibri"/>
                        <a:ea typeface="Calibri"/>
                        <a:cs typeface="Calibri"/>
                      </a:endParaRPr>
                    </a:p>
                  </a:txBody>
                  <a:tcPr marL="0" marR="0" marT="0" marB="0"/>
                </a:tc>
              </a:tr>
              <a:tr h="548654">
                <a:tc>
                  <a:txBody>
                    <a:bodyPr/>
                    <a:lstStyle/>
                    <a:p>
                      <a:pPr marL="69850" marR="105410">
                        <a:spcBef>
                          <a:spcPts val="5"/>
                        </a:spcBef>
                        <a:spcAft>
                          <a:spcPts val="0"/>
                        </a:spcAft>
                      </a:pPr>
                      <a:r>
                        <a:rPr lang="tr-TR" sz="1600" dirty="0">
                          <a:effectLst/>
                        </a:rPr>
                        <a:t>4) Antik Yunan’dakiler mitolojiyle evreni</a:t>
                      </a:r>
                      <a:r>
                        <a:rPr lang="tr-TR" sz="1600" spc="-190" dirty="0">
                          <a:effectLst/>
                        </a:rPr>
                        <a:t> </a:t>
                      </a:r>
                      <a:r>
                        <a:rPr lang="tr-TR" sz="1600" dirty="0">
                          <a:effectLst/>
                        </a:rPr>
                        <a:t>açıklamaya</a:t>
                      </a:r>
                      <a:r>
                        <a:rPr lang="tr-TR" sz="1600" spc="-30" dirty="0">
                          <a:effectLst/>
                        </a:rPr>
                        <a:t> </a:t>
                      </a:r>
                      <a:r>
                        <a:rPr lang="tr-TR" sz="1600" dirty="0">
                          <a:effectLst/>
                        </a:rPr>
                        <a:t>çalışmaları</a:t>
                      </a:r>
                      <a:r>
                        <a:rPr lang="tr-TR" sz="1600" spc="10" dirty="0">
                          <a:effectLst/>
                        </a:rPr>
                        <a:t> </a:t>
                      </a:r>
                      <a:r>
                        <a:rPr lang="tr-TR" sz="1600" dirty="0">
                          <a:effectLst/>
                        </a:rPr>
                        <a:t>yetersiz</a:t>
                      </a:r>
                      <a:r>
                        <a:rPr lang="tr-TR" sz="1600" spc="-25" dirty="0">
                          <a:effectLst/>
                        </a:rPr>
                        <a:t> </a:t>
                      </a:r>
                      <a:r>
                        <a:rPr lang="tr-TR" sz="1600" dirty="0">
                          <a:effectLst/>
                        </a:rPr>
                        <a:t>kalmıştı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Thales</a:t>
                      </a:r>
                      <a:r>
                        <a:rPr lang="tr-TR" sz="1600" spc="-25">
                          <a:effectLst/>
                        </a:rPr>
                        <a:t> </a:t>
                      </a:r>
                      <a:r>
                        <a:rPr lang="tr-TR" sz="1600">
                          <a:effectLst/>
                        </a:rPr>
                        <a:t>evreni</a:t>
                      </a:r>
                      <a:r>
                        <a:rPr lang="tr-TR" sz="1600" spc="-15">
                          <a:effectLst/>
                        </a:rPr>
                        <a:t> </a:t>
                      </a:r>
                      <a:r>
                        <a:rPr lang="tr-TR" sz="1600">
                          <a:effectLst/>
                        </a:rPr>
                        <a:t>AKILLA</a:t>
                      </a:r>
                      <a:r>
                        <a:rPr lang="tr-TR" sz="1600" spc="-5">
                          <a:effectLst/>
                        </a:rPr>
                        <a:t> </a:t>
                      </a:r>
                      <a:r>
                        <a:rPr lang="tr-TR" sz="1600">
                          <a:effectLst/>
                        </a:rPr>
                        <a:t>açıklamaya</a:t>
                      </a:r>
                      <a:r>
                        <a:rPr lang="tr-TR" sz="1600" spc="-10">
                          <a:effectLst/>
                        </a:rPr>
                        <a:t> </a:t>
                      </a:r>
                      <a:r>
                        <a:rPr lang="tr-TR" sz="1600">
                          <a:effectLst/>
                        </a:rPr>
                        <a:t>çalışmıştır.</a:t>
                      </a:r>
                      <a:endParaRPr lang="en-US" sz="1600">
                        <a:effectLst/>
                        <a:latin typeface="Calibri"/>
                        <a:ea typeface="Calibri"/>
                        <a:cs typeface="Calibri"/>
                      </a:endParaRPr>
                    </a:p>
                  </a:txBody>
                  <a:tcPr marL="0" marR="0" marT="0" marB="0"/>
                </a:tc>
              </a:tr>
              <a:tr h="1328058">
                <a:tc>
                  <a:txBody>
                    <a:bodyPr/>
                    <a:lstStyle/>
                    <a:p>
                      <a:pPr marL="69850" marR="90805">
                        <a:spcBef>
                          <a:spcPts val="0"/>
                        </a:spcBef>
                        <a:spcAft>
                          <a:spcPts val="0"/>
                        </a:spcAft>
                      </a:pPr>
                      <a:r>
                        <a:rPr lang="tr-TR" sz="1600" dirty="0" smtClean="0">
                          <a:effectLst/>
                        </a:rPr>
                        <a:t>5)Hayatlarını </a:t>
                      </a:r>
                      <a:r>
                        <a:rPr lang="tr-TR" sz="1600" dirty="0">
                          <a:effectLst/>
                        </a:rPr>
                        <a:t>kolaylaştırmak için değil</a:t>
                      </a:r>
                      <a:r>
                        <a:rPr lang="tr-TR" sz="1600" spc="5" dirty="0">
                          <a:effectLst/>
                        </a:rPr>
                        <a:t> </a:t>
                      </a:r>
                      <a:r>
                        <a:rPr lang="tr-TR" sz="1600" dirty="0">
                          <a:effectLst/>
                        </a:rPr>
                        <a:t>(Nil nehri etrafında geometri ve</a:t>
                      </a:r>
                      <a:r>
                        <a:rPr lang="tr-TR" sz="1600" spc="5" dirty="0">
                          <a:effectLst/>
                        </a:rPr>
                        <a:t> </a:t>
                      </a:r>
                      <a:r>
                        <a:rPr lang="tr-TR" sz="1600" dirty="0" smtClean="0">
                          <a:effectLst/>
                        </a:rPr>
                        <a:t>astronomiyi</a:t>
                      </a:r>
                      <a:r>
                        <a:rPr lang="tr-TR" sz="1600" dirty="0">
                          <a:effectLst/>
                        </a:rPr>
                        <a:t>, Mısır’da mumyalamayla tıp</a:t>
                      </a:r>
                      <a:r>
                        <a:rPr lang="tr-TR" sz="1600" spc="-190" dirty="0">
                          <a:effectLst/>
                        </a:rPr>
                        <a:t> </a:t>
                      </a:r>
                      <a:r>
                        <a:rPr lang="tr-TR" sz="1600" dirty="0">
                          <a:effectLst/>
                        </a:rPr>
                        <a:t>bilimini, Sümerliler yazıyı hayatları</a:t>
                      </a:r>
                      <a:r>
                        <a:rPr lang="tr-TR" sz="1600" spc="5" dirty="0">
                          <a:effectLst/>
                        </a:rPr>
                        <a:t> </a:t>
                      </a:r>
                      <a:r>
                        <a:rPr lang="tr-TR" sz="1600" dirty="0">
                          <a:effectLst/>
                        </a:rPr>
                        <a:t>kolaylaşsın</a:t>
                      </a:r>
                      <a:r>
                        <a:rPr lang="tr-TR" sz="1600" spc="-20" dirty="0">
                          <a:effectLst/>
                        </a:rPr>
                        <a:t> </a:t>
                      </a:r>
                      <a:r>
                        <a:rPr lang="tr-TR" sz="1600" dirty="0">
                          <a:effectLst/>
                        </a:rPr>
                        <a:t>diye</a:t>
                      </a:r>
                      <a:r>
                        <a:rPr lang="tr-TR" sz="1600" spc="-10" dirty="0">
                          <a:effectLst/>
                        </a:rPr>
                        <a:t> </a:t>
                      </a:r>
                      <a:r>
                        <a:rPr lang="tr-TR" sz="1600" dirty="0">
                          <a:effectLst/>
                        </a:rPr>
                        <a:t>buldular.)</a:t>
                      </a:r>
                      <a:endParaRPr lang="en-US" sz="1600" dirty="0">
                        <a:effectLst/>
                        <a:latin typeface="Calibri"/>
                        <a:ea typeface="Calibri"/>
                        <a:cs typeface="Calibri"/>
                      </a:endParaRPr>
                    </a:p>
                  </a:txBody>
                  <a:tcPr marL="0" marR="0" marT="0" marB="0"/>
                </a:tc>
                <a:tc>
                  <a:txBody>
                    <a:bodyPr/>
                    <a:lstStyle/>
                    <a:p>
                      <a:pPr marL="66675" marR="795655">
                        <a:spcBef>
                          <a:spcPts val="0"/>
                        </a:spcBef>
                        <a:spcAft>
                          <a:spcPts val="0"/>
                        </a:spcAft>
                      </a:pPr>
                      <a:r>
                        <a:rPr lang="tr-TR" sz="1600" dirty="0">
                          <a:effectLst/>
                        </a:rPr>
                        <a:t>BİLMEK İçin araştırdılar.</a:t>
                      </a:r>
                      <a:r>
                        <a:rPr lang="tr-TR" sz="1600" spc="5" dirty="0">
                          <a:effectLst/>
                        </a:rPr>
                        <a:t> </a:t>
                      </a:r>
                      <a:r>
                        <a:rPr lang="tr-TR" sz="1600" dirty="0">
                          <a:effectLst/>
                        </a:rPr>
                        <a:t>Hayatları</a:t>
                      </a:r>
                      <a:r>
                        <a:rPr lang="tr-TR" sz="1600" spc="-5" dirty="0">
                          <a:effectLst/>
                        </a:rPr>
                        <a:t> </a:t>
                      </a:r>
                      <a:r>
                        <a:rPr lang="tr-TR" sz="1600" dirty="0">
                          <a:effectLst/>
                        </a:rPr>
                        <a:t>kolaylaşsın</a:t>
                      </a:r>
                      <a:r>
                        <a:rPr lang="tr-TR" sz="1600" spc="-35" dirty="0">
                          <a:effectLst/>
                        </a:rPr>
                        <a:t> </a:t>
                      </a:r>
                      <a:r>
                        <a:rPr lang="tr-TR" sz="1600" dirty="0">
                          <a:effectLst/>
                        </a:rPr>
                        <a:t>diye</a:t>
                      </a:r>
                      <a:r>
                        <a:rPr lang="tr-TR" sz="1600" spc="-10" dirty="0">
                          <a:effectLst/>
                        </a:rPr>
                        <a:t> </a:t>
                      </a:r>
                      <a:r>
                        <a:rPr lang="tr-TR" sz="1600" dirty="0" smtClean="0">
                          <a:effectLst/>
                        </a:rPr>
                        <a:t>değil.Hayatlarına </a:t>
                      </a:r>
                      <a:r>
                        <a:rPr lang="tr-TR" sz="1600" dirty="0">
                          <a:effectLst/>
                        </a:rPr>
                        <a:t>anlam katmak için, evreni</a:t>
                      </a:r>
                      <a:r>
                        <a:rPr lang="tr-TR" sz="1600" spc="-190" dirty="0">
                          <a:effectLst/>
                        </a:rPr>
                        <a:t> </a:t>
                      </a:r>
                      <a:r>
                        <a:rPr lang="tr-TR" sz="1600" dirty="0">
                          <a:effectLst/>
                        </a:rPr>
                        <a:t>açıklamak</a:t>
                      </a:r>
                      <a:r>
                        <a:rPr lang="tr-TR" sz="1600" spc="-20" dirty="0">
                          <a:effectLst/>
                        </a:rPr>
                        <a:t> </a:t>
                      </a:r>
                      <a:r>
                        <a:rPr lang="tr-TR" sz="1600" dirty="0">
                          <a:effectLst/>
                        </a:rPr>
                        <a:t>için.</a:t>
                      </a:r>
                      <a:endParaRPr lang="en-US" sz="1600" dirty="0">
                        <a:effectLst/>
                        <a:latin typeface="Calibri"/>
                        <a:ea typeface="Calibri"/>
                        <a:cs typeface="Calibri"/>
                      </a:endParaRPr>
                    </a:p>
                  </a:txBody>
                  <a:tcPr marL="0" marR="0" marT="0" marB="0"/>
                </a:tc>
              </a:tr>
            </a:tbl>
          </a:graphicData>
        </a:graphic>
      </p:graphicFrame>
      <p:sp>
        <p:nvSpPr>
          <p:cNvPr id="5" name="Rectangle 1"/>
          <p:cNvSpPr>
            <a:spLocks noChangeArrowheads="1"/>
          </p:cNvSpPr>
          <p:nvPr/>
        </p:nvSpPr>
        <p:spPr bwMode="auto">
          <a:xfrm>
            <a:off x="990600" y="1533610"/>
            <a:ext cx="73914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9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Felsefe tarihindeki ilk filozof </a:t>
            </a:r>
            <a:r>
              <a:rPr kumimoji="0" lang="tr-TR" altLang="en-US" sz="9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THALES</a:t>
            </a:r>
            <a:r>
              <a:rPr kumimoji="0" lang="tr-TR" altLang="en-US" sz="9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’tir(MÖ 624–MÖ 546</a:t>
            </a:r>
            <a:r>
              <a:rPr kumimoji="0" lang="tr-TR" altLang="en-US" sz="900" b="0" i="0" u="none" strike="noStrike" cap="none" normalizeH="0" baseline="0" dirty="0" smtClean="0">
                <a:ln>
                  <a:noFill/>
                </a:ln>
                <a:solidFill>
                  <a:srgbClr val="545454"/>
                </a:solidFill>
                <a:effectLst/>
                <a:latin typeface="Arial" pitchFamily="34" charset="0"/>
                <a:ea typeface="Calibri" pitchFamily="34" charset="0"/>
                <a:cs typeface="Calibri" pitchFamily="34" charset="0"/>
              </a:rPr>
              <a:t>)</a:t>
            </a:r>
            <a:r>
              <a:rPr kumimoji="0" lang="tr-TR" altLang="en-US" sz="9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Kendisi İonnalı (Milet)dır. Evrenin nasıl var olduğunu açıklamaya çalışmış. Bunu yaparken mitoloji (tanrı bilimi) den yararlanmamıştır. Çünkü mitoloji akılsal değil, uydurmadır. Ona göre evren “SU”dan türemiştir. İnsan, hayvan, canlı yaşamı için çok önemli olduğundan bu sonuca varmıştır.</a:t>
            </a:r>
            <a:endParaRPr kumimoji="0" lang="tr-TR"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5374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pPr lvl="0" indent="173038" fontAlgn="base">
              <a:spcAft>
                <a:spcPct val="0"/>
              </a:spcAft>
            </a:pPr>
            <a:r>
              <a:rPr lang="tr-TR" altLang="en-US" sz="3100" b="1" dirty="0">
                <a:latin typeface="Arial" pitchFamily="34" charset="0"/>
                <a:ea typeface="Calibri" pitchFamily="34" charset="0"/>
                <a:cs typeface="Calibri" pitchFamily="34" charset="0"/>
              </a:rPr>
              <a:t>FELSEFENİN 3 ANA DİSİPLİNİ VARDIR</a:t>
            </a:r>
            <a:br>
              <a:rPr lang="tr-TR" altLang="en-US" sz="3100" b="1" dirty="0">
                <a:latin typeface="Arial" pitchFamily="34" charset="0"/>
                <a:ea typeface="Calibri" pitchFamily="34" charset="0"/>
                <a:cs typeface="Calibri" pitchFamily="34" charset="0"/>
              </a:rPr>
            </a:br>
            <a:r>
              <a:rPr lang="tr-TR" altLang="en-US" sz="3100" dirty="0">
                <a:latin typeface="Arial" pitchFamily="34" charset="0"/>
                <a:ea typeface="Calibri" pitchFamily="34" charset="0"/>
                <a:cs typeface="Calibri" pitchFamily="34" charset="0"/>
              </a:rPr>
              <a:t>(günümüze bu problemle gelmiştir. 3 başlıkta toplayabiliriz.)</a:t>
            </a:r>
            <a:r>
              <a:rPr lang="en-US" altLang="en-US" sz="6000" dirty="0">
                <a:latin typeface="Arial" pitchFamily="34" charset="0"/>
                <a:cs typeface="Arial" pitchFamily="34" charset="0"/>
              </a:rPr>
              <a:t/>
            </a:r>
            <a:br>
              <a:rPr lang="en-US" altLang="en-US" sz="6000" dirty="0">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7152305"/>
              </p:ext>
            </p:extLst>
          </p:nvPr>
        </p:nvGraphicFramePr>
        <p:xfrm>
          <a:off x="609601" y="1828800"/>
          <a:ext cx="7772400" cy="3121406"/>
        </p:xfrm>
        <a:graphic>
          <a:graphicData uri="http://schemas.openxmlformats.org/drawingml/2006/table">
            <a:tbl>
              <a:tblPr firstRow="1" firstCol="1" lastRow="1" lastCol="1" bandRow="1" bandCol="1">
                <a:tableStyleId>{5C22544A-7EE6-4342-B048-85BDC9FD1C3A}</a:tableStyleId>
              </a:tblPr>
              <a:tblGrid>
                <a:gridCol w="1904999"/>
                <a:gridCol w="2133600"/>
                <a:gridCol w="3733801"/>
              </a:tblGrid>
              <a:tr h="417195">
                <a:tc>
                  <a:txBody>
                    <a:bodyPr/>
                    <a:lstStyle/>
                    <a:p>
                      <a:pPr marL="389890" marR="345440" algn="ctr">
                        <a:spcBef>
                          <a:spcPts val="5"/>
                        </a:spcBef>
                        <a:spcAft>
                          <a:spcPts val="0"/>
                        </a:spcAft>
                      </a:pPr>
                      <a:r>
                        <a:rPr lang="tr-TR" sz="1200" dirty="0">
                          <a:effectLst/>
                        </a:rPr>
                        <a:t>Varlık felsefesi</a:t>
                      </a:r>
                      <a:r>
                        <a:rPr lang="tr-TR" sz="1200" spc="-190" dirty="0">
                          <a:effectLst/>
                        </a:rPr>
                        <a:t> </a:t>
                      </a:r>
                      <a:r>
                        <a:rPr lang="tr-TR" sz="1200" dirty="0">
                          <a:effectLst/>
                        </a:rPr>
                        <a:t>(Ontoloji)</a:t>
                      </a:r>
                      <a:endParaRPr lang="en-US" sz="1200" dirty="0">
                        <a:effectLst/>
                      </a:endParaRPr>
                    </a:p>
                    <a:p>
                      <a:pPr marL="389890" marR="345440" algn="ctr">
                        <a:lnSpc>
                          <a:spcPts val="985"/>
                        </a:lnSpc>
                        <a:spcBef>
                          <a:spcPts val="0"/>
                        </a:spcBef>
                        <a:spcAft>
                          <a:spcPts val="0"/>
                        </a:spcAft>
                      </a:pPr>
                      <a:r>
                        <a:rPr lang="tr-TR" sz="1200" dirty="0">
                          <a:effectLst/>
                        </a:rPr>
                        <a:t>(var</a:t>
                      </a:r>
                      <a:r>
                        <a:rPr lang="tr-TR" sz="1200" spc="-15" dirty="0">
                          <a:effectLst/>
                        </a:rPr>
                        <a:t> </a:t>
                      </a:r>
                      <a:r>
                        <a:rPr lang="tr-TR" sz="1200" dirty="0">
                          <a:effectLst/>
                        </a:rPr>
                        <a:t>–</a:t>
                      </a:r>
                      <a:r>
                        <a:rPr lang="tr-TR" sz="1200" spc="-5" dirty="0">
                          <a:effectLst/>
                        </a:rPr>
                        <a:t> </a:t>
                      </a:r>
                      <a:r>
                        <a:rPr lang="tr-TR" sz="1200" dirty="0">
                          <a:effectLst/>
                        </a:rPr>
                        <a:t>yok)</a:t>
                      </a:r>
                      <a:endParaRPr lang="en-US" sz="1200" dirty="0">
                        <a:effectLst/>
                        <a:latin typeface="Calibri"/>
                        <a:ea typeface="Calibri"/>
                        <a:cs typeface="Calibri"/>
                      </a:endParaRPr>
                    </a:p>
                  </a:txBody>
                  <a:tcPr marL="0" marR="0" marT="0" marB="0"/>
                </a:tc>
                <a:tc>
                  <a:txBody>
                    <a:bodyPr/>
                    <a:lstStyle/>
                    <a:p>
                      <a:pPr marL="389255" marR="373380" indent="20955">
                        <a:spcBef>
                          <a:spcPts val="5"/>
                        </a:spcBef>
                        <a:spcAft>
                          <a:spcPts val="0"/>
                        </a:spcAft>
                      </a:pPr>
                      <a:r>
                        <a:rPr lang="tr-TR" sz="1200" dirty="0">
                          <a:effectLst/>
                        </a:rPr>
                        <a:t>Bilgi felsefesi</a:t>
                      </a:r>
                      <a:r>
                        <a:rPr lang="tr-TR" sz="1200" spc="-190" dirty="0">
                          <a:effectLst/>
                        </a:rPr>
                        <a:t> </a:t>
                      </a:r>
                      <a:r>
                        <a:rPr lang="tr-TR" sz="1200" dirty="0">
                          <a:effectLst/>
                        </a:rPr>
                        <a:t>(Epistemoloji)</a:t>
                      </a:r>
                      <a:endParaRPr lang="en-US" sz="1200" dirty="0">
                        <a:effectLst/>
                      </a:endParaRPr>
                    </a:p>
                    <a:p>
                      <a:pPr marL="355600" marR="0">
                        <a:lnSpc>
                          <a:spcPts val="985"/>
                        </a:lnSpc>
                        <a:spcBef>
                          <a:spcPts val="0"/>
                        </a:spcBef>
                        <a:spcAft>
                          <a:spcPts val="0"/>
                        </a:spcAft>
                      </a:pPr>
                      <a:r>
                        <a:rPr lang="tr-TR" sz="1200" dirty="0">
                          <a:effectLst/>
                        </a:rPr>
                        <a:t>(doğru</a:t>
                      </a:r>
                      <a:r>
                        <a:rPr lang="tr-TR" sz="1200" spc="-25" dirty="0">
                          <a:effectLst/>
                        </a:rPr>
                        <a:t> </a:t>
                      </a:r>
                      <a:r>
                        <a:rPr lang="tr-TR" sz="1200" dirty="0">
                          <a:effectLst/>
                        </a:rPr>
                        <a:t>–</a:t>
                      </a:r>
                      <a:r>
                        <a:rPr lang="tr-TR" sz="1200" spc="5" dirty="0">
                          <a:effectLst/>
                        </a:rPr>
                        <a:t> </a:t>
                      </a:r>
                      <a:r>
                        <a:rPr lang="tr-TR" sz="1200" dirty="0">
                          <a:effectLst/>
                        </a:rPr>
                        <a:t>yanlış)</a:t>
                      </a:r>
                      <a:endParaRPr lang="en-US" sz="1200" dirty="0">
                        <a:effectLst/>
                        <a:latin typeface="Calibri"/>
                        <a:ea typeface="Calibri"/>
                        <a:cs typeface="Calibri"/>
                      </a:endParaRPr>
                    </a:p>
                  </a:txBody>
                  <a:tcPr marL="0" marR="0" marT="0" marB="0"/>
                </a:tc>
                <a:tc>
                  <a:txBody>
                    <a:bodyPr/>
                    <a:lstStyle/>
                    <a:p>
                      <a:pPr marL="541655" marR="446405" indent="-85725">
                        <a:spcBef>
                          <a:spcPts val="5"/>
                        </a:spcBef>
                        <a:spcAft>
                          <a:spcPts val="0"/>
                        </a:spcAft>
                      </a:pPr>
                      <a:r>
                        <a:rPr lang="tr-TR" sz="2000">
                          <a:effectLst/>
                        </a:rPr>
                        <a:t>Değer felsefesi</a:t>
                      </a:r>
                      <a:r>
                        <a:rPr lang="tr-TR" sz="2000" spc="-190">
                          <a:effectLst/>
                        </a:rPr>
                        <a:t> </a:t>
                      </a:r>
                      <a:r>
                        <a:rPr lang="tr-TR" sz="2000">
                          <a:effectLst/>
                        </a:rPr>
                        <a:t>(Aksiyoloji)</a:t>
                      </a:r>
                      <a:endParaRPr lang="en-US" sz="2000">
                        <a:effectLst/>
                        <a:latin typeface="Calibri"/>
                        <a:ea typeface="Calibri"/>
                        <a:cs typeface="Calibri"/>
                      </a:endParaRPr>
                    </a:p>
                  </a:txBody>
                  <a:tcPr marL="0" marR="0" marT="0" marB="0"/>
                </a:tc>
              </a:tr>
              <a:tr h="340995">
                <a:tc rowSpan="4">
                  <a:txBody>
                    <a:bodyPr/>
                    <a:lstStyle/>
                    <a:p>
                      <a:pPr marL="0" marR="0">
                        <a:spcBef>
                          <a:spcPts val="0"/>
                        </a:spcBef>
                        <a:spcAft>
                          <a:spcPts val="0"/>
                        </a:spcAft>
                      </a:pPr>
                      <a:r>
                        <a:rPr lang="tr-TR" sz="2000" dirty="0">
                          <a:effectLst/>
                        </a:rPr>
                        <a:t> </a:t>
                      </a:r>
                      <a:endParaRPr lang="en-US" sz="2000" dirty="0">
                        <a:effectLst/>
                        <a:latin typeface="Calibri"/>
                        <a:ea typeface="Calibri"/>
                        <a:cs typeface="Calibri"/>
                      </a:endParaRPr>
                    </a:p>
                  </a:txBody>
                  <a:tcPr marL="0" marR="0" marT="0" marB="0"/>
                </a:tc>
                <a:tc rowSpan="4">
                  <a:txBody>
                    <a:bodyPr/>
                    <a:lstStyle/>
                    <a:p>
                      <a:pPr marL="383540" marR="0">
                        <a:spcBef>
                          <a:spcPts val="5"/>
                        </a:spcBef>
                        <a:spcAft>
                          <a:spcPts val="0"/>
                        </a:spcAft>
                      </a:pPr>
                      <a:r>
                        <a:rPr lang="tr-TR" sz="2000" dirty="0">
                          <a:effectLst/>
                        </a:rPr>
                        <a:t>Bilim Felsefesi</a:t>
                      </a:r>
                      <a:endParaRPr lang="en-US" sz="2000" dirty="0">
                        <a:effectLst/>
                        <a:latin typeface="Calibri"/>
                        <a:ea typeface="Calibri"/>
                        <a:cs typeface="Calibri"/>
                      </a:endParaRPr>
                    </a:p>
                  </a:txBody>
                  <a:tcPr marL="0" marR="0" marT="0" marB="0"/>
                </a:tc>
                <a:tc>
                  <a:txBody>
                    <a:bodyPr/>
                    <a:lstStyle/>
                    <a:p>
                      <a:pPr marL="553720" marR="452120" indent="-91440">
                        <a:spcBef>
                          <a:spcPts val="5"/>
                        </a:spcBef>
                        <a:spcAft>
                          <a:spcPts val="0"/>
                        </a:spcAft>
                      </a:pPr>
                      <a:r>
                        <a:rPr lang="tr-TR" sz="2000">
                          <a:effectLst/>
                        </a:rPr>
                        <a:t>Ahlak felsefesi</a:t>
                      </a:r>
                      <a:r>
                        <a:rPr lang="tr-TR" sz="2000" spc="-190">
                          <a:effectLst/>
                        </a:rPr>
                        <a:t> </a:t>
                      </a:r>
                      <a:r>
                        <a:rPr lang="tr-TR" sz="2000">
                          <a:effectLst/>
                        </a:rPr>
                        <a:t>(iyi –</a:t>
                      </a:r>
                      <a:r>
                        <a:rPr lang="tr-TR" sz="2000" spc="-10">
                          <a:effectLst/>
                        </a:rPr>
                        <a:t> </a:t>
                      </a:r>
                      <a:r>
                        <a:rPr lang="tr-TR" sz="2000">
                          <a:effectLst/>
                        </a:rPr>
                        <a:t>kötü)</a:t>
                      </a:r>
                      <a:endParaRPr lang="en-US" sz="2000">
                        <a:effectLst/>
                        <a:latin typeface="Calibri"/>
                        <a:ea typeface="Calibri"/>
                        <a:cs typeface="Calibri"/>
                      </a:endParaRPr>
                    </a:p>
                  </a:txBody>
                  <a:tcPr marL="0" marR="0" marT="0" marB="0"/>
                </a:tc>
              </a:tr>
              <a:tr h="340995">
                <a:tc vMerge="1">
                  <a:txBody>
                    <a:bodyPr/>
                    <a:lstStyle/>
                    <a:p>
                      <a:endParaRPr lang="en-US"/>
                    </a:p>
                  </a:txBody>
                  <a:tcPr/>
                </a:tc>
                <a:tc vMerge="1">
                  <a:txBody>
                    <a:bodyPr/>
                    <a:lstStyle/>
                    <a:p>
                      <a:endParaRPr lang="en-US"/>
                    </a:p>
                  </a:txBody>
                  <a:tcPr/>
                </a:tc>
                <a:tc>
                  <a:txBody>
                    <a:bodyPr/>
                    <a:lstStyle/>
                    <a:p>
                      <a:pPr marL="455930" marR="454025" indent="60960">
                        <a:spcBef>
                          <a:spcPts val="5"/>
                        </a:spcBef>
                        <a:spcAft>
                          <a:spcPts val="0"/>
                        </a:spcAft>
                      </a:pPr>
                      <a:r>
                        <a:rPr lang="tr-TR" sz="2000">
                          <a:effectLst/>
                        </a:rPr>
                        <a:t>Din felsefesi</a:t>
                      </a:r>
                      <a:r>
                        <a:rPr lang="tr-TR" sz="2000" spc="5">
                          <a:effectLst/>
                        </a:rPr>
                        <a:t> </a:t>
                      </a:r>
                      <a:r>
                        <a:rPr lang="tr-TR" sz="2000">
                          <a:effectLst/>
                        </a:rPr>
                        <a:t>(sevap-</a:t>
                      </a:r>
                      <a:r>
                        <a:rPr lang="tr-TR" sz="2000" spc="-45">
                          <a:effectLst/>
                        </a:rPr>
                        <a:t> </a:t>
                      </a:r>
                      <a:r>
                        <a:rPr lang="tr-TR" sz="2000">
                          <a:effectLst/>
                        </a:rPr>
                        <a:t>günah)</a:t>
                      </a:r>
                      <a:endParaRPr lang="en-US" sz="2000">
                        <a:effectLst/>
                        <a:latin typeface="Calibri"/>
                        <a:ea typeface="Calibri"/>
                        <a:cs typeface="Calibri"/>
                      </a:endParaRPr>
                    </a:p>
                  </a:txBody>
                  <a:tcPr marL="0" marR="0" marT="0" marB="0"/>
                </a:tc>
              </a:tr>
              <a:tr h="340995">
                <a:tc vMerge="1">
                  <a:txBody>
                    <a:bodyPr/>
                    <a:lstStyle/>
                    <a:p>
                      <a:endParaRPr lang="en-US"/>
                    </a:p>
                  </a:txBody>
                  <a:tcPr/>
                </a:tc>
                <a:tc vMerge="1">
                  <a:txBody>
                    <a:bodyPr/>
                    <a:lstStyle/>
                    <a:p>
                      <a:endParaRPr lang="en-US"/>
                    </a:p>
                  </a:txBody>
                  <a:tcPr/>
                </a:tc>
                <a:tc>
                  <a:txBody>
                    <a:bodyPr/>
                    <a:lstStyle/>
                    <a:p>
                      <a:pPr marL="465455" marR="450850">
                        <a:spcBef>
                          <a:spcPts val="5"/>
                        </a:spcBef>
                        <a:spcAft>
                          <a:spcPts val="0"/>
                        </a:spcAft>
                      </a:pPr>
                      <a:r>
                        <a:rPr lang="tr-TR" sz="2000">
                          <a:effectLst/>
                        </a:rPr>
                        <a:t>Sanat felsefesi</a:t>
                      </a:r>
                      <a:r>
                        <a:rPr lang="tr-TR" sz="2000" spc="-190">
                          <a:effectLst/>
                        </a:rPr>
                        <a:t> </a:t>
                      </a:r>
                      <a:r>
                        <a:rPr lang="tr-TR" sz="2000">
                          <a:effectLst/>
                        </a:rPr>
                        <a:t>(güzel</a:t>
                      </a:r>
                      <a:r>
                        <a:rPr lang="tr-TR" sz="2000" spc="-5">
                          <a:effectLst/>
                        </a:rPr>
                        <a:t> </a:t>
                      </a:r>
                      <a:r>
                        <a:rPr lang="tr-TR" sz="2000">
                          <a:effectLst/>
                        </a:rPr>
                        <a:t>–</a:t>
                      </a:r>
                      <a:r>
                        <a:rPr lang="tr-TR" sz="2000" spc="-20">
                          <a:effectLst/>
                        </a:rPr>
                        <a:t> </a:t>
                      </a:r>
                      <a:r>
                        <a:rPr lang="tr-TR" sz="2000">
                          <a:effectLst/>
                        </a:rPr>
                        <a:t>çirkin)</a:t>
                      </a:r>
                      <a:endParaRPr lang="en-US" sz="2000">
                        <a:effectLst/>
                        <a:latin typeface="Calibri"/>
                        <a:ea typeface="Calibri"/>
                        <a:cs typeface="Calibri"/>
                      </a:endParaRPr>
                    </a:p>
                  </a:txBody>
                  <a:tcPr marL="0" marR="0" marT="0" marB="0"/>
                </a:tc>
              </a:tr>
              <a:tr h="1068451">
                <a:tc vMerge="1">
                  <a:txBody>
                    <a:bodyPr/>
                    <a:lstStyle/>
                    <a:p>
                      <a:endParaRPr lang="en-US"/>
                    </a:p>
                  </a:txBody>
                  <a:tcPr/>
                </a:tc>
                <a:tc vMerge="1">
                  <a:txBody>
                    <a:bodyPr/>
                    <a:lstStyle/>
                    <a:p>
                      <a:endParaRPr lang="en-US"/>
                    </a:p>
                  </a:txBody>
                  <a:tcPr/>
                </a:tc>
                <a:tc>
                  <a:txBody>
                    <a:bodyPr/>
                    <a:lstStyle/>
                    <a:p>
                      <a:pPr marL="257810" marR="252095" indent="173355">
                        <a:spcBef>
                          <a:spcPts val="5"/>
                        </a:spcBef>
                        <a:spcAft>
                          <a:spcPts val="0"/>
                        </a:spcAft>
                      </a:pPr>
                      <a:r>
                        <a:rPr lang="tr-TR" sz="2000" dirty="0">
                          <a:effectLst/>
                        </a:rPr>
                        <a:t>Siyaset felsefesi</a:t>
                      </a:r>
                      <a:r>
                        <a:rPr lang="tr-TR" sz="2000" spc="5" dirty="0">
                          <a:effectLst/>
                        </a:rPr>
                        <a:t> </a:t>
                      </a:r>
                      <a:r>
                        <a:rPr lang="tr-TR" sz="2000" dirty="0">
                          <a:effectLst/>
                        </a:rPr>
                        <a:t>(yasal</a:t>
                      </a:r>
                      <a:r>
                        <a:rPr lang="tr-TR" sz="2000" spc="-10" dirty="0">
                          <a:effectLst/>
                        </a:rPr>
                        <a:t> </a:t>
                      </a:r>
                      <a:r>
                        <a:rPr lang="tr-TR" sz="2000" dirty="0">
                          <a:effectLst/>
                        </a:rPr>
                        <a:t>–</a:t>
                      </a:r>
                      <a:r>
                        <a:rPr lang="tr-TR" sz="2000" spc="-20" dirty="0">
                          <a:effectLst/>
                        </a:rPr>
                        <a:t> </a:t>
                      </a:r>
                      <a:r>
                        <a:rPr lang="tr-TR" sz="2000" dirty="0">
                          <a:effectLst/>
                        </a:rPr>
                        <a:t>yasal</a:t>
                      </a:r>
                      <a:r>
                        <a:rPr lang="tr-TR" sz="2000" spc="-10" dirty="0">
                          <a:effectLst/>
                        </a:rPr>
                        <a:t> </a:t>
                      </a:r>
                      <a:r>
                        <a:rPr lang="tr-TR" sz="2000" dirty="0">
                          <a:effectLst/>
                        </a:rPr>
                        <a:t>olmayan)</a:t>
                      </a:r>
                      <a:endParaRPr lang="en-US" sz="20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3308535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tr-TR" dirty="0"/>
              <a:t>İlk Çağ’da evren nasıl meydana geldi diyerek Varlık felsefesi yapıldı Sonra Bilgi nasıl elde edilir konusu üzerine Bilgi felsefesine yönelindi</a:t>
            </a:r>
            <a:endParaRPr lang="en-US" dirty="0"/>
          </a:p>
          <a:p>
            <a:r>
              <a:rPr lang="tr-TR" dirty="0"/>
              <a:t>Sonrasında insan değerleri (hala devam etmekte) problem haline dönüştü…</a:t>
            </a:r>
            <a:endParaRPr lang="en-US" dirty="0"/>
          </a:p>
          <a:p>
            <a:r>
              <a:rPr lang="tr-TR" dirty="0"/>
              <a:t> </a:t>
            </a:r>
            <a:endParaRPr lang="en-US" dirty="0"/>
          </a:p>
          <a:p>
            <a:endParaRPr lang="en-US" dirty="0"/>
          </a:p>
        </p:txBody>
      </p:sp>
    </p:spTree>
    <p:extLst>
      <p:ext uri="{BB962C8B-B14F-4D97-AF65-F5344CB8AC3E}">
        <p14:creationId xmlns:p14="http://schemas.microsoft.com/office/powerpoint/2010/main" val="4219643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2598</TotalTime>
  <Words>1998</Words>
  <Application>Microsoft Office PowerPoint</Application>
  <PresentationFormat>On-screen Show (4:3)</PresentationFormat>
  <Paragraphs>226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Felsefe Tarihi</vt:lpstr>
      <vt:lpstr>Hikme nedir</vt:lpstr>
      <vt:lpstr>FİLOZOF KİMDİR ???.. </vt:lpstr>
      <vt:lpstr>Dil</vt:lpstr>
      <vt:lpstr>FELSEFİ DÜŞÜNCENİN ÖZELLİKLERİ </vt:lpstr>
      <vt:lpstr>PowerPoint Presentation</vt:lpstr>
      <vt:lpstr> FELSEFE NEDEN ANTİK YUNAN’DA DOĞDU?  </vt:lpstr>
      <vt:lpstr>FELSEFENİN 3 ANA DİSİPLİNİ VARDIR (günümüze bu problemle gelmiştir. 3 başlıkta toplayabiliriz.) </vt:lpstr>
      <vt:lpstr>PowerPoint Presentation</vt:lpstr>
      <vt:lpstr>PowerPoint Presentation</vt:lpstr>
      <vt:lpstr>PowerPoint Presentation</vt:lpstr>
      <vt:lpstr> FELSEFEYE GİRİŞ </vt:lpstr>
      <vt:lpstr>Felsefenin Doğuşu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Tarihi</dc:title>
  <dc:creator>High Tech</dc:creator>
  <cp:lastModifiedBy>High Tech</cp:lastModifiedBy>
  <cp:revision>23</cp:revision>
  <dcterms:created xsi:type="dcterms:W3CDTF">2006-08-16T00:00:00Z</dcterms:created>
  <dcterms:modified xsi:type="dcterms:W3CDTF">2022-10-30T05:17:15Z</dcterms:modified>
</cp:coreProperties>
</file>