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32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476" y="-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BB9F-D8D4-41E4-BBF7-9B6B2DBC7E6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112FFAC-32F6-4E67-AFA3-AC6C7CB8FCD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84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BB9F-D8D4-41E4-BBF7-9B6B2DBC7E6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FFAC-32F6-4E67-AFA3-AC6C7CB8FCD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68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BB9F-D8D4-41E4-BBF7-9B6B2DBC7E6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FFAC-32F6-4E67-AFA3-AC6C7CB8FCD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37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BB9F-D8D4-41E4-BBF7-9B6B2DBC7E6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FFAC-32F6-4E67-AFA3-AC6C7CB8FCD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47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BB9F-D8D4-41E4-BBF7-9B6B2DBC7E6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FFAC-32F6-4E67-AFA3-AC6C7CB8FCD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26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BB9F-D8D4-41E4-BBF7-9B6B2DBC7E6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FFAC-32F6-4E67-AFA3-AC6C7CB8FCD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81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BB9F-D8D4-41E4-BBF7-9B6B2DBC7E6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FFAC-32F6-4E67-AFA3-AC6C7CB8FCD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01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BB9F-D8D4-41E4-BBF7-9B6B2DBC7E6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FFAC-32F6-4E67-AFA3-AC6C7CB8FCD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96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BB9F-D8D4-41E4-BBF7-9B6B2DBC7E6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FFAC-32F6-4E67-AFA3-AC6C7CB8F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5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BB9F-D8D4-41E4-BBF7-9B6B2DBC7E6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FFAC-32F6-4E67-AFA3-AC6C7CB8FCD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24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6E0BB9F-D8D4-41E4-BBF7-9B6B2DBC7E6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FFAC-32F6-4E67-AFA3-AC6C7CB8FCD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15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0BB9F-D8D4-41E4-BBF7-9B6B2DBC7E6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112FFAC-32F6-4E67-AFA3-AC6C7CB8FCD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15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8-l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9-l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10-l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11-l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12-l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13-l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14-l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15-l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16-l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17-l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t-rk-dilinin-tarihi-geli-imi-l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18-l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19-l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20-l.jp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21-l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22-l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23-l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24-l.jp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25-l.jp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26-l.jp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27-l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28-l.jp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29-l.jp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30-l.jp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28-l.jp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29-l.jpg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30-l.jpg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31-l.jpg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32-l.jpg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33-l.jpg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34-l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2-l.jpg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35-l.jpg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36-l.jpg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37-l.jpg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38-l.jpg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39-l.jpg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40-l.jpg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41-l.jpg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42-l.jpg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43-l.jpg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44-l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3-l.jpg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45-l.jpg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46-l.jpg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47-l.jpg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48-l.jpg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49-l.jpg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50-l.jpg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51-l.jpg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52-l.jpg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53-l.jpg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54-l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4-l.jpg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55-l.jpg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56-l.jpg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57-l.jpg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5-l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6-l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636949/slide7-l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53FE1-F452-7A63-8A57-0BE74E746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11237"/>
          </a:xfrm>
        </p:spPr>
        <p:txBody>
          <a:bodyPr/>
          <a:lstStyle/>
          <a:p>
            <a:pPr algn="ctr"/>
            <a:r>
              <a:rPr lang="tr-TR" dirty="0"/>
              <a:t>Türk Dili Tarihi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439C8A-1BD9-8AB2-AAA1-940BF930A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383971"/>
            <a:ext cx="8791575" cy="2873829"/>
          </a:xfrm>
        </p:spPr>
        <p:txBody>
          <a:bodyPr>
            <a:noAutofit/>
          </a:bodyPr>
          <a:lstStyle/>
          <a:p>
            <a:pPr algn="ctr"/>
            <a:r>
              <a:rPr lang="tr-TR" sz="3600" dirty="0"/>
              <a:t>Türk Dili Bölümü</a:t>
            </a:r>
          </a:p>
          <a:p>
            <a:pPr algn="ctr"/>
            <a:r>
              <a:rPr lang="tr-TR" sz="3600" dirty="0"/>
              <a:t>Yüksek Lisans Programı2023-2024</a:t>
            </a:r>
          </a:p>
          <a:p>
            <a:pPr algn="ctr"/>
            <a:r>
              <a:rPr lang="tr-TR" sz="3600" dirty="0"/>
              <a:t>Ders Programı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892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6AAAF-4131-20A8-A878-C0650906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8"/>
              </a:rPr>
              <a:t>Azeri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8"/>
              </a:rPr>
              <a:t>Türkçesi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8"/>
              </a:rPr>
              <a:t>,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8"/>
              </a:rPr>
              <a:t>OsmanlıTürkçesi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2A517-3C88-0061-DF0D-CA446BF70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zamanla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daire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meydana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Bunlardan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Azeri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Anadolu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Oğuzcası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diğeri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Oğuzcasıdır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Oğuzcaları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asırlarda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küçük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mevcut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olmamış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yavaş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yavaş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genişleyerek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ancak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17.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dairelerini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meydana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getirmiştir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58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468B5-D07D-BDC0-F055-D861BB82B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Bununla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beraber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arada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yine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iki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yazı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dili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olacak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kadar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9"/>
              </a:rPr>
              <a:t> fark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83CD9-5BA7-A134-5238-81873FDA8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mevcut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değildir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her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ikisi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ayni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şiveye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şivesine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dayandıkları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Azeri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OsmanlıTürkçeleri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ancak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kardeş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dairesi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sayılabilirler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Esasen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Oğuzcası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arasındaki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şivede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konuşma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devamlı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kültür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edebiyatının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tesiri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altında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Azeri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sahasında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OsmanlıTürkçe’sinden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konuşma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dilindeki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mukayese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edilemeyecek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az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göstermiştir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80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1B40-12BB-BC9A-7DA3-BD7AC6CF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0"/>
              </a:rPr>
              <a:t>Azeri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0"/>
              </a:rPr>
              <a:t>ve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0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0"/>
              </a:rPr>
              <a:t>OsmanlıTürkçeleri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0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0"/>
              </a:rPr>
              <a:t>arasında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0"/>
              </a:rPr>
              <a:t>,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0"/>
              </a:rPr>
              <a:t>daha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0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0"/>
              </a:rPr>
              <a:t>çok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0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0"/>
              </a:rPr>
              <a:t>şivede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D9C-CAE8-A9E7-7B35-EBA9D6588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ayrılığın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sebeplerini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Oğuzcasına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şivelerinin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bilhassa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zaman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zaman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kuzeyden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Kıpçak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yaptığı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İlhanlılardan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Moğol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izlerinde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lâzımdır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Bunlardan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birincisi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Oğuzcasını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Oğuzcasından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biraz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yapmış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ikincisi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Azeri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Moğol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asıllı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bırakmıştır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08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E926-43FC-2E06-1916-6D9ABC955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1"/>
              </a:rPr>
              <a:t>Bilhassa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1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1"/>
              </a:rPr>
              <a:t>konuşma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1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1"/>
              </a:rPr>
              <a:t>dili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1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1"/>
              </a:rPr>
              <a:t>bakımından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1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1"/>
              </a:rPr>
              <a:t>birbirinden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1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1"/>
              </a:rPr>
              <a:t>farklı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1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1"/>
              </a:rPr>
              <a:t>olan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349A3-FCDE-0CFB-799C-F46BD0C06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Azeri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OsmanlıTürkçe’si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arasındaki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başlıca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ayrılıklar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başındaki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b-m,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içindeki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q-ġ, h, ilk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hecedeki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e-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başındaki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t-d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akkuzatif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fiil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çekim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etrafında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toplanır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ayrılıklar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konuşma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kaldığı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aksedenlerin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ancak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Azeri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görülebildiği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Azeri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sahasında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yetişen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başlıca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edebî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şahsiyetlerin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bulunduğu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17.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asırdan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önce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doğu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Oğuzcaları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kayda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değer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bulunmadığı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OğuzTürkçe’siyazı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altında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bütün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teşkil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ederler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80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F4D89-D0AA-EFCD-048D-1F6387C6A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2"/>
              </a:rPr>
              <a:t>Batı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2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2"/>
              </a:rPr>
              <a:t>Türkçesinin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2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2"/>
              </a:rPr>
              <a:t>Gelişmesi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BBE19-0FCF-6A3C-8D32-701499AFC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marR="0" lvl="0" indent="-342900" algn="just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12"/>
              <a:tabLst>
                <a:tab pos="457200" algn="l"/>
              </a:tabLst>
            </a:pP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•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yedi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asırlık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hayatında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merhaleler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merhaleler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seyri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çeşitli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safhalardır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Gerçekten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seyri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bugüne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muhtelif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değişiklikler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göstermiştir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İç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gösterdiği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değişiklikler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kök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eklerde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ses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değişiklikleri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olup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doğrudan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doğruya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Türkçe’nintabiî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ilgilidir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çeşitli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safhalar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bünyesi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ilgili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olmayıp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karışan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aldığı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değişik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görünüşlerden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ibarettir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861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4C197-7902-A1B8-324F-A25791DE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3"/>
              </a:rPr>
              <a:t>Demek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3"/>
              </a:rPr>
              <a:t> ki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3"/>
              </a:rPr>
              <a:t>Batı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3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3"/>
              </a:rPr>
              <a:t>Türkçe’sindeTürkçe’den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3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3"/>
              </a:rPr>
              <a:t>başka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3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3"/>
              </a:rPr>
              <a:t>bir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3"/>
              </a:rPr>
              <a:t> 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97D02-3009-AA1F-A0FA-CE887B0BC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marR="0" lvl="0" indent="-342900" algn="just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12"/>
              <a:tabLst>
                <a:tab pos="457200" algn="l"/>
              </a:tabLst>
            </a:pP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çeşitli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terkiplerdir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Türklerin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İslam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kültürü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çerçevesine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girmeleri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dolayısıyla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sokulan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Eski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Türkçeden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yeni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dilleri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istilâya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istilâ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bilhassa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korkunç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göstererek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kaç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âdeta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tanınmaz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getirmiştir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60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3716-08F5-20D7-64F4-A61192B28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4"/>
              </a:rPr>
              <a:t>Arapça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4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4"/>
              </a:rPr>
              <a:t>ve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4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4"/>
              </a:rPr>
              <a:t>Farsça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4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4"/>
              </a:rPr>
              <a:t>unsurların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4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4"/>
              </a:rPr>
              <a:t>Batı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4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4"/>
              </a:rPr>
              <a:t>Türkçe’si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4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4"/>
              </a:rPr>
              <a:t>içindeki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A00D9-51A4-55C3-72EA-0D5DE6FCF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marR="0" lvl="0" indent="-342900" algn="just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12"/>
              <a:tabLst>
                <a:tab pos="457200" algn="l"/>
              </a:tabLst>
            </a:pP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durumu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yedi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boyunca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hep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ayni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çeşitli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safhalar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göstermiştir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sebeple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hem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hem de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birbirinden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kaç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var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demektir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•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İşte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13.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günümüze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Türklerinin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ola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gelmiş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değişiklikler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devreye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• 1. Eski Anadolu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• 2.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• 3. Türkiye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51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632E3-E36F-6ADE-E16C-D8896ED2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5"/>
              </a:rPr>
              <a:t>Eski Anadolu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5"/>
              </a:rPr>
              <a:t>Türkçesi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5DAF9-80A5-71C3-CA9A-A0B7FAEC6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• Eski Anadolu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13, 14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15.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asırlardaki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teşkil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Eski Anadolu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bilhassa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kendisinden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farklıdır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oluş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kuruluş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olur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Eski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bağlayan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bağlar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henüz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kendisini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iyice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hissettirmektedir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gördüğümüz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henüz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Eski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Türkçedeki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izlerini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taşımaktadırlar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48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D824-B688-77BD-D699-5DAEB4D1F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6"/>
              </a:rPr>
              <a:t>Eski Anadolu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6"/>
              </a:rPr>
              <a:t>Türkçe’si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6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6"/>
              </a:rPr>
              <a:t>bir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6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6"/>
              </a:rPr>
              <a:t>taraftan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6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6"/>
              </a:rPr>
              <a:t>böylece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6"/>
              </a:rPr>
              <a:t> Eski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CECFF-5060-B582-38F3-0DDFF25E6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16"/>
              <a:tabLst>
                <a:tab pos="457200" algn="l"/>
              </a:tabLst>
            </a:pP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izlerini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taşırken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diğer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taraftan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köklerde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eklerde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ses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ayrılıkları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göstermek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suretiyle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biraz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durum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arzeder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Öyle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mevcut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değişiklikler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değişikliklerdir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yalnız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devrelere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ayırırsak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Eski Anadolu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ayırmamız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icap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Eski Anadolu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Türkçe’sindenOsmanlıcanın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devirlerine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taşan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bariz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yoktur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953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9EDF7-1580-ADAA-C91F-AD30B66BD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7"/>
              </a:rPr>
              <a:t>Eski Anadolu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7"/>
              </a:rPr>
              <a:t>Türkçe’si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7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7"/>
              </a:rPr>
              <a:t>yabancı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7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7"/>
              </a:rPr>
              <a:t>unsurlar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7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7"/>
              </a:rPr>
              <a:t>bakımından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FFBA0-B4F7-CC4B-F44D-7E658DAE8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16"/>
              <a:tabLst>
                <a:tab pos="457200" algn="l"/>
              </a:tabLst>
            </a:pP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denilebilir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temiz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devridir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Türkçe’yeArapça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girmeğe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başlamıştır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kesifliğini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yavaş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yavaş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arttırmış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ancak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sonlarında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geniş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istilâ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başlangıcı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hâlini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alarak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Osmanlıcanın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doğuşunu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hazırlamıştır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Eski Anadolu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metinlerinde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henüz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fazla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olmadığı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gibi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sonlarına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doğru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henüz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açık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basit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durumdadır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manzum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mensur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metinler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oldukça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fark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9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6AF70-0B4D-1E24-EB32-BFFFDC9E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t rk dilinin tarihi geli imi"/>
              </a:rPr>
              <a:t>Türk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t rk dilinin tarihi geli imi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t rk dilinin tarihi geli imi"/>
              </a:rPr>
              <a:t>Dilinin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t rk dilinin tarihi geli imi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t rk dilinin tarihi geli imi"/>
              </a:rPr>
              <a:t>Tarihi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t rk dilinin tarihi geli imi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t rk dilinin tarihi geli imi"/>
              </a:rPr>
              <a:t>Gelişimi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C0FA3-E0E0-8923-781C-E42538974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Türkyazı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geçen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Orhun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Âbidelerinin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metinleridir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metinler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şüphesiz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Türkyazı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değildir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Çünkü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Orhun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Âbidelerindeki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teşekkül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etmiş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değil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işlenmiş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karşımıza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çıkmaktadır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bakımdan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Türkyazı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başlangıcını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geçen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metinlerden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öncelere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çıkarmak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gerekir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Türkyazı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sekizinci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asırdan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sonraki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gelişmesi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mukayese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edilerek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tahmin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yürütülürse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57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83CE-C1F3-9519-942F-8208F733B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Gittikçe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artan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yabancı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kelime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ve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terkipler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daha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8"/>
              </a:rPr>
              <a:t>çok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9EBDD-C10E-CF2C-7115-4F01CA881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16"/>
              <a:tabLst>
                <a:tab pos="457200" algn="l"/>
              </a:tabLst>
            </a:pP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görülür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temiz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sonunda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bile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bilhassa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terkiplerden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mümkün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olduğu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kalmıştır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15.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ortalarına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doğru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ikinci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Murat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geniş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kültür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hamlesinin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ifadesi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meydana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getirilen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telif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tercüme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eserin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bunu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açıkça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göstermektedir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Farsçanın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tesirinde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vezin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zaruretleri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yüzünden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duruluk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muhafaza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edilememiş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Türkçe’deki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bitmeden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15.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asırda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basit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olsa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adam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akıllı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çoğalmış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sarmıştır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yüzden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ikinci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yarısı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Osmanlıcanın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temelini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onun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başlangıcını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teşkil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Eski Anadolu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Türkçe’siTürkçe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hususiyetleri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devrini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ancak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Osmanlıcanın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başlarında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tamamlamıştır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64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D7FE-A465-D5DE-235B-DA94FEF8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9"/>
              </a:rPr>
              <a:t>Eski Anadolu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9"/>
              </a:rPr>
              <a:t>Türkçesinin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9"/>
              </a:rPr>
              <a:t>cümle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9"/>
              </a:rPr>
              <a:t>yapısı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19"/>
              </a:rPr>
              <a:t>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51D4D-67E1-61B5-B75D-278B1C64B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başlangıçtan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bugüne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hep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normal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dışına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çıkmamıştır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Gerek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gerek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şiirde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normal,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anlaşılan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doğru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tercüme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sadakati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yüzünden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nadir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kırıldığı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umumiyetle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sağlam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muhafaza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ederek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girmiştir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49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22482-E4ED-603D-9422-5CED05D29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0"/>
              </a:rPr>
              <a:t>Osmanlıca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64BAE-1E94-8C93-5B83-D2D82906D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514350" algn="l"/>
              </a:tabLst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•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ikinci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olup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15.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sonlarından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20.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başlarına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devam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etmiş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dilidir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Dört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asırdan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fazla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ömrü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şüphesiz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hep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ayni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kalmamış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baştan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sondan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geçiş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devirlerinde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ortada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hudutları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kesin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çizilemeyen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birbirine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geçmiş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çeşitli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merhâleleri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esas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vasıfları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itibariyle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ismi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altında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ismin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iyi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ifade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ettiği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bütünlük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gösterir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•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Osmanlıca’da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aşağı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yukarı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mühim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hiçbir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değişiklik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olmamış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Eski Anadolu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günümüze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başlıca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hemen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hemen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hep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ayni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kalmıştır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gramer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belirli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yoktur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Yukarıda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söylediğimiz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gibi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ancak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Eski Anadolu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belirli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ayrılıklar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vardır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352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FAC65-23FE-2E16-8D0E-CB7431D9D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1"/>
              </a:rPr>
              <a:t>Osmanlıca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1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1"/>
              </a:rPr>
              <a:t>ile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1"/>
              </a:rPr>
              <a:t> Türkiye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1"/>
              </a:rPr>
              <a:t>Türkçe’si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1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1"/>
              </a:rPr>
              <a:t>arasında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1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1"/>
              </a:rPr>
              <a:t>çok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A1BB8-A31D-6ABF-26B3-56B4514BD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lvl="0" indent="0" algn="jus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514350" algn="l"/>
              </a:tabLst>
            </a:pP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küçük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farklarına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rastlansa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bile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bunlar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zaman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ayrılıklarına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dayanan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basit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değişikliklerden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başka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şey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sayılmamalıdırlar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Eski Anadolu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gramer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şekillerini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gramer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şekillerini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ihtiva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devrelerdir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gramer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yoktur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•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Devrelerin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birbirine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geçişi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keskin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çizgilerle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ayrılamayacağı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Anadolu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uzun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geçiş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safhası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başlangıcını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teşkil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15.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ikinci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yarısı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16.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yarısını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alan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gramer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yerlerini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henüz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tamamıyla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bırakmış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değillerdi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88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A2520-592F-914D-5DB7-2C6DA6D97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2"/>
              </a:rPr>
              <a:t>Bu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2"/>
              </a:rPr>
              <a:t>eski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2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2"/>
              </a:rPr>
              <a:t>şekillerden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2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2"/>
              </a:rPr>
              <a:t>bazıları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2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2"/>
              </a:rPr>
              <a:t>Osmanlıca’nın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2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2"/>
              </a:rPr>
              <a:t>içinde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7FAFF-D4B0-59C4-2B39-FDBE0DEF8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514350" algn="l"/>
              </a:tabLst>
            </a:pP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kendisini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muhafaza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bunlardan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klişeleşmiş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geçenler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bile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oluşunu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ancak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tamamlamış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veya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kullanış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İşte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devrindeki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normal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küçük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sızıntılar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ortaya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çıkışı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Osmanlıca’yaTürkçe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sonuna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durgunluk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hâkim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16.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günümüze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gramer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belirli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hiçbir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kaydetmemiştir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28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3703-73A9-E215-7DF5-2222C4D7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3"/>
              </a:rPr>
              <a:t>Osmanlıca’yı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3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3"/>
              </a:rPr>
              <a:t>batı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3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3"/>
              </a:rPr>
              <a:t>Türkçe’si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3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3"/>
              </a:rPr>
              <a:t>içinde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3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3"/>
              </a:rPr>
              <a:t>bilhassa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0F92F-690D-6F8F-D3FD-76AAD53B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514350" algn="l"/>
              </a:tabLst>
            </a:pP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tutan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şey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İç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yalnız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Eski Anadolu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Eski Anadolu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de,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büyük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farklarla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manzarası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gösterir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tarafından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tam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mânâsiyle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istilâ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edildiği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Türkçe’yiArapça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haddine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sardığı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069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3E2D7-C6DB-4AC4-56FC-070004154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4"/>
              </a:rPr>
              <a:t>Osmanlıca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4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4"/>
              </a:rPr>
              <a:t>devrinde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4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4"/>
              </a:rPr>
              <a:t>Türkçe’yi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4"/>
              </a:rPr>
              <a:t> saran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4"/>
              </a:rPr>
              <a:t>bu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4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4"/>
              </a:rPr>
              <a:t>Arapça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4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4"/>
              </a:rPr>
              <a:t>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9262C-ABDE-5A72-C22B-33F7CCA45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514350" algn="l"/>
              </a:tabLst>
            </a:pP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sayısız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olup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esas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itibariyle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isim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kalmıştır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sahada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gidilmiştir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bütün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isim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cinsinden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isim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muamelesi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bütün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gurupları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kelimelere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boğulmuştur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müthiş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istilâdan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fiil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kökleri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bile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yakasını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kurtaramamış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basit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fiil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kökleri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kelimelerle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yardımcı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fiillerden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yapılmış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birleşik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fiiller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kullanılarak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bugün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yaşamakta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sayısız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köklü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birleşik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fiil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dolmuştur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33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C6C22-2DD1-B4A0-EB19-40D4DDA4A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Fiil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dışında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kalan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isim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cinsinden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bütün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kelimeler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5"/>
              </a:rPr>
              <a:t>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98BDC-BD7C-5A6C-1432-1C8979175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514350" algn="l"/>
              </a:tabLst>
            </a:pP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isim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muamelesi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gurupları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böylece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kelimelere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sıfat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izafet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kaptıran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umumiyetle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isim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fiil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çekimi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kalmıştır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kalmakla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beraber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ağır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darbeler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yemekten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kendisini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kurtaramamış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birçok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esas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bünyesi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yıkılarak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bozuk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yığınından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ibaret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Hülâsa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Türkyazı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diliOsmanlıca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esas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Farsça’dan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meydana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üçüzlü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karışık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derece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sun’î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manzarası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göstermiştir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49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9EE40-2610-4330-2339-BD60C35AD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6"/>
              </a:rPr>
              <a:t>Osmanlıcanın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6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6"/>
              </a:rPr>
              <a:t>devreleri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FDB67-82D9-85F0-50AD-DB8FA1C50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514350" algn="l"/>
              </a:tabLst>
            </a:pP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•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durumu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15.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16.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büyük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kısmını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Eski Anadolu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Türkçe’sindeyazı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sokulmağa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başlayan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istilâ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işinin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sür’atlendiği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Osmanlıların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İstanbul’a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yerleşmesinden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kurulan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saray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hayatı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saray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etrafında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edebiyat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kültür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hayatının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Arap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Fars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kültür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edebiyatının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nüfuzu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altına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girmesi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Türkyazı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bambaşka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istikamet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vermiştir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017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5CCFD-453C-F6B1-12D8-2D111504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7"/>
              </a:rPr>
              <a:t>Bu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7"/>
              </a:rPr>
              <a:t>devrede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7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7"/>
              </a:rPr>
              <a:t>Türkçe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7"/>
              </a:rPr>
              <a:t> Eski Anadolu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7"/>
              </a:rPr>
              <a:t>devresindeki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7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7"/>
              </a:rPr>
              <a:t>duruluğunu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BB5CB-9E63-29DA-B4DD-8F5760710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514350" algn="l"/>
              </a:tabLst>
            </a:pP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kaybetmiş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kesafeti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iyiden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iyiye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artmıştır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sonraki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asırlara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henüz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nisbî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sadelik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göze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çarpar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gibidir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sayısı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çeşitleri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artmakla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beraber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zincirleri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henüz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haddine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değildir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iyice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karışık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yolunda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sür’atli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gidiş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kesif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hazırlık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Öyle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16.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sonları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artık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koyu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tam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başlangıcı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gelmiştir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Böylelikle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ermiş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gelip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çatmıştır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5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172CD-C057-5A64-6DDF-55A40E81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7D795-2210-C744-2921-1AEE8D8B7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Orhun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abidelerindeki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değilse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asırlık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mevcut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olduğuna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kolaylıkla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hükm</a:t>
            </a:r>
            <a:r>
              <a:rPr lang="tr-T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olunabilir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Buna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başlangıcını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Milâdın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asırlarına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olmazsa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Orhun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âbidelerinden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önceye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çıkarmak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doğru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olur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Orhun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kitabelerinden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metin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geçmediği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ancak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sekizinci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itibaren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takip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edebilmekteyiz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18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C37C-DBDF-4496-2AB9-D88DCB71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Bu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devre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Osmanlıca’nın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ikinci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devresi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olup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 16.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asrın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7A7DD-AF22-5B6E-1A2E-7F74E97C2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514350" algn="l"/>
              </a:tabLst>
            </a:pP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sonundan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19.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ortalarına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süren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ki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başlıca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16.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sonu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17.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18.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asırları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alır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karışık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koyuluğunun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haddine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varmış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güç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halle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benzeyen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âdeta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görünmez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böylece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Türkçelikten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çıkmış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geldikten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nihayet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üçüzlü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sun’î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yüksek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noktasından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aşağıya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doğru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dönmeğe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başlamış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üçüncü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devresine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girmiştir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2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65903-B9CF-F01C-6E42-6DD0184A7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Osmanlıca’nın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ayni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zamanda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 son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devresi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olan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bu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61799-F3FE-2E26-CD9B-337EB0CDB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lvl="0" indent="0" algn="just"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514350" algn="l"/>
              </a:tabLst>
            </a:pP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üçüncü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19.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ortalarından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başlayıp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20.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başlarına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Tanzimattan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1908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meşrutiyetine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1908’den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Cumhuriyete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sür’atle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ortaya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yanında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gittikçe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zayıflayarak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nıüddet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devam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etmiştir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üçüncü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karışık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koyuluğunu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yavaş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yavaş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kaybettiği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zaman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zaman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sun’î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koyuluk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göstermekle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beraber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umumî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çözülme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yoluna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girmiş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durumdadır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çözülme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nihayet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20.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başlarında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tamamlanarak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hayatı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ermiş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geçilmiştir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039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58867-B946-7BCD-2C07-7DA334A6C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Osmanlıca’nın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bu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 son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devrini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eskisinden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ayıran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mühim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FA796-D34A-CB56-2F88-DBC95C0A5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514350" algn="l"/>
              </a:tabLst>
            </a:pP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fark da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mefhumlar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dolayısıyla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sokulması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uydurulmasıdır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hususta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sun’î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hareketler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lügat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kitaplarına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yazanlar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bile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umumiyetle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terkipsiz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gidiş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temayülleri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Eski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koyu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oldukça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umumî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sıra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sayılarını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arttırmışlardır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53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E0EAE-9A49-AA94-9AAB-4A5B6451A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Bu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devre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Osmanlıca’nın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ikinci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devresi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olup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 16.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8"/>
              </a:rPr>
              <a:t>asrın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3A1E8-3A91-DD34-4FEB-381E71218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514350" algn="l"/>
              </a:tabLst>
            </a:pP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sonundan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19.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ortalarına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süren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başlıca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16.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17.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18.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asırları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alır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karışık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koyuluğunun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haddine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güç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halle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benzeyen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âdeta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görünmez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böylece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Türkçelikten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geldikten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nihayet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üçüzlü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sun’î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yüksek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noktasından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aşağıya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doğru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dönmeğe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başlamış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üçüncü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devresine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girmiştir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781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90394-649F-B977-6B7E-B5D0E908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Osmanlıca’nın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ayni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zamanda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 son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devresi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olan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9"/>
              </a:rPr>
              <a:t>bu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5D873-9A0B-C51C-1CFF-ADE6D83FF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üçüncü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19.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ortalarından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başlayıp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20.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başlarına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Tanzimattan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1908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meşrutiyetine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1908’den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Cumhuriyete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sür’atle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ortaya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gittikçe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zayıflayarak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nıüddet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devam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üçüncü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karışık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koyuluğunu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yavaş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yavaş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kaybettiği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zaman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zaman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sun’î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koyuluk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göstermekle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beraber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umumî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çözülme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yoluna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girmiş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durumdadır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çözülme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nihayet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20.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başlarında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tamamlanarak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hayatı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ermiş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geçilmiştir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867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6C2AA-AA2B-0A62-A126-0AFE841D1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Osmanlıca’nın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bu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 son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devrini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eskisinden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ayıran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0"/>
              </a:rPr>
              <a:t>mühim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6A80C-A2C8-BED4-2EE3-A9557BD70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fark da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mefhumlar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dolayısıyla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sokulması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uydurulmasıdır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hususta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sun’î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hareketler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lügat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kitaplarına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yazanlar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bile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umumiyetle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terkipsiz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gidiş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temayülleri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Eski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koyu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oldukça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umumî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sıra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sayılarını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arttırmışlardır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724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2A35F-FC6E-27F3-2B0C-8A121C523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1"/>
              </a:rPr>
              <a:t>Bu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1"/>
              </a:rPr>
              <a:t>devrenin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1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1"/>
              </a:rPr>
              <a:t>sonları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1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1"/>
              </a:rPr>
              <a:t>ise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1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1"/>
              </a:rPr>
              <a:t>Türkçe’nin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1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1"/>
              </a:rPr>
              <a:t>aydınlığa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0C294-92EB-25A4-ABE8-9AA63A0AB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çıkışının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açık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müjdeleri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doludur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Öyle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ki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eserlerinin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Osmanlıca’da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Türkçe’sindedir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Değişiklik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neslin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hayatı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ortaya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çıktığı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doğrusu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meyvelerini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verdiği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artık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bazen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bazen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veya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önce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şahıslar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görülür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Hülâsa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sonlarında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terkiplerden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sür’atle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temizlenmiş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böylece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20.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başlarında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karışık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tarihe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karışarak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yerini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bırakmıştır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144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5F73-02BB-A586-D6A0-9BEDD4DC9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2"/>
              </a:rPr>
              <a:t>Nazım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2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2"/>
              </a:rPr>
              <a:t>dili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2"/>
              </a:rPr>
              <a:t>,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2"/>
              </a:rPr>
              <a:t>Nesir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2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2"/>
              </a:rPr>
              <a:t>dili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B834B-5482-7109-A9BD-0CC48629A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•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kendi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yukarıda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gördüğümüz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şekilde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devreye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ayrılan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uzun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tarihi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boyunca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sahasındaki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görünüşü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birbirinden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fark,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görülen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ayrılıktır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Şiirin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bilhassa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divan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şiirinin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muhteva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muayyen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Ölçülere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bağlı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bulunması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etmiş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Osmanlıca’da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umumiyetle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tek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çeşit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oluşmuştur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4757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24546-9A69-B263-9A06-F6486CEA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3"/>
              </a:rPr>
              <a:t>Buna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3"/>
              </a:rPr>
              <a:t>karşılık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3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3"/>
              </a:rPr>
              <a:t>Osmanlıca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3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3"/>
              </a:rPr>
              <a:t>içinde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3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3"/>
              </a:rPr>
              <a:t>ilmi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3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3"/>
              </a:rPr>
              <a:t>ve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3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3"/>
              </a:rPr>
              <a:t>didak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3"/>
              </a:rPr>
              <a:t> tik</a:t>
            </a:r>
            <a:r>
              <a:rPr lang="en-US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9FC92-B257-8CE3-D58E-F4F2AF35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lvl="0" indent="0" algn="just" rtl="0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514350" algn="l"/>
              </a:tabLst>
            </a:pP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eserlerde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edebi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eserlerde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kullanılmıştır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ilmî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dereceye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basit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edebî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aşırı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sun’î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unsurlarla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dolu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secili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gurubu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silsilelerinden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örülmüş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dildi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çeşit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Osmanlıca’da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daima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yürümüştür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Burada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şu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noktayı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belirtelim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ki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adî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edebî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nesre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sadelik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basitlik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yoksa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umumî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 da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unsurlarla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dolu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karışık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idi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İşte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umumiyetle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çeşit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çeşit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durumda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bulunmuşlardır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02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E2CAC-FBC0-2B0C-5490-5D9C232A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4"/>
              </a:rPr>
              <a:t>Yabancı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4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4"/>
              </a:rPr>
              <a:t>unsurlar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4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4"/>
              </a:rPr>
              <a:t>bakımından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4"/>
              </a:rPr>
              <a:t> </a:t>
            </a:r>
            <a:r>
              <a:rPr lang="en-US" sz="36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4"/>
              </a:rPr>
              <a:t>Osmanlıca’nın</a:t>
            </a:r>
            <a:r>
              <a:rPr lang="en-US" sz="36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4"/>
              </a:rPr>
              <a:t> ilk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01030-F29F-C8F8-E725-F4C3BAB59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devresinde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aşağı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yukarı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birbirine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yakındır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her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ikisinde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çoğalmıştır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görülen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basitliğini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muhafaza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etmekle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beraber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henüz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fazla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zincirleme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hâlinde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değildir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Umumiyetle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durumdadır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pek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değişmediği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hâlde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gittikçe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ağırlaşmaktadır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devrenin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sonlarında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gidiş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hızlanmış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ağır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hâline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gelmiştir</a:t>
            </a:r>
            <a:r>
              <a:rPr lang="en-US" sz="2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4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15B34-0AD2-703C-C7AC-FB5A4C1B4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7E952-C5B1-4E28-21C7-0F50508C2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3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"/>
              </a:rPr>
              <a:t>İşte</a:t>
            </a:r>
            <a:r>
              <a:rPr lang="en-US" sz="3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"/>
              </a:rPr>
              <a:t> </a:t>
            </a:r>
            <a:r>
              <a:rPr lang="en-US" sz="3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"/>
              </a:rPr>
              <a:t>nazarî</a:t>
            </a:r>
            <a:r>
              <a:rPr lang="en-US" sz="3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"/>
              </a:rPr>
              <a:t> </a:t>
            </a:r>
            <a:r>
              <a:rPr lang="en-US" sz="3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"/>
              </a:rPr>
              <a:t>olarak</a:t>
            </a:r>
            <a:r>
              <a:rPr lang="en-US" sz="3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"/>
              </a:rPr>
              <a:t> </a:t>
            </a:r>
            <a:r>
              <a:rPr lang="en-US" sz="3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"/>
              </a:rPr>
              <a:t>Milâdın</a:t>
            </a:r>
            <a:r>
              <a:rPr lang="en-US" sz="3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"/>
              </a:rPr>
              <a:t> ilk </a:t>
            </a:r>
            <a:r>
              <a:rPr lang="en-US" sz="3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2"/>
              </a:rPr>
              <a:t>asırlarında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başladığını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kabul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ettiğimiz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geçen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metinleri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sekizinci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ait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12 - 13.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devam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etmiş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olup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Türkyazı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devresini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teşkil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etmektedir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ilk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ayni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zamanda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müşterek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devresidir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bütün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Türklüğün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tek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kullanılmış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Asya’da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geniş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sahayı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kaplayan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Türklük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âlemi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asırlar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boyunca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hep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ayni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dille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okuyup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yazmıştır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O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devirden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eserlerde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görülen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ufak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tefek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farklar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zaman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farklarından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ileri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gelen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normal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ayrılıklar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olup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tek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hudutlarını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aşacak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mahiyette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değildir</a:t>
            </a:r>
            <a:r>
              <a:rPr lang="en-US" sz="3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292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CBBFE-7866-1EC1-AA30-FFA4EE6E3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559E8-C868-339E-2D32-F1332DAAC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Osmanlıca’nın</a:t>
            </a:r>
            <a:r>
              <a:rPr lang="en-US" sz="18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 </a:t>
            </a: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en</a:t>
            </a:r>
            <a:r>
              <a:rPr lang="en-US" sz="18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 </a:t>
            </a: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koyu</a:t>
            </a:r>
            <a:r>
              <a:rPr lang="en-US" sz="18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 </a:t>
            </a: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devri</a:t>
            </a:r>
            <a:r>
              <a:rPr lang="en-US" sz="18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 </a:t>
            </a: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olan</a:t>
            </a:r>
            <a:r>
              <a:rPr lang="en-US" sz="18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 </a:t>
            </a: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ikinci</a:t>
            </a:r>
            <a:r>
              <a:rPr lang="en-US" sz="18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 </a:t>
            </a: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devrede</a:t>
            </a:r>
            <a:r>
              <a:rPr lang="en-US" sz="18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 </a:t>
            </a: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ise</a:t>
            </a:r>
            <a:r>
              <a:rPr lang="en-US" sz="18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 </a:t>
            </a: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5"/>
              </a:rPr>
              <a:t>bu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koyuluk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hem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nazımda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hem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nesirde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görülür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nesirde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aşırı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durumdadır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eskiye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ağırlaşmamış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yanında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oldukça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sade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kalmıştır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basit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yerini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üçüzlü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dördüzlü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geniş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zincirleme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bırakmış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nesirde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ağırlık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koyuluk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çıkılmaz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gelmiş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bilhassa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edebî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olmaktan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büsbütün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çıkmıştır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Üçüncü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birbirine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yine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yakındır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her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ikisinde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nisbî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sadeliğe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gidiş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vardır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3510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4AD25-AC75-2667-62F7-2879910C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5CC61-859D-1887-06DE-3BE0137E9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Bu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gidiş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devre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boyunca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nesirde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daha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süratli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olmuş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6"/>
              </a:rPr>
              <a:t>,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koyu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divan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şiirinde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görülebilen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gittikçe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artmakla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beraber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kurtulmak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güç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bittikten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taşmaları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tarihî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hatıra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verilen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hep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0112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C2EA2-C17A-DBE0-DCD0-94F67B6D1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468E-53AD-FEE3-402A-F1E5357B7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Osmanlıcanın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nazım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ve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nesir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dili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asıl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,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yabancı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7"/>
              </a:rPr>
              <a:t>unsurlar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birbirinden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durumdadır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Divan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şiirinde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mânânın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beyitte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tamamlanması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beyit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dışına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taşmaması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kaidesi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cümlesinin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hayırlı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Zira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mânânın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beyitle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tamamlanması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demek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beytin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değilse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beyit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uzunluğunda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bulunması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demektir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Gerçekten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divan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şiirinde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her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beyit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fazla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müteşekkil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suretle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şiirinde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daima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kısa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cümleleri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bütün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tarihi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boyunca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değişmemiş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normal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karakterlerini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muhafaza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922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D89D5-7EF8-6DBC-33BB-17BE2462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32155-0B64-7676-5CC9-C9459BAD6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8"/>
              </a:rPr>
              <a:t>Osmanlıca’nın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8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8"/>
              </a:rPr>
              <a:t>bütün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8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8"/>
              </a:rPr>
              <a:t>tarihi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8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8"/>
              </a:rPr>
              <a:t>boyunca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8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8"/>
              </a:rPr>
              <a:t>şiirde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8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8"/>
              </a:rPr>
              <a:t>Türk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karşımıza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daima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sağlam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Buna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karşılık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zor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durumdadır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daima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kalabilmiş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olmasına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karşılık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olabilmiştir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Çünkü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şiirdeki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gibi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belirli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ölçüye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sığmak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mecburiyeti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yoktur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tam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serbestliğe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kavuştuğu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bütün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teşkil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bozmadan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istenildiği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genişletmek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mümkündür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İşte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serbestliği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tam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başıboşluk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179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ED699-071F-476B-E0B8-6995B6BB8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9DAB1-2E55-B44F-1CD0-75C3666D0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9"/>
              </a:rPr>
              <a:t>Yani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9"/>
              </a:rPr>
              <a:t>,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9"/>
              </a:rPr>
              <a:t>nesir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9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9"/>
              </a:rPr>
              <a:t>dilindeki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9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9"/>
              </a:rPr>
              <a:t>serbestlik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9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9"/>
              </a:rPr>
              <a:t>istismar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9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9"/>
              </a:rPr>
              <a:t>edilerek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9"/>
              </a:rPr>
              <a:t>,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9"/>
              </a:rPr>
              <a:t>bilhassa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gerundium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guruplarında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üzere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çerçevesi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sayısı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gelişigüzel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genişletilmiş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yüzden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aralarında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yanlış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bağlar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kurulmuş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araya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getirilmiştir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suretle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cümlesinin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sağlam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umumiyetle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bozulmuş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büyük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yığınından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ibaret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genişledikçe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uzadıkça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hâkim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güçleşir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büyüyünce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hâkimiyeti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kaçırmamak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iyi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bilmek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kaidelerini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iyice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hazmetmiş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teşkil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örgü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karşısında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tam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hassasiyete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sahip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lâzımdır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yazıcılar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maalesef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incitmeyecek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sahip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olamamışlardır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143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4E581-4E6C-BDDD-C822-C246B7187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26773-0A45-3F09-6D21-4ED8EA5D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0"/>
              </a:rPr>
              <a:t>Bunda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0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0"/>
              </a:rPr>
              <a:t>Osmanlıca’nın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0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0"/>
              </a:rPr>
              <a:t>karışık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0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0"/>
              </a:rPr>
              <a:t>dil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0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0"/>
              </a:rPr>
              <a:t>olmasının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0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büyük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rolü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karışık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öğretimi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sırasında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esas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emek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dikkat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daima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üzerinde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toplanarak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ihmal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edildiği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gibi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yazarken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hevesi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itina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etmeğe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vakit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bırakmamıştır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hususla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çevrilirken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cümlesine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uygun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sıraya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konmadan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bırakılan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Farsça’dan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yapılmış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tercümelerin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tesiri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olduğunu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unutmamak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lâzımdır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Hülâsa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bünyesine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aykırı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yapıya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sahip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cümlelerle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bozuk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düzen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manzarası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göstermiştir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bozuk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düzenliği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ikinci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görüyoruz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ilk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tercüme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tesiri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hissedilmekle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beraber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Eski Anadolu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devralınan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oldukça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sağlamdır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ikinci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tarafı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kalmamıştır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denilebilir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4739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195E-75F6-AD45-31D6-C1BCA3546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C75-4008-505B-FD78-E67529EE8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1"/>
              </a:rPr>
              <a:t>Cümle</a:t>
            </a:r>
            <a:r>
              <a:rPr lang="en-US" sz="18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1"/>
              </a:rPr>
              <a:t> </a:t>
            </a: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1"/>
              </a:rPr>
              <a:t>yapısındaki</a:t>
            </a:r>
            <a:r>
              <a:rPr lang="en-US" sz="18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1"/>
              </a:rPr>
              <a:t> </a:t>
            </a: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1"/>
              </a:rPr>
              <a:t>bozukluğun</a:t>
            </a:r>
            <a:r>
              <a:rPr lang="en-US" sz="18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1"/>
              </a:rPr>
              <a:t> </a:t>
            </a: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1"/>
              </a:rPr>
              <a:t>nisbeti</a:t>
            </a:r>
            <a:r>
              <a:rPr lang="en-US" sz="18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1"/>
              </a:rPr>
              <a:t> </a:t>
            </a: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1"/>
              </a:rPr>
              <a:t>ise</a:t>
            </a:r>
            <a:r>
              <a:rPr lang="en-US" sz="18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1"/>
              </a:rPr>
              <a:t> </a:t>
            </a:r>
            <a:r>
              <a:rPr lang="en-US" sz="18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1"/>
              </a:rPr>
              <a:t>yabancı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derecesi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uzunluğuna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değişik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unsurları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fazla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cümleleri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uzun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yazılarda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bozukluk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oldukça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sade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kısa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cümleli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yazılarda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az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devrine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gelince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kısa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zamanda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yapısına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kavuştuğunu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görmekteyiz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Tanzimatla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beraber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nesirde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artık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cümlesi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sağlam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yapıya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sahip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249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ADB69-8AC9-93F5-BFAE-C6189986B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1436-426A-D548-2D5A-BEC94B155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Bu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devir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cümleleri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,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eskisi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kadar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olmamakla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beraber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,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2"/>
              </a:rPr>
              <a:t>yine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hayli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aykırı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düşmemiştir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sırada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bozuk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cümlelere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rastlanmakla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beraber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umumî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büyük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selâmetle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çıktığı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açıkça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görülmektedir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eskisinden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fazla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yoluna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girmişlerdir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2557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53E8C-488D-8D95-6925-78F30200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2BA99-2186-87AA-7EE8-5E601308A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3"/>
              </a:rPr>
              <a:t>Yeni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3"/>
              </a:rPr>
              <a:t>edebiyatla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3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3"/>
              </a:rPr>
              <a:t>beraber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3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3"/>
              </a:rPr>
              <a:t>mânânın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3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3"/>
              </a:rPr>
              <a:t>bir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3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3"/>
              </a:rPr>
              <a:t>beyitte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3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3"/>
              </a:rPr>
              <a:t>tamamlanması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mecburiyeti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kalkınca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icabında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mısra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yayılmış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böylece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bilhassa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sonlarına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doğru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cümleleri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ortaya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böylece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cümlelerde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nadir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sakatlıkları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görülmekle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beraber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biraz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uzadığı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umumî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her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zamanki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gibi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sağlam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böylece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ömrü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tamamlandığı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zaman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hem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nazım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hem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sağlam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girmiştir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211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98EA-0119-B239-4C12-3BA7E5657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BC6FF-51EE-0166-7BC6-988E2FFA9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4"/>
              </a:rPr>
              <a:t>Türkiye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4"/>
              </a:rPr>
              <a:t>Türkçesi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•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üçüncü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Bugün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devam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etmekte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1908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meşrutiyetinden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1908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meşrutiyetinden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başlayan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Cumhuriyete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devam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safhası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başlangıç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mahiyetindedir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kısa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süratli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ortaya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henüz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tamamıyla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sahneden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çekilmiş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değildir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lam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manasıyla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günlerini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yaşamakta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olmaktan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muayyen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kalemler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tarafından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tutulmağa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çalışılan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hususî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durumuna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düşmüş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bulunmaktadır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25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DE0B-9F53-D2DF-01D2-65B84230C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2DD3F-2C53-DC28-CACE-FDE531E3F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0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"/>
              </a:rPr>
              <a:t>Kâşgarlı’nın</a:t>
            </a:r>
            <a:r>
              <a:rPr lang="en-US" sz="20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"/>
              </a:rPr>
              <a:t> </a:t>
            </a:r>
            <a:r>
              <a:rPr lang="en-US" sz="20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"/>
              </a:rPr>
              <a:t>en</a:t>
            </a:r>
            <a:r>
              <a:rPr lang="en-US" sz="20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"/>
              </a:rPr>
              <a:t> </a:t>
            </a:r>
            <a:r>
              <a:rPr lang="en-US" sz="20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"/>
              </a:rPr>
              <a:t>çok</a:t>
            </a:r>
            <a:r>
              <a:rPr lang="en-US" sz="20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"/>
              </a:rPr>
              <a:t> </a:t>
            </a:r>
            <a:r>
              <a:rPr lang="en-US" sz="20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"/>
              </a:rPr>
              <a:t>beğendiği</a:t>
            </a:r>
            <a:r>
              <a:rPr lang="en-US" sz="20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"/>
              </a:rPr>
              <a:t> </a:t>
            </a:r>
            <a:r>
              <a:rPr lang="en-US" sz="20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"/>
              </a:rPr>
              <a:t>ve</a:t>
            </a:r>
            <a:r>
              <a:rPr lang="en-US" sz="20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"/>
              </a:rPr>
              <a:t> </a:t>
            </a:r>
            <a:r>
              <a:rPr lang="en-US" sz="20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3"/>
              </a:rPr>
              <a:t>şivelerle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karşılaştırırken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diye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adlandırdığı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HakaniyeTürkçe’si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yahut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başka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eserlerde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Kâşgar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KâşgarTürkçe’si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adı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anılan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hep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Türkyazı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dilidir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devresinden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gelen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eserlerin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büyük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kısmı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Uygur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yazısı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yazılmış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olduğu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devreye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Uygur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Uygurca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denilebilir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Türkoloji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öğretiminde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bugün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uygun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isim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“Eski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tâbirini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kullanmaktayız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ondan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sonraki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çeşitli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gelişmelerinin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kaynağı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hep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devreye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çıkmakla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bugün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geniş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sahalarda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kollara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ayrılmış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bulunan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bütün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şekillerinin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menşei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devrede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bulunmakta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kısacası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bütün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izah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edilebilmektedir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Demek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ki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ana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ilk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devresidir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Onun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devreyi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“Eski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diye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adlandırmak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yerindedir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kitapta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biz de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ismi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kullanacağız</a:t>
            </a:r>
            <a:r>
              <a:rPr lang="en-US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883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0746-30FC-5183-283D-1A516D9F2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A003D-174F-4870-5DBB-5B7D70F11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5"/>
              </a:rPr>
              <a:t>Hâsılı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5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5"/>
              </a:rPr>
              <a:t>bu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5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5"/>
              </a:rPr>
              <a:t>devir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5"/>
              </a:rPr>
              <a:t>.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5"/>
              </a:rPr>
              <a:t>Osmanlıca’nın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5"/>
              </a:rPr>
              <a:t> son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5"/>
              </a:rPr>
              <a:t>örnekleri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5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5"/>
              </a:rPr>
              <a:t>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bulunduğu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gittikçe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fazla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sokulduğu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gibi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görülmektedir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Yukarıda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söylediğimiz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gibi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değişiklik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neslin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hayatı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ortaya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çıktığı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ufak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tefek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taşmalar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küçük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taşmalardan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kendisini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süratle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kurtarmış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temiz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sayısız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vererek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Osmanlıca’yı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kısa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zamanda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gerilerde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bırakmıştır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Öyle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ki Cumhuriyet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başlarken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artık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çoktan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ölü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bütün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ufukları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açılmış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bulunuyordu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28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8B5F-CFD4-32C1-DFC4-1CDFABF3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C8D34-2BD9-2A53-E182-701C98C90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6"/>
              </a:rPr>
              <a:t>Türkiye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6"/>
              </a:rPr>
              <a:t>Türkçesini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6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6"/>
              </a:rPr>
              <a:t>Osmanlıca’dan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6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6"/>
              </a:rPr>
              <a:t>ayıran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6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6"/>
              </a:rPr>
              <a:t>başlıca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hususiyet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karşısındaki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durumudur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olmadığını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teşkil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ettiğini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yukarıda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açıklamıştık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gerçekten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büyük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fark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ehemmiyetli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tarafı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ayrılıktır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terkipsiz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855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49895-AFCC-1695-C306-078ABADEB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209F4-D858-31F0-BAA8-D270C777E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7"/>
              </a:rPr>
              <a:t>Türkiye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7"/>
              </a:rPr>
              <a:t>Türkçesinin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7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7"/>
              </a:rPr>
              <a:t>en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7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7"/>
              </a:rPr>
              <a:t>belirli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7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7"/>
              </a:rPr>
              <a:t>vasfı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7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7"/>
              </a:rPr>
              <a:t>budur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7"/>
              </a:rPr>
              <a:t>. Bu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7"/>
              </a:rPr>
              <a:t>bakımdan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Bütün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temiz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Az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basit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olmakla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beraber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Eski Anadolu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tam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mânâsıyla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demektir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kurtulmuş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olduğu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mesut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Bir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tesirinde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kalabilir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lügat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hazinesinde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kaldığı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müddetçe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aşırı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olursa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olsun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tehlike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teşkil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etmez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aşar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guruplarına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atarsa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tehlikeye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girer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gidişi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çığırından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857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6E2D-3FBF-3FBF-107C-F45884AD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1C7EF-4EA0-FE04-3884-54E342D20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8"/>
              </a:rPr>
              <a:t>Dilin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8"/>
              </a:rPr>
              <a:t>,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8"/>
              </a:rPr>
              <a:t>yapısını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8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8"/>
              </a:rPr>
              <a:t>ayakta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8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8"/>
              </a:rPr>
              <a:t>tutabilmek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8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8"/>
              </a:rPr>
              <a:t>üzere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8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8"/>
              </a:rPr>
              <a:t>bunlara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mukavemet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edebilmesi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sağlam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bünyeye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sahip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bulunması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lâzımdır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Osmanlıca’daTürkçe’ye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korkunç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nisbette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karışan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terkipler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kalmayan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cümle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sahasına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giren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unsurlardı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bünyesi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sağlam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olduğu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bunlara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asırlarca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mukavemet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edebilmiş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zamanı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gelince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onlardan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kolaylıkla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silkinerek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kendi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175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E9617-0ABC-E92D-AC0A-58739B8B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DE8EF-E68B-A92B-830F-082CD2C0A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Fakat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bu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yabancı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unsurlar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onun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ifade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kabiliyeti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için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9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zararlı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gelişmesine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mani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olmuşlardır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İşte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ayıran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büyük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vasıf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onun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terkipsiz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olmasıdır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sebeple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Osmanlıca’nın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sonları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başlarında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karşımıza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çıkacak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örnekleri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kıstasa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ayırmak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icap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Elimizdeki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örneğin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terkipsiz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terkipsiz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77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AACCC-A059-E7E7-8B3F-410C206E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780D1-CB6D-6B6A-F3C7-9FB5C9BAD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0"/>
              </a:rPr>
              <a:t>Türkiye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0"/>
              </a:rPr>
              <a:t>Türkçe’si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0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0"/>
              </a:rPr>
              <a:t>terkipler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0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0"/>
              </a:rPr>
              <a:t>dışındaki</a:t>
            </a:r>
            <a:r>
              <a:rPr lang="en-US" sz="2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0"/>
              </a:rPr>
              <a:t> </a:t>
            </a:r>
            <a:r>
              <a:rPr lang="en-US" sz="2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unsurlar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bakımından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Osmanlıca’dan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farklıdır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Bir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kere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Türkçe’siOsmanlıca’daki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çekim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edatlarından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çokluk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yapmak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gibi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kaidelerden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kurtulmuştur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Sonra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yabancı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sayısı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büyük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ölçüde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azalmış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azalmaktadır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kısmı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konuşma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yerleşmiş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olduğu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Türkiye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bugün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hâlâ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çok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Arapça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Farsça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kelime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vardır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652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97496-EC16-78A9-A511-41C4031C2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1"/>
              </a:rPr>
              <a:t>Bu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1"/>
              </a:rPr>
              <a:t>hususta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1"/>
              </a:rPr>
              <a:t> Türkiye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1"/>
              </a:rPr>
              <a:t>Türkçe’si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1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1"/>
              </a:rPr>
              <a:t>Batı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1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1"/>
              </a:rPr>
              <a:t>Türkçesinin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1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1"/>
              </a:rPr>
              <a:t>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9E1DE-A386-2111-E703-EF5BB3B73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just" rtl="0">
              <a:lnSpc>
                <a:spcPct val="150000"/>
              </a:lnSpc>
              <a:buNone/>
              <a:tabLst>
                <a:tab pos="514350" algn="l"/>
              </a:tabLst>
            </a:pP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temiz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değildir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Osmanlıca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mukayese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edilemeyecek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temiz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durumda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olmakla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beraber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Eski Anadolu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Türkçe’sinden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daha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çok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yabancı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kelime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ihtiva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etmektedir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Demek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 Türkiye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Türkçe’sinde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yabancı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yalnız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çok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sayıda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Arapça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Farsça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kelimeler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kalmıştır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arada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bazı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terkipler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görülür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fakat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bunlar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kelime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muamelesi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gören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klişeleşmiş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şeyler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olup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sayıları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çok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azdır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Türkiye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Türkçesinin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diğer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devrelerden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farkı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dillerinden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bazı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yabancı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kelimeler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almış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olmasıdır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just">
              <a:buNone/>
              <a:tabLst>
                <a:tab pos="5143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608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8463F-EEAD-D4E1-002F-91D66C6F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2"/>
              </a:rPr>
              <a:t>Türkiye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2"/>
              </a:rPr>
              <a:t>Türkçe’sinde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2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2"/>
              </a:rPr>
              <a:t>cümle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2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2"/>
              </a:rPr>
              <a:t>yapısı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2"/>
              </a:rPr>
              <a:t> da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2"/>
              </a:rPr>
              <a:t>büyük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2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2"/>
              </a:rPr>
              <a:t>bir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28C8D-F61E-FC6D-4F48-F880CA853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algn="just">
              <a:buNone/>
              <a:tabLst>
                <a:tab pos="514350" algn="l"/>
              </a:tabLs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aydınlığa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kavuşmuştur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devrede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cümlesi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eski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devrelerdeki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karışık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mânâsız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uzunluğun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kurtulmuş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kısa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yanlışsız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cümle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hâline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gelmiştir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•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Osmanlıca’dan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Türkiye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Türkçe’sine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geçiş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konuşma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diline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yaklaştırmak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suretiyle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olmuştur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Osmanlıca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konuşma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dilinden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çok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uzaklaşmış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derece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sun’î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Türkyazı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daima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temiz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konuşma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diline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yaklaştırınca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kolaylıkla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Türkçe’yi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bulmuş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sun’iOsmanlıca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tarihe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karışmıştır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Esasen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Türkçe’ye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sokulmuş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yabancı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unsurlar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Arapça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Farsça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gibi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menşe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bakımından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hiç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bulunmayan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Sâmi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Hind-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Avrupa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dilinden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gelme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just">
              <a:buNone/>
              <a:tabLst>
                <a:tab pos="5143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572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BB980-393A-40B4-BE6A-6817DC36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Bu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sebeple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bu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unsurlar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Türkçe’nin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bünyesi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içinde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3"/>
              </a:rPr>
              <a:t>daima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1BDBD-DF40-F4DA-31CE-9400C7C46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just">
              <a:buNone/>
              <a:tabLst>
                <a:tab pos="514350" algn="l"/>
              </a:tabLs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yabancı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kalmış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büyük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sun’iliğe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dayanan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iğreti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durumlar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konuşma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kaynağına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dönünce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çabucak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sarsılarak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üçüzlü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sun’î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kısa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zamanda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yıkılıp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gitmiştir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konuşma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diline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yaklaştırılırken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tabiî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öteden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kültür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merkezi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bakımından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esasen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dilinin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dayandığı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konuşma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diline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sahip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muhitin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İstanbul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alınmıştır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sebeple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Türkyazı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Türkiye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İstanbul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konuşma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dilinin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İstanbul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Türkçesinin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aynidir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konuşma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ikisi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arasındaki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fark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aşağı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derecededir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just">
              <a:buNone/>
              <a:tabLst>
                <a:tab pos="514350" algn="l"/>
              </a:tabLst>
            </a:pPr>
            <a:r>
              <a:rPr lang="en-US" sz="24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437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1C67-2970-F26B-C1B8-16339C669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4"/>
              </a:rPr>
              <a:t>Hülâsa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4"/>
              </a:rPr>
              <a:t>, ana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4"/>
              </a:rPr>
              <a:t>çizgileri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4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4"/>
              </a:rPr>
              <a:t>ile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4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4"/>
              </a:rPr>
              <a:t>başlıca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4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4"/>
              </a:rPr>
              <a:t>vasıflarını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4148E-5B90-BFC7-930A-4878F9BF4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marR="0" lvl="0" indent="-342900" algn="just">
              <a:lnSpc>
                <a:spcPct val="150000"/>
              </a:lnSpc>
              <a:buFont typeface="+mj-lt"/>
              <a:buAutoNum type="arabicPeriod"/>
              <a:tabLst>
                <a:tab pos="514350" algn="l"/>
              </a:tabLs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belirttiğimiz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Türkiye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bugün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özleşme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güzelleşme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gelişme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hâlindedir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çok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hayırlı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yola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girmiş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Türkyazı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dilinin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bütün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gelişme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ufukları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açılmıştır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Kuvvetli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üzere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gelişme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yoluna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giren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Türkiye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Türkçesinin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yürüyüş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hızı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boyunca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memnunluk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verici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seyir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göstermiş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1928’de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eski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harflerin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edilmesinden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büsbütün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artmıştır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devirde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zamanlarda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bile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arada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sırada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Osmanlıca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şiirler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yazıldığı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görülmektedir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ölü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yazılmış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kaç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şüphesiz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ancak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tarihi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birer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hatıradan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ibarettir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546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DB7A9-6CE1-19EF-1686-D0464CF02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"/>
              </a:rPr>
              <a:t>O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"/>
              </a:rPr>
              <a:t>hâlde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"/>
              </a:rPr>
              <a:t>Türkyazı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"/>
              </a:rPr>
              <a:t>dilinin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"/>
              </a:rPr>
              <a:t> ilk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"/>
              </a:rPr>
              <a:t>devresi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"/>
              </a:rPr>
              <a:t> Eski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"/>
              </a:rPr>
              <a:t>Türkçe’dir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4"/>
              </a:rPr>
              <a:t>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CBE6C-F21B-EA31-5411-AC7476BCD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Türkçeden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önceki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karanlık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devridir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O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artık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Eski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Çuvaşça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Yakutça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bunların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daha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ileride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Moğolca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birleştikleri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•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tarih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boyunca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gramer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yapısına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sahip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Eski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gramer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yapısını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temsil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Ondan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sonraki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devreler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gramer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yapısına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sahip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devrelerdir</a:t>
            </a:r>
            <a:r>
              <a:rPr lang="en-US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374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F6ED-F144-0BDE-3A06-301E59851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5"/>
              </a:rPr>
              <a:t>Bütün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5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5"/>
              </a:rPr>
              <a:t>bu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5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5"/>
              </a:rPr>
              <a:t>yukarıdan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5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5"/>
              </a:rPr>
              <a:t>beri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5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5"/>
              </a:rPr>
              <a:t>söylediklerimizi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5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5"/>
              </a:rPr>
              <a:t>toparlayacak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58DE0-A0B3-550E-CDE9-5433EBE5C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 algn="just">
              <a:lnSpc>
                <a:spcPct val="160000"/>
              </a:lnSpc>
              <a:buNone/>
              <a:tabLst>
                <a:tab pos="514350" algn="l"/>
              </a:tabLst>
            </a:pP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olursak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demek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kendi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içinde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birbirini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takip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birbirini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geçmiş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bulunan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üç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devreye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ayrılmaktadır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devrelerin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birincisi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asır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devam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Eski Anadolu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Selçuklular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Anadolu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beylikleri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ilk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Osmanlıların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yazı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dilidir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İkinci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İstanbul’un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fethinden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Osmanlı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İmparatorluğunun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sonuna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imparatorluğun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yazı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beş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asra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yakın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Ömür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sürmüş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bulunan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Osmanlıcadır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Üçüncü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devreyi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teşkil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Türkiye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Türkçesinin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hayatı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henüz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yarım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asrı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geçmemiştir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Osmanlıca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Batı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Türkçesinin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uzun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devresidir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55602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5A969-9623-C0ED-5E72-830766C2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Bu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uzun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devre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Batı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Türkçesinin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ayni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zamanda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en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6"/>
              </a:rPr>
              <a:t>güç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EFE7D-C95A-45FE-AC68-3216B961A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just">
              <a:lnSpc>
                <a:spcPct val="160000"/>
              </a:lnSpc>
              <a:buNone/>
              <a:tabLst>
                <a:tab pos="514350" algn="l"/>
              </a:tabLst>
            </a:pPr>
            <a:r>
              <a:rPr lang="en-US" sz="2400" dirty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devresidir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de. Bu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metinlerin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üzerine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eğilirken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üçüzlü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yazı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dilinde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Türkçe’den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başka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yabancı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ortağın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gerekli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kaidelerini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bilmek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lâzımdır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Türkçe’ye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kendi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kaideleri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girmiş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yabancı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unsurlar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taraftan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Eski Anadolu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Türkçe’sinde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görünmeğe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başlamış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olduğu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diğer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taraftan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kelime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hâlinde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olsa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Türkiye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Türkçe’sine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taşmış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bulunduğu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dereceye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Osmanlıca’dan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önceki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sonraki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devreleri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ilgilendirirler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96524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C737-0F55-332C-23FF-7C7A7094D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7"/>
              </a:rPr>
              <a:t>Osmanlıca’dakiArapça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7"/>
              </a:rPr>
              <a:t>,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7"/>
              </a:rPr>
              <a:t>Farsça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7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7"/>
              </a:rPr>
              <a:t>unsurların</a:t>
            </a:r>
            <a:r>
              <a:rPr lang="en-US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7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lide57"/>
              </a:rPr>
              <a:t>mahiyetini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C88C1-33E5-E4A7-138D-B73A53916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marR="0" lvl="0" indent="-342900" algn="just">
              <a:lnSpc>
                <a:spcPct val="150000"/>
              </a:lnSpc>
              <a:buFont typeface="+mj-lt"/>
              <a:buAutoNum type="arabicPeriod"/>
              <a:tabLst>
                <a:tab pos="51435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öğrenmek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ilk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devrenin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yabancı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unsurlarını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yakından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görüp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bilmek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demektir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Osmanlıca’nın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yabancı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unsurlarını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kavramakla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bütün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Türkçesinin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yabancı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durumu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aydınlığa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çıkmış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olur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bakımından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Osmanlıca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Türkiye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Türkçe’sinden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farklı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olmadığı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gibi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Eski Anadolu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Türkçe’sine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bağlıdır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yüzden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onun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cephesini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alırken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Türkiye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Türkçe’si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Eski Anadolu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Türkçesini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almış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oluruz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Hülâsa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Türkçesinin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karışık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güç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Osmanlıca’nın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dış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yapısını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incelerken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yalnız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onun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hudutları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içinde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kalmayarak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bütün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Türkçesini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göz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önünde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bulundurmak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lâzımıdır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/>
          </a:p>
          <a:p>
            <a:pPr>
              <a:lnSpc>
                <a:spcPct val="150000"/>
              </a:lnSpc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452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88777-045F-3D29-AAC3-33B5081AA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DA316-C219-9989-7A43-C7BD2B243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489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ECDC-0F0C-5AED-DCA4-7DAA830DE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44624-53A6-9842-7A36-49B49E8BB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982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77C35-0CE2-17AB-ABAF-7B679BA09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69556-7654-56A6-BEF6-062ECBE93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554DA-E2A7-CA26-4573-4EAB8A508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"/>
              </a:rPr>
              <a:t>Kuzey-doğu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"/>
              </a:rPr>
              <a:t>Türkçe’si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"/>
              </a:rPr>
              <a:t>,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"/>
              </a:rPr>
              <a:t>Batı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5"/>
              </a:rPr>
              <a:t>Türkçe’si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CEDB2-AB69-A19E-45C6-F065F3169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Türkçeden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sonraki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gelince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devirde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karşımıza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birden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fazla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çıkmaktadır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Eski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sonlarında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Asya’daki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Türklük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âleminin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parçalanarak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büyük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kütleler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hâlinde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Hazar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Denizinin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güney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kuzeyinden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kuzeye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batıya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yayılması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yeni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kültür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merkezlerinin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meydana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gelmesi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İslâm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kültürünün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Türkler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gittikçe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kuvvetli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şekilde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yerleşmesi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yeni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mefhumlarla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birlikte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yazının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kabulü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gibi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çeşitli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dış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sebeplerle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beraber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içinde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müddetten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kendisini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hissettiren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tabiî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gelişmeler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neticesinde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ortaya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çıkan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büyük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değişiklikler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birliğini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parçalayarak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Eski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ömrünü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tamamlamış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Türklük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kollarının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kültür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merkezleri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etrafında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kendi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şivelerine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dayanan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dilleri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meydana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getirmeleri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birden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fazla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doğmasına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gelişmeğe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başlamasına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sebep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olmuştur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Böylece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12-13.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asırdan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Kuzey-doğu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diğeri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olmak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üzere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Türkyazı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meydana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geldiğini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görmekteyiz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60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08CEF-260B-C45D-D0E7-8741D0152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6"/>
              </a:rPr>
              <a:t>Kuzey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6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6"/>
              </a:rPr>
              <a:t>Türkçe’si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6"/>
              </a:rPr>
              <a:t>,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6"/>
              </a:rPr>
              <a:t>Doğu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6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6"/>
              </a:rPr>
              <a:t>Türkçe’si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DFC66-CFE1-4F99-6A9D-BD7639542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Bunlardan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Kuzey-doğu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önce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13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14.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asırlarda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müddet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Eski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Türkçe’nin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tabiî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devamı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arasında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köprü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vazifesi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devresi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hâlinde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devam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etmiş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15.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asırdan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itibaren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Kuzey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yeni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ayrılmıştır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Son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zamanlara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devam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dillerinden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Kuzey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KıpçakTürkçe’sidir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Doğu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Çağatayca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15.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16.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asırlarda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kuvvetli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edebiyat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meydana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getirmek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suretiyle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parlak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çağını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yaşadıktan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son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zamanda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yerini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modern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Özbekçe’ye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bırakan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dilidir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54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7E7A1-50AD-0E43-34CB-4C7DB853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7"/>
              </a:rPr>
              <a:t>Batı</a:t>
            </a:r>
            <a:r>
              <a:rPr lang="en-US" sz="4400" b="1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7"/>
              </a:rPr>
              <a:t> </a:t>
            </a:r>
            <a:r>
              <a:rPr lang="en-US" sz="4400" b="1" u="sng" kern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slide7"/>
              </a:rPr>
              <a:t>Türkçesi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26813-2A90-298B-A0E6-C5CB9D8EC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Türkçesi’ne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gelince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12.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ikinci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yarısı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13.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ilk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yarısında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teşekküle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başladığı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anlaşılan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13.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asrın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ikinci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yarısından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itibaren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metinlerini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günümüze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aralıksız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şekilde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takip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ettiğimiz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dilidir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Selçuklulardan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başlayarak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bugüne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gelen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devam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etmekte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Türklüğün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büyük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verimli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durumundadır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Türkçesinin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esasını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şivesi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teşkil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eder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Onun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OğuzTürkçe’si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denilebilir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şivesi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Hazar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Denizinden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Balkanlara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uzanan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sahaya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yayılmış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bulunan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Türkçe’dir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Bu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Türklerinin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yaşadığı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sahadır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Onun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Oğuzyazı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diline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OğuzTürkçe’sine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umumî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olarak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adını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vermekteyiz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Türkolojide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bazen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Cenup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veya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Cenup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Şivesi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kullanılmaktadır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Fakat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Şimal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Türkçe’sine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göre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verilen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addır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şüphesiz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Batı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Türkçe’si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kadar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uygun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değildir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040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275</TotalTime>
  <Words>5611</Words>
  <Application>Microsoft Office PowerPoint</Application>
  <PresentationFormat>Widescreen</PresentationFormat>
  <Paragraphs>108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1" baseType="lpstr">
      <vt:lpstr>Arial</vt:lpstr>
      <vt:lpstr>Calibri</vt:lpstr>
      <vt:lpstr>Gill Sans MT</vt:lpstr>
      <vt:lpstr>Symbol</vt:lpstr>
      <vt:lpstr>Times New Roman</vt:lpstr>
      <vt:lpstr>Gallery</vt:lpstr>
      <vt:lpstr>Türk Dili Tarihi</vt:lpstr>
      <vt:lpstr>Türk Dilinin Tarihi Gelişimi</vt:lpstr>
      <vt:lpstr>PowerPoint Presentation</vt:lpstr>
      <vt:lpstr>PowerPoint Presentation</vt:lpstr>
      <vt:lpstr>PowerPoint Presentation</vt:lpstr>
      <vt:lpstr>O hâlde Türkyazı dilinin ilk devresi Eski Türkçe’dir.</vt:lpstr>
      <vt:lpstr>Kuzey-doğu Türkçe’si, Batı Türkçe’si</vt:lpstr>
      <vt:lpstr>Kuzey Türkçe’si, Doğu Türkçe’si</vt:lpstr>
      <vt:lpstr>Batı Türkçesi</vt:lpstr>
      <vt:lpstr>Azeri Türkçesi, OsmanlıTürkçesi</vt:lpstr>
      <vt:lpstr>Bununla beraber arada yine iki yazı dili olacak kadar fark</vt:lpstr>
      <vt:lpstr>Azeri ve OsmanlıTürkçeleri arasında, daha çok şivede</vt:lpstr>
      <vt:lpstr>Bilhassa konuşma dili bakımından birbirinden farklı olan</vt:lpstr>
      <vt:lpstr>Batı Türkçesinin Gelişmesi</vt:lpstr>
      <vt:lpstr>Demek ki Batı Türkçe’sindeTürkçe’den başka bir de</vt:lpstr>
      <vt:lpstr>Arapça ve Farsça unsurların Batı Türkçe’si içindeki</vt:lpstr>
      <vt:lpstr>Eski Anadolu Türkçesi</vt:lpstr>
      <vt:lpstr>Eski Anadolu Türkçe’si bir taraftan böylece Eski</vt:lpstr>
      <vt:lpstr>Eski Anadolu Türkçe’si yabancı unsurlar bakımından</vt:lpstr>
      <vt:lpstr>Gittikçe artan yabancı kelime ve terkipler daha çok</vt:lpstr>
      <vt:lpstr>Eski Anadolu Türkçesinin cümle yapısı ise</vt:lpstr>
      <vt:lpstr>Osmanlıca</vt:lpstr>
      <vt:lpstr>Osmanlıca ile Türkiye Türkçe’si arasında çok</vt:lpstr>
      <vt:lpstr>Bu eski şekillerden bazıları Osmanlıca’nın içinde</vt:lpstr>
      <vt:lpstr>Osmanlıca’yı batı Türkçe’si içinde bilhassa</vt:lpstr>
      <vt:lpstr>Osmanlıca devrinde Türkçe’yi saran bu Arapça ve</vt:lpstr>
      <vt:lpstr>Fiil dışında kalan isim cinsinden bütün kelimeler ve</vt:lpstr>
      <vt:lpstr>Osmanlıcanın devreleri</vt:lpstr>
      <vt:lpstr>Bu devrede Türkçe Eski Anadolu devresindeki duruluğunu</vt:lpstr>
      <vt:lpstr>Bu devre Osmanlıca’nın ikinci devresi olup 16. asrın</vt:lpstr>
      <vt:lpstr>Osmanlıca’nın ayni zamanda son devresi olan bu</vt:lpstr>
      <vt:lpstr>Osmanlıca’nın bu son devrini eskisinden ayıran mühim</vt:lpstr>
      <vt:lpstr>Bu devre Osmanlıca’nın ikinci devresi olup 16. asrın</vt:lpstr>
      <vt:lpstr>Osmanlıca’nın ayni zamanda son devresi olan bu</vt:lpstr>
      <vt:lpstr>Osmanlıca’nın bu son devrini eskisinden ayıran mühim</vt:lpstr>
      <vt:lpstr>Bu devrenin sonları ise Türkçe’nin aydınlığa</vt:lpstr>
      <vt:lpstr>Nazım dili, Nesir dili</vt:lpstr>
      <vt:lpstr>Buna karşılık Osmanlıca içinde ilmi ve didak tik </vt:lpstr>
      <vt:lpstr>Yabancı unsurlar bakımından Osmanlıca’nın ilk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 hususta Türkiye Türkçe’si Batı Türkçesinin en</vt:lpstr>
      <vt:lpstr>Türkiye Türkçe’sinde cümle yapısı da büyük bir</vt:lpstr>
      <vt:lpstr>Bu sebeple bu unsurlar Türkçe’nin bünyesi içinde daima</vt:lpstr>
      <vt:lpstr>Hülâsa, ana çizgileri ile başlıca vasıflarını</vt:lpstr>
      <vt:lpstr>Bütün bu yukarıdan beri söylediklerimizi toparlayacak</vt:lpstr>
      <vt:lpstr>Bu uzun devre Batı Türkçesinin ayni zamanda en güç</vt:lpstr>
      <vt:lpstr>Osmanlıca’dakiArapça, Farsça unsurların mahiyetini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goran shokor</cp:lastModifiedBy>
  <cp:revision>8</cp:revision>
  <dcterms:created xsi:type="dcterms:W3CDTF">2024-02-16T17:23:53Z</dcterms:created>
  <dcterms:modified xsi:type="dcterms:W3CDTF">2024-03-10T07:09:05Z</dcterms:modified>
</cp:coreProperties>
</file>