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300" r:id="rId5"/>
    <p:sldId id="298" r:id="rId6"/>
    <p:sldId id="303" r:id="rId7"/>
    <p:sldId id="289" r:id="rId8"/>
    <p:sldId id="304" r:id="rId9"/>
    <p:sldId id="305" r:id="rId10"/>
    <p:sldId id="306" r:id="rId11"/>
    <p:sldId id="317" r:id="rId12"/>
    <p:sldId id="31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336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Simple Human Non - Metric Traits</a:t>
            </a:r>
            <a:endParaRPr lang="en-US" sz="54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064" y="609600"/>
            <a:ext cx="2570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/>
              <a:t>Tongue </a:t>
            </a:r>
            <a:r>
              <a:rPr lang="en-US" sz="2800" b="1" dirty="0" smtClean="0"/>
              <a:t>rolling</a:t>
            </a:r>
            <a:endParaRPr lang="en-US" sz="2800" dirty="0"/>
          </a:p>
        </p:txBody>
      </p:sp>
      <p:pic>
        <p:nvPicPr>
          <p:cNvPr id="4098" name="Picture 2" descr="F:\Practical Genetics\Information\9- Simple Human Non-Metric Traits\370526105jOawAt_fs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actical Genetics - 2013\Information\10- Simple Human Non-Metric Traits\2376093495_9ca9de6e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1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064" y="609600"/>
            <a:ext cx="2570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/>
              <a:t>Tongue </a:t>
            </a:r>
            <a:r>
              <a:rPr lang="en-US" sz="2800" b="1" dirty="0" smtClean="0"/>
              <a:t>rolling</a:t>
            </a:r>
            <a:endParaRPr lang="en-US" sz="2800" dirty="0"/>
          </a:p>
        </p:txBody>
      </p:sp>
      <p:pic>
        <p:nvPicPr>
          <p:cNvPr id="2050" name="Picture 2" descr="F:\Practical Genetics\Information\9- Simple Human Non-Metric Traits\tumblr_l92a9mGgS41qcf7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16" y="1524000"/>
            <a:ext cx="40132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5827" y="835351"/>
            <a:ext cx="3432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Hitchhiker′s </a:t>
            </a:r>
            <a:r>
              <a:rPr lang="en-US" sz="2800" b="1" dirty="0" smtClean="0"/>
              <a:t>thumb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762461"/>
            <a:ext cx="73152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NewRomanPSMT"/>
                <a:ea typeface="Times New Roman"/>
                <a:cs typeface="TimesNewRomanPSMT"/>
              </a:rPr>
              <a:t>Some individuals can bend the last joint of the thumb backwards at about a 45º</a:t>
            </a:r>
            <a:r>
              <a:rPr lang="en-US" sz="1200" dirty="0">
                <a:latin typeface="TimesNewRomanPSMT"/>
                <a:ea typeface="Times New Roman"/>
                <a:cs typeface="TimesNewRomanPSMT"/>
              </a:rPr>
              <a:t> </a:t>
            </a:r>
            <a:r>
              <a:rPr lang="en-US" sz="2400" dirty="0">
                <a:latin typeface="TimesNewRomanPSMT"/>
                <a:ea typeface="Times New Roman"/>
                <a:cs typeface="TimesNewRomanPSMT"/>
              </a:rPr>
              <a:t>angle. These individuals are homozygous for a recessive gene </a:t>
            </a:r>
            <a:r>
              <a:rPr lang="en-US" sz="2400" b="1" dirty="0">
                <a:latin typeface="TimesNewRomanPSMT"/>
                <a:ea typeface="Times New Roman"/>
                <a:cs typeface="TimesNewRomanPSMT"/>
              </a:rPr>
              <a:t>hi</a:t>
            </a:r>
            <a:r>
              <a:rPr lang="en-US" sz="2400" dirty="0">
                <a:latin typeface="TimesNewRomanPSMT"/>
                <a:ea typeface="Times New Roman"/>
                <a:cs typeface="TimesNewRomanPSMT"/>
              </a:rPr>
              <a:t>, but there is considerable variation in the expression of the gene.</a:t>
            </a:r>
            <a:endParaRPr lang="en-US" sz="2400" dirty="0">
              <a:latin typeface="Calibri"/>
              <a:ea typeface="Times New Roman"/>
              <a:cs typeface="Arial"/>
            </a:endParaRPr>
          </a:p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NewRomanPSMT"/>
                <a:ea typeface="Times New Roman"/>
                <a:cs typeface="TimesNewRomanPSMT"/>
              </a:rPr>
              <a:t>For our purposes we shall consider those who cannot bend at least one thumb backwards about 45</a:t>
            </a:r>
            <a:r>
              <a:rPr lang="en-US" sz="1200" dirty="0">
                <a:latin typeface="TimesNewRomanPSMT"/>
                <a:ea typeface="Times New Roman"/>
                <a:cs typeface="TimesNewRomanPSMT"/>
              </a:rPr>
              <a:t>o </a:t>
            </a:r>
            <a:r>
              <a:rPr lang="en-US" sz="2400" dirty="0">
                <a:latin typeface="TimesNewRomanPSMT"/>
                <a:ea typeface="Times New Roman"/>
                <a:cs typeface="TimesNewRomanPSMT"/>
              </a:rPr>
              <a:t>as carrying the dominant gene </a:t>
            </a:r>
            <a:r>
              <a:rPr lang="en-US" sz="2400" b="1" dirty="0">
                <a:latin typeface="TimesNewRomanPSMT"/>
                <a:ea typeface="Times New Roman"/>
                <a:cs typeface="TimesNewRomanPSMT"/>
              </a:rPr>
              <a:t>Hi</a:t>
            </a:r>
            <a:r>
              <a:rPr lang="en-US" sz="2400" dirty="0">
                <a:latin typeface="TimesNewRomanPSMT"/>
                <a:ea typeface="Times New Roman"/>
                <a:cs typeface="TimesNewRomanPSMT"/>
              </a:rPr>
              <a:t>.</a:t>
            </a:r>
            <a:endParaRPr lang="en-US" sz="2400" dirty="0">
              <a:effectLst/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4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5827" y="835351"/>
            <a:ext cx="3432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Hitchhiker′s </a:t>
            </a:r>
            <a:r>
              <a:rPr lang="en-US" sz="2800" b="1" dirty="0" smtClean="0"/>
              <a:t>thumb</a:t>
            </a:r>
            <a:endParaRPr lang="en-US" sz="2800" dirty="0"/>
          </a:p>
        </p:txBody>
      </p:sp>
      <p:pic>
        <p:nvPicPr>
          <p:cNvPr id="5122" name="Picture 2" descr="F:\Practical Genetics\Information\9- Simple Human Non-Metric Traits\3208181695_ba238bba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22019"/>
            <a:ext cx="3124200" cy="35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Practical Genetics\Information\9- Simple Human Non-Metric Traits\20050315034614!Thumbs_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58" y="1722019"/>
            <a:ext cx="3187737" cy="3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011" y="835351"/>
            <a:ext cx="2193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/>
              <a:t>PTC </a:t>
            </a:r>
            <a:r>
              <a:rPr lang="en-US" sz="2800" b="1" dirty="0" smtClean="0"/>
              <a:t>tasting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676400"/>
            <a:ext cx="7315200" cy="3962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NewRomanPSMT"/>
                <a:ea typeface="Times New Roman"/>
                <a:cs typeface="TimesNewRomanPSMT"/>
              </a:rPr>
              <a:t>For some people (and some chimpanzees also), the chemical phenylthiourea tastes very bitter. For others, it is tasteless. PTC is a harmless compound that tastes bitter to those who have the dominant phenotype. Those with the recessive do not taste the bitterness. PTC-like chemicals are found in the Brassica-family of vegetables, such as cabbages and kale. Some researchers think that tasters have a lower incidence of deciduous dental caries, suggesting that there might be a substance in the saliva of tasters that inhibits bacterial destruction of the teeth. Others think that it may be in some way connected with thyroid </a:t>
            </a:r>
            <a:r>
              <a:rPr lang="en-US" sz="2000" dirty="0" smtClean="0">
                <a:latin typeface="TimesNewRomanPSMT"/>
                <a:ea typeface="Times New Roman"/>
                <a:cs typeface="TimesNewRomanPSMT"/>
              </a:rPr>
              <a:t>function.</a:t>
            </a:r>
            <a:endParaRPr lang="en-US" sz="2000" dirty="0">
              <a:effectLst/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7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585" y="835351"/>
            <a:ext cx="2598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Middigital</a:t>
            </a:r>
            <a:r>
              <a:rPr lang="en-US" sz="2800" b="1" dirty="0"/>
              <a:t> </a:t>
            </a:r>
            <a:r>
              <a:rPr lang="en-US" sz="2800" b="1" dirty="0" smtClean="0"/>
              <a:t>hair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762461"/>
            <a:ext cx="7315200" cy="303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NewRomanPSMT"/>
                <a:ea typeface="Times New Roman"/>
                <a:cs typeface="TimesNewRomanPSMT"/>
              </a:rPr>
              <a:t>It is easy to look for the presence or absence of hair on the middle segment of the fingers. If hair is present, that expression is a dominant. Even if just a small amount of hair is present, it qualifies as expression of the trait. The absence of hair is recessive. If hair is not present, the person is homozygous recessive.</a:t>
            </a:r>
            <a:endParaRPr lang="en-US" dirty="0">
              <a:effectLst/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585" y="835351"/>
            <a:ext cx="2598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Middigital</a:t>
            </a:r>
            <a:r>
              <a:rPr lang="en-US" sz="2800" b="1" dirty="0"/>
              <a:t> </a:t>
            </a:r>
            <a:r>
              <a:rPr lang="en-US" sz="2800" b="1" dirty="0" smtClean="0"/>
              <a:t>hair</a:t>
            </a:r>
            <a:endParaRPr lang="en-US" sz="2800" dirty="0"/>
          </a:p>
        </p:txBody>
      </p:sp>
      <p:pic>
        <p:nvPicPr>
          <p:cNvPr id="6146" name="Picture 2" descr="F:\Practical Genetics\Information\9- Simple Human Non-Metric Traits\ickkkk_hairy_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389947"/>
            <a:ext cx="4257675" cy="46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45" y="835351"/>
            <a:ext cx="1994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/>
              <a:t>Hair </a:t>
            </a:r>
            <a:r>
              <a:rPr lang="en-US" sz="2800" b="1" dirty="0" smtClean="0"/>
              <a:t>whorl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762461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observed by looking down at the top of a subject's head. A pattern which is clockwise is dominant. A pattern which is counterclockwise is recessive.</a:t>
            </a:r>
          </a:p>
        </p:txBody>
      </p:sp>
      <p:pic>
        <p:nvPicPr>
          <p:cNvPr id="3074" name="Picture 2" descr="E:\Practical Genetics - 2013\Information\10- Simple Human Non-Metric Traits\hair-who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200400"/>
            <a:ext cx="34671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45" y="835351"/>
            <a:ext cx="1994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/>
              <a:t>Hair </a:t>
            </a:r>
            <a:r>
              <a:rPr lang="en-US" sz="2800" b="1" dirty="0" smtClean="0"/>
              <a:t>whorl</a:t>
            </a:r>
            <a:endParaRPr lang="en-US" sz="2800" dirty="0"/>
          </a:p>
        </p:txBody>
      </p:sp>
      <p:pic>
        <p:nvPicPr>
          <p:cNvPr id="7170" name="Picture 2" descr="F:\Practical Genetics\Information\9- Simple Human Non-Metric Traits\gaydar070625_1_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447800"/>
            <a:ext cx="6986194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357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810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Simple and Multiple Gene Inheritance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066800" y="1443841"/>
            <a:ext cx="7391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Many </a:t>
            </a:r>
            <a:r>
              <a:rPr lang="en-US" sz="2400" dirty="0"/>
              <a:t>normal human traits appear to have a genetic base because they "run in families." They do not, however, fit into a simple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Mendelian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mode of inheritance. Examples include body size and shape, skin color, facial features, and color of the eyes. These cannot easily be attributed to the action of a single gene locus. When two or more gene loci contribute to a trait, that trait is known as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polygenic</a:t>
            </a:r>
            <a:r>
              <a:rPr lang="en-US" sz="2400" dirty="0"/>
              <a:t>. There are many traits, such as adult standing height, where environment interacts with the genes to produce the final result. This pattern of inheritance is known as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multifactorial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1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2493" y="835351"/>
            <a:ext cx="2528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Widow's </a:t>
            </a:r>
            <a:r>
              <a:rPr lang="en-US" sz="2800" b="1" dirty="0" smtClean="0"/>
              <a:t>Peak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762461"/>
            <a:ext cx="7315200" cy="261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NewRomanPSMT"/>
                <a:ea typeface="Times New Roman"/>
                <a:cs typeface="TimesNewRomanPSMT"/>
              </a:rPr>
              <a:t>A dominant gene W causes the hairline to form a </a:t>
            </a:r>
            <a:r>
              <a:rPr lang="en-US" sz="2400" b="1" dirty="0">
                <a:latin typeface="Times New Roman"/>
                <a:ea typeface="Times New Roman"/>
                <a:cs typeface="Arial"/>
              </a:rPr>
              <a:t>distinct downward </a:t>
            </a:r>
            <a:r>
              <a:rPr lang="en-US" sz="2400" dirty="0">
                <a:latin typeface="TimesNewRomanPSMT"/>
                <a:ea typeface="Times New Roman"/>
                <a:cs typeface="TimesNewRomanPSMT"/>
              </a:rPr>
              <a:t>point in the center of the forehead. Of course, baldness can mask the presence of this gene. By looking in a mirror or with the help of a classmate, determine whether or not you have a widow's peak.</a:t>
            </a:r>
            <a:endParaRPr lang="en-US" sz="2400" dirty="0">
              <a:effectLst/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8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2493" y="835351"/>
            <a:ext cx="2528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Widow's </a:t>
            </a:r>
            <a:r>
              <a:rPr lang="en-US" sz="2800" b="1" dirty="0" smtClean="0"/>
              <a:t>Peak</a:t>
            </a:r>
            <a:endParaRPr lang="en-US" sz="2800" dirty="0"/>
          </a:p>
        </p:txBody>
      </p:sp>
      <p:pic>
        <p:nvPicPr>
          <p:cNvPr id="8194" name="Picture 2" descr="F:\Practical Genetics\Information\9- Simple Human Non-Metric Traits\article-1037489-020B9AAF00000578-310_468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636713"/>
            <a:ext cx="4505325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My Pictures\gul\46323_1600.wb1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763" y="609600"/>
            <a:ext cx="2912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/>
              <a:t>Darwin </a:t>
            </a:r>
            <a:r>
              <a:rPr lang="en-US" sz="2800" b="1" dirty="0" smtClean="0"/>
              <a:t>Tubercle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762461"/>
            <a:ext cx="7315200" cy="303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NewRomanPSMT"/>
                <a:ea typeface="Times New Roman"/>
                <a:cs typeface="TimesNewRomanPSMT"/>
              </a:rPr>
              <a:t>Sometimes called Darwin's point, it is a projection on the helix of the ear resulting from a thickening of the cartilage. It varies in size. The tubercle is inherited as a dominant, but the expression (size) is quite variable. Its absence is inherited as a recessive. Some individuals may have it only on one ear. This feature has been known for a long </a:t>
            </a:r>
            <a:r>
              <a:rPr lang="en-US" sz="2400" dirty="0" smtClean="0">
                <a:latin typeface="TimesNewRomanPSMT"/>
                <a:ea typeface="Times New Roman"/>
                <a:cs typeface="TimesNewRomanPSMT"/>
              </a:rPr>
              <a:t>time.</a:t>
            </a:r>
            <a:endParaRPr lang="en-US" dirty="0">
              <a:effectLst/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3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07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Darwin tubercle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27578"/>
            <a:ext cx="2487613" cy="37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0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Practical Genetics\Information\9- Simple Human Non-Metric Traits\DX1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2413000" cy="29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ractical Genetics\Information\9- Simple Human Non-Metric Traits\Darwin's 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1341"/>
            <a:ext cx="2514600" cy="302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Practical Genetics\Information\9- Simple Human Non-Metric Traits\PDC_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241300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640" y="609600"/>
            <a:ext cx="354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Earlobe </a:t>
            </a:r>
            <a:r>
              <a:rPr lang="en-US" sz="2800" b="1" dirty="0" smtClean="0"/>
              <a:t>attachment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295400"/>
            <a:ext cx="7315200" cy="261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NewRomanPSMT"/>
                <a:ea typeface="Times New Roman"/>
                <a:cs typeface="TimesNewRomanPSMT"/>
              </a:rPr>
              <a:t>The free-hanging earlobe is inherited as a dominant. The attached earlobe, or lack of a free-hanging earlobe is inherited as a recessive. Individuals with attached earlobes are characterized by the attachment of the lower part of the ear directly onto the </a:t>
            </a:r>
            <a:r>
              <a:rPr lang="en-US" sz="2400" dirty="0" smtClean="0">
                <a:latin typeface="TimesNewRomanPSMT"/>
                <a:ea typeface="Times New Roman"/>
                <a:cs typeface="TimesNewRomanPSMT"/>
              </a:rPr>
              <a:t>head</a:t>
            </a:r>
            <a:r>
              <a:rPr lang="en-US" sz="2400" dirty="0">
                <a:latin typeface="TimesNewRomanPSMT"/>
                <a:ea typeface="Times New Roman"/>
                <a:cs typeface="TimesNewRomanPSMT"/>
              </a:rPr>
              <a:t>.</a:t>
            </a:r>
            <a:endParaRPr lang="en-US" sz="2400" dirty="0">
              <a:effectLst/>
              <a:latin typeface="Calibri"/>
              <a:ea typeface="Times New Roman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08808"/>
            <a:ext cx="3990539" cy="209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6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ractical Genetics\Information\9- Simple Human Non-Metric Traits\pixie_ears_001_225a6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3601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640" y="609600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/>
              <a:t>Ear wax (</a:t>
            </a:r>
            <a:r>
              <a:rPr lang="en-US" sz="2800" b="1" dirty="0" err="1"/>
              <a:t>Cerumen</a:t>
            </a:r>
            <a:r>
              <a:rPr lang="en-US" sz="2800" b="1" dirty="0"/>
              <a:t>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7315200" cy="1339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NewRomanPSMT"/>
                <a:ea typeface="Times New Roman"/>
                <a:cs typeface="TimesNewRomanPSMT"/>
              </a:rPr>
              <a:t>Earwax occurs in two forms. The dominant type is sticky and yellow to brown in color. The recessive form is gray and brittle.</a:t>
            </a:r>
            <a:endParaRPr lang="en-US" sz="2400" dirty="0">
              <a:effectLst/>
              <a:latin typeface="Calibri"/>
              <a:ea typeface="Times New Roman"/>
              <a:cs typeface="Arial"/>
            </a:endParaRPr>
          </a:p>
        </p:txBody>
      </p:sp>
      <p:pic>
        <p:nvPicPr>
          <p:cNvPr id="2050" name="Picture 2" descr="E:\Practical Genetics - 2013\Information\10- Simple Human Non-Metric Traits\zac_efron_ear_wa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20" y="2482213"/>
            <a:ext cx="5102132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638800" y="3657600"/>
            <a:ext cx="6858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064" y="381000"/>
            <a:ext cx="2570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/>
              <a:t>Tongue </a:t>
            </a:r>
            <a:r>
              <a:rPr lang="en-US" sz="2800" b="1" dirty="0" smtClean="0"/>
              <a:t>rolling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914400"/>
            <a:ext cx="7315200" cy="303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NewRomanPSMT"/>
                <a:ea typeface="Times New Roman"/>
                <a:cs typeface="TimesNewRomanPSMT"/>
              </a:rPr>
              <a:t>This trait is the ability to roll the tongue longitudinally into a U-shape. Many people are not able to do this, even with practice. Some with the ability to do it need to practice a bit to perform the feat. The ability to roll the tongue is an autosomal dominant. Those who cannot are recessive homozygotes.</a:t>
            </a:r>
            <a:endParaRPr lang="en-US" sz="2400" dirty="0">
              <a:effectLst/>
              <a:latin typeface="Calibri"/>
              <a:ea typeface="Times New Roman"/>
              <a:cs typeface="Arial"/>
            </a:endParaRPr>
          </a:p>
        </p:txBody>
      </p:sp>
      <p:pic>
        <p:nvPicPr>
          <p:cNvPr id="1026" name="Picture 2" descr="F:\Practical Genetics\Information\9- Simple Human Non-Metric Traits\mythton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46459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93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511</TotalTime>
  <Words>699</Words>
  <Application>Microsoft Office PowerPoint</Application>
  <PresentationFormat>On-screen Show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soma</dc:creator>
  <cp:lastModifiedBy>govand</cp:lastModifiedBy>
  <cp:revision>68</cp:revision>
  <dcterms:created xsi:type="dcterms:W3CDTF">2006-08-16T00:00:00Z</dcterms:created>
  <dcterms:modified xsi:type="dcterms:W3CDTF">2019-05-24T08:01:09Z</dcterms:modified>
</cp:coreProperties>
</file>