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2" r:id="rId3"/>
    <p:sldId id="313" r:id="rId4"/>
    <p:sldId id="310" r:id="rId5"/>
    <p:sldId id="314" r:id="rId6"/>
    <p:sldId id="309" r:id="rId7"/>
    <p:sldId id="31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357166"/>
            <a:ext cx="88487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    Lab 1                                                                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8-9/02/ 2015</a:t>
            </a:r>
          </a:p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            Practical </a:t>
            </a:r>
            <a:r>
              <a:rPr lang="en-US" sz="3600" b="1" dirty="0">
                <a:solidFill>
                  <a:prstClr val="black"/>
                </a:solidFill>
              </a:rPr>
              <a:t>Microbial Genetics</a:t>
            </a:r>
            <a:endParaRPr lang="en-US" sz="3600" dirty="0">
              <a:solidFill>
                <a:prstClr val="black"/>
              </a:solidFill>
            </a:endParaRPr>
          </a:p>
          <a:p>
            <a:endParaRPr lang="ar-IQ" sz="2400" b="1" dirty="0">
              <a:latin typeface="Calibri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981200" y="4495800"/>
            <a:ext cx="60960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800" b="1" dirty="0" err="1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Govand</a:t>
            </a:r>
            <a:r>
              <a:rPr lang="en-US" sz="2800" b="1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 Musa </a:t>
            </a:r>
            <a:endParaRPr lang="en-US" sz="2800" b="1" dirty="0">
              <a:solidFill>
                <a:prstClr val="black"/>
              </a:solidFill>
              <a:latin typeface="Cylonic Crossdraft" pitchFamily="2" charset="0"/>
              <a:ea typeface="Times New Roman"/>
              <a:cs typeface="Arial"/>
            </a:endParaRPr>
          </a:p>
          <a:p>
            <a:pPr lvl="0" algn="ctr">
              <a:lnSpc>
                <a:spcPct val="115000"/>
              </a:lnSpc>
            </a:pPr>
            <a:r>
              <a:rPr lang="en-US" sz="2800" b="1" dirty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M.Sc. in </a:t>
            </a:r>
            <a:r>
              <a:rPr lang="en-US" sz="2800" b="1" dirty="0" smtClean="0">
                <a:solidFill>
                  <a:prstClr val="black"/>
                </a:solidFill>
                <a:latin typeface="Cylonic Crossdraft" pitchFamily="2" charset="0"/>
                <a:ea typeface="Times New Roman"/>
                <a:cs typeface="Arial"/>
              </a:rPr>
              <a:t>Genetics</a:t>
            </a:r>
            <a:endParaRPr lang="en-US" sz="2800" b="1" dirty="0">
              <a:solidFill>
                <a:prstClr val="black"/>
              </a:solidFill>
              <a:latin typeface="Cylonic Crossdraft" pitchFamily="2" charset="0"/>
              <a:ea typeface="Times New Roman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62000" y="2286000"/>
            <a:ext cx="7964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/>
              <a:t>Introduction into Microbial Genetics and Lab safety rules</a:t>
            </a:r>
            <a:r>
              <a:rPr lang="en-US" dirty="0" smtClean="0">
                <a:latin typeface="Debussy"/>
                <a:ea typeface="Times New Roman"/>
                <a:cs typeface="Arial"/>
              </a:rPr>
              <a:t> 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Kabob"/>
                <a:ea typeface="Times New Roman"/>
                <a:cs typeface="Arial"/>
              </a:rPr>
              <a:t>General notes about </a:t>
            </a:r>
            <a:r>
              <a:rPr lang="en-US" sz="3200" b="1" smtClean="0">
                <a:latin typeface="Kabob"/>
                <a:ea typeface="Times New Roman"/>
                <a:cs typeface="Arial"/>
              </a:rPr>
              <a:t>lab safety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533400" y="1182600"/>
            <a:ext cx="7924800" cy="567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Bunsen burners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: Turn off Bunsen burners when not in use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Sterilization of glass spreaders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: Glass spreaders will be sterilized by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dipping in alcohol and flaming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Ultraviolet </a:t>
            </a:r>
            <a:r>
              <a:rPr lang="en-US" sz="2800" b="1" dirty="0" smtClean="0">
                <a:latin typeface="Calibri"/>
                <a:ea typeface="Times New Roman"/>
                <a:cs typeface="Arial"/>
              </a:rPr>
              <a:t>light: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use it properly and safely.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 smtClean="0">
                <a:latin typeface="Calibri"/>
                <a:ea typeface="Times New Roman"/>
                <a:cs typeface="Arial"/>
              </a:rPr>
              <a:t>disinfect 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bench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with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disinfectant.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Wash hands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with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soap after finishing the work.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Label tubes</a:t>
            </a:r>
            <a:r>
              <a:rPr lang="en-US" sz="2800" dirty="0">
                <a:latin typeface="Calibri"/>
                <a:ea typeface="Times New Roman"/>
                <a:cs typeface="Arial"/>
              </a:rPr>
              <a:t>, cultures, and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plates.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810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Kabob"/>
                <a:ea typeface="Times New Roman"/>
                <a:cs typeface="Arial"/>
              </a:rPr>
              <a:t>General notes</a:t>
            </a: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533400" y="1295400"/>
            <a:ext cx="7924800" cy="4879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3200" dirty="0">
                <a:latin typeface="Calibri"/>
                <a:ea typeface="Times New Roman"/>
                <a:cs typeface="Arial"/>
              </a:rPr>
              <a:t>Before using,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check agar plates for contamination </a:t>
            </a:r>
            <a:r>
              <a:rPr lang="en-US" sz="3200" dirty="0">
                <a:latin typeface="Calibri"/>
                <a:ea typeface="Times New Roman"/>
                <a:cs typeface="Arial"/>
              </a:rPr>
              <a:t>(bacterial or fungal) or water on surface of the 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agar.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3200" b="1" dirty="0">
                <a:latin typeface="Calibri"/>
                <a:ea typeface="Times New Roman"/>
                <a:cs typeface="Arial"/>
              </a:rPr>
              <a:t>Experiments will be performed in groups</a:t>
            </a:r>
            <a:r>
              <a:rPr lang="en-US" sz="3200" dirty="0">
                <a:latin typeface="Calibri"/>
                <a:ea typeface="Times New Roman"/>
                <a:cs typeface="Arial"/>
              </a:rPr>
              <a:t>. Do not take more materials than are needed for the group to carry out the experiment</a:t>
            </a:r>
            <a:r>
              <a:rPr lang="en-US" sz="3200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n-US" sz="3200" dirty="0">
                <a:latin typeface="Calibri"/>
                <a:ea typeface="Times New Roman"/>
                <a:cs typeface="Arial"/>
              </a:rPr>
              <a:t>Use pipette pumps with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pipettes</a:t>
            </a:r>
            <a:r>
              <a:rPr lang="en-US" sz="3200" dirty="0">
                <a:latin typeface="Calibri"/>
                <a:ea typeface="Times New Roman"/>
                <a:cs typeface="Arial"/>
              </a:rPr>
              <a:t>.</a:t>
            </a:r>
            <a:endParaRPr lang="en-US" sz="3200" dirty="0" smtClean="0">
              <a:latin typeface="Calibri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45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3810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Overview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609600" y="1219200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Why we study microbial genetics?</a:t>
            </a:r>
            <a:endParaRPr lang="en-US" sz="2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smtClean="0"/>
              <a:t>Gene </a:t>
            </a:r>
            <a:r>
              <a:rPr lang="en-US" sz="2800" dirty="0"/>
              <a:t>function tells us about cell function because cell structures and processes are genetically encoded.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Microbes are simple, easily manipulated systems. </a:t>
            </a:r>
            <a:r>
              <a:rPr lang="en-US" sz="2800" dirty="0" err="1"/>
              <a:t>Haploidy</a:t>
            </a:r>
            <a:r>
              <a:rPr lang="en-US" sz="2800" dirty="0"/>
              <a:t> (possessing only one set of genes) allows the expression of mutations immediately.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Cloning of many eukaryotic </a:t>
            </a:r>
            <a:r>
              <a:rPr lang="en-US" sz="2800" dirty="0" smtClean="0"/>
              <a:t>genes </a:t>
            </a:r>
            <a:r>
              <a:rPr lang="en-US" sz="2800" dirty="0"/>
              <a:t>occurs in microbes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58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Why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Bacteria are invaluable to the study of genetics</a:t>
            </a:r>
            <a:r>
              <a:rPr lang="en-US" sz="3200" b="1" dirty="0" smtClean="0"/>
              <a:t>?</a:t>
            </a:r>
          </a:p>
          <a:p>
            <a:endParaRPr lang="en-US" sz="32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3200" b="1" dirty="0">
                <a:latin typeface="Calibri"/>
                <a:ea typeface="Times New Roman"/>
                <a:cs typeface="Arial"/>
              </a:rPr>
              <a:t>large numbers can be cultured </a:t>
            </a:r>
            <a:r>
              <a:rPr lang="en-US" sz="3200" b="1" dirty="0" smtClean="0">
                <a:latin typeface="Calibri"/>
                <a:ea typeface="Times New Roman"/>
                <a:cs typeface="Arial"/>
              </a:rPr>
              <a:t>inexpensively.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b="1" dirty="0" smtClean="0">
                <a:latin typeface="Calibri"/>
                <a:ea typeface="Times New Roman"/>
                <a:cs typeface="Arial"/>
              </a:rPr>
              <a:t> </a:t>
            </a:r>
            <a:r>
              <a:rPr lang="en-US" sz="3200" b="1" dirty="0">
                <a:latin typeface="Calibri"/>
                <a:ea typeface="Times New Roman"/>
                <a:cs typeface="Arial"/>
              </a:rPr>
              <a:t>relatively simple genetic composition facilitates studying the structure and function of genes</a:t>
            </a:r>
            <a:r>
              <a:rPr lang="en-US" sz="3200" b="1" dirty="0" smtClean="0">
                <a:latin typeface="Calibri"/>
                <a:ea typeface="Times New Roman"/>
                <a:cs typeface="Arial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b="1" dirty="0" smtClean="0">
                <a:latin typeface="Calibri"/>
                <a:cs typeface="Arial"/>
              </a:rPr>
              <a:t>Short generation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868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0"/>
            <a:ext cx="8153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General definitions and concepts</a:t>
            </a:r>
            <a:r>
              <a:rPr lang="en-US" sz="3600" b="1" dirty="0" smtClean="0">
                <a:latin typeface="Calibri" pitchFamily="34" charset="0"/>
              </a:rPr>
              <a:t>:</a:t>
            </a:r>
          </a:p>
          <a:p>
            <a:endParaRPr lang="en-US" sz="2800" dirty="0"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Strain</a:t>
            </a:r>
            <a:r>
              <a:rPr lang="en-US" sz="2800" dirty="0">
                <a:latin typeface="Calibri" pitchFamily="34" charset="0"/>
              </a:rPr>
              <a:t>: a population of organism that descends from a single cell or isolate.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Gene</a:t>
            </a:r>
            <a:r>
              <a:rPr lang="en-US" sz="2800" dirty="0">
                <a:latin typeface="Calibri" pitchFamily="34" charset="0"/>
              </a:rPr>
              <a:t>: linear sequence of nucleotides that codes for a polypeptide, </a:t>
            </a:r>
            <a:r>
              <a:rPr lang="en-US" sz="2800" dirty="0" err="1">
                <a:latin typeface="Calibri" pitchFamily="34" charset="0"/>
              </a:rPr>
              <a:t>tRNA</a:t>
            </a:r>
            <a:r>
              <a:rPr lang="en-US" sz="2800" dirty="0">
                <a:latin typeface="Calibri" pitchFamily="34" charset="0"/>
              </a:rPr>
              <a:t>, or mRNA.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Genome</a:t>
            </a:r>
            <a:r>
              <a:rPr lang="en-US" sz="2800" dirty="0">
                <a:latin typeface="Calibri" pitchFamily="34" charset="0"/>
              </a:rPr>
              <a:t>: all the genes present in a cell or organism.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Genotype</a:t>
            </a:r>
            <a:r>
              <a:rPr lang="en-US" sz="2800" dirty="0">
                <a:latin typeface="Calibri" pitchFamily="34" charset="0"/>
              </a:rPr>
              <a:t>: the precise genetic makeup of an organism (the information stored in genes).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</a:rPr>
              <a:t>Phenotype</a:t>
            </a:r>
            <a:r>
              <a:rPr lang="en-US" sz="2800" dirty="0">
                <a:latin typeface="Calibri" pitchFamily="34" charset="0"/>
              </a:rPr>
              <a:t>: an observable characteristic of an organism (actually expressed characteristics, such as the ability to perform certain biochemical reactions, e.g., synthesis of a capsule or pigment</a:t>
            </a:r>
            <a:r>
              <a:rPr lang="en-US" sz="2800" dirty="0" smtClean="0">
                <a:latin typeface="Calibri" pitchFamily="34" charset="0"/>
              </a:rPr>
              <a:t>).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150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6745" y="685800"/>
            <a:ext cx="8001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General definitions and concepts</a:t>
            </a:r>
            <a:r>
              <a:rPr lang="en-US" sz="3600" b="1" dirty="0" smtClean="0">
                <a:latin typeface="Calibri" pitchFamily="34" charset="0"/>
              </a:rPr>
              <a:t>:</a:t>
            </a:r>
          </a:p>
          <a:p>
            <a:endParaRPr lang="en-US" sz="3600" dirty="0"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Wild type (</a:t>
            </a:r>
            <a:r>
              <a:rPr lang="en-US" sz="2800" b="1" dirty="0" err="1">
                <a:solidFill>
                  <a:prstClr val="black"/>
                </a:solidFill>
                <a:latin typeface="Calibri" pitchFamily="34" charset="0"/>
              </a:rPr>
              <a:t>wt</a:t>
            </a:r>
            <a:r>
              <a:rPr lang="en-US" sz="2800" b="1" dirty="0">
                <a:solidFill>
                  <a:prstClr val="black"/>
                </a:solidFill>
                <a:latin typeface="Calibri" pitchFamily="34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 the organism as it is isolated from nature. </a:t>
            </a:r>
            <a:endParaRPr lang="en-US" sz="2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</a:rPr>
              <a:t>Reversion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 mutation from mutant 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to 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wt.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</a:rPr>
              <a:t>Mutant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</a:rPr>
              <a:t>: is the organism or cell whose changed phenotype is attributed to a mutation</a:t>
            </a:r>
            <a:r>
              <a:rPr lang="en-US" sz="2800" dirty="0" smtClean="0">
                <a:solidFill>
                  <a:prstClr val="black"/>
                </a:solidFill>
                <a:latin typeface="Calibri" pitchFamily="34" charset="0"/>
              </a:rPr>
              <a:t>.</a:t>
            </a:r>
            <a:endParaRPr lang="en-US" sz="28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My Pictures\gul\46323_1600.wb1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1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682</TotalTime>
  <Words>373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soma</dc:creator>
  <cp:lastModifiedBy>govand</cp:lastModifiedBy>
  <cp:revision>94</cp:revision>
  <dcterms:created xsi:type="dcterms:W3CDTF">2006-08-16T00:00:00Z</dcterms:created>
  <dcterms:modified xsi:type="dcterms:W3CDTF">2018-07-13T19:25:27Z</dcterms:modified>
</cp:coreProperties>
</file>