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4"/>
  </p:notesMasterIdLst>
  <p:sldIdLst>
    <p:sldId id="256" r:id="rId2"/>
    <p:sldId id="260" r:id="rId3"/>
    <p:sldId id="300" r:id="rId4"/>
    <p:sldId id="298" r:id="rId5"/>
    <p:sldId id="287" r:id="rId6"/>
    <p:sldId id="273" r:id="rId7"/>
    <p:sldId id="302" r:id="rId8"/>
    <p:sldId id="307" r:id="rId9"/>
    <p:sldId id="304" r:id="rId10"/>
    <p:sldId id="305" r:id="rId11"/>
    <p:sldId id="306" r:id="rId12"/>
    <p:sldId id="28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72" d="100"/>
          <a:sy n="72" d="100"/>
        </p:scale>
        <p:origin x="-3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4F9C4-25A0-4D7A-A21C-B7935FFE657C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62C58-4268-44D2-B5D7-277514BDE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4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62C58-4268-44D2-B5D7-277514BDE3F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6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D85B255-B131-42EA-A4EB-A4B39C2C0268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Lab. 2</a:t>
            </a:r>
            <a:endParaRPr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005B-EDC7-491E-B751-1C5169D359E8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Lab. 2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04F5-FB49-4C1F-A359-BF1EA8E9D98F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Lab. 2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EA1506-F082-4DAD-8F9B-F0EED5283C26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Lab. 2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7620E6E-CDE0-4466-BB52-2C804DDE0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Lab. 2</a:t>
            </a:r>
            <a:endParaRPr lang="en-US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894B-EB3D-49E1-ADAD-BAEBEC3073D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Lab. 2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2E1E-A0D8-48E3-A2AB-6FD1FA2DDA2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Lab. 2</a:t>
            </a: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40F563-E677-4BAC-AB60-4BA36227C0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Lab. 2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A7DF-B45C-4FB3-9797-A46AD3EF6AC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Lab. 2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AE835E-29C3-4C29-AA34-46C28D02DB4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Lab. 2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242A58-1E76-4173-AF2B-9A07297841DF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Lab. 2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967BE7E-EA29-4F9E-965E-30C7899546B6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Lab. 2</a:t>
            </a:r>
            <a:endParaRPr lang="en-US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227770"/>
            <a:ext cx="8610600" cy="1922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5400" b="1" dirty="0">
                <a:latin typeface="Debussy"/>
                <a:ea typeface="Times New Roman"/>
                <a:cs typeface="+mj-cs"/>
              </a:rPr>
              <a:t>Gene Regulation: </a:t>
            </a:r>
            <a:endParaRPr lang="ar-IQ" sz="5400" b="1" dirty="0" smtClean="0">
              <a:latin typeface="Debussy"/>
              <a:ea typeface="Times New Roman"/>
              <a:cs typeface="+mj-cs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5400" b="1" dirty="0" smtClean="0">
                <a:latin typeface="Debussy"/>
                <a:ea typeface="Times New Roman"/>
                <a:cs typeface="+mj-cs"/>
              </a:rPr>
              <a:t>Induction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44" y="357166"/>
            <a:ext cx="900115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Lab </a:t>
            </a:r>
            <a:r>
              <a:rPr lang="en-US" sz="2800" b="1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                                                                        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20/02/2018</a:t>
            </a:r>
          </a:p>
          <a:p>
            <a:pPr lvl="0"/>
            <a:r>
              <a:rPr lang="en-US" sz="3600" b="1" dirty="0" smtClean="0">
                <a:solidFill>
                  <a:prstClr val="black"/>
                </a:solidFill>
              </a:rPr>
              <a:t>     Practical </a:t>
            </a:r>
            <a:r>
              <a:rPr lang="en-US" sz="3600" b="1" dirty="0">
                <a:solidFill>
                  <a:prstClr val="black"/>
                </a:solidFill>
              </a:rPr>
              <a:t>Microbial Genetics</a:t>
            </a:r>
            <a:endParaRPr lang="en-US" sz="3600" dirty="0">
              <a:solidFill>
                <a:prstClr val="black"/>
              </a:solidFill>
            </a:endParaRPr>
          </a:p>
          <a:p>
            <a:endParaRPr lang="ar-IQ" sz="2400" b="1" dirty="0">
              <a:latin typeface="Calibri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447800" y="5105400"/>
            <a:ext cx="7467600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n-US" sz="3200" b="1" dirty="0" err="1" smtClean="0">
                <a:solidFill>
                  <a:prstClr val="black"/>
                </a:solidFill>
                <a:latin typeface="Cylonic Crossdraft" pitchFamily="2" charset="0"/>
                <a:ea typeface="Times New Roman"/>
                <a:cs typeface="Arial"/>
              </a:rPr>
              <a:t>Govand</a:t>
            </a:r>
            <a:r>
              <a:rPr lang="en-US" sz="3200" b="1" dirty="0" smtClean="0">
                <a:solidFill>
                  <a:prstClr val="black"/>
                </a:solidFill>
                <a:latin typeface="Cylonic Crossdraft" pitchFamily="2" charset="0"/>
                <a:ea typeface="Times New Roman"/>
                <a:cs typeface="Arial"/>
              </a:rPr>
              <a:t> Musa </a:t>
            </a:r>
            <a:r>
              <a:rPr lang="en-US" sz="3200" b="1" dirty="0" err="1" smtClean="0">
                <a:solidFill>
                  <a:prstClr val="black"/>
                </a:solidFill>
                <a:latin typeface="Cylonic Crossdraft" pitchFamily="2" charset="0"/>
                <a:ea typeface="Times New Roman"/>
                <a:cs typeface="Arial"/>
              </a:rPr>
              <a:t>Qader</a:t>
            </a:r>
            <a:r>
              <a:rPr lang="en-US" sz="3200" b="1" dirty="0" smtClean="0">
                <a:solidFill>
                  <a:prstClr val="black"/>
                </a:solidFill>
                <a:latin typeface="Cylonic Crossdraft" pitchFamily="2" charset="0"/>
                <a:ea typeface="Times New Roman"/>
                <a:cs typeface="Arial"/>
              </a:rPr>
              <a:t> </a:t>
            </a:r>
            <a:endParaRPr lang="en-US" sz="3200" b="1" dirty="0">
              <a:solidFill>
                <a:prstClr val="black"/>
              </a:solidFill>
              <a:latin typeface="Cylonic Crossdraft" pitchFamily="2" charset="0"/>
              <a:ea typeface="Times New Roman"/>
              <a:cs typeface="Arial"/>
            </a:endParaRPr>
          </a:p>
          <a:p>
            <a:pPr lvl="0" algn="ctr">
              <a:lnSpc>
                <a:spcPct val="115000"/>
              </a:lnSpc>
            </a:pPr>
            <a:r>
              <a:rPr lang="en-US" sz="3200" b="1" dirty="0">
                <a:solidFill>
                  <a:prstClr val="black"/>
                </a:solidFill>
                <a:latin typeface="Cylonic Crossdraft" pitchFamily="2" charset="0"/>
                <a:ea typeface="Times New Roman"/>
                <a:cs typeface="Arial"/>
              </a:rPr>
              <a:t>M.Sc. </a:t>
            </a:r>
            <a:r>
              <a:rPr lang="en-US" sz="3200" b="1" dirty="0" smtClean="0">
                <a:solidFill>
                  <a:prstClr val="black"/>
                </a:solidFill>
                <a:latin typeface="Cylonic Crossdraft" pitchFamily="2" charset="0"/>
                <a:ea typeface="Times New Roman"/>
                <a:cs typeface="Arial"/>
              </a:rPr>
              <a:t>In Molecular Genetics</a:t>
            </a:r>
            <a:endParaRPr lang="en-US" sz="3200" b="1" dirty="0">
              <a:solidFill>
                <a:prstClr val="black"/>
              </a:solidFill>
              <a:latin typeface="Cylonic Crossdraft" pitchFamily="2" charset="0"/>
              <a:ea typeface="Times New Roman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>
          <a:xfrm>
            <a:off x="-20782" y="6381750"/>
            <a:ext cx="1316182" cy="476250"/>
          </a:xfrm>
        </p:spPr>
        <p:txBody>
          <a:bodyPr/>
          <a:lstStyle/>
          <a:p>
            <a:fld id="{BF0D3BE2-E2F0-4BA3-8232-1FE0BC39C731}" type="datetime1">
              <a:rPr lang="en-US" sz="1400" smtClean="0"/>
              <a:pPr/>
              <a:t>2/20/2018</a:t>
            </a:fld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0" y="0"/>
            <a:ext cx="1066800" cy="476250"/>
          </a:xfrm>
        </p:spPr>
        <p:txBody>
          <a:bodyPr/>
          <a:lstStyle/>
          <a:p>
            <a:r>
              <a:rPr lang="en-US" sz="1800" dirty="0" smtClean="0"/>
              <a:t>Lab. 2</a:t>
            </a:r>
            <a:endParaRPr lang="en-US" sz="1800" dirty="0"/>
          </a:p>
        </p:txBody>
      </p:sp>
      <p:pic>
        <p:nvPicPr>
          <p:cNvPr id="3074" name="Picture 2" descr="C:\Users\Soma\Desktop\Microbial Genetics\jpg_API_20E_ON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747713"/>
            <a:ext cx="4000500" cy="536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75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>
          <a:xfrm>
            <a:off x="228600" y="6381750"/>
            <a:ext cx="1295400" cy="476250"/>
          </a:xfrm>
        </p:spPr>
        <p:txBody>
          <a:bodyPr/>
          <a:lstStyle/>
          <a:p>
            <a:fld id="{63E48F5A-2A8D-4F0F-A779-E1258970F1A8}" type="datetime1">
              <a:rPr lang="en-US" sz="1400" smtClean="0"/>
              <a:pPr/>
              <a:t>2/20/2018</a:t>
            </a:fld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0" y="0"/>
            <a:ext cx="1219200" cy="476250"/>
          </a:xfrm>
        </p:spPr>
        <p:txBody>
          <a:bodyPr/>
          <a:lstStyle/>
          <a:p>
            <a:r>
              <a:rPr lang="en-US" sz="1800" dirty="0" smtClean="0"/>
              <a:t>Lab. 2</a:t>
            </a:r>
            <a:endParaRPr lang="en-US" sz="1800" dirty="0"/>
          </a:p>
        </p:txBody>
      </p:sp>
      <p:sp>
        <p:nvSpPr>
          <p:cNvPr id="5" name="مستطيل 4"/>
          <p:cNvSpPr/>
          <p:nvPr/>
        </p:nvSpPr>
        <p:spPr>
          <a:xfrm>
            <a:off x="533400" y="1371600"/>
            <a:ext cx="8153400" cy="309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50000"/>
              </a:lnSpc>
            </a:pPr>
            <a:r>
              <a:rPr lang="en-US" sz="3200" b="1" dirty="0">
                <a:latin typeface="Kabob"/>
                <a:ea typeface="Times New Roman"/>
                <a:cs typeface="Arial"/>
              </a:rPr>
              <a:t>Questions:</a:t>
            </a:r>
            <a:endParaRPr lang="en-US" sz="3200" dirty="0">
              <a:latin typeface="Calibri"/>
              <a:ea typeface="Times New Roman"/>
              <a:cs typeface="Arial"/>
            </a:endParaRPr>
          </a:p>
          <a:p>
            <a:pPr marL="342900" marR="0" lvl="0" indent="-342900" algn="justLow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latin typeface="Calibri"/>
                <a:ea typeface="Times New Roman"/>
                <a:cs typeface="Arial"/>
              </a:rPr>
              <a:t>Which </a:t>
            </a:r>
            <a:r>
              <a:rPr lang="en-US" sz="3200" dirty="0" smtClean="0">
                <a:latin typeface="Calibri"/>
                <a:ea typeface="Times New Roman"/>
                <a:cs typeface="Arial"/>
              </a:rPr>
              <a:t>substrates </a:t>
            </a:r>
            <a:r>
              <a:rPr lang="en-US" sz="3200" dirty="0">
                <a:latin typeface="Calibri"/>
                <a:ea typeface="Times New Roman"/>
                <a:cs typeface="Arial"/>
              </a:rPr>
              <a:t>induced </a:t>
            </a:r>
            <a:r>
              <a:rPr lang="en-US" sz="3200" dirty="0">
                <a:latin typeface="Calibri"/>
                <a:ea typeface="Times New Roman"/>
                <a:cs typeface="Calibri"/>
              </a:rPr>
              <a:t>β</a:t>
            </a:r>
            <a:r>
              <a:rPr lang="en-US" sz="3200" dirty="0">
                <a:latin typeface="Calibri"/>
                <a:ea typeface="Times New Roman"/>
                <a:cs typeface="Arial"/>
              </a:rPr>
              <a:t>-</a:t>
            </a:r>
            <a:r>
              <a:rPr lang="en-US" sz="3200" dirty="0" err="1">
                <a:latin typeface="Calibri"/>
                <a:ea typeface="Times New Roman"/>
                <a:cs typeface="Arial"/>
              </a:rPr>
              <a:t>galactosidase</a:t>
            </a:r>
            <a:r>
              <a:rPr lang="en-US" sz="3200" dirty="0">
                <a:latin typeface="Calibri"/>
                <a:ea typeface="Times New Roman"/>
                <a:cs typeface="Arial"/>
              </a:rPr>
              <a:t>?</a:t>
            </a:r>
          </a:p>
          <a:p>
            <a:pPr marL="342900" marR="0" lvl="0" indent="-342900" algn="justLow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latin typeface="Calibri"/>
                <a:ea typeface="Times New Roman"/>
                <a:cs typeface="Arial"/>
              </a:rPr>
              <a:t>What reaction produced the yellow color?</a:t>
            </a:r>
          </a:p>
          <a:p>
            <a:pPr marL="342900" marR="0" lvl="0" indent="-342900" algn="justLow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252525"/>
                </a:solidFill>
                <a:latin typeface="Calibri"/>
                <a:ea typeface="Times New Roman"/>
                <a:cs typeface="Arial"/>
              </a:rPr>
              <a:t>What is the Other compound serve as colorful indicators of β-</a:t>
            </a:r>
            <a:r>
              <a:rPr lang="en-US" sz="3200" dirty="0" err="1">
                <a:solidFill>
                  <a:srgbClr val="252525"/>
                </a:solidFill>
                <a:latin typeface="Calibri"/>
                <a:ea typeface="Times New Roman"/>
                <a:cs typeface="Arial"/>
              </a:rPr>
              <a:t>galactosidase</a:t>
            </a:r>
            <a:r>
              <a:rPr lang="en-US" sz="3200" dirty="0">
                <a:solidFill>
                  <a:srgbClr val="252525"/>
                </a:solidFill>
                <a:latin typeface="Calibri"/>
                <a:ea typeface="Times New Roman"/>
                <a:cs typeface="Arial"/>
              </a:rPr>
              <a:t> activity.</a:t>
            </a:r>
            <a:endParaRPr lang="en-US" sz="3200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765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B275-BBF8-4533-B02C-E48853749D72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Lab.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050" name="Picture 2" descr="D:\My Pictures\gul\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38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23455"/>
            <a:ext cx="83058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>
              <a:latin typeface="Debussy"/>
              <a:ea typeface="Times New Roman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4000" dirty="0">
                <a:latin typeface="Debussy"/>
                <a:ea typeface="Times New Roman"/>
                <a:cs typeface="Arial"/>
              </a:rPr>
              <a:t>Objectives: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latin typeface="Kabob"/>
                <a:ea typeface="Times New Roman"/>
              </a:rPr>
              <a:t>To understand the concepts of induction.</a:t>
            </a:r>
            <a:endParaRPr lang="en-US" sz="2400" dirty="0">
              <a:latin typeface="Times New Roman"/>
              <a:ea typeface="Times New Roman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Kabob"/>
                <a:ea typeface="Times New Roman"/>
              </a:rPr>
              <a:t>To understand the lac operon and the use of ONPG.</a:t>
            </a:r>
            <a:endParaRPr lang="en-US" sz="2400" dirty="0">
              <a:latin typeface="Times New Roman"/>
              <a:ea typeface="Times New Roman"/>
            </a:endParaRPr>
          </a:p>
          <a:p>
            <a:pPr marL="342900" marR="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latin typeface="Kabob"/>
                <a:ea typeface="Times New Roman"/>
              </a:rPr>
              <a:t>Perform a carbohydrate and β-</a:t>
            </a:r>
            <a:r>
              <a:rPr lang="en-US" sz="2800" dirty="0" err="1">
                <a:latin typeface="Kabob"/>
                <a:ea typeface="Times New Roman"/>
              </a:rPr>
              <a:t>galactosidase</a:t>
            </a:r>
            <a:r>
              <a:rPr lang="en-US" sz="2800" dirty="0">
                <a:latin typeface="Kabob"/>
                <a:ea typeface="Times New Roman"/>
              </a:rPr>
              <a:t> fermentation test</a:t>
            </a:r>
            <a:r>
              <a:rPr lang="ar-SA" sz="2800" dirty="0">
                <a:latin typeface="Kabob"/>
                <a:ea typeface="Times New Roman"/>
              </a:rPr>
              <a:t>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>
          <a:xfrm>
            <a:off x="0" y="6305550"/>
            <a:ext cx="1295400" cy="476250"/>
          </a:xfrm>
        </p:spPr>
        <p:txBody>
          <a:bodyPr/>
          <a:lstStyle/>
          <a:p>
            <a:fld id="{C30769F9-4021-4E1B-B6AC-BAA97BFF4D43}" type="datetime1">
              <a:rPr lang="en-US" sz="1400" smtClean="0"/>
              <a:pPr/>
              <a:t>2/20/2018</a:t>
            </a:fld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0" y="0"/>
            <a:ext cx="990600" cy="476250"/>
          </a:xfrm>
        </p:spPr>
        <p:txBody>
          <a:bodyPr/>
          <a:lstStyle/>
          <a:p>
            <a:r>
              <a:rPr lang="en-US" sz="1800" dirty="0" smtClean="0"/>
              <a:t>Lab. 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>
          <a:xfrm>
            <a:off x="34636" y="6400800"/>
            <a:ext cx="1184564" cy="476250"/>
          </a:xfrm>
        </p:spPr>
        <p:txBody>
          <a:bodyPr/>
          <a:lstStyle/>
          <a:p>
            <a:fld id="{A4F5349B-63C1-4156-BEC3-18E2D7A847E9}" type="datetime1">
              <a:rPr lang="en-US" sz="1400" smtClean="0"/>
              <a:pPr/>
              <a:t>2/20/2018</a:t>
            </a:fld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6200" y="0"/>
            <a:ext cx="1143000" cy="476250"/>
          </a:xfrm>
        </p:spPr>
        <p:txBody>
          <a:bodyPr/>
          <a:lstStyle/>
          <a:p>
            <a:r>
              <a:rPr lang="en-US" sz="1800" dirty="0" smtClean="0"/>
              <a:t>Lab. 2</a:t>
            </a: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415636" y="228600"/>
            <a:ext cx="7772400" cy="6741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latin typeface="Calibri"/>
                <a:ea typeface="Times New Roman"/>
                <a:cs typeface="Arial"/>
              </a:rPr>
              <a:t>How does the cell control inducible enzymes?</a:t>
            </a:r>
            <a:endParaRPr lang="en-US" dirty="0">
              <a:latin typeface="Calibri"/>
              <a:ea typeface="Times New Roman"/>
              <a:cs typeface="Arial"/>
            </a:endParaRPr>
          </a:p>
          <a:p>
            <a:pPr indent="288290" algn="justLow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Calibri"/>
                <a:ea typeface="Times New Roman"/>
                <a:cs typeface="Arial"/>
              </a:rPr>
              <a:t>In bacteria, this takes place on the level of transcription. </a:t>
            </a:r>
            <a:endParaRPr lang="en-US" sz="2800" dirty="0" smtClean="0">
              <a:latin typeface="Calibri"/>
              <a:ea typeface="Times New Roman"/>
              <a:cs typeface="Arial"/>
            </a:endParaRPr>
          </a:p>
          <a:p>
            <a:pPr marL="514350" indent="-514350" algn="justLow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smtClean="0">
                <a:latin typeface="Calibri"/>
                <a:ea typeface="Times New Roman"/>
                <a:cs typeface="Arial"/>
              </a:rPr>
              <a:t>Inducible </a:t>
            </a:r>
            <a:r>
              <a:rPr lang="en-US" sz="2800" dirty="0">
                <a:latin typeface="Calibri"/>
                <a:ea typeface="Times New Roman"/>
                <a:cs typeface="Arial"/>
              </a:rPr>
              <a:t>enzymes can be found in an operon, which has a </a:t>
            </a:r>
            <a:r>
              <a:rPr lang="en-US" sz="2800" b="1" dirty="0">
                <a:latin typeface="Calibri"/>
                <a:ea typeface="Times New Roman"/>
                <a:cs typeface="Arial"/>
              </a:rPr>
              <a:t>promoter</a:t>
            </a:r>
            <a:r>
              <a:rPr lang="en-US" sz="2800" dirty="0">
                <a:latin typeface="Calibri"/>
                <a:ea typeface="Times New Roman"/>
                <a:cs typeface="Arial"/>
              </a:rPr>
              <a:t> and </a:t>
            </a:r>
            <a:r>
              <a:rPr lang="en-US" sz="2800" b="1" dirty="0">
                <a:latin typeface="Calibri"/>
                <a:ea typeface="Times New Roman"/>
                <a:cs typeface="Arial"/>
              </a:rPr>
              <a:t>operator</a:t>
            </a:r>
            <a:r>
              <a:rPr lang="en-US" sz="2800" dirty="0">
                <a:latin typeface="Calibri"/>
                <a:ea typeface="Times New Roman"/>
                <a:cs typeface="Arial"/>
              </a:rPr>
              <a:t> followed by the </a:t>
            </a:r>
            <a:r>
              <a:rPr lang="en-US" sz="2800" dirty="0" smtClean="0">
                <a:latin typeface="Calibri"/>
                <a:ea typeface="Times New Roman"/>
                <a:cs typeface="Arial"/>
              </a:rPr>
              <a:t>genes </a:t>
            </a:r>
            <a:r>
              <a:rPr lang="en-US" sz="2800" dirty="0">
                <a:latin typeface="Calibri"/>
                <a:ea typeface="Times New Roman"/>
                <a:cs typeface="Arial"/>
              </a:rPr>
              <a:t>involved in the enzymatic activity. </a:t>
            </a:r>
            <a:endParaRPr lang="en-US" sz="2800" dirty="0" smtClean="0">
              <a:latin typeface="Calibri"/>
              <a:ea typeface="Times New Roman"/>
              <a:cs typeface="Arial"/>
            </a:endParaRPr>
          </a:p>
          <a:p>
            <a:pPr marL="514350" indent="-514350" algn="justLow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smtClean="0">
                <a:latin typeface="Calibri"/>
                <a:ea typeface="Times New Roman"/>
                <a:cs typeface="Arial"/>
              </a:rPr>
              <a:t>The </a:t>
            </a:r>
            <a:r>
              <a:rPr lang="en-US" sz="2800" b="1" dirty="0">
                <a:latin typeface="Calibri"/>
                <a:ea typeface="Times New Roman"/>
                <a:cs typeface="Arial"/>
              </a:rPr>
              <a:t>repressor</a:t>
            </a:r>
            <a:r>
              <a:rPr lang="en-US" sz="2800" dirty="0">
                <a:latin typeface="Calibri"/>
                <a:ea typeface="Times New Roman"/>
                <a:cs typeface="Arial"/>
              </a:rPr>
              <a:t> binds to the operator gene blocking transcription if the substrate for the enzyme is not present</a:t>
            </a:r>
            <a:r>
              <a:rPr lang="en-US" sz="2800" dirty="0" smtClean="0">
                <a:latin typeface="Calibri"/>
                <a:ea typeface="Times New Roman"/>
                <a:cs typeface="Arial"/>
              </a:rPr>
              <a:t>.</a:t>
            </a:r>
          </a:p>
          <a:p>
            <a:pPr marL="514350" indent="-514350" algn="justLow">
              <a:lnSpc>
                <a:spcPct val="11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800" dirty="0">
                <a:latin typeface="Calibri"/>
                <a:ea typeface="Times New Roman"/>
                <a:cs typeface="Arial"/>
              </a:rPr>
              <a:t>When the substrate is present, it binds to the repressor allowing the RNA polymerase to transcribe the genes for </a:t>
            </a:r>
            <a:r>
              <a:rPr lang="en-US" sz="2800" dirty="0">
                <a:latin typeface="Calibri"/>
                <a:ea typeface="Times New Roman"/>
                <a:cs typeface="Calibri"/>
              </a:rPr>
              <a:t>β</a:t>
            </a:r>
            <a:r>
              <a:rPr lang="en-US" sz="2800" dirty="0">
                <a:latin typeface="Calibri"/>
                <a:ea typeface="Times New Roman"/>
                <a:cs typeface="Arial"/>
              </a:rPr>
              <a:t>-</a:t>
            </a:r>
            <a:r>
              <a:rPr lang="en-US" sz="2800" dirty="0" err="1">
                <a:latin typeface="Calibri"/>
                <a:ea typeface="Times New Roman"/>
                <a:cs typeface="Arial"/>
              </a:rPr>
              <a:t>galactosidase</a:t>
            </a:r>
            <a:r>
              <a:rPr lang="en-US" sz="2800" dirty="0">
                <a:latin typeface="Calibri"/>
                <a:ea typeface="Times New Roman"/>
                <a:cs typeface="Arial"/>
              </a:rPr>
              <a:t>.</a:t>
            </a:r>
          </a:p>
          <a:p>
            <a:pPr marL="514350" indent="-514350" algn="justLow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endParaRPr lang="en-US" dirty="0"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078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" y="6381750"/>
            <a:ext cx="1295400" cy="476250"/>
          </a:xfrm>
        </p:spPr>
        <p:txBody>
          <a:bodyPr/>
          <a:lstStyle/>
          <a:p>
            <a:pPr algn="l"/>
            <a:fld id="{5194BD25-6489-4C10-B7C6-2AE69B0806B6}" type="datetime1">
              <a:rPr lang="en-US" sz="1400" smtClean="0"/>
              <a:pPr algn="l"/>
              <a:t>2/20/2018</a:t>
            </a:fld>
            <a:endParaRPr lang="en-US" sz="1400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152400" y="13855"/>
            <a:ext cx="3200400" cy="365760"/>
          </a:xfrm>
        </p:spPr>
        <p:txBody>
          <a:bodyPr/>
          <a:lstStyle/>
          <a:p>
            <a:r>
              <a:rPr lang="en-US" dirty="0" smtClean="0"/>
              <a:t>Lab.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C:\Users\Soma\Desktop\Microbial Genetics\Information\Lab.2\lac-operon (1)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077200" cy="51816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295400" y="381000"/>
            <a:ext cx="6172200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latin typeface="Calibri"/>
                <a:ea typeface="Times New Roman"/>
                <a:cs typeface="Arial"/>
              </a:rPr>
              <a:t>How does the cell control inducible enzymes?</a:t>
            </a:r>
            <a:endParaRPr lang="en-US" sz="2400" dirty="0"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779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1591380"/>
            <a:ext cx="7162800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Low">
              <a:lnSpc>
                <a:spcPct val="115000"/>
              </a:lnSpc>
              <a:spcAft>
                <a:spcPts val="600"/>
              </a:spcAft>
            </a:pPr>
            <a:endParaRPr lang="en-US" dirty="0">
              <a:latin typeface="Calibri"/>
              <a:ea typeface="Times New Roman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20782" y="6381750"/>
            <a:ext cx="1198418" cy="476250"/>
          </a:xfrm>
        </p:spPr>
        <p:txBody>
          <a:bodyPr/>
          <a:lstStyle/>
          <a:p>
            <a:fld id="{E29BB212-0929-4882-8748-A5D9A9322F9C}" type="datetime1">
              <a:rPr lang="en-US" sz="1400" smtClean="0"/>
              <a:pPr/>
              <a:t>2/20/2018</a:t>
            </a:fld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152400" y="-69273"/>
            <a:ext cx="1059873" cy="476250"/>
          </a:xfrm>
        </p:spPr>
        <p:txBody>
          <a:bodyPr/>
          <a:lstStyle/>
          <a:p>
            <a:r>
              <a:rPr lang="en-US" sz="1800" dirty="0" smtClean="0"/>
              <a:t>Lab. 2</a:t>
            </a:r>
            <a:endParaRPr lang="en-US" sz="1800" dirty="0"/>
          </a:p>
        </p:txBody>
      </p:sp>
      <p:pic>
        <p:nvPicPr>
          <p:cNvPr id="9" name="Picture 8" descr="C:\Users\Soma\Desktop\Microbial Genetics\Information\Lab.2\lacopero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82000" cy="541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239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>
          <a:xfrm>
            <a:off x="-20782" y="6381750"/>
            <a:ext cx="1392382" cy="476250"/>
          </a:xfrm>
        </p:spPr>
        <p:txBody>
          <a:bodyPr/>
          <a:lstStyle/>
          <a:p>
            <a:fld id="{476B793B-8A39-4415-BD81-2EA95FFCCC64}" type="datetime1">
              <a:rPr lang="en-US" sz="1400" smtClean="0"/>
              <a:pPr/>
              <a:t>2/20/2018</a:t>
            </a:fld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152400" y="0"/>
            <a:ext cx="1143000" cy="476250"/>
          </a:xfrm>
        </p:spPr>
        <p:txBody>
          <a:bodyPr/>
          <a:lstStyle/>
          <a:p>
            <a:r>
              <a:rPr lang="en-US" sz="1800" dirty="0" smtClean="0"/>
              <a:t>Lab. 2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304800" y="843534"/>
            <a:ext cx="8305800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latin typeface="Kabob"/>
                <a:ea typeface="Times New Roman"/>
                <a:cs typeface="Arial"/>
              </a:rPr>
              <a:t>Materials: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buFont typeface="Wingdings"/>
              <a:buChar char=""/>
            </a:pPr>
            <a:r>
              <a:rPr lang="en-US" sz="2800" dirty="0" smtClean="0">
                <a:latin typeface="Calibri"/>
                <a:ea typeface="Times New Roman"/>
                <a:cs typeface="Arial"/>
              </a:rPr>
              <a:t>2MacConkey broth or neutral phenol red.</a:t>
            </a:r>
            <a:endParaRPr lang="en-US" sz="2000" dirty="0" smtClean="0">
              <a:latin typeface="Calibri"/>
              <a:ea typeface="Times New Roman"/>
              <a:cs typeface="Arial"/>
            </a:endParaRPr>
          </a:p>
          <a:p>
            <a:pPr marL="342900" marR="0" lvl="0" indent="-342900" algn="justLow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2800" dirty="0" smtClean="0">
                <a:latin typeface="Calibri"/>
                <a:ea typeface="Times New Roman"/>
                <a:cs typeface="Arial"/>
              </a:rPr>
              <a:t>4ml </a:t>
            </a:r>
            <a:r>
              <a:rPr lang="en-US" sz="2800" dirty="0">
                <a:latin typeface="Calibri"/>
                <a:ea typeface="Times New Roman"/>
                <a:cs typeface="Arial"/>
              </a:rPr>
              <a:t>of ONPG (Ortho </a:t>
            </a:r>
            <a:r>
              <a:rPr lang="en-US" sz="2800" dirty="0" err="1">
                <a:latin typeface="Calibri"/>
                <a:ea typeface="Times New Roman"/>
                <a:cs typeface="Arial"/>
              </a:rPr>
              <a:t>Nitrophenyle</a:t>
            </a:r>
            <a:r>
              <a:rPr lang="en-US" sz="2800" dirty="0">
                <a:latin typeface="Calibri"/>
                <a:ea typeface="Times New Roman"/>
                <a:cs typeface="Arial"/>
              </a:rPr>
              <a:t> </a:t>
            </a:r>
            <a:r>
              <a:rPr lang="en-US" sz="2800" dirty="0" smtClean="0">
                <a:latin typeface="Calibri"/>
                <a:ea typeface="Times New Roman"/>
                <a:cs typeface="Calibri"/>
              </a:rPr>
              <a:t>β</a:t>
            </a:r>
            <a:r>
              <a:rPr lang="en-US" sz="2800" dirty="0" smtClean="0">
                <a:latin typeface="Calibri"/>
                <a:ea typeface="Times New Roman"/>
                <a:cs typeface="Arial"/>
              </a:rPr>
              <a:t>-</a:t>
            </a:r>
            <a:r>
              <a:rPr lang="en-US" sz="2800" dirty="0" err="1" smtClean="0">
                <a:latin typeface="Calibri"/>
                <a:ea typeface="Times New Roman"/>
                <a:cs typeface="Arial"/>
              </a:rPr>
              <a:t>galactoside</a:t>
            </a:r>
            <a:r>
              <a:rPr lang="en-US" sz="2800" dirty="0" smtClean="0">
                <a:latin typeface="Calibri"/>
                <a:ea typeface="Times New Roman"/>
                <a:cs typeface="Arial"/>
              </a:rPr>
              <a:t>)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 marL="342900" marR="0" lvl="0" indent="-342900" algn="justLow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2800" dirty="0">
                <a:latin typeface="Calibri"/>
                <a:ea typeface="Times New Roman"/>
                <a:cs typeface="Arial"/>
              </a:rPr>
              <a:t>Overnight cultures of </a:t>
            </a:r>
            <a:r>
              <a:rPr lang="en-US" sz="2800" b="1" i="1" dirty="0">
                <a:latin typeface="Calibri"/>
                <a:ea typeface="Times New Roman"/>
                <a:cs typeface="Arial"/>
              </a:rPr>
              <a:t>Escherichia coli</a:t>
            </a:r>
            <a:r>
              <a:rPr lang="en-US" sz="2800" dirty="0">
                <a:latin typeface="Calibri"/>
                <a:ea typeface="Times New Roman"/>
                <a:cs typeface="Arial"/>
              </a:rPr>
              <a:t> (cultures of </a:t>
            </a:r>
            <a:r>
              <a:rPr lang="en-US" sz="2800" b="1" i="1" dirty="0" err="1">
                <a:latin typeface="Calibri"/>
                <a:ea typeface="Times New Roman"/>
                <a:cs typeface="Arial"/>
              </a:rPr>
              <a:t>Enterobacter</a:t>
            </a:r>
            <a:r>
              <a:rPr lang="en-US" sz="2800" dirty="0">
                <a:latin typeface="Calibri"/>
                <a:ea typeface="Times New Roman"/>
                <a:cs typeface="Arial"/>
              </a:rPr>
              <a:t> and </a:t>
            </a:r>
            <a:r>
              <a:rPr lang="en-US" sz="2800" b="1" i="1" dirty="0" err="1">
                <a:latin typeface="Calibri"/>
                <a:ea typeface="Times New Roman"/>
                <a:cs typeface="Arial"/>
              </a:rPr>
              <a:t>Klebsiella</a:t>
            </a:r>
            <a:r>
              <a:rPr lang="en-US" sz="2800" dirty="0">
                <a:latin typeface="Calibri"/>
                <a:ea typeface="Times New Roman"/>
                <a:cs typeface="Arial"/>
              </a:rPr>
              <a:t> might also be tested) and </a:t>
            </a:r>
            <a:r>
              <a:rPr lang="en-US" sz="2800" b="1" i="1" dirty="0">
                <a:latin typeface="Calibri"/>
                <a:ea typeface="Times New Roman"/>
                <a:cs typeface="Arial"/>
              </a:rPr>
              <a:t>Pseudomonas</a:t>
            </a:r>
            <a:r>
              <a:rPr lang="en-US" sz="2800" dirty="0">
                <a:latin typeface="Calibri"/>
                <a:ea typeface="Times New Roman"/>
                <a:cs typeface="Arial"/>
              </a:rPr>
              <a:t> ( or </a:t>
            </a:r>
            <a:r>
              <a:rPr lang="en-US" sz="2800" b="1" i="1" dirty="0">
                <a:latin typeface="Calibri"/>
                <a:ea typeface="Times New Roman"/>
                <a:cs typeface="Arial"/>
              </a:rPr>
              <a:t>Salmonella</a:t>
            </a:r>
            <a:r>
              <a:rPr lang="en-US" sz="2800" dirty="0">
                <a:latin typeface="Calibri"/>
                <a:ea typeface="Times New Roman"/>
                <a:cs typeface="Arial"/>
              </a:rPr>
              <a:t>).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 marL="457200" marR="0" algn="justLow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/>
                <a:ea typeface="Times New Roman"/>
                <a:cs typeface="Arial"/>
              </a:rPr>
              <a:t> </a:t>
            </a:r>
            <a:endParaRPr lang="en-US" sz="2000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859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>
          <a:xfrm>
            <a:off x="-20782" y="6381750"/>
            <a:ext cx="1239982" cy="476250"/>
          </a:xfrm>
        </p:spPr>
        <p:txBody>
          <a:bodyPr/>
          <a:lstStyle/>
          <a:p>
            <a:fld id="{67C8E79E-287F-4755-8E8D-0426D4FE1E46}" type="datetime1">
              <a:rPr lang="en-US" sz="1400" smtClean="0"/>
              <a:pPr/>
              <a:t>2/20/2018</a:t>
            </a:fld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0" y="0"/>
            <a:ext cx="1143000" cy="476250"/>
          </a:xfrm>
        </p:spPr>
        <p:txBody>
          <a:bodyPr/>
          <a:lstStyle/>
          <a:p>
            <a:r>
              <a:rPr lang="en-US" sz="1800" dirty="0" smtClean="0"/>
              <a:t>Lab. 2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228600" y="228600"/>
            <a:ext cx="8763000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Kabob"/>
                <a:ea typeface="Times New Roman"/>
                <a:cs typeface="Arial"/>
              </a:rPr>
              <a:t>Procedure</a:t>
            </a:r>
            <a:r>
              <a:rPr lang="en-US" sz="2000" b="1" dirty="0" smtClean="0">
                <a:latin typeface="Kabob"/>
                <a:ea typeface="Times New Roman"/>
                <a:cs typeface="Arial"/>
              </a:rPr>
              <a:t>: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r>
              <a:rPr lang="en-US" sz="2000" b="1" dirty="0"/>
              <a:t>Experiment 1:</a:t>
            </a:r>
            <a:endParaRPr lang="en-US" sz="2000" dirty="0"/>
          </a:p>
          <a:p>
            <a:pPr lvl="0"/>
            <a:r>
              <a:rPr lang="en-US" sz="2000" dirty="0"/>
              <a:t>Label and inoculate each plate </a:t>
            </a:r>
            <a:r>
              <a:rPr lang="en-US" sz="2000" dirty="0" err="1"/>
              <a:t>loopful</a:t>
            </a:r>
            <a:r>
              <a:rPr lang="en-US" sz="2000" dirty="0"/>
              <a:t> </a:t>
            </a:r>
            <a:r>
              <a:rPr lang="en-US" sz="2000" b="1" i="1" dirty="0" err="1"/>
              <a:t>E.coli</a:t>
            </a:r>
            <a:r>
              <a:rPr lang="en-US" sz="2000" dirty="0"/>
              <a:t> and the other with </a:t>
            </a:r>
            <a:r>
              <a:rPr lang="en-US" sz="2000" b="1" i="1" dirty="0"/>
              <a:t>Pseudomonas.</a:t>
            </a:r>
            <a:endParaRPr lang="en-US" sz="2000" dirty="0"/>
          </a:p>
          <a:p>
            <a:pPr lvl="0"/>
            <a:r>
              <a:rPr lang="en-US" sz="2000" dirty="0"/>
              <a:t>Incubate at 37⁰C for 48 hours.</a:t>
            </a:r>
          </a:p>
          <a:p>
            <a:r>
              <a:rPr lang="en-US" sz="2000" dirty="0"/>
              <a:t> </a:t>
            </a:r>
          </a:p>
          <a:p>
            <a:r>
              <a:rPr lang="en-US" sz="2000" b="1" dirty="0"/>
              <a:t>Record the result</a:t>
            </a:r>
            <a:r>
              <a:rPr lang="en-US" sz="2000" b="1" dirty="0" smtClean="0"/>
              <a:t>:</a:t>
            </a:r>
            <a:endParaRPr lang="en-US" sz="2000" dirty="0"/>
          </a:p>
          <a:p>
            <a:r>
              <a:rPr lang="en-US" sz="2000" dirty="0"/>
              <a:t> </a:t>
            </a:r>
            <a:r>
              <a:rPr lang="en-US" sz="2000" dirty="0" smtClean="0"/>
              <a:t>Examine </a:t>
            </a:r>
            <a:r>
              <a:rPr lang="en-US" sz="2000" dirty="0"/>
              <a:t>the plate for growth and record the results ( </a:t>
            </a:r>
            <a:r>
              <a:rPr lang="en-US" sz="2000" b="1" dirty="0"/>
              <a:t>lac+ and </a:t>
            </a:r>
            <a:r>
              <a:rPr lang="en-US" sz="2000" b="1" dirty="0" smtClean="0"/>
              <a:t>lac-</a:t>
            </a:r>
            <a:r>
              <a:rPr lang="en-US" sz="2000" dirty="0"/>
              <a:t>).</a:t>
            </a:r>
          </a:p>
          <a:p>
            <a:pPr lvl="0"/>
            <a:r>
              <a:rPr lang="en-US" sz="2000" dirty="0"/>
              <a:t>The part which turns into </a:t>
            </a:r>
            <a:r>
              <a:rPr lang="en-US" sz="2000" b="1" dirty="0"/>
              <a:t>pink is Lac +</a:t>
            </a:r>
            <a:r>
              <a:rPr lang="en-US" sz="2000" dirty="0"/>
              <a:t> and the part which do not is </a:t>
            </a:r>
            <a:r>
              <a:rPr lang="en-US" sz="2000" b="1" dirty="0"/>
              <a:t>Lac-</a:t>
            </a:r>
            <a:r>
              <a:rPr lang="en-US" sz="2000" dirty="0"/>
              <a:t>.    </a:t>
            </a:r>
            <a:endParaRPr lang="en-US" sz="2000" dirty="0" smtClean="0"/>
          </a:p>
          <a:p>
            <a:pPr lvl="0"/>
            <a:endParaRPr lang="en-US" sz="2000" dirty="0">
              <a:latin typeface="Calibri"/>
              <a:ea typeface="Times New Roman"/>
              <a:cs typeface="Arial"/>
            </a:endParaRPr>
          </a:p>
          <a:p>
            <a:r>
              <a:rPr lang="en-US" sz="2000" b="1" dirty="0"/>
              <a:t>Experiment 2:</a:t>
            </a:r>
            <a:endParaRPr lang="en-US" sz="2000" dirty="0"/>
          </a:p>
          <a:p>
            <a:pPr lvl="0"/>
            <a:r>
              <a:rPr lang="en-US" sz="2000" dirty="0" smtClean="0"/>
              <a:t>1-Add </a:t>
            </a:r>
            <a:r>
              <a:rPr lang="en-US" sz="2000" dirty="0"/>
              <a:t>1-2ml of distilled water into two sterile test tubes.</a:t>
            </a:r>
          </a:p>
          <a:p>
            <a:pPr lvl="0"/>
            <a:r>
              <a:rPr lang="en-US" sz="2000" dirty="0" smtClean="0"/>
              <a:t>2-Label </a:t>
            </a:r>
            <a:r>
              <a:rPr lang="en-US" sz="2000" dirty="0"/>
              <a:t>each tube with the microorganism to be inoculated. Add your name and the date.</a:t>
            </a:r>
          </a:p>
          <a:p>
            <a:pPr lvl="0"/>
            <a:r>
              <a:rPr lang="en-US" sz="2000" dirty="0" smtClean="0"/>
              <a:t>3-Suspend </a:t>
            </a:r>
            <a:r>
              <a:rPr lang="en-US" sz="2000" dirty="0"/>
              <a:t>a </a:t>
            </a:r>
            <a:r>
              <a:rPr lang="en-US" sz="2000" dirty="0" err="1"/>
              <a:t>loopful</a:t>
            </a:r>
            <a:r>
              <a:rPr lang="en-US" sz="2000" dirty="0"/>
              <a:t> of paste (concentrated microorganisms) into each tube. Place an 1-2 ml ONPG (</a:t>
            </a:r>
            <a:r>
              <a:rPr lang="en-US" sz="2000" b="1" i="1" dirty="0" err="1"/>
              <a:t>ortho</a:t>
            </a:r>
            <a:r>
              <a:rPr lang="en-US" sz="2000" b="1" dirty="0" err="1"/>
              <a:t>-Nitrophenyl</a:t>
            </a:r>
            <a:r>
              <a:rPr lang="en-US" sz="2000" b="1" dirty="0"/>
              <a:t>-β-</a:t>
            </a:r>
            <a:r>
              <a:rPr lang="en-US" sz="2000" b="1" dirty="0" err="1"/>
              <a:t>galactoside</a:t>
            </a:r>
            <a:r>
              <a:rPr lang="en-US" sz="2000" b="1" dirty="0"/>
              <a:t>) </a:t>
            </a:r>
            <a:r>
              <a:rPr lang="en-US" sz="2000" dirty="0"/>
              <a:t> into each tube and incubate at 35°C.</a:t>
            </a:r>
          </a:p>
          <a:p>
            <a:pPr lvl="0"/>
            <a:r>
              <a:rPr lang="en-US" sz="2000" dirty="0" smtClean="0"/>
              <a:t>4-Incubate </a:t>
            </a:r>
            <a:r>
              <a:rPr lang="en-US" sz="2000" dirty="0"/>
              <a:t>at room temperature and check for 30 minutes and 4 hours.</a:t>
            </a:r>
          </a:p>
          <a:p>
            <a:r>
              <a:rPr lang="en-US" sz="2000" dirty="0"/>
              <a:t>Record the results. </a:t>
            </a:r>
          </a:p>
        </p:txBody>
      </p:sp>
    </p:spTree>
    <p:extLst>
      <p:ext uri="{BB962C8B-B14F-4D97-AF65-F5344CB8AC3E}">
        <p14:creationId xmlns:p14="http://schemas.microsoft.com/office/powerpoint/2010/main" val="123839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61865"/>
            <a:ext cx="89916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Experiment 3: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pPr lvl="0"/>
            <a:r>
              <a:rPr lang="en-US" sz="2000" dirty="0" smtClean="0"/>
              <a:t>1- Dispense </a:t>
            </a:r>
            <a:r>
              <a:rPr lang="en-US" sz="2000" dirty="0"/>
              <a:t>(0.2-0.5)ml of normal Saline or PBS into two sterile test tubes.</a:t>
            </a:r>
          </a:p>
          <a:p>
            <a:pPr lvl="0"/>
            <a:r>
              <a:rPr lang="en-US" sz="2000" dirty="0"/>
              <a:t>Label each tube with the microorganism to be inoculated. Add your name and the date</a:t>
            </a:r>
            <a:r>
              <a:rPr lang="en-US" sz="2000" dirty="0" smtClean="0"/>
              <a:t>.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2-Suspend </a:t>
            </a:r>
            <a:r>
              <a:rPr lang="en-US" sz="2000" dirty="0"/>
              <a:t>a heavy </a:t>
            </a:r>
            <a:r>
              <a:rPr lang="en-US" sz="2000" dirty="0" err="1"/>
              <a:t>loopful</a:t>
            </a:r>
            <a:r>
              <a:rPr lang="en-US" sz="2000" dirty="0"/>
              <a:t> of a fresh culture of bacteria to be tested in the solution. </a:t>
            </a:r>
            <a:endParaRPr lang="en-US" sz="2000" dirty="0" smtClean="0"/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3-Introduce </a:t>
            </a:r>
            <a:r>
              <a:rPr lang="en-US" sz="2000" dirty="0"/>
              <a:t>an ONPG disc (</a:t>
            </a:r>
            <a:r>
              <a:rPr lang="en-US" sz="2000" b="1" i="1" dirty="0" err="1"/>
              <a:t>ortho</a:t>
            </a:r>
            <a:r>
              <a:rPr lang="en-US" sz="2000" b="1" dirty="0" err="1"/>
              <a:t>-Nitrophenyl</a:t>
            </a:r>
            <a:r>
              <a:rPr lang="en-US" sz="2000" b="1" dirty="0"/>
              <a:t>-β-</a:t>
            </a:r>
            <a:r>
              <a:rPr lang="en-US" sz="2000" b="1" dirty="0" err="1"/>
              <a:t>galactoside</a:t>
            </a:r>
            <a:r>
              <a:rPr lang="en-US" sz="2000" b="1" dirty="0"/>
              <a:t>) </a:t>
            </a:r>
            <a:r>
              <a:rPr lang="en-US" sz="2000" dirty="0"/>
              <a:t> into the tube and swirl</a:t>
            </a:r>
            <a:r>
              <a:rPr lang="en-US" sz="2000" dirty="0" smtClean="0"/>
              <a:t>.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4-Incubate </a:t>
            </a:r>
            <a:r>
              <a:rPr lang="en-US" sz="2000" dirty="0"/>
              <a:t>for 1 to 6 hours at 37°C examine every 15 minutes for a color change ,If there is no color change snap the cap down tight and incubate for 24 </a:t>
            </a:r>
            <a:r>
              <a:rPr lang="en-US" sz="2000" dirty="0" err="1"/>
              <a:t>hours.Record</a:t>
            </a:r>
            <a:r>
              <a:rPr lang="en-US" sz="2000" dirty="0"/>
              <a:t> the results. 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A positive reaction will be indicated by the formation of a yellow color { positive β-</a:t>
            </a:r>
            <a:r>
              <a:rPr lang="en-US" sz="2000" dirty="0" err="1"/>
              <a:t>galactosidase</a:t>
            </a:r>
            <a:r>
              <a:rPr lang="en-US" sz="2000" dirty="0"/>
              <a:t> test} ………..</a:t>
            </a:r>
            <a:r>
              <a:rPr lang="en-US" sz="2000" b="1" dirty="0"/>
              <a:t>(Lac+)</a:t>
            </a:r>
            <a:endParaRPr lang="en-US" sz="2000" dirty="0"/>
          </a:p>
          <a:p>
            <a:r>
              <a:rPr lang="en-US" sz="2000" dirty="0"/>
              <a:t>no color change indicates a negative reaction ………</a:t>
            </a:r>
            <a:r>
              <a:rPr lang="en-US" sz="2000" b="1" dirty="0"/>
              <a:t>(Lac -).</a:t>
            </a:r>
            <a:endParaRPr lang="en-US" sz="2000" dirty="0"/>
          </a:p>
          <a:p>
            <a:r>
              <a:rPr lang="en-US" sz="2000" b="1" dirty="0"/>
              <a:t>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344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>
          <a:xfrm>
            <a:off x="-20782" y="6381750"/>
            <a:ext cx="1066800" cy="476250"/>
          </a:xfrm>
        </p:spPr>
        <p:txBody>
          <a:bodyPr/>
          <a:lstStyle/>
          <a:p>
            <a:fld id="{E76431FF-0E70-4EA9-AA75-0825F858250A}" type="datetime1">
              <a:rPr lang="en-US" sz="1400" smtClean="0"/>
              <a:pPr/>
              <a:t>2/20/2018</a:t>
            </a:fld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0" y="0"/>
            <a:ext cx="838200" cy="476250"/>
          </a:xfrm>
        </p:spPr>
        <p:txBody>
          <a:bodyPr/>
          <a:lstStyle/>
          <a:p>
            <a:r>
              <a:rPr lang="en-US" sz="1800" dirty="0" smtClean="0"/>
              <a:t>Lab. 2</a:t>
            </a:r>
            <a:endParaRPr lang="en-US" sz="1800" dirty="0"/>
          </a:p>
        </p:txBody>
      </p:sp>
      <p:pic>
        <p:nvPicPr>
          <p:cNvPr id="2050" name="Picture 2" descr="C:\Users\Soma\Desktop\Microbial Genetics\on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99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1142</TotalTime>
  <Words>289</Words>
  <Application>Microsoft Office PowerPoint</Application>
  <PresentationFormat>On-screen Show (4:3)</PresentationFormat>
  <Paragraphs>86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مشربية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soma</dc:creator>
  <cp:lastModifiedBy>govand</cp:lastModifiedBy>
  <cp:revision>127</cp:revision>
  <dcterms:created xsi:type="dcterms:W3CDTF">2006-08-16T00:00:00Z</dcterms:created>
  <dcterms:modified xsi:type="dcterms:W3CDTF">2018-02-20T12:50:57Z</dcterms:modified>
</cp:coreProperties>
</file>