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7"/>
  </p:notesMasterIdLst>
  <p:sldIdLst>
    <p:sldId id="256" r:id="rId2"/>
    <p:sldId id="260" r:id="rId3"/>
    <p:sldId id="308" r:id="rId4"/>
    <p:sldId id="309" r:id="rId5"/>
    <p:sldId id="310" r:id="rId6"/>
    <p:sldId id="264" r:id="rId7"/>
    <p:sldId id="295" r:id="rId8"/>
    <p:sldId id="298" r:id="rId9"/>
    <p:sldId id="287" r:id="rId10"/>
    <p:sldId id="311" r:id="rId11"/>
    <p:sldId id="307" r:id="rId12"/>
    <p:sldId id="312" r:id="rId13"/>
    <p:sldId id="304" r:id="rId14"/>
    <p:sldId id="306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2" d="100"/>
          <a:sy n="72" d="100"/>
        </p:scale>
        <p:origin x="-123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4F9C4-25A0-4D7A-A21C-B7935FFE657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62C58-4268-44D2-B5D7-277514BDE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4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62C58-4268-44D2-B5D7-277514BDE3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6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62C58-4268-44D2-B5D7-277514BDE3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62C58-4268-44D2-B5D7-277514BDE3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FDB5C8-60E8-4C63-8202-C26F21CC09C7}" type="datetime1">
              <a:rPr lang="en-US" smtClean="0"/>
              <a:t>2/19/2018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Lab. 3</a:t>
            </a:r>
            <a:endParaRPr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C941-0A37-4A89-8733-F5ACDE82FAB5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Lab. 3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14F-3654-4B59-A698-077E71145E9C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Lab. 3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9CFFF3-5C69-4021-BE94-B12DC7AF7657}" type="datetime1">
              <a:rPr lang="en-US" smtClean="0"/>
              <a:t>2/19/2018</a:t>
            </a:fld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Lab. 3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43F6F6-711B-47C1-81FD-AE7881879E56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Lab. 3</a:t>
            </a:r>
            <a:endParaRPr lang="en-US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5843-A184-444D-95FF-99F92F3680B1}" type="datetime1">
              <a:rPr lang="en-US" smtClean="0"/>
              <a:t>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Lab. 3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39D0-E15F-446B-A281-3DA9394A2AC5}" type="datetime1">
              <a:rPr lang="en-US" smtClean="0"/>
              <a:t>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Lab. 3</a:t>
            </a: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28505-11CB-4641-91C1-FB83C55FA75A}" type="datetime1">
              <a:rPr lang="en-US" smtClean="0"/>
              <a:t>2/19/2018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Lab. 3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0C14-0C02-4586-A83F-A9A79742B932}" type="datetime1">
              <a:rPr lang="en-US" smtClean="0"/>
              <a:t>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Lab. 3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F76D29-E6CE-4543-8FC4-CEF69AFE3ACA}" type="datetime1">
              <a:rPr lang="en-US" smtClean="0"/>
              <a:t>2/19/2018</a:t>
            </a:fld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Lab. 3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997497-545D-4163-B47E-500D837B423E}" type="datetime1">
              <a:rPr lang="en-US" smtClean="0"/>
              <a:t>2/19/2018</a:t>
            </a:fld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Lab. 3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F77E4F-19EF-4350-BF2A-C0533F037364}" type="datetime1">
              <a:rPr lang="en-US" smtClean="0"/>
              <a:t>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Lab. 3</a:t>
            </a:r>
            <a:endParaRPr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27770"/>
            <a:ext cx="8610600" cy="192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5400" b="1" dirty="0">
                <a:latin typeface="Debussy"/>
                <a:ea typeface="Times New Roman"/>
                <a:cs typeface="+mj-cs"/>
              </a:rPr>
              <a:t>Gene Regulation: </a:t>
            </a:r>
            <a:endParaRPr lang="ar-IQ" sz="5400" b="1" dirty="0" smtClean="0">
              <a:latin typeface="Debussy"/>
              <a:ea typeface="Times New Roman"/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5400" b="1" dirty="0">
                <a:latin typeface="Debussy"/>
                <a:ea typeface="Times New Roman"/>
                <a:cs typeface="+mj-cs"/>
              </a:rPr>
              <a:t>Repression</a:t>
            </a:r>
            <a:endParaRPr lang="en-US" sz="5400" b="1" dirty="0" smtClean="0">
              <a:latin typeface="Debussy"/>
              <a:ea typeface="Times New Roman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357166"/>
            <a:ext cx="900115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Lab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20/02/2018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     Practical </a:t>
            </a:r>
            <a:r>
              <a:rPr lang="en-US" sz="3600" b="1" dirty="0">
                <a:solidFill>
                  <a:prstClr val="black"/>
                </a:solidFill>
              </a:rPr>
              <a:t>Microbial Genetics</a:t>
            </a:r>
            <a:endParaRPr lang="en-US" sz="3600" dirty="0">
              <a:solidFill>
                <a:prstClr val="black"/>
              </a:solidFill>
            </a:endParaRPr>
          </a:p>
          <a:p>
            <a:endParaRPr lang="ar-IQ" sz="2400" b="1" dirty="0">
              <a:latin typeface="Calibri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43000" y="5105400"/>
            <a:ext cx="70104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Govand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Musa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Qader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M.Sc. in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Molecular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Genetics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Lab.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C:\Users\Natheer J\Desktop\lab 3\trpoper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809" y="533400"/>
            <a:ext cx="861067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591380"/>
            <a:ext cx="71628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Low">
              <a:lnSpc>
                <a:spcPct val="115000"/>
              </a:lnSpc>
              <a:spcAft>
                <a:spcPts val="600"/>
              </a:spcAft>
            </a:pPr>
            <a:endParaRPr lang="en-US" dirty="0">
              <a:latin typeface="Calibri"/>
              <a:ea typeface="Times New Roman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52400" y="-69273"/>
            <a:ext cx="1059873" cy="476250"/>
          </a:xfrm>
        </p:spPr>
        <p:txBody>
          <a:bodyPr/>
          <a:lstStyle/>
          <a:p>
            <a:r>
              <a:rPr lang="en-US" sz="1800" dirty="0" smtClean="0"/>
              <a:t>Lab. 3</a:t>
            </a:r>
            <a:endParaRPr lang="en-US" sz="1800" dirty="0"/>
          </a:p>
        </p:txBody>
      </p:sp>
      <p:pic>
        <p:nvPicPr>
          <p:cNvPr id="8" name="صورة 7" descr="C:\Users\natheer\Desktop\microbial genetics\extra\400px-Trp_operon_attenuation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2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Lab. 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143000"/>
            <a:ext cx="82296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bob"/>
                <a:ea typeface="Times New Roman" pitchFamily="18" charset="0"/>
                <a:cs typeface="Arial" pitchFamily="34" charset="0"/>
              </a:rPr>
              <a:t>Definitions: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Constitutive enzymes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enzymes continually produced by the cell.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Inducible enzymes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enzymes produced only when substrate is present.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Operon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a series of genes that is controlled by one control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region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Substrate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the molecule reacting with an enzyme.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0" y="0"/>
            <a:ext cx="838200" cy="476250"/>
          </a:xfrm>
        </p:spPr>
        <p:txBody>
          <a:bodyPr/>
          <a:lstStyle/>
          <a:p>
            <a:r>
              <a:rPr lang="en-US" sz="1800" smtClean="0"/>
              <a:t>Lab. 3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399"/>
            <a:ext cx="8610600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9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0" y="0"/>
            <a:ext cx="1219200" cy="476250"/>
          </a:xfrm>
        </p:spPr>
        <p:txBody>
          <a:bodyPr/>
          <a:lstStyle/>
          <a:p>
            <a:r>
              <a:rPr lang="en-US" sz="1800" dirty="0" smtClean="0"/>
              <a:t>Lab. 3</a:t>
            </a:r>
            <a:endParaRPr lang="en-US" sz="1800" dirty="0"/>
          </a:p>
        </p:txBody>
      </p:sp>
      <p:sp>
        <p:nvSpPr>
          <p:cNvPr id="5" name="مستطيل 4"/>
          <p:cNvSpPr/>
          <p:nvPr/>
        </p:nvSpPr>
        <p:spPr>
          <a:xfrm>
            <a:off x="533400" y="13716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3200" b="1" dirty="0" smtClean="0">
                <a:latin typeface="Kabob"/>
                <a:ea typeface="Times New Roman"/>
                <a:cs typeface="Arial"/>
              </a:rPr>
              <a:t>Question:</a:t>
            </a:r>
          </a:p>
          <a:p>
            <a:pPr marL="514350" indent="-514350" algn="justLow">
              <a:lnSpc>
                <a:spcPct val="150000"/>
              </a:lnSpc>
            </a:pPr>
            <a:r>
              <a:rPr lang="en-US" sz="3200" b="1" dirty="0" smtClean="0">
                <a:latin typeface="Kabob"/>
                <a:ea typeface="Times New Roman"/>
                <a:cs typeface="Arial"/>
              </a:rPr>
              <a:t>What are the differences between the </a:t>
            </a:r>
            <a:r>
              <a:rPr lang="en-US" sz="3200" b="1" i="1" dirty="0" smtClean="0">
                <a:latin typeface="Kabob"/>
                <a:ea typeface="Times New Roman"/>
                <a:cs typeface="Arial"/>
              </a:rPr>
              <a:t>lac</a:t>
            </a:r>
            <a:r>
              <a:rPr lang="en-US" sz="3200" b="1" dirty="0" smtClean="0">
                <a:latin typeface="Kabob"/>
                <a:ea typeface="Times New Roman"/>
                <a:cs typeface="Arial"/>
              </a:rPr>
              <a:t> operon and </a:t>
            </a:r>
            <a:r>
              <a:rPr lang="en-US" sz="3200" b="1" i="1" dirty="0" err="1" smtClean="0">
                <a:latin typeface="Kabob"/>
                <a:ea typeface="Times New Roman"/>
                <a:cs typeface="Arial"/>
              </a:rPr>
              <a:t>trp</a:t>
            </a:r>
            <a:r>
              <a:rPr lang="en-US" sz="3200" b="1" dirty="0" smtClean="0">
                <a:latin typeface="Kabob"/>
                <a:ea typeface="Times New Roman"/>
                <a:cs typeface="Arial"/>
              </a:rPr>
              <a:t> operon. </a:t>
            </a:r>
          </a:p>
          <a:p>
            <a:pPr algn="justLow">
              <a:lnSpc>
                <a:spcPct val="150000"/>
              </a:lnSpc>
            </a:pPr>
            <a:endParaRPr lang="en-US" sz="3200" dirty="0"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6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Lab.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D:\My Pictures\gul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23455"/>
            <a:ext cx="8305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Debussy"/>
              <a:ea typeface="Times New Roman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Debussy"/>
                <a:ea typeface="Times New Roman"/>
                <a:cs typeface="Arial"/>
              </a:rPr>
              <a:t>Objectives: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Kabob"/>
                <a:ea typeface="Times New Roman"/>
              </a:rPr>
              <a:t>To </a:t>
            </a:r>
            <a:r>
              <a:rPr lang="en-US" sz="2800" dirty="0">
                <a:latin typeface="Kabob"/>
                <a:ea typeface="Times New Roman"/>
              </a:rPr>
              <a:t>understand the </a:t>
            </a:r>
            <a:r>
              <a:rPr lang="en-US" sz="2800" dirty="0" err="1" smtClean="0">
                <a:latin typeface="Kabob"/>
                <a:ea typeface="Times New Roman"/>
              </a:rPr>
              <a:t>operon</a:t>
            </a:r>
            <a:endParaRPr lang="en-US" sz="2800" dirty="0" smtClean="0">
              <a:latin typeface="Kabob"/>
              <a:ea typeface="Times New Roman"/>
            </a:endParaRP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Kabob"/>
                <a:ea typeface="Times New Roman"/>
              </a:rPr>
              <a:t>To understand the mechanism </a:t>
            </a:r>
            <a:r>
              <a:rPr lang="en-US" sz="2800" dirty="0">
                <a:latin typeface="Kabob"/>
                <a:ea typeface="Times New Roman"/>
              </a:rPr>
              <a:t>of repression.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smtClean="0">
                <a:latin typeface="Kabob"/>
                <a:ea typeface="Times New Roman"/>
              </a:rPr>
              <a:t>3.  To </a:t>
            </a:r>
            <a:r>
              <a:rPr lang="en-US" sz="2800" dirty="0">
                <a:latin typeface="Kabob"/>
                <a:ea typeface="Times New Roman"/>
              </a:rPr>
              <a:t>understand the </a:t>
            </a:r>
            <a:r>
              <a:rPr lang="en-US" sz="2800" i="1" dirty="0" err="1">
                <a:latin typeface="Kabob"/>
                <a:ea typeface="Times New Roman"/>
              </a:rPr>
              <a:t>trp</a:t>
            </a:r>
            <a:r>
              <a:rPr lang="en-US" sz="2800" i="1" dirty="0">
                <a:latin typeface="Kabob"/>
                <a:ea typeface="Times New Roman"/>
              </a:rPr>
              <a:t> </a:t>
            </a:r>
            <a:r>
              <a:rPr lang="en-US" sz="2800" dirty="0" err="1">
                <a:latin typeface="Kabob"/>
                <a:ea typeface="Times New Roman"/>
              </a:rPr>
              <a:t>operon</a:t>
            </a:r>
            <a:r>
              <a:rPr lang="en-US" sz="2800" dirty="0" smtClean="0">
                <a:latin typeface="Kabob"/>
                <a:ea typeface="Times New Roman"/>
              </a:rPr>
              <a:t>.</a:t>
            </a:r>
            <a:endParaRPr lang="en-US" sz="2800" dirty="0">
              <a:latin typeface="Kabob"/>
              <a:ea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0" y="0"/>
            <a:ext cx="990600" cy="476250"/>
          </a:xfrm>
        </p:spPr>
        <p:txBody>
          <a:bodyPr/>
          <a:lstStyle/>
          <a:p>
            <a:r>
              <a:rPr lang="en-US" sz="1800" dirty="0" smtClean="0"/>
              <a:t>Lab.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0" y="6927"/>
            <a:ext cx="892164" cy="476250"/>
          </a:xfrm>
        </p:spPr>
        <p:txBody>
          <a:bodyPr/>
          <a:lstStyle/>
          <a:p>
            <a:r>
              <a:rPr lang="en-US" sz="1800" dirty="0" smtClean="0"/>
              <a:t>Lab. 3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04800" y="387927"/>
            <a:ext cx="8229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latin typeface="Kabob"/>
                <a:ea typeface="Times New Roman"/>
              </a:rPr>
              <a:t>Background:</a:t>
            </a:r>
            <a:endParaRPr lang="en-US" dirty="0" smtClean="0">
              <a:latin typeface="Times New Roman"/>
              <a:ea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alibri"/>
                <a:ea typeface="Times New Roman"/>
                <a:cs typeface="Arial"/>
              </a:rPr>
              <a:t>A </a:t>
            </a:r>
            <a:r>
              <a:rPr lang="en-US" sz="2400" dirty="0">
                <a:latin typeface="Calibri"/>
                <a:ea typeface="Times New Roman"/>
                <a:cs typeface="Arial"/>
              </a:rPr>
              <a:t>bacterial cell has all the </a:t>
            </a:r>
            <a:r>
              <a:rPr lang="en-US" sz="2400" b="1" dirty="0">
                <a:latin typeface="Calibri"/>
                <a:ea typeface="Times New Roman"/>
                <a:cs typeface="Arial"/>
              </a:rPr>
              <a:t>genetic information </a:t>
            </a:r>
            <a:r>
              <a:rPr lang="en-US" sz="2400" dirty="0">
                <a:latin typeface="Calibri"/>
                <a:ea typeface="Times New Roman"/>
                <a:cs typeface="Arial"/>
              </a:rPr>
              <a:t>to produce and operate a new </a:t>
            </a:r>
            <a:r>
              <a:rPr lang="en-US" sz="2400" dirty="0" smtClean="0">
                <a:latin typeface="Calibri"/>
                <a:ea typeface="Times New Roman"/>
                <a:cs typeface="Arial"/>
              </a:rPr>
              <a:t>cell.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alibri"/>
                <a:ea typeface="Times New Roman"/>
                <a:cs typeface="Arial"/>
              </a:rPr>
              <a:t>This </a:t>
            </a:r>
            <a:r>
              <a:rPr lang="en-US" sz="2400" dirty="0">
                <a:latin typeface="Calibri"/>
                <a:ea typeface="Times New Roman"/>
                <a:cs typeface="Arial"/>
              </a:rPr>
              <a:t>includes the </a:t>
            </a:r>
            <a:r>
              <a:rPr lang="en-US" sz="2400" b="1" dirty="0">
                <a:latin typeface="Calibri"/>
                <a:ea typeface="Times New Roman"/>
                <a:cs typeface="Arial"/>
              </a:rPr>
              <a:t>enzymes</a:t>
            </a:r>
            <a:r>
              <a:rPr lang="en-US" sz="2400" dirty="0">
                <a:latin typeface="Calibri"/>
                <a:ea typeface="Times New Roman"/>
                <a:cs typeface="Arial"/>
              </a:rPr>
              <a:t> necessary for </a:t>
            </a:r>
            <a:r>
              <a:rPr lang="en-US" sz="2400" b="1" dirty="0">
                <a:latin typeface="Calibri"/>
                <a:ea typeface="Times New Roman"/>
                <a:cs typeface="Arial"/>
              </a:rPr>
              <a:t>obtaining energy and synthesizing the necessary cellular </a:t>
            </a:r>
            <a:r>
              <a:rPr lang="en-US" sz="2400" b="1" dirty="0" smtClean="0">
                <a:latin typeface="Calibri"/>
                <a:ea typeface="Times New Roman"/>
                <a:cs typeface="Arial"/>
              </a:rPr>
              <a:t>components</a:t>
            </a:r>
            <a:r>
              <a:rPr lang="en-US" sz="24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alibri"/>
                <a:ea typeface="Times New Roman"/>
                <a:cs typeface="Arial"/>
              </a:rPr>
              <a:t>A </a:t>
            </a:r>
            <a:r>
              <a:rPr lang="en-US" sz="2400" dirty="0">
                <a:latin typeface="Calibri"/>
                <a:ea typeface="Times New Roman"/>
                <a:cs typeface="Arial"/>
              </a:rPr>
              <a:t>cell must work as </a:t>
            </a:r>
            <a:r>
              <a:rPr lang="en-US" sz="2400" b="1" dirty="0">
                <a:latin typeface="Calibri"/>
                <a:ea typeface="Times New Roman"/>
                <a:cs typeface="Arial"/>
              </a:rPr>
              <a:t>efficiently</a:t>
            </a:r>
            <a:r>
              <a:rPr lang="en-US" sz="2400" dirty="0">
                <a:latin typeface="Calibri"/>
                <a:ea typeface="Times New Roman"/>
                <a:cs typeface="Arial"/>
              </a:rPr>
              <a:t> as </a:t>
            </a:r>
            <a:r>
              <a:rPr lang="en-US" sz="2400" dirty="0" smtClean="0">
                <a:latin typeface="Calibri"/>
                <a:ea typeface="Times New Roman"/>
                <a:cs typeface="Arial"/>
              </a:rPr>
              <a:t>possible and </a:t>
            </a:r>
            <a:r>
              <a:rPr lang="en-US" sz="2400" dirty="0">
                <a:latin typeface="Calibri"/>
                <a:ea typeface="Times New Roman"/>
                <a:cs typeface="Arial"/>
              </a:rPr>
              <a:t>carefully utilize the available nutrients without investing energy in enzymes not </a:t>
            </a:r>
            <a:r>
              <a:rPr lang="en-US" sz="2400" dirty="0" smtClean="0">
                <a:latin typeface="Calibri"/>
                <a:ea typeface="Times New Roman"/>
                <a:cs typeface="Arial"/>
              </a:rPr>
              <a:t>needed.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alibri"/>
                <a:ea typeface="Times New Roman"/>
                <a:cs typeface="Arial"/>
              </a:rPr>
              <a:t>Some </a:t>
            </a:r>
            <a:r>
              <a:rPr lang="en-US" sz="2400" dirty="0">
                <a:latin typeface="Calibri"/>
                <a:ea typeface="Times New Roman"/>
                <a:cs typeface="Arial"/>
              </a:rPr>
              <a:t>enzymes are utilized in the basic energy pathways of the cell and are continually synthesized. These are called </a:t>
            </a:r>
            <a:r>
              <a:rPr lang="en-US" sz="2400" b="1" dirty="0">
                <a:latin typeface="Calibri"/>
                <a:ea typeface="Times New Roman"/>
                <a:cs typeface="Arial"/>
              </a:rPr>
              <a:t>constitutive enzymes</a:t>
            </a:r>
            <a:r>
              <a:rPr lang="en-US" sz="2400" dirty="0">
                <a:latin typeface="Calibri"/>
                <a:ea typeface="Times New Roman"/>
                <a:cs typeface="Arial"/>
              </a:rPr>
              <a:t>.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9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76200" y="0"/>
            <a:ext cx="997527" cy="476250"/>
          </a:xfrm>
        </p:spPr>
        <p:txBody>
          <a:bodyPr/>
          <a:lstStyle/>
          <a:p>
            <a:r>
              <a:rPr lang="en-US" sz="1800" dirty="0" smtClean="0"/>
              <a:t>Lab. 3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28600" y="696575"/>
            <a:ext cx="8305800" cy="50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latin typeface="Calibri"/>
                <a:ea typeface="Times New Roman"/>
                <a:cs typeface="Arial"/>
              </a:rPr>
              <a:t>Others termed </a:t>
            </a:r>
            <a:r>
              <a:rPr lang="en-US" sz="2800" b="1" dirty="0">
                <a:latin typeface="Calibri"/>
                <a:ea typeface="Times New Roman"/>
                <a:cs typeface="Arial"/>
              </a:rPr>
              <a:t>inducible enzymes</a:t>
            </a:r>
            <a:r>
              <a:rPr lang="en-US" sz="2800" dirty="0">
                <a:latin typeface="Calibri"/>
                <a:ea typeface="Times New Roman"/>
                <a:cs typeface="Arial"/>
              </a:rPr>
              <a:t> are only needed when their specific substrate is available. For example, </a:t>
            </a:r>
            <a:r>
              <a:rPr lang="en-US" sz="2800" b="1" i="1" dirty="0">
                <a:latin typeface="Calibri"/>
                <a:ea typeface="Times New Roman"/>
                <a:cs typeface="Arial"/>
              </a:rPr>
              <a:t>E. </a:t>
            </a:r>
            <a:r>
              <a:rPr lang="en-US" sz="2800" b="1" i="1" dirty="0" smtClean="0">
                <a:latin typeface="Calibri"/>
                <a:ea typeface="Times New Roman"/>
                <a:cs typeface="Arial"/>
              </a:rPr>
              <a:t>coli</a:t>
            </a:r>
            <a:r>
              <a:rPr lang="en-US" sz="2800" dirty="0" smtClean="0">
                <a:latin typeface="Calibri"/>
                <a:ea typeface="Times New Roman"/>
                <a:cs typeface="Arial"/>
              </a:rPr>
              <a:t> </a:t>
            </a:r>
            <a:r>
              <a:rPr lang="en-US" sz="2800" dirty="0">
                <a:latin typeface="Calibri"/>
                <a:ea typeface="Times New Roman"/>
                <a:cs typeface="Arial"/>
              </a:rPr>
              <a:t>can break down the sugar </a:t>
            </a:r>
            <a:r>
              <a:rPr lang="en-US" sz="2800" b="1" dirty="0">
                <a:latin typeface="Calibri"/>
                <a:ea typeface="Times New Roman"/>
                <a:cs typeface="Arial"/>
              </a:rPr>
              <a:t>lactose</a:t>
            </a:r>
            <a:r>
              <a:rPr lang="en-US" sz="2800" dirty="0">
                <a:latin typeface="Calibri"/>
                <a:ea typeface="Times New Roman"/>
                <a:cs typeface="Arial"/>
              </a:rPr>
              <a:t> with an enzyme called </a:t>
            </a:r>
            <a:r>
              <a:rPr lang="en-US" sz="2800" b="1" dirty="0" smtClean="0">
                <a:latin typeface="Calibri"/>
                <a:ea typeface="Times New Roman"/>
                <a:cs typeface="Calibri"/>
              </a:rPr>
              <a:t>β</a:t>
            </a:r>
            <a:r>
              <a:rPr lang="en-US" sz="2800" b="1" dirty="0" smtClean="0">
                <a:latin typeface="Calibri"/>
                <a:ea typeface="Times New Roman"/>
                <a:cs typeface="Arial"/>
              </a:rPr>
              <a:t>-galactosidase</a:t>
            </a:r>
            <a:r>
              <a:rPr lang="en-US" sz="28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285750" indent="-285750" algn="justLow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/>
                <a:ea typeface="Times New Roman"/>
                <a:cs typeface="Arial"/>
              </a:rPr>
              <a:t>If </a:t>
            </a:r>
            <a:r>
              <a:rPr lang="en-US" sz="2800" dirty="0">
                <a:latin typeface="Calibri"/>
                <a:ea typeface="Times New Roman"/>
                <a:cs typeface="Arial"/>
              </a:rPr>
              <a:t>lactose were not present in the environment, it would be a waste of energy and of intermediate compounds to synthesize this enzyme. Therefore, these kinds of enzymes are called </a:t>
            </a:r>
            <a:r>
              <a:rPr lang="en-US" sz="2800" b="1" dirty="0">
                <a:latin typeface="Calibri"/>
                <a:ea typeface="Times New Roman"/>
                <a:cs typeface="Arial"/>
              </a:rPr>
              <a:t>inducible enzymes</a:t>
            </a:r>
            <a:r>
              <a:rPr lang="en-US" sz="2800" dirty="0">
                <a:latin typeface="Calibri"/>
                <a:ea typeface="Times New Roman"/>
                <a:cs typeface="Arial"/>
              </a:rPr>
              <a:t> because the presence of the substrate induces synthesis.</a:t>
            </a:r>
            <a:endParaRPr lang="en-US" dirty="0">
              <a:effectLst/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67600" cy="914400"/>
          </a:xfrm>
        </p:spPr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Typical  bacterial </a:t>
            </a:r>
            <a:r>
              <a:rPr lang="en-US" b="1" dirty="0" err="1" smtClean="0">
                <a:latin typeface="Cambria" pitchFamily="18" charset="0"/>
              </a:rPr>
              <a:t>operon</a:t>
            </a:r>
            <a:r>
              <a:rPr lang="en-US" b="1" dirty="0" smtClean="0">
                <a:latin typeface="Cambria" pitchFamily="18" charset="0"/>
              </a:rPr>
              <a:t> structure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Lab. 3</a:t>
            </a:r>
            <a:endParaRPr lang="en-US"/>
          </a:p>
        </p:txBody>
      </p:sp>
      <p:pic>
        <p:nvPicPr>
          <p:cNvPr id="1026" name="Picture 2" descr="C:\Users\Natheer J\Desktop\lab 3\07-18_Operon-General_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58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0" y="6927"/>
            <a:ext cx="892164" cy="476250"/>
          </a:xfrm>
        </p:spPr>
        <p:txBody>
          <a:bodyPr/>
          <a:lstStyle/>
          <a:p>
            <a:r>
              <a:rPr lang="en-US" sz="1800" dirty="0" smtClean="0"/>
              <a:t>Lab. 3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04800" y="387927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alibri"/>
                <a:ea typeface="Times New Roman"/>
                <a:cs typeface="Arial"/>
              </a:rPr>
              <a:t>The </a:t>
            </a:r>
            <a:r>
              <a:rPr lang="en-US" sz="2400" dirty="0">
                <a:latin typeface="Calibri"/>
                <a:ea typeface="Times New Roman"/>
                <a:cs typeface="Arial"/>
              </a:rPr>
              <a:t>tryptophan (</a:t>
            </a:r>
            <a:r>
              <a:rPr lang="en-US" sz="2400" i="1" dirty="0" err="1">
                <a:latin typeface="Calibri"/>
                <a:ea typeface="Times New Roman"/>
                <a:cs typeface="Arial"/>
              </a:rPr>
              <a:t>trp</a:t>
            </a:r>
            <a:r>
              <a:rPr lang="en-US" sz="2400" dirty="0">
                <a:latin typeface="Calibri"/>
                <a:ea typeface="Times New Roman"/>
                <a:cs typeface="Arial"/>
              </a:rPr>
              <a:t>) operon is an operon—a group of genes that are transcribed together that codes for the components for production of </a:t>
            </a:r>
            <a:r>
              <a:rPr lang="en-US" sz="2400" b="1" dirty="0" smtClean="0">
                <a:latin typeface="Calibri"/>
                <a:ea typeface="Times New Roman"/>
                <a:cs typeface="Arial"/>
              </a:rPr>
              <a:t>tryptophan</a:t>
            </a:r>
            <a:r>
              <a:rPr lang="en-US" sz="24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>
                <a:latin typeface="Calibri"/>
                <a:ea typeface="Times New Roman"/>
                <a:cs typeface="Arial"/>
              </a:rPr>
              <a:t>Discovered in 1953 by </a:t>
            </a:r>
            <a:r>
              <a:rPr lang="en-US" sz="2400" b="1" dirty="0">
                <a:latin typeface="Calibri"/>
                <a:ea typeface="Times New Roman"/>
                <a:cs typeface="Arial"/>
              </a:rPr>
              <a:t>Jacques Monod </a:t>
            </a:r>
            <a:r>
              <a:rPr lang="en-US" sz="2400" dirty="0">
                <a:latin typeface="Calibri"/>
                <a:ea typeface="Times New Roman"/>
                <a:cs typeface="Arial"/>
              </a:rPr>
              <a:t>and colleagues, the </a:t>
            </a:r>
            <a:r>
              <a:rPr lang="en-US" sz="2400" dirty="0" err="1">
                <a:latin typeface="Calibri"/>
                <a:ea typeface="Times New Roman"/>
                <a:cs typeface="Arial"/>
              </a:rPr>
              <a:t>trp</a:t>
            </a:r>
            <a:r>
              <a:rPr lang="en-US" sz="2400" dirty="0">
                <a:latin typeface="Calibri"/>
                <a:ea typeface="Times New Roman"/>
                <a:cs typeface="Arial"/>
              </a:rPr>
              <a:t> operon in E. coli was the first repressible operon to be </a:t>
            </a:r>
            <a:r>
              <a:rPr lang="en-US" sz="2400" dirty="0" smtClean="0">
                <a:latin typeface="Calibri"/>
                <a:ea typeface="Times New Roman"/>
                <a:cs typeface="Arial"/>
              </a:rPr>
              <a:t>discovered.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>
                <a:latin typeface="Calibri"/>
                <a:ea typeface="Times New Roman"/>
                <a:cs typeface="Arial"/>
              </a:rPr>
              <a:t>the tryptophan (</a:t>
            </a:r>
            <a:r>
              <a:rPr lang="en-US" sz="2400" i="1" dirty="0" err="1">
                <a:latin typeface="Calibri"/>
                <a:ea typeface="Times New Roman"/>
                <a:cs typeface="Arial"/>
              </a:rPr>
              <a:t>Trp</a:t>
            </a:r>
            <a:r>
              <a:rPr lang="en-US" sz="2400" dirty="0">
                <a:latin typeface="Calibri"/>
                <a:ea typeface="Times New Roman"/>
                <a:cs typeface="Arial"/>
              </a:rPr>
              <a:t>) operon is </a:t>
            </a:r>
            <a:r>
              <a:rPr lang="en-US" sz="2400" b="1" dirty="0">
                <a:latin typeface="Calibri"/>
                <a:ea typeface="Times New Roman"/>
                <a:cs typeface="Arial"/>
              </a:rPr>
              <a:t>inhibited by a chemical (tryptophan</a:t>
            </a:r>
            <a:r>
              <a:rPr lang="en-US" sz="2400" b="1" dirty="0" smtClean="0">
                <a:latin typeface="Calibri"/>
                <a:ea typeface="Times New Roman"/>
                <a:cs typeface="Arial"/>
              </a:rPr>
              <a:t>).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>
                <a:latin typeface="Calibri"/>
                <a:ea typeface="Times New Roman"/>
                <a:cs typeface="Arial"/>
              </a:rPr>
              <a:t>This operon contains </a:t>
            </a:r>
            <a:r>
              <a:rPr lang="en-US" sz="2400" b="1" dirty="0">
                <a:latin typeface="Calibri"/>
                <a:ea typeface="Times New Roman"/>
                <a:cs typeface="Arial"/>
              </a:rPr>
              <a:t>five structural genes</a:t>
            </a:r>
            <a:r>
              <a:rPr lang="en-US" sz="2400" dirty="0">
                <a:latin typeface="Calibri"/>
                <a:ea typeface="Times New Roman"/>
                <a:cs typeface="Arial"/>
              </a:rPr>
              <a:t>: </a:t>
            </a:r>
            <a:r>
              <a:rPr lang="en-US" sz="2400" i="1" dirty="0" err="1">
                <a:latin typeface="Calibri"/>
                <a:ea typeface="Times New Roman"/>
                <a:cs typeface="Arial"/>
              </a:rPr>
              <a:t>trp</a:t>
            </a:r>
            <a:r>
              <a:rPr lang="en-US" sz="2400" i="1" dirty="0">
                <a:latin typeface="Calibri"/>
                <a:ea typeface="Times New Roman"/>
                <a:cs typeface="Arial"/>
              </a:rPr>
              <a:t> E, </a:t>
            </a:r>
            <a:r>
              <a:rPr lang="en-US" sz="2400" i="1" dirty="0" err="1">
                <a:latin typeface="Calibri"/>
                <a:ea typeface="Times New Roman"/>
                <a:cs typeface="Arial"/>
              </a:rPr>
              <a:t>trp</a:t>
            </a:r>
            <a:r>
              <a:rPr lang="en-US" sz="2400" i="1" dirty="0">
                <a:latin typeface="Calibri"/>
                <a:ea typeface="Times New Roman"/>
                <a:cs typeface="Arial"/>
              </a:rPr>
              <a:t> D, </a:t>
            </a:r>
            <a:r>
              <a:rPr lang="en-US" sz="2400" i="1" dirty="0" err="1">
                <a:latin typeface="Calibri"/>
                <a:ea typeface="Times New Roman"/>
                <a:cs typeface="Arial"/>
              </a:rPr>
              <a:t>trp</a:t>
            </a:r>
            <a:r>
              <a:rPr lang="en-US" sz="2400" i="1" dirty="0">
                <a:latin typeface="Calibri"/>
                <a:ea typeface="Times New Roman"/>
                <a:cs typeface="Arial"/>
              </a:rPr>
              <a:t> C, </a:t>
            </a:r>
            <a:r>
              <a:rPr lang="en-US" sz="2400" i="1" dirty="0" err="1">
                <a:latin typeface="Calibri"/>
                <a:ea typeface="Times New Roman"/>
                <a:cs typeface="Arial"/>
              </a:rPr>
              <a:t>trp</a:t>
            </a:r>
            <a:r>
              <a:rPr lang="en-US" sz="2400" i="1" dirty="0">
                <a:latin typeface="Calibri"/>
                <a:ea typeface="Times New Roman"/>
                <a:cs typeface="Arial"/>
              </a:rPr>
              <a:t> B, and </a:t>
            </a:r>
            <a:r>
              <a:rPr lang="en-US" sz="2400" i="1" dirty="0" err="1">
                <a:latin typeface="Calibri"/>
                <a:ea typeface="Times New Roman"/>
                <a:cs typeface="Arial"/>
              </a:rPr>
              <a:t>trp</a:t>
            </a:r>
            <a:r>
              <a:rPr lang="en-US" sz="2400" i="1" dirty="0">
                <a:latin typeface="Calibri"/>
                <a:ea typeface="Times New Roman"/>
                <a:cs typeface="Arial"/>
              </a:rPr>
              <a:t> A</a:t>
            </a:r>
            <a:r>
              <a:rPr lang="en-US" sz="2400" dirty="0">
                <a:latin typeface="Calibri"/>
                <a:ea typeface="Times New Roman"/>
                <a:cs typeface="Arial"/>
              </a:rPr>
              <a:t>, which encode tryptophan </a:t>
            </a:r>
            <a:r>
              <a:rPr lang="en-US" sz="2400" dirty="0" err="1">
                <a:latin typeface="Calibri"/>
                <a:ea typeface="Times New Roman"/>
                <a:cs typeface="Arial"/>
              </a:rPr>
              <a:t>synthetase</a:t>
            </a:r>
            <a:r>
              <a:rPr lang="en-US" sz="2400" dirty="0">
                <a:latin typeface="Calibri"/>
                <a:ea typeface="Times New Roman"/>
                <a:cs typeface="Arial"/>
              </a:rPr>
              <a:t>.</a:t>
            </a:r>
            <a:endParaRPr lang="en-US" sz="2400" dirty="0" smtClean="0"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9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76200" y="0"/>
            <a:ext cx="997527" cy="476250"/>
          </a:xfrm>
        </p:spPr>
        <p:txBody>
          <a:bodyPr/>
          <a:lstStyle/>
          <a:p>
            <a:r>
              <a:rPr lang="en-US" sz="1800" dirty="0" smtClean="0"/>
              <a:t>Lab. 3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28600" y="696575"/>
            <a:ext cx="83058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latin typeface="Calibri"/>
                <a:ea typeface="Times New Roman"/>
                <a:cs typeface="Arial"/>
              </a:rPr>
              <a:t>It also contains a </a:t>
            </a:r>
            <a:r>
              <a:rPr lang="en-US" sz="2800" b="1" dirty="0">
                <a:latin typeface="Calibri"/>
                <a:ea typeface="Times New Roman"/>
                <a:cs typeface="Arial"/>
              </a:rPr>
              <a:t>promoter</a:t>
            </a:r>
            <a:r>
              <a:rPr lang="en-US" sz="2800" dirty="0">
                <a:latin typeface="Calibri"/>
                <a:ea typeface="Times New Roman"/>
                <a:cs typeface="Arial"/>
              </a:rPr>
              <a:t> where </a:t>
            </a:r>
            <a:r>
              <a:rPr lang="en-US" sz="2800" b="1" dirty="0">
                <a:latin typeface="Calibri"/>
                <a:ea typeface="Times New Roman"/>
                <a:cs typeface="Arial"/>
              </a:rPr>
              <a:t>RNA polymerase </a:t>
            </a:r>
            <a:r>
              <a:rPr lang="en-US" sz="2800" dirty="0">
                <a:latin typeface="Calibri"/>
                <a:ea typeface="Times New Roman"/>
                <a:cs typeface="Arial"/>
              </a:rPr>
              <a:t>binds to </a:t>
            </a:r>
            <a:r>
              <a:rPr lang="en-US" sz="2800" b="1" dirty="0" smtClean="0">
                <a:latin typeface="Calibri"/>
                <a:ea typeface="Times New Roman"/>
                <a:cs typeface="Arial"/>
              </a:rPr>
              <a:t>begin transcription of the </a:t>
            </a:r>
            <a:r>
              <a:rPr lang="en-US" sz="2800" b="1" dirty="0" err="1" smtClean="0">
                <a:latin typeface="Calibri"/>
                <a:ea typeface="Times New Roman"/>
                <a:cs typeface="Arial"/>
              </a:rPr>
              <a:t>opern</a:t>
            </a:r>
            <a:r>
              <a:rPr lang="en-US" sz="28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285750" indent="-285750" algn="justLow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latin typeface="Calibri"/>
                <a:ea typeface="Times New Roman"/>
                <a:cs typeface="Arial"/>
              </a:rPr>
              <a:t>The protein that is synthesized by </a:t>
            </a:r>
            <a:r>
              <a:rPr lang="en-US" sz="2800" b="1" i="1" dirty="0" err="1">
                <a:latin typeface="Calibri"/>
                <a:ea typeface="Times New Roman"/>
                <a:cs typeface="Arial"/>
              </a:rPr>
              <a:t>trp</a:t>
            </a:r>
            <a:r>
              <a:rPr lang="en-US" sz="2800" b="1" i="1" dirty="0">
                <a:latin typeface="Calibri"/>
                <a:ea typeface="Times New Roman"/>
                <a:cs typeface="Arial"/>
              </a:rPr>
              <a:t> R</a:t>
            </a:r>
            <a:r>
              <a:rPr lang="en-US" sz="2800" dirty="0">
                <a:latin typeface="Calibri"/>
                <a:ea typeface="Times New Roman"/>
                <a:cs typeface="Arial"/>
              </a:rPr>
              <a:t> then binds to the </a:t>
            </a:r>
            <a:r>
              <a:rPr lang="en-US" sz="2800" b="1" dirty="0">
                <a:latin typeface="Calibri"/>
                <a:ea typeface="Times New Roman"/>
                <a:cs typeface="Arial"/>
              </a:rPr>
              <a:t>operator</a:t>
            </a:r>
            <a:r>
              <a:rPr lang="en-US" sz="2800" dirty="0">
                <a:latin typeface="Calibri"/>
                <a:ea typeface="Times New Roman"/>
                <a:cs typeface="Arial"/>
              </a:rPr>
              <a:t> which then </a:t>
            </a:r>
            <a:r>
              <a:rPr lang="en-US" sz="2800" b="1" dirty="0">
                <a:latin typeface="Calibri"/>
                <a:ea typeface="Times New Roman"/>
                <a:cs typeface="Arial"/>
              </a:rPr>
              <a:t>causes the transcription to be blocked</a:t>
            </a:r>
            <a:r>
              <a:rPr lang="en-US" sz="28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285750" indent="-285750" algn="justLow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latin typeface="Calibri"/>
                <a:ea typeface="Times New Roman"/>
                <a:cs typeface="Arial"/>
              </a:rPr>
              <a:t>The </a:t>
            </a:r>
            <a:r>
              <a:rPr lang="en-US" sz="2800" i="1" dirty="0" err="1">
                <a:latin typeface="Calibri"/>
                <a:ea typeface="Times New Roman"/>
                <a:cs typeface="Arial"/>
              </a:rPr>
              <a:t>trp</a:t>
            </a:r>
            <a:r>
              <a:rPr lang="en-US" sz="2800" dirty="0">
                <a:latin typeface="Calibri"/>
                <a:ea typeface="Times New Roman"/>
                <a:cs typeface="Arial"/>
              </a:rPr>
              <a:t> operon contains a </a:t>
            </a:r>
            <a:r>
              <a:rPr lang="en-US" sz="2800" b="1" dirty="0">
                <a:latin typeface="Calibri"/>
                <a:ea typeface="Times New Roman"/>
                <a:cs typeface="Arial"/>
              </a:rPr>
              <a:t>leader peptide </a:t>
            </a:r>
            <a:r>
              <a:rPr lang="en-US" sz="2800" dirty="0">
                <a:latin typeface="Calibri"/>
                <a:ea typeface="Times New Roman"/>
                <a:cs typeface="Arial"/>
              </a:rPr>
              <a:t>and an </a:t>
            </a:r>
            <a:r>
              <a:rPr lang="en-US" sz="2800" b="1" dirty="0">
                <a:latin typeface="Calibri"/>
                <a:ea typeface="Times New Roman"/>
                <a:cs typeface="Arial"/>
              </a:rPr>
              <a:t>attenuator sequence</a:t>
            </a:r>
            <a:r>
              <a:rPr lang="en-US" sz="2800" dirty="0">
                <a:latin typeface="Calibri"/>
                <a:ea typeface="Times New Roman"/>
                <a:cs typeface="Arial"/>
              </a:rPr>
              <a:t> which allows for </a:t>
            </a:r>
            <a:r>
              <a:rPr lang="en-US" sz="2800" b="1" dirty="0">
                <a:latin typeface="Calibri"/>
                <a:ea typeface="Times New Roman"/>
                <a:cs typeface="Arial"/>
              </a:rPr>
              <a:t>graded regulation.</a:t>
            </a:r>
            <a:endParaRPr lang="en-US" sz="2800" b="1" dirty="0" smtClean="0"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52400" y="13855"/>
            <a:ext cx="3200400" cy="365760"/>
          </a:xfrm>
        </p:spPr>
        <p:txBody>
          <a:bodyPr/>
          <a:lstStyle/>
          <a:p>
            <a:r>
              <a:rPr lang="en-US" dirty="0" smtClean="0"/>
              <a:t>Lab.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457200"/>
            <a:ext cx="854132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7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591380"/>
            <a:ext cx="71628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Low">
              <a:lnSpc>
                <a:spcPct val="115000"/>
              </a:lnSpc>
              <a:spcAft>
                <a:spcPts val="600"/>
              </a:spcAft>
            </a:pPr>
            <a:endParaRPr lang="en-US" dirty="0">
              <a:latin typeface="Calibri"/>
              <a:ea typeface="Times New Roman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52400" y="-69273"/>
            <a:ext cx="1059873" cy="476250"/>
          </a:xfrm>
        </p:spPr>
        <p:txBody>
          <a:bodyPr/>
          <a:lstStyle/>
          <a:p>
            <a:r>
              <a:rPr lang="en-US" sz="1800" smtClean="0"/>
              <a:t>Lab. 3</a:t>
            </a:r>
            <a:endParaRPr lang="en-US" sz="1800" dirty="0"/>
          </a:p>
        </p:txBody>
      </p:sp>
      <p:pic>
        <p:nvPicPr>
          <p:cNvPr id="7" name="صورة 6" descr="C:\Users\natheer\Desktop\microbial genetics\extra\23_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035"/>
            <a:ext cx="9067799" cy="6805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3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1223</TotalTime>
  <Words>466</Words>
  <Application>Microsoft Office PowerPoint</Application>
  <PresentationFormat>On-screen Show (4:3)</PresentationFormat>
  <Paragraphs>67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مشربية</vt:lpstr>
      <vt:lpstr>PowerPoint Presentation</vt:lpstr>
      <vt:lpstr>PowerPoint Presentation</vt:lpstr>
      <vt:lpstr>PowerPoint Presentation</vt:lpstr>
      <vt:lpstr>PowerPoint Presentation</vt:lpstr>
      <vt:lpstr>Typical  bacterial operon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soma</dc:creator>
  <cp:lastModifiedBy>govand</cp:lastModifiedBy>
  <cp:revision>133</cp:revision>
  <dcterms:created xsi:type="dcterms:W3CDTF">2006-08-16T00:00:00Z</dcterms:created>
  <dcterms:modified xsi:type="dcterms:W3CDTF">2018-02-19T19:53:46Z</dcterms:modified>
</cp:coreProperties>
</file>