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56" r:id="rId2"/>
    <p:sldId id="260" r:id="rId3"/>
    <p:sldId id="311" r:id="rId4"/>
    <p:sldId id="312" r:id="rId5"/>
    <p:sldId id="264" r:id="rId6"/>
    <p:sldId id="295" r:id="rId7"/>
    <p:sldId id="273" r:id="rId8"/>
    <p:sldId id="314" r:id="rId9"/>
    <p:sldId id="317" r:id="rId10"/>
    <p:sldId id="313" r:id="rId11"/>
    <p:sldId id="315" r:id="rId12"/>
    <p:sldId id="287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6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4F9C4-25A0-4D7A-A21C-B7935FFE657C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62C58-4268-44D2-B5D7-277514BDE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4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62C58-4268-44D2-B5D7-277514BDE3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6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2331-3FB8-45A7-B8E5-8D7EC1ACC9D2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B15A-90AF-42A1-9EFC-C46E95DC332D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304D-2589-4EB7-BF51-0167C2BE8BA2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6AF5-D682-423D-8B1B-65DB30E56F9E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1F8D-9457-4320-A5AC-92539791FB43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48FE-B881-43C6-9E25-1B3494A15E4D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FE83-FFB7-4A8A-A729-BC214B144E06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7813-03E7-439D-9232-86ECDDADC1C3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C77-D9F2-4609-A1F1-E796DD80611A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D8D3-8A23-41B8-9851-EE87543C6D3E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9A0-7FCC-41D0-9D98-D0AD289D2A3F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23F8CD-5050-44B4-BE06-52D7177CF8A9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Lab. 7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ssolv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ra-aminobenzoic_acid" TargetMode="External"/><Relationship Id="rId7" Type="http://schemas.openxmlformats.org/officeDocument/2006/relationships/hyperlink" Target="http://en.wikipedia.org/wiki/Efflux_(microbiology)" TargetMode="External"/><Relationship Id="rId2" Type="http://schemas.openxmlformats.org/officeDocument/2006/relationships/hyperlink" Target="http://en.wikipedia.org/wiki/Sulfa_drug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emipermeable_membrane" TargetMode="External"/><Relationship Id="rId5" Type="http://schemas.openxmlformats.org/officeDocument/2006/relationships/hyperlink" Target="http://en.wikipedia.org/wiki/Nucleic_acids" TargetMode="External"/><Relationship Id="rId4" Type="http://schemas.openxmlformats.org/officeDocument/2006/relationships/hyperlink" Target="http://en.wikipedia.org/wiki/Folic_aci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eta-lactamases" TargetMode="External"/><Relationship Id="rId2" Type="http://schemas.openxmlformats.org/officeDocument/2006/relationships/hyperlink" Target="http://en.wikipedia.org/wiki/Penicilli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Penicillin_binding_prote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71612"/>
            <a:ext cx="89916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ylonic Crossdraft" pitchFamily="2" charset="0"/>
                <a:ea typeface="Times New Roman"/>
                <a:cs typeface="Arial"/>
              </a:rPr>
              <a:t>Selection of Mutant Bacteria Resistant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ylonic Crossdraft" pitchFamily="2" charset="0"/>
                <a:ea typeface="Times New Roman"/>
                <a:cs typeface="Arial"/>
              </a:rPr>
              <a:t>to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ylonic Crossdraft" pitchFamily="2" charset="0"/>
                <a:ea typeface="Times New Roman"/>
                <a:cs typeface="Arial"/>
              </a:rPr>
              <a:t>Antibiotics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ylonic Crossdraft" pitchFamily="2" charset="0"/>
                <a:ea typeface="Times New Roman"/>
                <a:cs typeface="Arial"/>
              </a:rPr>
              <a:t>(Spontaneous mutation)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3600" b="1" dirty="0" smtClean="0">
              <a:effectLst/>
              <a:latin typeface="Cylonic Crossdraft" pitchFamily="2" charset="0"/>
              <a:ea typeface="Times New Roman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Cylonic Crossdraft" pitchFamily="2" charset="0"/>
                <a:ea typeface="Times New Roman"/>
                <a:cs typeface="Arial"/>
              </a:rPr>
              <a:t>M. </a:t>
            </a:r>
            <a:r>
              <a:rPr lang="en-US" sz="2400" b="1" dirty="0" err="1" smtClean="0">
                <a:latin typeface="Cylonic Crossdraft" pitchFamily="2" charset="0"/>
                <a:ea typeface="Times New Roman"/>
                <a:cs typeface="Arial"/>
              </a:rPr>
              <a:t>Govand</a:t>
            </a:r>
            <a:r>
              <a:rPr lang="en-US" sz="2400" b="1" dirty="0" smtClean="0">
                <a:latin typeface="Cylonic Crossdraft" pitchFamily="2" charset="0"/>
                <a:ea typeface="Times New Roman"/>
                <a:cs typeface="Arial"/>
              </a:rPr>
              <a:t> Musa </a:t>
            </a:r>
            <a:endParaRPr lang="en-US" sz="2400" b="1" dirty="0" smtClean="0">
              <a:latin typeface="Cylonic Crossdraft" pitchFamily="2" charset="0"/>
              <a:ea typeface="Times New Roman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357166"/>
            <a:ext cx="88487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Lab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            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Microbial Genetics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5-6/04/ 2015</a:t>
            </a:r>
            <a:endParaRPr lang="ar-IQ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 algn="l" rtl="0">
              <a:buClrTx/>
              <a:buFont typeface="+mj-lt"/>
              <a:buAutoNum type="arabicPeriod"/>
            </a:pPr>
            <a:r>
              <a:rPr lang="en-US" dirty="0" smtClean="0"/>
              <a:t>What are Superbugs.</a:t>
            </a:r>
          </a:p>
          <a:p>
            <a:pPr marL="596646" indent="-514350" algn="l" rtl="0">
              <a:buClrTx/>
              <a:buFont typeface="+mj-lt"/>
              <a:buAutoNum type="arabicPeriod"/>
            </a:pPr>
            <a:r>
              <a:rPr lang="en-US" dirty="0" smtClean="0"/>
              <a:t>How bacteria can acquire (exchange) resistance to antibiotics.</a:t>
            </a:r>
          </a:p>
          <a:p>
            <a:pPr marL="596646" indent="-514350" algn="l" rtl="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 algn="l" rtl="0">
              <a:buClrTx/>
              <a:buNone/>
            </a:pPr>
            <a:endParaRPr lang="en-US" dirty="0" smtClean="0"/>
          </a:p>
          <a:p>
            <a:pPr marL="596646" indent="-514350" algn="l" rtl="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 algn="l" rtl="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 algn="l" rtl="0">
              <a:buClrTx/>
              <a:buFont typeface="+mj-lt"/>
              <a:buAutoNum type="arabicPeriod"/>
            </a:pPr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 descr="C:\Users\Soma\Desktop\Microbial Genetics\Information\Lab.4\Bacterial Resistance to Antibiotics3_files\ResistanceMechanism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6634162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23654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571480"/>
            <a:ext cx="8324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200" b="1" dirty="0" smtClean="0"/>
              <a:t>Alteration of metabolic pathway</a:t>
            </a:r>
            <a:r>
              <a:rPr lang="en-US" sz="3200" dirty="0" smtClean="0"/>
              <a:t>: for example, some </a:t>
            </a:r>
            <a:r>
              <a:rPr lang="en-US" sz="3200" dirty="0" smtClean="0">
                <a:hlinkClick r:id="rId2" tooltip="Sulfa drugs"/>
              </a:rPr>
              <a:t>sulfonamide</a:t>
            </a:r>
            <a:r>
              <a:rPr lang="en-US" sz="3200" dirty="0" smtClean="0"/>
              <a:t>-resistant bacteria do not require </a:t>
            </a:r>
            <a:r>
              <a:rPr lang="en-US" sz="3200" dirty="0" err="1" smtClean="0">
                <a:hlinkClick r:id="rId3" tooltip="Para-aminobenzoic acid"/>
              </a:rPr>
              <a:t>para-aminobenzoic</a:t>
            </a:r>
            <a:r>
              <a:rPr lang="en-US" sz="3200" dirty="0" smtClean="0">
                <a:hlinkClick r:id="rId3" tooltip="Para-aminobenzoic acid"/>
              </a:rPr>
              <a:t> acid</a:t>
            </a:r>
            <a:r>
              <a:rPr lang="en-US" sz="3200" dirty="0" smtClean="0"/>
              <a:t> (PABA), an important precursor for the synthesis of </a:t>
            </a:r>
            <a:r>
              <a:rPr lang="en-US" sz="3200" dirty="0" smtClean="0">
                <a:hlinkClick r:id="rId4" tooltip="Folic acid"/>
              </a:rPr>
              <a:t>folic acid</a:t>
            </a:r>
            <a:r>
              <a:rPr lang="en-US" sz="3200" dirty="0" smtClean="0"/>
              <a:t> and </a:t>
            </a:r>
            <a:r>
              <a:rPr lang="en-US" sz="3200" dirty="0" smtClean="0">
                <a:hlinkClick r:id="rId5" tooltip="Nucleic acids"/>
              </a:rPr>
              <a:t>nucleic acids</a:t>
            </a:r>
            <a:r>
              <a:rPr lang="en-US" sz="3200" dirty="0" smtClean="0"/>
              <a:t> in bacteria inhibited by sulfonamides.</a:t>
            </a:r>
          </a:p>
          <a:p>
            <a:pPr marL="514350" lvl="0" indent="-514350">
              <a:buFont typeface="+mj-lt"/>
              <a:buAutoNum type="arabicPeriod" startAt="3"/>
            </a:pPr>
            <a:endParaRPr lang="en-US" sz="3200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US" sz="3200" b="1" dirty="0" smtClean="0"/>
              <a:t>Reduced drug accumulation</a:t>
            </a:r>
            <a:r>
              <a:rPr lang="en-US" sz="3200" dirty="0" smtClean="0"/>
              <a:t>: by    </a:t>
            </a:r>
          </a:p>
          <a:p>
            <a:pPr marL="514350" lvl="0" indent="-514350"/>
            <a:r>
              <a:rPr lang="en-US" sz="3200" dirty="0" smtClean="0"/>
              <a:t>    a- decreasing drug </a:t>
            </a:r>
            <a:r>
              <a:rPr lang="en-US" sz="3200" dirty="0" smtClean="0">
                <a:hlinkClick r:id="rId6" tooltip="Semipermeable membrane"/>
              </a:rPr>
              <a:t>permeability</a:t>
            </a:r>
            <a:r>
              <a:rPr lang="en-US" sz="3200" dirty="0" smtClean="0"/>
              <a:t> or </a:t>
            </a:r>
          </a:p>
          <a:p>
            <a:pPr marL="514350" lvl="0" indent="-514350"/>
            <a:r>
              <a:rPr lang="en-US" sz="3200" dirty="0" smtClean="0"/>
              <a:t>    b-  increasing active </a:t>
            </a:r>
            <a:r>
              <a:rPr lang="en-US" sz="3200" dirty="0" smtClean="0">
                <a:hlinkClick r:id="rId7" tooltip="Efflux (microbiology)"/>
              </a:rPr>
              <a:t>efflux</a:t>
            </a:r>
            <a:r>
              <a:rPr lang="en-US" sz="3200" dirty="0" smtClean="0"/>
              <a:t> (pumping out) of the drugs across the cell surface.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239697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357166"/>
            <a:ext cx="82153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Calibri" pitchFamily="34" charset="0"/>
                <a:ea typeface="Times New Roman"/>
                <a:cs typeface="Calibri" pitchFamily="34" charset="0"/>
              </a:rPr>
              <a:t>Bacterial mechanisms </a:t>
            </a:r>
            <a:r>
              <a:rPr lang="en-US" sz="3200" b="1" dirty="0">
                <a:latin typeface="Calibri" pitchFamily="34" charset="0"/>
                <a:ea typeface="Times New Roman"/>
                <a:cs typeface="Calibri" pitchFamily="34" charset="0"/>
              </a:rPr>
              <a:t>of antibiotic </a:t>
            </a:r>
            <a:r>
              <a:rPr lang="en-US" sz="3200" b="1" dirty="0" smtClean="0">
                <a:latin typeface="Calibri" pitchFamily="34" charset="0"/>
                <a:ea typeface="Times New Roman"/>
                <a:cs typeface="Calibri" pitchFamily="34" charset="0"/>
              </a:rPr>
              <a:t>resistance</a:t>
            </a:r>
          </a:p>
          <a:p>
            <a:pPr algn="just"/>
            <a:endParaRPr lang="en-US" sz="3200" b="1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Drug inactivation or modification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 for example, enzymatic deactivation of </a:t>
            </a:r>
            <a:r>
              <a:rPr lang="en-US" sz="3200" i="1" dirty="0" smtClean="0">
                <a:latin typeface="Calibri" pitchFamily="34" charset="0"/>
                <a:cs typeface="Calibri" pitchFamily="34" charset="0"/>
                <a:hlinkClick r:id="rId2" tooltip="Penicillin"/>
              </a:rPr>
              <a:t>penicillin</a:t>
            </a:r>
            <a:r>
              <a:rPr lang="en-US" sz="3200" dirty="0" smtClean="0">
                <a:latin typeface="Calibri" pitchFamily="34" charset="0"/>
                <a:cs typeface="Calibri" pitchFamily="34" charset="0"/>
                <a:hlinkClick r:id="rId2" tooltip="Penicillin"/>
              </a:rPr>
              <a:t> G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 in some penicillin-resistant bacteria through the production of </a:t>
            </a:r>
            <a:r>
              <a:rPr lang="en-US" sz="3200" dirty="0" smtClean="0">
                <a:latin typeface="Calibri" pitchFamily="34" charset="0"/>
                <a:cs typeface="Calibri" pitchFamily="34" charset="0"/>
                <a:hlinkClick r:id="rId3" tooltip="Beta-lactamases"/>
              </a:rPr>
              <a:t>β-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  <a:hlinkClick r:id="rId3" tooltip="Beta-lactamases"/>
              </a:rPr>
              <a:t>lactamases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Alteration of target site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 for example, alteration of </a:t>
            </a:r>
            <a:r>
              <a:rPr lang="en-US" sz="3200" dirty="0" smtClean="0">
                <a:latin typeface="Calibri" pitchFamily="34" charset="0"/>
                <a:cs typeface="Calibri" pitchFamily="34" charset="0"/>
                <a:hlinkClick r:id="rId4" tooltip="Penicillin binding protein"/>
              </a:rPr>
              <a:t>PBP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—the binding target site of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penicillins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2325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821537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4000" dirty="0" smtClean="0">
                <a:latin typeface="Debussy"/>
                <a:ea typeface="Times New Roman"/>
                <a:cs typeface="Arial"/>
              </a:rPr>
              <a:t>Objectives: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To define mutation and understand that mutations  are random events.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  <a:ea typeface="Times New Roman"/>
                <a:cs typeface="Calibri" pitchFamily="34" charset="0"/>
              </a:rPr>
              <a:t>To </a:t>
            </a:r>
            <a:r>
              <a:rPr lang="en-US" sz="3200" dirty="0">
                <a:latin typeface="Calibri" pitchFamily="34" charset="0"/>
                <a:ea typeface="Times New Roman"/>
                <a:cs typeface="Calibri" pitchFamily="34" charset="0"/>
              </a:rPr>
              <a:t>count the number of </a:t>
            </a:r>
            <a:r>
              <a:rPr lang="en-US" sz="3200" dirty="0" smtClean="0">
                <a:latin typeface="Calibri" pitchFamily="34" charset="0"/>
                <a:ea typeface="Times New Roman"/>
                <a:cs typeface="Calibri" pitchFamily="34" charset="0"/>
              </a:rPr>
              <a:t>an antibiotic-resistant mutant bacteria (</a:t>
            </a:r>
            <a:r>
              <a:rPr lang="en-US" sz="3200" dirty="0">
                <a:latin typeface="Calibri" pitchFamily="34" charset="0"/>
                <a:ea typeface="Times New Roman"/>
                <a:cs typeface="Calibri" pitchFamily="34" charset="0"/>
              </a:rPr>
              <a:t>Spontaneous </a:t>
            </a:r>
            <a:r>
              <a:rPr lang="en-US" sz="3200" dirty="0" smtClean="0">
                <a:latin typeface="Calibri" pitchFamily="34" charset="0"/>
                <a:ea typeface="Times New Roman"/>
                <a:cs typeface="Calibri" pitchFamily="34" charset="0"/>
              </a:rPr>
              <a:t>mutation) </a:t>
            </a:r>
            <a:r>
              <a:rPr lang="en-US" sz="3200" dirty="0">
                <a:latin typeface="Calibri" pitchFamily="34" charset="0"/>
                <a:ea typeface="Times New Roman"/>
                <a:cs typeface="Calibri" pitchFamily="34" charset="0"/>
              </a:rPr>
              <a:t>that occurs in an overnight culture of a sensitive strain</a:t>
            </a:r>
            <a:r>
              <a:rPr lang="en-US" sz="3200" dirty="0" smtClean="0">
                <a:latin typeface="Calibri" pitchFamily="34" charset="0"/>
                <a:ea typeface="Times New Roman"/>
                <a:cs typeface="Calibri" pitchFamily="34" charset="0"/>
              </a:rPr>
              <a:t>.</a:t>
            </a:r>
            <a:endParaRPr lang="en-US" sz="3200" dirty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48006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Calibri" pitchFamily="34" charset="0"/>
                <a:ea typeface="Times New Roman"/>
                <a:cs typeface="Calibri" pitchFamily="34" charset="0"/>
              </a:rPr>
              <a:t>Background:</a:t>
            </a:r>
            <a:endParaRPr lang="en-US" sz="28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A Mutations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is the result of a stable, heritable change in the nucleotide sequence of DNA. 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Mutations occur in one of two ways: (1)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Spontaneous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&amp; (2)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Induced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mutations are the result of exposure to a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Mutagen.</a:t>
            </a:r>
          </a:p>
          <a:p>
            <a:pPr algn="l" rtl="0">
              <a:lnSpc>
                <a:spcPct val="150000"/>
              </a:lnSpc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Mutagen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is a physical , chemical or biological agent that cause mutation.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Mutations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frequently results in changes in the quantity or structure of a gene product like enzyme. </a:t>
            </a:r>
            <a:endParaRPr lang="ar-IQ" sz="28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71480"/>
            <a:ext cx="8143932" cy="5676920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60000"/>
              </a:lnSpc>
            </a:pPr>
            <a:r>
              <a:rPr lang="en-US" sz="4600" dirty="0" smtClean="0">
                <a:latin typeface="Calibri" pitchFamily="34" charset="0"/>
                <a:cs typeface="Calibri" pitchFamily="34" charset="0"/>
              </a:rPr>
              <a:t>There are two types of mutation that can be described on level of gene expression:</a:t>
            </a:r>
          </a:p>
          <a:p>
            <a:pPr marL="596646" indent="-514350" algn="l" rtl="0">
              <a:lnSpc>
                <a:spcPct val="160000"/>
              </a:lnSpc>
              <a:buClrTx/>
              <a:buSzPct val="90000"/>
              <a:buFont typeface="+mj-lt"/>
              <a:buAutoNum type="arabicPeriod"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selective mutation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confers on the cell a clear advantage like survival or growth under certain unsuitable environmental conditions like mutation resulting in resistance of M.O. to an antibiotic. </a:t>
            </a:r>
          </a:p>
          <a:p>
            <a:pPr marL="596646" indent="-514350" algn="l" rtl="0">
              <a:lnSpc>
                <a:spcPct val="160000"/>
              </a:lnSpc>
              <a:buClrTx/>
              <a:buSzPct val="90000"/>
              <a:buFont typeface="+mj-lt"/>
              <a:buAutoNum type="arabicPeriod"/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non selectable mutation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gives no such advantage.   </a:t>
            </a:r>
          </a:p>
          <a:p>
            <a:pPr algn="l" rtl="0">
              <a:lnSpc>
                <a:spcPct val="160000"/>
              </a:lnSpc>
              <a:buNone/>
            </a:pPr>
            <a:endParaRPr lang="ar-IQ" dirty="0"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04800"/>
            <a:ext cx="8763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Times New Roman"/>
                <a:cs typeface="Arial"/>
              </a:rPr>
              <a:t>All </a:t>
            </a:r>
            <a:r>
              <a:rPr lang="en-US" sz="2400" dirty="0">
                <a:ea typeface="Times New Roman"/>
                <a:cs typeface="Arial"/>
              </a:rPr>
              <a:t>the bacterial cells in a pure culture are derived from a single cell. These cells, however, </a:t>
            </a:r>
            <a:r>
              <a:rPr lang="en-US" sz="2400" dirty="0" smtClean="0">
                <a:ea typeface="Times New Roman"/>
                <a:cs typeface="Arial"/>
              </a:rPr>
              <a:t>may not be identical, why?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Times New Roman"/>
                <a:cs typeface="Arial"/>
              </a:rPr>
              <a:t>The </a:t>
            </a:r>
            <a:r>
              <a:rPr lang="en-US" sz="2400" dirty="0">
                <a:ea typeface="Times New Roman"/>
                <a:cs typeface="Arial"/>
              </a:rPr>
              <a:t>spontaneous mutation rate of genes varies between </a:t>
            </a:r>
            <a:r>
              <a:rPr lang="en-US" sz="2400" b="1" dirty="0">
                <a:ea typeface="Times New Roman"/>
                <a:cs typeface="Arial"/>
              </a:rPr>
              <a:t>1 in 10</a:t>
            </a:r>
            <a:r>
              <a:rPr lang="en-US" sz="2400" b="1" baseline="30000" dirty="0">
                <a:ea typeface="Times New Roman"/>
                <a:cs typeface="Arial"/>
              </a:rPr>
              <a:t>4</a:t>
            </a:r>
            <a:r>
              <a:rPr lang="en-US" sz="2400" b="1" dirty="0">
                <a:ea typeface="Times New Roman"/>
                <a:cs typeface="Arial"/>
              </a:rPr>
              <a:t> to 1 in 10</a:t>
            </a:r>
            <a:r>
              <a:rPr lang="en-US" sz="2400" b="1" baseline="30000" dirty="0">
                <a:ea typeface="Times New Roman"/>
                <a:cs typeface="Arial"/>
              </a:rPr>
              <a:t>12</a:t>
            </a:r>
            <a:r>
              <a:rPr lang="en-US" sz="2400" b="1" dirty="0">
                <a:ea typeface="Times New Roman"/>
                <a:cs typeface="Arial"/>
              </a:rPr>
              <a:t> divisions</a:t>
            </a:r>
            <a:r>
              <a:rPr lang="en-US" sz="2400" dirty="0">
                <a:ea typeface="Times New Roman"/>
                <a:cs typeface="Arial"/>
              </a:rPr>
              <a:t>, and even though that is quite a rare </a:t>
            </a:r>
            <a:r>
              <a:rPr lang="en-US" sz="2400" dirty="0" smtClean="0">
                <a:ea typeface="Times New Roman"/>
                <a:cs typeface="Arial"/>
              </a:rPr>
              <a:t>event.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ea typeface="Times New Roman"/>
                <a:cs typeface="Arial"/>
              </a:rPr>
              <a:t>It is important to understand that the mutation is a </a:t>
            </a:r>
            <a:r>
              <a:rPr lang="en-US" sz="2400" b="1" dirty="0" smtClean="0">
                <a:ea typeface="Times New Roman"/>
                <a:cs typeface="Arial"/>
              </a:rPr>
              <a:t>random event 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ea typeface="Times New Roman"/>
                <a:cs typeface="Arial"/>
              </a:rPr>
              <a:t>the cell cannot direct a mutation.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ea typeface="Times New Roman"/>
                <a:cs typeface="Arial"/>
              </a:rPr>
              <a:t>No matter how useful a mutation might be in a certain situation,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ea typeface="Times New Roman"/>
                <a:cs typeface="Arial"/>
              </a:rPr>
              <a:t>it just happens to the cell, randomly conferring an advantage or disadvantage to it.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n-US" sz="24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9191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1720840"/>
            <a:ext cx="7620000" cy="977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8290" algn="justLow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Times New Roman"/>
                <a:cs typeface="Arial"/>
              </a:rPr>
              <a:t>.</a:t>
            </a:r>
            <a:endParaRPr lang="en-US" sz="2400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 lvl="0" indent="288290" algn="justLow">
              <a:lnSpc>
                <a:spcPct val="150000"/>
              </a:lnSpc>
            </a:pPr>
            <a:endParaRPr lang="en-US" sz="1600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295400"/>
            <a:ext cx="80772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Low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latin typeface="Calibri"/>
                <a:ea typeface="Times New Roman"/>
                <a:cs typeface="Arial"/>
              </a:rPr>
              <a:t>In this exercise, you select organisms resistant to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Ciprofloxacin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by adding a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population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of sensitive bacteria to a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TS agar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containing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Ciprofloxacin.</a:t>
            </a:r>
          </a:p>
          <a:p>
            <a:pPr marL="457200" indent="-457200" algn="justLow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Calibri"/>
                <a:ea typeface="Times New Roman"/>
                <a:cs typeface="Arial"/>
              </a:rPr>
              <a:t>Only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organisms that already had a random mutation for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Ciprofloxacin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resistance will be able to survive and multiply.</a:t>
            </a:r>
            <a:endParaRPr lang="en-US" sz="24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473547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C:\Users\Soma\Desktop\Microbial Genetics\Information\Lab.4\spetner_antibioticresista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7248525" cy="587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59515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579296" cy="581503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/>
              <a:t>Definitions:</a:t>
            </a:r>
            <a:endParaRPr lang="en-US" sz="2400" dirty="0" smtClean="0"/>
          </a:p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Antibiotic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a substance produced by one organism, usually a microorganism, which kills or inhibits other organisms.</a:t>
            </a:r>
          </a:p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Mutation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an inheritable, stable change in the base sequences of DNA.</a:t>
            </a:r>
          </a:p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Mutation rate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the number of mutations per cell division</a:t>
            </a:r>
          </a:p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Sensitive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an organism killed or inhibited by a particular antibiotic.</a:t>
            </a:r>
          </a:p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Wild type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the organism as it is isolated from nature.</a:t>
            </a:r>
          </a:p>
          <a:p>
            <a:pPr algn="l" rtl="0">
              <a:buNone/>
            </a:pPr>
            <a:endParaRPr lang="ar-IQ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382" y="571480"/>
            <a:ext cx="77867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bob"/>
                <a:ea typeface="Times New Roman" pitchFamily="18" charset="0"/>
                <a:cs typeface="Arial" pitchFamily="34" charset="0"/>
              </a:rPr>
              <a:t>Materials: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♦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Overnight TS broth culture of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Escherichia coli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(sensitive to Streptomycin).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♦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TS broth tube (9.9 ml).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♦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TS agar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petri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dishes containing Streptomycin (0.1, 0.5, and 1mg/ml) and one without streptomycin (control).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♦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1ml pipettes, loop glass spreader and gas burner.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4821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1540</TotalTime>
  <Words>520</Words>
  <Application>Microsoft Office PowerPoint</Application>
  <PresentationFormat>On-screen Show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soma</dc:creator>
  <cp:lastModifiedBy>govand</cp:lastModifiedBy>
  <cp:revision>165</cp:revision>
  <dcterms:created xsi:type="dcterms:W3CDTF">2006-08-16T00:00:00Z</dcterms:created>
  <dcterms:modified xsi:type="dcterms:W3CDTF">2018-04-03T11:54:37Z</dcterms:modified>
</cp:coreProperties>
</file>