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5D916279-B7BE-47B1-930D-ED9D2227896C}" type="datetimeFigureOut">
              <a:rPr lang="ar-IQ" smtClean="0"/>
              <a:t>23/08/1442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DE7F10-4031-4C8A-B69A-E30BF0C2A17A}" type="slidenum">
              <a:rPr lang="ar-IQ" smtClean="0"/>
              <a:t>‹#›</a:t>
            </a:fld>
            <a:endParaRPr lang="ar-IQ"/>
          </a:p>
        </p:txBody>
      </p:sp>
    </p:spTree>
    <p:extLst>
      <p:ext uri="{BB962C8B-B14F-4D97-AF65-F5344CB8AC3E}">
        <p14:creationId xmlns:p14="http://schemas.microsoft.com/office/powerpoint/2010/main" val="3173570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D916279-B7BE-47B1-930D-ED9D2227896C}" type="datetimeFigureOut">
              <a:rPr lang="ar-IQ" smtClean="0"/>
              <a:t>23/08/1442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DE7F10-4031-4C8A-B69A-E30BF0C2A17A}" type="slidenum">
              <a:rPr lang="ar-IQ" smtClean="0"/>
              <a:t>‹#›</a:t>
            </a:fld>
            <a:endParaRPr lang="ar-IQ"/>
          </a:p>
        </p:txBody>
      </p:sp>
    </p:spTree>
    <p:extLst>
      <p:ext uri="{BB962C8B-B14F-4D97-AF65-F5344CB8AC3E}">
        <p14:creationId xmlns:p14="http://schemas.microsoft.com/office/powerpoint/2010/main" val="3546658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D916279-B7BE-47B1-930D-ED9D2227896C}" type="datetimeFigureOut">
              <a:rPr lang="ar-IQ" smtClean="0"/>
              <a:t>23/08/1442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DE7F10-4031-4C8A-B69A-E30BF0C2A17A}" type="slidenum">
              <a:rPr lang="ar-IQ" smtClean="0"/>
              <a:t>‹#›</a:t>
            </a:fld>
            <a:endParaRPr lang="ar-IQ"/>
          </a:p>
        </p:txBody>
      </p:sp>
    </p:spTree>
    <p:extLst>
      <p:ext uri="{BB962C8B-B14F-4D97-AF65-F5344CB8AC3E}">
        <p14:creationId xmlns:p14="http://schemas.microsoft.com/office/powerpoint/2010/main" val="4282938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D916279-B7BE-47B1-930D-ED9D2227896C}" type="datetimeFigureOut">
              <a:rPr lang="ar-IQ" smtClean="0"/>
              <a:t>23/08/1442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DE7F10-4031-4C8A-B69A-E30BF0C2A17A}" type="slidenum">
              <a:rPr lang="ar-IQ" smtClean="0"/>
              <a:t>‹#›</a:t>
            </a:fld>
            <a:endParaRPr lang="ar-IQ"/>
          </a:p>
        </p:txBody>
      </p:sp>
    </p:spTree>
    <p:extLst>
      <p:ext uri="{BB962C8B-B14F-4D97-AF65-F5344CB8AC3E}">
        <p14:creationId xmlns:p14="http://schemas.microsoft.com/office/powerpoint/2010/main" val="2968590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916279-B7BE-47B1-930D-ED9D2227896C}" type="datetimeFigureOut">
              <a:rPr lang="ar-IQ" smtClean="0"/>
              <a:t>23/08/1442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DE7F10-4031-4C8A-B69A-E30BF0C2A17A}" type="slidenum">
              <a:rPr lang="ar-IQ" smtClean="0"/>
              <a:t>‹#›</a:t>
            </a:fld>
            <a:endParaRPr lang="ar-IQ"/>
          </a:p>
        </p:txBody>
      </p:sp>
    </p:spTree>
    <p:extLst>
      <p:ext uri="{BB962C8B-B14F-4D97-AF65-F5344CB8AC3E}">
        <p14:creationId xmlns:p14="http://schemas.microsoft.com/office/powerpoint/2010/main" val="1645002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5D916279-B7BE-47B1-930D-ED9D2227896C}" type="datetimeFigureOut">
              <a:rPr lang="ar-IQ" smtClean="0"/>
              <a:t>23/08/1442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DE7F10-4031-4C8A-B69A-E30BF0C2A17A}" type="slidenum">
              <a:rPr lang="ar-IQ" smtClean="0"/>
              <a:t>‹#›</a:t>
            </a:fld>
            <a:endParaRPr lang="ar-IQ"/>
          </a:p>
        </p:txBody>
      </p:sp>
    </p:spTree>
    <p:extLst>
      <p:ext uri="{BB962C8B-B14F-4D97-AF65-F5344CB8AC3E}">
        <p14:creationId xmlns:p14="http://schemas.microsoft.com/office/powerpoint/2010/main" val="2503037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5D916279-B7BE-47B1-930D-ED9D2227896C}" type="datetimeFigureOut">
              <a:rPr lang="ar-IQ" smtClean="0"/>
              <a:t>23/08/1442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ADE7F10-4031-4C8A-B69A-E30BF0C2A17A}" type="slidenum">
              <a:rPr lang="ar-IQ" smtClean="0"/>
              <a:t>‹#›</a:t>
            </a:fld>
            <a:endParaRPr lang="ar-IQ"/>
          </a:p>
        </p:txBody>
      </p:sp>
    </p:spTree>
    <p:extLst>
      <p:ext uri="{BB962C8B-B14F-4D97-AF65-F5344CB8AC3E}">
        <p14:creationId xmlns:p14="http://schemas.microsoft.com/office/powerpoint/2010/main" val="1531405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5D916279-B7BE-47B1-930D-ED9D2227896C}" type="datetimeFigureOut">
              <a:rPr lang="ar-IQ" smtClean="0"/>
              <a:t>23/08/1442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ADE7F10-4031-4C8A-B69A-E30BF0C2A17A}" type="slidenum">
              <a:rPr lang="ar-IQ" smtClean="0"/>
              <a:t>‹#›</a:t>
            </a:fld>
            <a:endParaRPr lang="ar-IQ"/>
          </a:p>
        </p:txBody>
      </p:sp>
    </p:spTree>
    <p:extLst>
      <p:ext uri="{BB962C8B-B14F-4D97-AF65-F5344CB8AC3E}">
        <p14:creationId xmlns:p14="http://schemas.microsoft.com/office/powerpoint/2010/main" val="1165836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916279-B7BE-47B1-930D-ED9D2227896C}" type="datetimeFigureOut">
              <a:rPr lang="ar-IQ" smtClean="0"/>
              <a:t>23/08/1442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ADE7F10-4031-4C8A-B69A-E30BF0C2A17A}" type="slidenum">
              <a:rPr lang="ar-IQ" smtClean="0"/>
              <a:t>‹#›</a:t>
            </a:fld>
            <a:endParaRPr lang="ar-IQ"/>
          </a:p>
        </p:txBody>
      </p:sp>
    </p:spTree>
    <p:extLst>
      <p:ext uri="{BB962C8B-B14F-4D97-AF65-F5344CB8AC3E}">
        <p14:creationId xmlns:p14="http://schemas.microsoft.com/office/powerpoint/2010/main" val="4162102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916279-B7BE-47B1-930D-ED9D2227896C}" type="datetimeFigureOut">
              <a:rPr lang="ar-IQ" smtClean="0"/>
              <a:t>23/08/1442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DE7F10-4031-4C8A-B69A-E30BF0C2A17A}" type="slidenum">
              <a:rPr lang="ar-IQ" smtClean="0"/>
              <a:t>‹#›</a:t>
            </a:fld>
            <a:endParaRPr lang="ar-IQ"/>
          </a:p>
        </p:txBody>
      </p:sp>
    </p:spTree>
    <p:extLst>
      <p:ext uri="{BB962C8B-B14F-4D97-AF65-F5344CB8AC3E}">
        <p14:creationId xmlns:p14="http://schemas.microsoft.com/office/powerpoint/2010/main" val="2334063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916279-B7BE-47B1-930D-ED9D2227896C}" type="datetimeFigureOut">
              <a:rPr lang="ar-IQ" smtClean="0"/>
              <a:t>23/08/1442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DE7F10-4031-4C8A-B69A-E30BF0C2A17A}" type="slidenum">
              <a:rPr lang="ar-IQ" smtClean="0"/>
              <a:t>‹#›</a:t>
            </a:fld>
            <a:endParaRPr lang="ar-IQ"/>
          </a:p>
        </p:txBody>
      </p:sp>
    </p:spTree>
    <p:extLst>
      <p:ext uri="{BB962C8B-B14F-4D97-AF65-F5344CB8AC3E}">
        <p14:creationId xmlns:p14="http://schemas.microsoft.com/office/powerpoint/2010/main" val="3904846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916279-B7BE-47B1-930D-ED9D2227896C}" type="datetimeFigureOut">
              <a:rPr lang="ar-IQ" smtClean="0"/>
              <a:t>23/08/1442</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DE7F10-4031-4C8A-B69A-E30BF0C2A17A}" type="slidenum">
              <a:rPr lang="ar-IQ" smtClean="0"/>
              <a:t>‹#›</a:t>
            </a:fld>
            <a:endParaRPr lang="ar-IQ"/>
          </a:p>
        </p:txBody>
      </p:sp>
    </p:spTree>
    <p:extLst>
      <p:ext uri="{BB962C8B-B14F-4D97-AF65-F5344CB8AC3E}">
        <p14:creationId xmlns:p14="http://schemas.microsoft.com/office/powerpoint/2010/main" val="714863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dirty="0" smtClean="0"/>
              <a:t>الاستثمار الأجنبي المباشر</a:t>
            </a:r>
            <a:endParaRPr lang="ar-IQ" b="1" dirty="0"/>
          </a:p>
        </p:txBody>
      </p:sp>
      <p:sp>
        <p:nvSpPr>
          <p:cNvPr id="3" name="Content Placeholder 2"/>
          <p:cNvSpPr>
            <a:spLocks noGrp="1"/>
          </p:cNvSpPr>
          <p:nvPr>
            <p:ph idx="1"/>
          </p:nvPr>
        </p:nvSpPr>
        <p:spPr/>
        <p:txBody>
          <a:bodyPr>
            <a:normAutofit fontScale="92500" lnSpcReduction="10000"/>
          </a:bodyPr>
          <a:lstStyle/>
          <a:p>
            <a:pPr algn="r"/>
            <a:r>
              <a:rPr lang="en-US" dirty="0" smtClean="0"/>
              <a:t>Herbert </a:t>
            </a:r>
            <a:r>
              <a:rPr lang="ar-IQ" dirty="0" smtClean="0"/>
              <a:t>استخدم مصطلح الاستثمار الأجنبي المباشر لأول مرة سنة 1930 من قبل "هربرت فيس( في كتابه التاريخ المالي للاستثمارات الأجنبية الأوروبيةفي القرن19 ) </a:t>
            </a:r>
            <a:r>
              <a:rPr lang="en-US" dirty="0" err="1" smtClean="0"/>
              <a:t>Feis</a:t>
            </a:r>
            <a:endParaRPr lang="en-US" dirty="0" smtClean="0"/>
          </a:p>
          <a:p>
            <a:pPr algn="r"/>
            <a:endParaRPr lang="ar-IQ" dirty="0" smtClean="0"/>
          </a:p>
          <a:p>
            <a:pPr algn="r"/>
            <a:r>
              <a:rPr lang="ar-IQ" dirty="0" smtClean="0"/>
              <a:t>ويعود الظهور الحقيقي للاستثمارالأجنبي المباشر إلى قيام الثورة الصناعية في مستهل القرن التاسع عشر، وقد عرف هذا الشكل من الحركة الدولية لرؤوس الأموال اهتماما متزايدا بداية من تسعينات القرن الماضي مع تزايد تدفقاته عبر العالم، في مقابل تراجع مصادر التمويل الخارجية الأخرى، التي كانت سائدة قبل ذلك كالقروض والمنح والمساعدات الدولية. تعددت التعاريف بسبب اختلاف المفكرين والمدارس الاقتصادية، وبسبب التطورات التي عرفتها هذه الظاهرة، وكذالك بسبب تعارض المواقف من الاستثمار الأجنبي كظاهرة اقتصادية لها أثار إيجابية على المؤشرات</a:t>
            </a:r>
          </a:p>
          <a:p>
            <a:pPr algn="r"/>
            <a:r>
              <a:rPr lang="ar-IQ" dirty="0" smtClean="0"/>
              <a:t>الاقتصادية، أو كظاهرة سلبية لها أبعاد سياسية نتيجة لتعارض أهداف الشركات متعددة الجنسيات مع الدول المضيفة.</a:t>
            </a:r>
            <a:endParaRPr lang="ar-IQ" dirty="0"/>
          </a:p>
        </p:txBody>
      </p:sp>
    </p:spTree>
    <p:extLst>
      <p:ext uri="{BB962C8B-B14F-4D97-AF65-F5344CB8AC3E}">
        <p14:creationId xmlns:p14="http://schemas.microsoft.com/office/powerpoint/2010/main" val="3068047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r"/>
            <a:r>
              <a:rPr lang="ar-IQ" dirty="0" smtClean="0"/>
              <a:t>المرحلة الثالثة:تنتقل الشركات في هذه المرحلة إلى إنتاج المنُتجَ في اقتصاديات كثيفة العمل وُمنخَفضة الأجور،وغالباً تكون في الدَّول الناِميةَ، وتتحوَّل هذه الدَّول إلى قاعدة تصَدِير إلى الدولة الأم وإلى الدَّول المتقدمة الأخرى،حتى تتمكَّن الشركة الأصليةَّ من حماية أرباحها والمحافظة على حصَّتها من السوق.</a:t>
            </a:r>
          </a:p>
          <a:p>
            <a:pPr algn="r"/>
            <a:r>
              <a:rPr lang="ar-IQ" dirty="0" smtClean="0"/>
              <a:t>وجهت عدة انتقادات لهذه النظرية كذالك أهمها:</a:t>
            </a:r>
          </a:p>
          <a:p>
            <a:pPr algn="r"/>
            <a:r>
              <a:rPr lang="ar-IQ" dirty="0" smtClean="0"/>
              <a:t> 1- لا يمكن تطبيق هذه النظرية على كافة السلع، فهناك بعض السلع يصعب على الدول الأخرى غير التي ابتكرتقليد إنتاجها بسهولة. </a:t>
            </a:r>
          </a:p>
          <a:p>
            <a:pPr algn="r"/>
            <a:r>
              <a:rPr lang="ar-IQ" dirty="0" smtClean="0"/>
              <a:t>- في الوقت الراهن ومع التقدم التكنولوجي فأن المنتجات الجديدة غير موجهة لسوق واحدة فقط، بل هي موجهة لأسواق متعددة في مناطق مختلفة من العالم.</a:t>
            </a:r>
            <a:endParaRPr lang="ar-IQ" dirty="0"/>
          </a:p>
        </p:txBody>
      </p:sp>
    </p:spTree>
    <p:extLst>
      <p:ext uri="{BB962C8B-B14F-4D97-AF65-F5344CB8AC3E}">
        <p14:creationId xmlns:p14="http://schemas.microsoft.com/office/powerpoint/2010/main" val="1096585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pPr algn="r"/>
            <a:r>
              <a:rPr lang="ar-IQ" b="1" dirty="0" smtClean="0"/>
              <a:t>ثالثا: نظرية الموقع</a:t>
            </a:r>
            <a:r>
              <a:rPr lang="ar-IQ" dirty="0" smtClean="0"/>
              <a:t>.</a:t>
            </a:r>
          </a:p>
          <a:p>
            <a:pPr algn="r"/>
            <a:r>
              <a:rPr lang="ar-IQ" dirty="0" smtClean="0"/>
              <a:t>سنة 1981 ، الانتقادات الموجهة للنظريات السابقة في بناءا نظريته (والتي "</a:t>
            </a:r>
            <a:r>
              <a:rPr lang="en-US" dirty="0" smtClean="0"/>
              <a:t>Dunning </a:t>
            </a:r>
            <a:r>
              <a:rPr lang="ar-IQ" dirty="0" smtClean="0"/>
              <a:t>استغل التي تركز على العوامل الموقعية (يطلق عليها في بعض الكتابات النظرية الانتقائية للإنتاج الدولي، أو نموذج التي تركز على العوامل الموقعية والبيئية المؤثرة على قرارات استثمارات الشركات الأجنبية في الدول المضيفة، توجد مجموعة من العوامل المؤثرة على</a:t>
            </a:r>
          </a:p>
          <a:p>
            <a:pPr algn="r"/>
            <a:r>
              <a:rPr lang="ar-IQ" dirty="0" smtClean="0"/>
              <a:t>قرار الاستثمار الأجنبي بحسب هذه النظرية يطلق عليها العوامل الموقعية ، اختصرها دانينغ )   </a:t>
            </a:r>
            <a:r>
              <a:rPr lang="en-US" dirty="0" smtClean="0"/>
              <a:t>     OLI )</a:t>
            </a:r>
            <a:endParaRPr lang="ar-IQ" dirty="0" smtClean="0"/>
          </a:p>
          <a:p>
            <a:pPr algn="r"/>
            <a:r>
              <a:rPr lang="en-US" dirty="0" smtClean="0"/>
              <a:t>O:</a:t>
            </a:r>
            <a:r>
              <a:rPr lang="ar-IQ" dirty="0" smtClean="0"/>
              <a:t>إمكانيات خاصة: يعنى الميزةالاحتكارية التي تتميز</a:t>
            </a:r>
            <a:endParaRPr lang="en-US" dirty="0" smtClean="0"/>
          </a:p>
          <a:p>
            <a:pPr algn="r"/>
            <a:r>
              <a:rPr lang="ar-IQ" dirty="0" smtClean="0"/>
              <a:t>هذه الشركات من حيث نوعية وضخامة الموارد المالية، نوعية التكنولوجيا، نظم الإدارة...الخ.</a:t>
            </a:r>
            <a:endParaRPr lang="ar-IQ" dirty="0"/>
          </a:p>
        </p:txBody>
      </p:sp>
    </p:spTree>
    <p:extLst>
      <p:ext uri="{BB962C8B-B14F-4D97-AF65-F5344CB8AC3E}">
        <p14:creationId xmlns:p14="http://schemas.microsoft.com/office/powerpoint/2010/main" val="4244343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r"/>
            <a:r>
              <a:rPr lang="en-US" dirty="0" smtClean="0"/>
              <a:t>L</a:t>
            </a:r>
            <a:r>
              <a:rPr lang="ar-IQ" dirty="0" smtClean="0"/>
              <a:t>إمكانية الإقامة في الخارج: يعنى التوطن، وذلك بعد تحليل الميزة النسبية ودوافع تدويل: النشاط بالاعتماد على تحليل العوامل المرتبطة بتحديد تكاليف الإنتاج المتمثلة أساسا في تكلفة اليد العاملة وتكلفة المواد الأولية، وتحليل مختلف الأنظمة المؤسساتية المتواجدة على مستوى الموطن الجديد، كنظام الضرائب، قوانين العمل,........الخ</a:t>
            </a:r>
          </a:p>
          <a:p>
            <a:pPr algn="r"/>
            <a:r>
              <a:rPr lang="ar-IQ" dirty="0" smtClean="0"/>
              <a:t>إمكانية التدويل: يعنى إحلال السوق، وتحمل كل التكاليف التي ترتبط بمنتجات الشركة في</a:t>
            </a:r>
            <a:r>
              <a:rPr lang="en-US" dirty="0" smtClean="0"/>
              <a:t>I</a:t>
            </a:r>
            <a:r>
              <a:rPr lang="ar-IQ" dirty="0" smtClean="0"/>
              <a:t> ظل العوامل المرتبطةبالبيئة الاقتصادية وبالبيئة التنافسية، وحتى تلك المرتبطة بالمحيط الطبيعي وعوامل التلوث...الخ، والتي من خلالها تحاول الشركات العالمية متعددة الجنسيات الوصول إلى إمكانية احتواء الأسواق من خلال فرض أعلى درجات الحماية على حقوق الاختراع والابتكار والتكنولوجيا.</a:t>
            </a:r>
          </a:p>
          <a:p>
            <a:pPr algn="r"/>
            <a:endParaRPr lang="ar-IQ" dirty="0"/>
          </a:p>
        </p:txBody>
      </p:sp>
    </p:spTree>
    <p:extLst>
      <p:ext uri="{BB962C8B-B14F-4D97-AF65-F5344CB8AC3E}">
        <p14:creationId xmlns:p14="http://schemas.microsoft.com/office/powerpoint/2010/main" val="940243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pPr algn="r"/>
            <a:r>
              <a:rPr lang="ar-IQ" sz="3100" b="1" dirty="0" smtClean="0"/>
              <a:t>رابعا - نظرية الموقع المعدلة:</a:t>
            </a:r>
          </a:p>
          <a:p>
            <a:pPr algn="r"/>
            <a:r>
              <a:rPr lang="ar-IQ" dirty="0" smtClean="0"/>
              <a:t>سنة 1983 نظرية الموقع ل دانينغ "</a:t>
            </a:r>
            <a:r>
              <a:rPr lang="en-US" dirty="0" err="1" smtClean="0"/>
              <a:t>Robock</a:t>
            </a:r>
            <a:r>
              <a:rPr lang="en-US" dirty="0" smtClean="0"/>
              <a:t> and Simmonds </a:t>
            </a:r>
            <a:r>
              <a:rPr lang="ar-IQ" dirty="0" smtClean="0"/>
              <a:t>طورا كل من "روب وك وسيموندس</a:t>
            </a:r>
          </a:p>
          <a:p>
            <a:pPr algn="r"/>
            <a:r>
              <a:rPr lang="ar-IQ" dirty="0" smtClean="0"/>
              <a:t>بإضافة بعض العوامل التي قد تؤثرعلى الاستثمارات الأجنبية، حيث اقترحا أن الأعمال والاستثمارات الدولية والأنشطة المرتبطة بها تتأثر بثلاث مجموعات من العوامل:</a:t>
            </a:r>
          </a:p>
          <a:p>
            <a:pPr algn="r"/>
            <a:r>
              <a:rPr lang="ar-IQ" dirty="0" smtClean="0"/>
              <a:t>العوامل الشرطية: وتشمل النقاط التالية:</a:t>
            </a:r>
          </a:p>
          <a:p>
            <a:pPr algn="r"/>
            <a:r>
              <a:rPr lang="ar-IQ" dirty="0" smtClean="0"/>
              <a:t>- خصائص المنتج، مثل نوع السلعة، استخدام السلعة، متطلبات إنتاج السلعة.</a:t>
            </a:r>
          </a:p>
          <a:p>
            <a:pPr algn="r"/>
            <a:r>
              <a:rPr lang="ar-IQ" dirty="0" smtClean="0"/>
              <a:t>- الخصائص المميزة للدولة المضيفة، مثل طلب السوق المحلي، نمط توزيع الدخل، مدى توفر الموارد البشرية</a:t>
            </a:r>
          </a:p>
          <a:p>
            <a:pPr algn="r"/>
            <a:r>
              <a:rPr lang="ar-IQ" dirty="0" smtClean="0"/>
              <a:t>والطبيعية...الخ.</a:t>
            </a:r>
          </a:p>
          <a:p>
            <a:pPr algn="r"/>
            <a:r>
              <a:rPr lang="ar-IQ" dirty="0" smtClean="0"/>
              <a:t>- العلاقات الدولية للدولة المضيفة والدول الأخرى، مثل النقل والاتصالات بين الدول المضيفة والدول الأخرى،</a:t>
            </a:r>
          </a:p>
          <a:p>
            <a:pPr algn="r"/>
            <a:r>
              <a:rPr lang="ar-IQ" dirty="0" smtClean="0"/>
              <a:t>الاتفاقات الاقتصادية والسياسية التي تساعد على حرية انتقال رؤوس الأموال والمعلومات والبضائع والأفراد...الخ.</a:t>
            </a:r>
            <a:endParaRPr lang="ar-IQ" dirty="0"/>
          </a:p>
        </p:txBody>
      </p:sp>
    </p:spTree>
    <p:extLst>
      <p:ext uri="{BB962C8B-B14F-4D97-AF65-F5344CB8AC3E}">
        <p14:creationId xmlns:p14="http://schemas.microsoft.com/office/powerpoint/2010/main" val="780662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55000" lnSpcReduction="20000"/>
          </a:bodyPr>
          <a:lstStyle/>
          <a:p>
            <a:pPr algn="r"/>
            <a:r>
              <a:rPr lang="ar-IQ" sz="4400" b="1" dirty="0" smtClean="0"/>
              <a:t>العوامل الدافعة: وتشمل النقاط التالية</a:t>
            </a:r>
            <a:r>
              <a:rPr lang="ar-IQ" dirty="0" smtClean="0"/>
              <a:t>:</a:t>
            </a:r>
            <a:endParaRPr lang="ar-IQ" sz="3800" dirty="0" smtClean="0"/>
          </a:p>
          <a:p>
            <a:pPr algn="r"/>
            <a:r>
              <a:rPr lang="ar-IQ" sz="3800" dirty="0" smtClean="0"/>
              <a:t>- الخصائص المميزة للشركة، مثل مدى توفر الموارد المالية والبشرية والفنية أو التكنولوجية، حجم الشركة.</a:t>
            </a:r>
          </a:p>
          <a:p>
            <a:pPr algn="r"/>
            <a:r>
              <a:rPr lang="ar-IQ" sz="3800" dirty="0" smtClean="0"/>
              <a:t>- المركز التنافسي، مثل المقدرة النسبية للشركة على المنافسة ومواجهة التهديدات والأخطار التجارية.</a:t>
            </a:r>
          </a:p>
          <a:p>
            <a:pPr algn="r"/>
            <a:endParaRPr lang="ar-IQ" sz="3800" dirty="0" smtClean="0"/>
          </a:p>
          <a:p>
            <a:pPr algn="r"/>
            <a:r>
              <a:rPr lang="ar-IQ" sz="3800" dirty="0" smtClean="0"/>
              <a:t>ا</a:t>
            </a:r>
            <a:r>
              <a:rPr lang="ar-IQ" sz="3800" b="1" dirty="0" smtClean="0"/>
              <a:t>لعوامل الحاكمة: وتشمل النقاط التالية</a:t>
            </a:r>
            <a:r>
              <a:rPr lang="ar-IQ" sz="3800" dirty="0" smtClean="0"/>
              <a:t>:</a:t>
            </a:r>
          </a:p>
          <a:p>
            <a:pPr algn="r"/>
            <a:r>
              <a:rPr lang="ar-IQ" sz="3800" dirty="0" smtClean="0"/>
              <a:t>- الخصائص المميزة للدولة المضيفة، مثل القوانين واللوائح الإدارية، ونظم الإدارة والتوظيف وسياسات الاستثمار،</a:t>
            </a:r>
          </a:p>
          <a:p>
            <a:pPr algn="r"/>
            <a:r>
              <a:rPr lang="ar-IQ" sz="3800" dirty="0" smtClean="0"/>
              <a:t>والحوافز الخاصة بالاستثمارات الأجنبية.</a:t>
            </a:r>
          </a:p>
          <a:p>
            <a:pPr algn="r"/>
            <a:r>
              <a:rPr lang="ar-IQ" sz="3800" dirty="0" smtClean="0"/>
              <a:t>- الخصائص المميزة للدولة الأم، مثل القوانين واللوائح والسياسات الخاصة بتشجيع حركة رؤوس الأموال والاستثمارات الأجنبية، بالإضافة لظروف المنافسة، وتكاليف الإنتاج.</a:t>
            </a:r>
          </a:p>
          <a:p>
            <a:pPr algn="r"/>
            <a:r>
              <a:rPr lang="ar-IQ" sz="3800" dirty="0" smtClean="0"/>
              <a:t>- الخصائص الدولية، مثل الاتفاقيات المبرمة بين الدولة المضيفة والدولة الأم، والمبادئ والمواثيق الدولية المرتبطة</a:t>
            </a:r>
          </a:p>
          <a:p>
            <a:pPr algn="r"/>
            <a:r>
              <a:rPr lang="ar-IQ" sz="3800" dirty="0" smtClean="0"/>
              <a:t>بالاستثمارات الأجنبية بصفة عامة</a:t>
            </a:r>
          </a:p>
        </p:txBody>
      </p:sp>
    </p:spTree>
    <p:extLst>
      <p:ext uri="{BB962C8B-B14F-4D97-AF65-F5344CB8AC3E}">
        <p14:creationId xmlns:p14="http://schemas.microsoft.com/office/powerpoint/2010/main" val="2933674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خامسا - نظريات أخرى:</a:t>
            </a:r>
            <a:br>
              <a:rPr lang="ar-IQ" dirty="0" smtClean="0"/>
            </a:br>
            <a:endParaRPr lang="ar-IQ" dirty="0"/>
          </a:p>
        </p:txBody>
      </p:sp>
      <p:sp>
        <p:nvSpPr>
          <p:cNvPr id="3" name="Content Placeholder 2"/>
          <p:cNvSpPr>
            <a:spLocks noGrp="1"/>
          </p:cNvSpPr>
          <p:nvPr>
            <p:ph idx="1"/>
          </p:nvPr>
        </p:nvSpPr>
        <p:spPr/>
        <p:txBody>
          <a:bodyPr>
            <a:normAutofit/>
          </a:bodyPr>
          <a:lstStyle/>
          <a:p>
            <a:pPr algn="r"/>
            <a:r>
              <a:rPr lang="ar-IQ" dirty="0" smtClean="0"/>
              <a:t>هناك بعض النظريات الأخرى التي حاولت تفسير جزء من الحركة الدولية للاستثمار الأجنبية نذكر منها:</a:t>
            </a:r>
          </a:p>
          <a:p>
            <a:pPr algn="r"/>
            <a:r>
              <a:rPr lang="ar-IQ" dirty="0" smtClean="0"/>
              <a:t>1970 أن دوافع الاستثمار الأجنبي يرتبط بالقوة النسبية "</a:t>
            </a:r>
            <a:r>
              <a:rPr lang="en-US" dirty="0" err="1" smtClean="0"/>
              <a:t>Alber</a:t>
            </a:r>
            <a:r>
              <a:rPr lang="en-US" dirty="0" smtClean="0"/>
              <a:t> </a:t>
            </a:r>
            <a:r>
              <a:rPr lang="ar-IQ" b="1" dirty="0" smtClean="0"/>
              <a:t>1- نظرية منطقة العملة:</a:t>
            </a:r>
            <a:r>
              <a:rPr lang="ar-IQ" dirty="0" smtClean="0"/>
              <a:t>ا</a:t>
            </a:r>
          </a:p>
          <a:p>
            <a:pPr algn="r"/>
            <a:r>
              <a:rPr lang="ar-IQ" dirty="0" smtClean="0"/>
              <a:t>للعملات المختلفة، فكلما كانت عملة بلد معين أقوى زاد احتمال أن تقوم شركاته بالاستثمار في الخارج وقل احتمال أن تستثمر الشركات الأجنبية فيه، مستندا في حجته إلى العلاقات الخاصة بالسوق الرأسمالية ومخاطر سعرالصرف، فبعض الشركات من الدولة الأم تكون أكثر قدرة على تعظيم عوائدها بسعر أعلى من الشركات العاملةبالدولة المضيفة لانها تستطيع الاقتراض بسعر فائدة أقل من أسواق رأس المال الدولية، فكلما زادت قوة عملة بالدولة المضيفة كلما انخفضت أسعار الفائدة بتلك الدولة</a:t>
            </a:r>
            <a:endParaRPr lang="ar-IQ" dirty="0"/>
          </a:p>
        </p:txBody>
      </p:sp>
    </p:spTree>
    <p:extLst>
      <p:ext uri="{BB962C8B-B14F-4D97-AF65-F5344CB8AC3E}">
        <p14:creationId xmlns:p14="http://schemas.microsoft.com/office/powerpoint/2010/main" val="3113993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r"/>
            <a:r>
              <a:rPr lang="ar-IQ" b="1" dirty="0" smtClean="0"/>
              <a:t>2-نظرية توزيع المخاطر</a:t>
            </a:r>
            <a:r>
              <a:rPr lang="ar-IQ" dirty="0" smtClean="0"/>
              <a:t>: يرى "كوهين" سنة 1975 ، أن الشركات تستثمر في الخارج وذلك بغرض زيادة أرباحهامن خلال تخصيص المخاطر التي تواجهها وهذابتوزيع أنشطتها بين الدول غير المتشابهة وغيرالمرتبطة ببعضها البعض، أي التنويع الدولي للاستثمارات للتقليل من مخاطر التركيز.</a:t>
            </a:r>
          </a:p>
          <a:p>
            <a:pPr algn="r"/>
            <a:r>
              <a:rPr lang="ar-IQ" dirty="0" smtClean="0"/>
              <a:t>-4 </a:t>
            </a:r>
            <a:r>
              <a:rPr lang="ar-IQ" dirty="0"/>
              <a:t>نظرية الميزة النسبية (النموذج الياباني): تلخصت في أعمال كل من "كوجيماو </a:t>
            </a:r>
            <a:r>
              <a:rPr lang="ar-IQ" dirty="0" smtClean="0"/>
              <a:t>أوزاوا والتي </a:t>
            </a:r>
            <a:r>
              <a:rPr lang="ar-IQ" dirty="0"/>
              <a:t>حاولت تفسير الاستثمار الأجنبي المباشر استنادا إلى تجربة الشركات اليابانية، و ما تتمتع به </a:t>
            </a:r>
            <a:r>
              <a:rPr lang="ar-IQ" dirty="0" smtClean="0"/>
              <a:t>،"من </a:t>
            </a:r>
            <a:r>
              <a:rPr lang="ar-IQ" dirty="0"/>
              <a:t>ميزات و خصائص تسييرية و تنظيمية، تختلف عن النماذج الأوروبية والأمريكية، </a:t>
            </a:r>
            <a:r>
              <a:rPr lang="ar-IQ" dirty="0" smtClean="0"/>
              <a:t>وتؤكد </a:t>
            </a:r>
            <a:r>
              <a:rPr lang="ar-IQ" dirty="0"/>
              <a:t>هذه النظرية </a:t>
            </a:r>
            <a:r>
              <a:rPr lang="ar-IQ" dirty="0" smtClean="0"/>
              <a:t>الميزة النسبية </a:t>
            </a:r>
            <a:r>
              <a:rPr lang="ar-IQ" dirty="0"/>
              <a:t>للشركات اليابانية التي تكتسبها من التنظيم المحكم و التسيير الفّعال.</a:t>
            </a:r>
          </a:p>
        </p:txBody>
      </p:sp>
    </p:spTree>
    <p:extLst>
      <p:ext uri="{BB962C8B-B14F-4D97-AF65-F5344CB8AC3E}">
        <p14:creationId xmlns:p14="http://schemas.microsoft.com/office/powerpoint/2010/main" val="37677531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r"/>
            <a:r>
              <a:rPr lang="ar-IQ" dirty="0"/>
              <a:t>نظرية التحليل التجميعي: </a:t>
            </a:r>
            <a:r>
              <a:rPr lang="ar-IQ" dirty="0" smtClean="0"/>
              <a:t>اعتمد </a:t>
            </a:r>
            <a:r>
              <a:rPr lang="ar-IQ" dirty="0"/>
              <a:t>"</a:t>
            </a:r>
            <a:r>
              <a:rPr lang="ar-IQ" dirty="0" smtClean="0"/>
              <a:t>ميشيلي سنة </a:t>
            </a:r>
            <a:r>
              <a:rPr lang="ar-IQ" dirty="0"/>
              <a:t>1985 في تفسيره لمحددات الاستثمار </a:t>
            </a:r>
            <a:r>
              <a:rPr lang="ar-IQ" dirty="0" smtClean="0"/>
              <a:t>الأجنبي </a:t>
            </a:r>
            <a:r>
              <a:rPr lang="ar-IQ" dirty="0"/>
              <a:t>المباشر على ثلاث مستويات من التحليل وهي: مستوى التحليل الكلي (الميزة النسبية للدولة الأصلية)؛ مستوى التحليل الجزئي(الميزة التنافسية للمؤسسة)؛ مستوى هيكل الصناعة </a:t>
            </a:r>
            <a:r>
              <a:rPr lang="ar-IQ" dirty="0" smtClean="0"/>
              <a:t>أوالقطاع</a:t>
            </a:r>
            <a:endParaRPr lang="ar-IQ" dirty="0"/>
          </a:p>
        </p:txBody>
      </p:sp>
    </p:spTree>
    <p:extLst>
      <p:ext uri="{BB962C8B-B14F-4D97-AF65-F5344CB8AC3E}">
        <p14:creationId xmlns:p14="http://schemas.microsoft.com/office/powerpoint/2010/main" val="8682026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الاستثمار الأجنبي المحفظي</a:t>
            </a:r>
          </a:p>
        </p:txBody>
      </p:sp>
      <p:sp>
        <p:nvSpPr>
          <p:cNvPr id="3" name="Content Placeholder 2"/>
          <p:cNvSpPr>
            <a:spLocks noGrp="1"/>
          </p:cNvSpPr>
          <p:nvPr>
            <p:ph idx="1"/>
          </p:nvPr>
        </p:nvSpPr>
        <p:spPr/>
        <p:txBody>
          <a:bodyPr>
            <a:normAutofit/>
          </a:bodyPr>
          <a:lstStyle/>
          <a:p>
            <a:pPr algn="r"/>
            <a:r>
              <a:rPr lang="ar-IQ" dirty="0"/>
              <a:t>إن الاستثمار الأجنبي المحفظي </a:t>
            </a:r>
            <a:r>
              <a:rPr lang="ar-IQ" dirty="0" smtClean="0"/>
              <a:t>يعني تملك </a:t>
            </a:r>
            <a:r>
              <a:rPr lang="ar-IQ" dirty="0"/>
              <a:t>الأسهم أو السندات بقصد المضاربة أحيانا والاستفادة بالتالي من فرق الأسعار، أو الحصول على </a:t>
            </a:r>
            <a:r>
              <a:rPr lang="ar-IQ" dirty="0" smtClean="0"/>
              <a:t>أرباح تدرها </a:t>
            </a:r>
            <a:r>
              <a:rPr lang="ar-IQ" dirty="0"/>
              <a:t>الأسهم أو السندات، وفي هذا النوع من الاستثمار يشكل رأس المال الأجنبي نسبة أقل من ( 10 %) </a:t>
            </a:r>
            <a:r>
              <a:rPr lang="ar-IQ" dirty="0" smtClean="0"/>
              <a:t>من رأس </a:t>
            </a:r>
            <a:r>
              <a:rPr lang="ar-IQ" dirty="0"/>
              <a:t>مال المشروع، ولذلك فإنه لا يسمح له بمباشرة السيطرة الفعلية على إدارة المشروع ولا تعطيه الحق </a:t>
            </a:r>
            <a:r>
              <a:rPr lang="ar-IQ" dirty="0" smtClean="0"/>
              <a:t>في التصويت </a:t>
            </a:r>
            <a:r>
              <a:rPr lang="ar-IQ" dirty="0"/>
              <a:t>على القرارات </a:t>
            </a:r>
            <a:r>
              <a:rPr lang="ar-IQ" dirty="0" smtClean="0"/>
              <a:t>الإدارية , وأهم </a:t>
            </a:r>
            <a:r>
              <a:rPr lang="ar-IQ" dirty="0"/>
              <a:t>ما يميز هذا النوع من الاستثمار هو سهولة الدخول والخروج إلى الدول المضيفة </a:t>
            </a:r>
            <a:r>
              <a:rPr lang="ar-IQ" dirty="0" smtClean="0"/>
              <a:t>والأسواق المستهدفة</a:t>
            </a:r>
            <a:r>
              <a:rPr lang="ar-IQ" dirty="0"/>
              <a:t>، إذ يسعى مستثمرو المحافظ الدولية إلى تعديل مراكزهم الاستثمارية، وبالتالي الخروج أو الدخول إلى</a:t>
            </a:r>
          </a:p>
          <a:p>
            <a:pPr algn="r"/>
            <a:r>
              <a:rPr lang="ar-IQ" dirty="0"/>
              <a:t>أسواق الأوراق المالية في الدول المضيفة وفقا </a:t>
            </a:r>
            <a:r>
              <a:rPr lang="ar-IQ" dirty="0" smtClean="0"/>
              <a:t>لتطورالأسواق </a:t>
            </a:r>
            <a:r>
              <a:rPr lang="ar-IQ" dirty="0"/>
              <a:t>المالية لهذه الدول، وما لذلك من انعكاسات </a:t>
            </a:r>
            <a:r>
              <a:rPr lang="ar-IQ" dirty="0" smtClean="0"/>
              <a:t>على </a:t>
            </a:r>
            <a:r>
              <a:rPr lang="ar-IQ" dirty="0"/>
              <a:t>استقرار أسواق الأوراق المالية في هذه </a:t>
            </a:r>
            <a:r>
              <a:rPr lang="ar-IQ" dirty="0" smtClean="0"/>
              <a:t>الدول</a:t>
            </a:r>
            <a:endParaRPr lang="ar-IQ" dirty="0"/>
          </a:p>
        </p:txBody>
      </p:sp>
    </p:spTree>
    <p:extLst>
      <p:ext uri="{BB962C8B-B14F-4D97-AF65-F5344CB8AC3E}">
        <p14:creationId xmlns:p14="http://schemas.microsoft.com/office/powerpoint/2010/main" val="41570903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dirty="0"/>
              <a:t>أشكال الاستثمار الأجنبي المحفظي:</a:t>
            </a:r>
            <a:br>
              <a:rPr lang="ar-IQ" dirty="0"/>
            </a:br>
            <a:endParaRPr lang="ar-IQ" dirty="0"/>
          </a:p>
        </p:txBody>
      </p:sp>
      <p:sp>
        <p:nvSpPr>
          <p:cNvPr id="3" name="Content Placeholder 2"/>
          <p:cNvSpPr>
            <a:spLocks noGrp="1"/>
          </p:cNvSpPr>
          <p:nvPr>
            <p:ph idx="1"/>
          </p:nvPr>
        </p:nvSpPr>
        <p:spPr/>
        <p:txBody>
          <a:bodyPr>
            <a:normAutofit fontScale="77500" lnSpcReduction="20000"/>
          </a:bodyPr>
          <a:lstStyle/>
          <a:p>
            <a:pPr algn="r"/>
            <a:r>
              <a:rPr lang="ar-IQ" sz="3400" b="1" dirty="0"/>
              <a:t>يتم الاستثمار الأجنبي المحفظي من خلال أحد الأشكال </a:t>
            </a:r>
            <a:r>
              <a:rPr lang="ar-IQ" sz="3400" b="1" dirty="0" smtClean="0"/>
              <a:t>التالية</a:t>
            </a:r>
            <a:r>
              <a:rPr lang="ar-IQ" dirty="0" smtClean="0"/>
              <a:t>:</a:t>
            </a:r>
          </a:p>
          <a:p>
            <a:pPr algn="r"/>
            <a:r>
              <a:rPr lang="ar-IQ" sz="3400" b="1" dirty="0" smtClean="0"/>
              <a:t>1-شراء </a:t>
            </a:r>
            <a:r>
              <a:rPr lang="ar-IQ" sz="3400" b="1" dirty="0"/>
              <a:t>أوراق مالية مباشرة من البورصة</a:t>
            </a:r>
            <a:r>
              <a:rPr lang="ar-IQ" sz="3400" dirty="0"/>
              <a:t>: ويتم من خلال التعامل المباشر للأجانب بالشراء والبيع في </a:t>
            </a:r>
            <a:r>
              <a:rPr lang="ar-IQ" sz="3400" dirty="0" smtClean="0"/>
              <a:t>بورصات الأوراق </a:t>
            </a:r>
            <a:r>
              <a:rPr lang="ar-IQ" sz="3400" dirty="0"/>
              <a:t>المالية سواء من السوق الأولية أو الثانوية، بحيث لا تتعد مساهمة المستثمر في الشركة 10 % لأن </a:t>
            </a:r>
            <a:r>
              <a:rPr lang="ar-IQ" sz="3400" dirty="0" smtClean="0"/>
              <a:t>تجاوز </a:t>
            </a:r>
            <a:r>
              <a:rPr lang="ar-IQ" sz="3400" dirty="0"/>
              <a:t>هذه النسبة يعني تحوله إلى استثمار أجنبي مباشر يتيح للمستثمر الأجنبي فرصة السيطرة على </a:t>
            </a:r>
            <a:r>
              <a:rPr lang="ar-IQ" sz="3400" dirty="0" smtClean="0"/>
              <a:t>الشركة</a:t>
            </a:r>
          </a:p>
          <a:p>
            <a:pPr algn="r"/>
            <a:r>
              <a:rPr lang="ar-IQ" dirty="0" smtClean="0"/>
              <a:t>.</a:t>
            </a:r>
            <a:r>
              <a:rPr lang="ar-IQ" b="1" dirty="0" smtClean="0"/>
              <a:t>2- </a:t>
            </a:r>
            <a:r>
              <a:rPr lang="ar-IQ" b="1" dirty="0"/>
              <a:t>صناديق الاستثمار</a:t>
            </a:r>
            <a:r>
              <a:rPr lang="ar-IQ" dirty="0"/>
              <a:t>: تتمثل هذه الشركات في مؤسسات مالية تتولى تجميع الأموال من عدد كبير من الأفراد</a:t>
            </a:r>
          </a:p>
          <a:p>
            <a:pPr algn="r"/>
            <a:r>
              <a:rPr lang="ar-IQ" dirty="0"/>
              <a:t>عن طريق بيع أسهم (حصص ملكية) أو ما يعرف بوثائق الاستثمار، ويتم توظيف هذه الأموال في شراء أوراق</a:t>
            </a:r>
          </a:p>
          <a:p>
            <a:pPr algn="r"/>
            <a:r>
              <a:rPr lang="ar-IQ" dirty="0"/>
              <a:t>مالية من أسهم وسندات الشركات المختلفة سواء كانت في الداخل أو الخارج 2، ولهذا النوع من الاستثمارات</a:t>
            </a:r>
          </a:p>
          <a:p>
            <a:pPr algn="r"/>
            <a:r>
              <a:rPr lang="ar-IQ" dirty="0"/>
              <a:t>العديد من المزايا سواء للمستثمر الأجنبي أو للشركات المحلية في السوق المحلية للبلد الأم فهي تتيح للمستثمر فرصة</a:t>
            </a:r>
          </a:p>
          <a:p>
            <a:pPr algn="r"/>
            <a:r>
              <a:rPr lang="ar-IQ" sz="3100" dirty="0"/>
              <a:t>التنويع في أسهم دولية بتكلفة منخفضة، وبالتالي يخفض من درجة المخاطر التي يتعرض لها خصوصا في ضوء </a:t>
            </a:r>
            <a:r>
              <a:rPr lang="ar-IQ" sz="3100" dirty="0" smtClean="0"/>
              <a:t>إدارةهذه </a:t>
            </a:r>
            <a:r>
              <a:rPr lang="ar-IQ" sz="3100" dirty="0"/>
              <a:t>المحفظة من مديرين متخصصين</a:t>
            </a:r>
            <a:r>
              <a:rPr lang="ar-IQ" sz="3100" dirty="0" smtClean="0"/>
              <a:t>،  </a:t>
            </a:r>
            <a:r>
              <a:rPr lang="ar-IQ" sz="3100" dirty="0"/>
              <a:t>أما بالنسبة إلى الشركات المحلية فتتيح لها فرصة النفاذ إلى الأسواق </a:t>
            </a:r>
            <a:r>
              <a:rPr lang="ar-IQ" sz="3100" dirty="0" smtClean="0"/>
              <a:t>العالمية. </a:t>
            </a:r>
            <a:r>
              <a:rPr lang="ar-IQ" sz="3100" dirty="0"/>
              <a:t>وخفض تكلفة الحصول على رأس </a:t>
            </a:r>
            <a:r>
              <a:rPr lang="ar-IQ" sz="3100" dirty="0" smtClean="0"/>
              <a:t>المال</a:t>
            </a:r>
          </a:p>
          <a:p>
            <a:pPr algn="r"/>
            <a:endParaRPr lang="ar-IQ" sz="3100" dirty="0"/>
          </a:p>
          <a:p>
            <a:pPr algn="r"/>
            <a:endParaRPr lang="ar-IQ" dirty="0" smtClean="0"/>
          </a:p>
          <a:p>
            <a:pPr algn="r"/>
            <a:endParaRPr lang="ar-IQ" dirty="0"/>
          </a:p>
          <a:p>
            <a:endParaRPr lang="ar-IQ" dirty="0"/>
          </a:p>
        </p:txBody>
      </p:sp>
    </p:spTree>
    <p:extLst>
      <p:ext uri="{BB962C8B-B14F-4D97-AF65-F5344CB8AC3E}">
        <p14:creationId xmlns:p14="http://schemas.microsoft.com/office/powerpoint/2010/main" val="1924366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a:bodyPr>
          <a:lstStyle/>
          <a:p>
            <a:pPr algn="r"/>
            <a:r>
              <a:rPr lang="ar-IQ" dirty="0" smtClean="0"/>
              <a:t>1- يتمثل الاستثمار الأجنبي المباشر في امتلاك جزء من الاستثمارات أو كلها في مشروع معين في دولة خارج دولة الإقامة، مع قيامه بالمشاركة والسيطرة الكاملة على الإدارة والتنظيم</a:t>
            </a:r>
          </a:p>
          <a:p>
            <a:pPr algn="r"/>
            <a:r>
              <a:rPr lang="ar-IQ" dirty="0" smtClean="0"/>
              <a:t>2- الاستثمار الأجنبي المباشر هو ذلك الاستثمار الذي يتخذ عدة أشكال يجريه مستثمر أجنبي و من</a:t>
            </a:r>
          </a:p>
          <a:p>
            <a:pPr algn="r"/>
            <a:r>
              <a:rPr lang="ar-IQ" dirty="0" smtClean="0"/>
              <a:t>ثم يديره و يشرف عليه بشكل مستقل أو بشكل مشارك، وهذا الاستثمار يتخذ عدة صفات (عمومي، خاص،طبيعي أو معنوي) في البلد غير البلد الذي يقيم فيه بغرض تحقيق أهداف مختلفة. </a:t>
            </a:r>
          </a:p>
          <a:p>
            <a:pPr algn="r"/>
            <a:r>
              <a:rPr lang="ar-IQ" dirty="0" smtClean="0"/>
              <a:t>3- هو ملكية جزئية للمشروع المقام في إحدى الدول عن طريق مستثمرين محددين في دولة أخرى،وعموما المستثمر المباشر له ملكية كافية للمشروع الأجنبي لممارسة درجة من الرقابة الإدارية عليه، وبذلك يصبح المشروع المراقب منظما أجنبيا أو مساعدا للمشروع المراقب (الشركة الأم). </a:t>
            </a:r>
          </a:p>
          <a:p>
            <a:pPr algn="r"/>
            <a:endParaRPr lang="ar-IQ" dirty="0"/>
          </a:p>
        </p:txBody>
      </p:sp>
    </p:spTree>
    <p:extLst>
      <p:ext uri="{BB962C8B-B14F-4D97-AF65-F5344CB8AC3E}">
        <p14:creationId xmlns:p14="http://schemas.microsoft.com/office/powerpoint/2010/main" val="3005663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pPr algn="r"/>
            <a:r>
              <a:rPr lang="ar-IQ" b="1" dirty="0" smtClean="0"/>
              <a:t>3</a:t>
            </a:r>
            <a:r>
              <a:rPr lang="ar-IQ" dirty="0" smtClean="0"/>
              <a:t>- </a:t>
            </a:r>
            <a:r>
              <a:rPr lang="ar-IQ" b="1" dirty="0"/>
              <a:t>الإصدارات الدولية للأوراق المالية:</a:t>
            </a:r>
            <a:r>
              <a:rPr lang="ar-IQ" dirty="0"/>
              <a:t> الاستثمار من خلال ما يعرف بالإصدارات العالمية أو الدولية </a:t>
            </a:r>
            <a:r>
              <a:rPr lang="ar-IQ" dirty="0" smtClean="0"/>
              <a:t>للأوراق المالية</a:t>
            </a:r>
            <a:r>
              <a:rPr lang="ar-IQ" dirty="0"/>
              <a:t>، وهي أوراق يتم تسجيلها في أسواق الأوراق المالية العالمية، مما يسمح بتداولها في دول كثيرة، ومن بين </a:t>
            </a:r>
            <a:r>
              <a:rPr lang="ar-IQ" dirty="0" smtClean="0"/>
              <a:t>أهم أنواع </a:t>
            </a:r>
            <a:r>
              <a:rPr lang="ar-IQ" dirty="0"/>
              <a:t>الإصدارات الدولية للأوراق المالية:</a:t>
            </a:r>
          </a:p>
          <a:p>
            <a:pPr algn="r"/>
            <a:r>
              <a:rPr lang="ar-IQ" b="1" dirty="0" smtClean="0"/>
              <a:t>4</a:t>
            </a:r>
            <a:r>
              <a:rPr lang="ar-IQ" dirty="0" smtClean="0"/>
              <a:t>- </a:t>
            </a:r>
            <a:r>
              <a:rPr lang="ar-IQ" b="1" dirty="0"/>
              <a:t>شهادات الإيداع الدولية</a:t>
            </a:r>
            <a:r>
              <a:rPr lang="ar-IQ" dirty="0"/>
              <a:t>: تصدرها البنوك والمؤسسات الوطنية تثبت من خلالها إيداع مبلغ معين بسعر </a:t>
            </a:r>
            <a:r>
              <a:rPr lang="ar-IQ" dirty="0" smtClean="0"/>
              <a:t>فائدة معين </a:t>
            </a:r>
            <a:r>
              <a:rPr lang="ar-IQ" dirty="0"/>
              <a:t>ولمدة محددة يتم تداول هذه الشهادات في عدة بورصات في العالم، فهذه الشهادات تمثل حقا على </a:t>
            </a:r>
            <a:r>
              <a:rPr lang="ar-IQ" dirty="0" smtClean="0"/>
              <a:t>أسهم مؤسسة </a:t>
            </a:r>
            <a:r>
              <a:rPr lang="ar-IQ" dirty="0"/>
              <a:t>أجنبية مودعة لدى البنك ويتم تداولها في بورصة أجنبية. وتعطي الشهادة لحاملها كافة الحقوق التي </a:t>
            </a:r>
            <a:r>
              <a:rPr lang="ar-IQ" dirty="0" smtClean="0"/>
              <a:t>يتمتع حامل </a:t>
            </a:r>
            <a:r>
              <a:rPr lang="ar-IQ" dirty="0"/>
              <a:t>السهم مع ملاحظة أن حامل الشهادة لا يعتبر مالك لحصة في رأس مال الشركة المعنية ولكنه مالك </a:t>
            </a:r>
            <a:r>
              <a:rPr lang="ar-IQ" dirty="0" smtClean="0"/>
              <a:t>لحصة </a:t>
            </a:r>
            <a:r>
              <a:rPr lang="ar-IQ" dirty="0"/>
              <a:t>شائعة في مجموعة الأسهم لدى البنك المصدر للشهادة، </a:t>
            </a:r>
            <a:r>
              <a:rPr lang="ar-IQ" dirty="0" smtClean="0"/>
              <a:t>وعادة </a:t>
            </a:r>
            <a:r>
              <a:rPr lang="ar-IQ" dirty="0"/>
              <a:t>تتطلب هذه الإصدارات توافر </a:t>
            </a:r>
            <a:r>
              <a:rPr lang="ar-IQ" dirty="0" smtClean="0"/>
              <a:t>بعض الشروط </a:t>
            </a:r>
            <a:r>
              <a:rPr lang="ar-IQ" dirty="0"/>
              <a:t>في الشركة المصد رة من حيث </a:t>
            </a:r>
            <a:r>
              <a:rPr lang="ar-IQ" dirty="0" smtClean="0"/>
              <a:t>كونها متميزة </a:t>
            </a:r>
            <a:r>
              <a:rPr lang="ar-IQ" dirty="0"/>
              <a:t>الأداء في السوق المحلية في مجال تخصصها </a:t>
            </a:r>
            <a:r>
              <a:rPr lang="ar-IQ" dirty="0" smtClean="0"/>
              <a:t>الإنتاجي،وان </a:t>
            </a:r>
            <a:r>
              <a:rPr lang="ar-IQ" dirty="0"/>
              <a:t>تتمتع بأداء مالي وإداري جيد، وأن يكون لها بيانات وتقارير دورية معدَّة وفقا للمعايير المحاسبية المقبولة دوليا،</a:t>
            </a:r>
          </a:p>
          <a:p>
            <a:pPr algn="r"/>
            <a:r>
              <a:rPr lang="ar-IQ" dirty="0"/>
              <a:t>وتشترط بعض الأسواق العالمية إتباعها لنظم المحاسبة الدولية. </a:t>
            </a:r>
          </a:p>
        </p:txBody>
      </p:sp>
    </p:spTree>
    <p:extLst>
      <p:ext uri="{BB962C8B-B14F-4D97-AF65-F5344CB8AC3E}">
        <p14:creationId xmlns:p14="http://schemas.microsoft.com/office/powerpoint/2010/main" val="17901227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a:bodyPr>
          <a:lstStyle/>
          <a:p>
            <a:pPr algn="r"/>
            <a:r>
              <a:rPr lang="ar-IQ" b="1" dirty="0" smtClean="0"/>
              <a:t>5</a:t>
            </a:r>
            <a:r>
              <a:rPr lang="ar-IQ" dirty="0" smtClean="0"/>
              <a:t>- </a:t>
            </a:r>
            <a:r>
              <a:rPr lang="ar-IQ" b="1" dirty="0"/>
              <a:t>السندات الأجنبية</a:t>
            </a:r>
            <a:r>
              <a:rPr lang="ar-IQ" dirty="0"/>
              <a:t>: هي عبارة عن السندات التي تصدرها شركة أجنبية أو حكومة أجنبية في سوق المال </a:t>
            </a:r>
            <a:r>
              <a:rPr lang="ar-IQ" dirty="0" smtClean="0"/>
              <a:t>المحلي لدولة </a:t>
            </a:r>
            <a:r>
              <a:rPr lang="ar-IQ" dirty="0"/>
              <a:t>أخرى فهي عادة ما تباع من خلال أحد بنوك الاستثمار في الدولة المضيفة، ويتم تداولها بعد ذلك في </a:t>
            </a:r>
            <a:r>
              <a:rPr lang="ar-IQ" dirty="0" smtClean="0"/>
              <a:t>سوق المال الخاص بهذه الدولة المضيفة وعندها </a:t>
            </a:r>
            <a:r>
              <a:rPr lang="ar-IQ" dirty="0"/>
              <a:t>يخضع السند الأجنبي لقوانين الحماية </a:t>
            </a:r>
            <a:r>
              <a:rPr lang="ar-IQ" dirty="0" smtClean="0"/>
              <a:t>الخاصة لهذه الدولة .</a:t>
            </a:r>
          </a:p>
          <a:p>
            <a:pPr algn="r"/>
            <a:r>
              <a:rPr lang="ar-IQ" dirty="0" smtClean="0"/>
              <a:t>وهناك أشكال </a:t>
            </a:r>
            <a:r>
              <a:rPr lang="ar-IQ" dirty="0"/>
              <a:t>أخرى للاستثمار الأجنبي غير المباشر</a:t>
            </a:r>
            <a:r>
              <a:rPr lang="ar-IQ" dirty="0" smtClean="0"/>
              <a:t>:</a:t>
            </a:r>
          </a:p>
          <a:p>
            <a:pPr algn="r"/>
            <a:r>
              <a:rPr lang="ar-IQ" dirty="0" smtClean="0"/>
              <a:t>1</a:t>
            </a:r>
            <a:r>
              <a:rPr lang="ar-IQ" b="1" dirty="0" smtClean="0"/>
              <a:t>-عقد </a:t>
            </a:r>
            <a:r>
              <a:rPr lang="ar-IQ" b="1" dirty="0"/>
              <a:t>الترخيص</a:t>
            </a:r>
            <a:r>
              <a:rPr lang="ar-IQ" dirty="0"/>
              <a:t>: هي اتفاقيات يتم بموجبها قيام شركة أجنبية بمنح تراخيص إلى شركة محلية قصد </a:t>
            </a:r>
            <a:r>
              <a:rPr lang="ar-IQ" dirty="0" smtClean="0"/>
              <a:t>استعمال تكنولوجياتها </a:t>
            </a:r>
            <a:r>
              <a:rPr lang="ar-IQ" dirty="0"/>
              <a:t>الخاصة بإنتاج معين، على أن تأخذ الشركة صاحبة الترخيص حصة من أرباح المشروع الاستثماري، </a:t>
            </a:r>
            <a:r>
              <a:rPr lang="ar-IQ" dirty="0" smtClean="0"/>
              <a:t>إضافة </a:t>
            </a:r>
            <a:r>
              <a:rPr lang="ar-IQ" dirty="0"/>
              <a:t>لإمكانية شرائها للمواد الأولية بأسعار منخفضة، كما هو الشأن في اتفاقيات التبادل التعويضي </a:t>
            </a:r>
            <a:r>
              <a:rPr lang="ar-IQ" dirty="0" smtClean="0"/>
              <a:t>والتسويق </a:t>
            </a:r>
            <a:r>
              <a:rPr lang="ar-IQ" dirty="0"/>
              <a:t>بالمنتج</a:t>
            </a:r>
          </a:p>
          <a:p>
            <a:pPr algn="r"/>
            <a:endParaRPr lang="ar-IQ" dirty="0"/>
          </a:p>
        </p:txBody>
      </p:sp>
    </p:spTree>
    <p:extLst>
      <p:ext uri="{BB962C8B-B14F-4D97-AF65-F5344CB8AC3E}">
        <p14:creationId xmlns:p14="http://schemas.microsoft.com/office/powerpoint/2010/main" val="12191009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endParaRPr lang="ar-IQ" dirty="0"/>
          </a:p>
        </p:txBody>
      </p:sp>
      <p:sp>
        <p:nvSpPr>
          <p:cNvPr id="3" name="Content Placeholder 2"/>
          <p:cNvSpPr>
            <a:spLocks noGrp="1"/>
          </p:cNvSpPr>
          <p:nvPr>
            <p:ph idx="1"/>
          </p:nvPr>
        </p:nvSpPr>
        <p:spPr/>
        <p:txBody>
          <a:bodyPr/>
          <a:lstStyle/>
          <a:p>
            <a:pPr algn="r"/>
            <a:r>
              <a:rPr lang="ar-IQ" b="1" dirty="0" smtClean="0"/>
              <a:t>2-عقد </a:t>
            </a:r>
            <a:r>
              <a:rPr lang="ar-IQ" b="1" dirty="0"/>
              <a:t>الامتياز</a:t>
            </a:r>
            <a:r>
              <a:rPr lang="ar-IQ" dirty="0"/>
              <a:t>: هو عقد يشبه الترخيص يلتزم بموجبه مانح الامتياز بتمكين ممنوح الامتياز من استخدام </a:t>
            </a:r>
            <a:r>
              <a:rPr lang="ar-IQ" dirty="0" smtClean="0"/>
              <a:t>حقوق الملكية </a:t>
            </a:r>
            <a:r>
              <a:rPr lang="ar-IQ" dirty="0"/>
              <a:t>الفكرية الخاصة به وأهمها اسم مانح الامتياز التجاري وشعاراته ورموزه وعلاماته التجارية، وكذلك </a:t>
            </a:r>
            <a:r>
              <a:rPr lang="ar-IQ" dirty="0" smtClean="0"/>
              <a:t>الاستفادة من </a:t>
            </a:r>
            <a:r>
              <a:rPr lang="ar-IQ" dirty="0"/>
              <a:t>خبراته ومهاراته وأنظمة عمله ومعرفته الفنية والتكنولوجيا استخدامها في توزيع منتجات و/أو تقديم خدمات، إضافة إلى تقديم مانح الامتياز المعونة الفنية والتجارية والتدريب لممنوح الامتياز ومساعدته في كل ما يعينه على</a:t>
            </a:r>
          </a:p>
          <a:p>
            <a:pPr algn="r"/>
            <a:r>
              <a:rPr lang="ar-IQ" dirty="0" smtClean="0"/>
              <a:t> </a:t>
            </a:r>
            <a:r>
              <a:rPr lang="ar-IQ" dirty="0"/>
              <a:t>ممارسة النشاط موضوع العقد</a:t>
            </a:r>
          </a:p>
        </p:txBody>
      </p:sp>
    </p:spTree>
    <p:extLst>
      <p:ext uri="{BB962C8B-B14F-4D97-AF65-F5344CB8AC3E}">
        <p14:creationId xmlns:p14="http://schemas.microsoft.com/office/powerpoint/2010/main" val="42821598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a:bodyPr>
          <a:lstStyle/>
          <a:p>
            <a:pPr algn="r"/>
            <a:r>
              <a:rPr lang="ar-IQ" b="1" dirty="0" smtClean="0"/>
              <a:t>3-عقد </a:t>
            </a:r>
            <a:r>
              <a:rPr lang="ar-IQ" b="1" dirty="0"/>
              <a:t>الإدارة</a:t>
            </a:r>
            <a:r>
              <a:rPr lang="ar-IQ" dirty="0"/>
              <a:t>: تقوم الشركات الأجنبية أحيانا بإدارة جزء معين من أنشطة وعمليات المشروع </a:t>
            </a:r>
            <a:r>
              <a:rPr lang="ar-IQ" dirty="0" smtClean="0"/>
              <a:t>الاستثماري المنجز </a:t>
            </a:r>
            <a:r>
              <a:rPr lang="ar-IQ" dirty="0"/>
              <a:t>في البلد المضيف وذلك مع التزامها بتكوين وتأهيل العمال المحليين خلال فترة العقد الذي يربطها </a:t>
            </a:r>
            <a:r>
              <a:rPr lang="ar-IQ" dirty="0" smtClean="0"/>
              <a:t>مع الطرف </a:t>
            </a:r>
            <a:r>
              <a:rPr lang="ar-IQ" dirty="0"/>
              <a:t>المحلي وذلك مقابل فوائد مادية و تعد عقود الإدارة أحد أهم أشكال الإدارة الدولية للأعمال خاصة </a:t>
            </a:r>
            <a:r>
              <a:rPr lang="ar-IQ" dirty="0" smtClean="0"/>
              <a:t>في مجال </a:t>
            </a:r>
            <a:r>
              <a:rPr lang="ar-IQ" dirty="0"/>
              <a:t>الخدمات مثل الفنادق وشركات الطيران وغيرها، حيث يترتب عن هذه العقود تحويلات هامة للعملة الصعبة.</a:t>
            </a:r>
          </a:p>
          <a:p>
            <a:pPr algn="r"/>
            <a:r>
              <a:rPr lang="ar-IQ" b="1" dirty="0" smtClean="0"/>
              <a:t>4-عقود </a:t>
            </a:r>
            <a:r>
              <a:rPr lang="ar-IQ" b="1" dirty="0"/>
              <a:t>المفتاح في اليد:</a:t>
            </a:r>
            <a:r>
              <a:rPr lang="ar-IQ" dirty="0"/>
              <a:t> هي عبارة عن اتفاق بين الطرف الأجنبي (المستثمر الأجنبي) والطرف </a:t>
            </a:r>
            <a:r>
              <a:rPr lang="ar-IQ" dirty="0" smtClean="0"/>
              <a:t>الوطني(الحكومة</a:t>
            </a:r>
            <a:r>
              <a:rPr lang="ar-IQ" dirty="0"/>
              <a:t>، المؤسسة الوطنية...الخ)، مبني على أساس قيام الطرف الأجنبي بإنجاز مشروع استثماري إلى </a:t>
            </a:r>
            <a:r>
              <a:rPr lang="ar-IQ" dirty="0" smtClean="0"/>
              <a:t>غاية الانتهاء </a:t>
            </a:r>
            <a:r>
              <a:rPr lang="ar-IQ" dirty="0"/>
              <a:t>منه و بداية تشغيله، عندها يتم تسليمه للطرف المحلي لتشغيله والإشراف على المشروع. </a:t>
            </a:r>
          </a:p>
        </p:txBody>
      </p:sp>
    </p:spTree>
    <p:extLst>
      <p:ext uri="{BB962C8B-B14F-4D97-AF65-F5344CB8AC3E}">
        <p14:creationId xmlns:p14="http://schemas.microsoft.com/office/powerpoint/2010/main" val="35985041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3600" dirty="0" smtClean="0"/>
              <a:t>مقارنة </a:t>
            </a:r>
            <a:r>
              <a:rPr lang="ar-IQ" sz="3600" dirty="0"/>
              <a:t>بين الاستثمار الأجنبي المباشر والاستثمار الأجنبي المحفظي </a:t>
            </a:r>
            <a:r>
              <a:rPr lang="ar-IQ" sz="3600" dirty="0" smtClean="0"/>
              <a:t> </a:t>
            </a:r>
            <a:endParaRPr lang="ar-IQ" sz="3600" dirty="0"/>
          </a:p>
        </p:txBody>
      </p:sp>
      <p:sp>
        <p:nvSpPr>
          <p:cNvPr id="3" name="Content Placeholder 2"/>
          <p:cNvSpPr>
            <a:spLocks noGrp="1"/>
          </p:cNvSpPr>
          <p:nvPr>
            <p:ph idx="1"/>
          </p:nvPr>
        </p:nvSpPr>
        <p:spPr/>
        <p:txBody>
          <a:bodyPr>
            <a:normAutofit fontScale="25000" lnSpcReduction="20000"/>
          </a:bodyPr>
          <a:lstStyle/>
          <a:p>
            <a:pPr algn="r"/>
            <a:r>
              <a:rPr lang="ar-IQ" sz="8000" dirty="0" smtClean="0"/>
              <a:t>                     </a:t>
            </a:r>
            <a:r>
              <a:rPr lang="ar-IQ" sz="8000" b="1" dirty="0" smtClean="0"/>
              <a:t>الاستثمار </a:t>
            </a:r>
            <a:r>
              <a:rPr lang="ar-IQ" sz="8000" b="1" dirty="0"/>
              <a:t>الأجنبي </a:t>
            </a:r>
            <a:r>
              <a:rPr lang="ar-IQ" sz="8000" b="1" dirty="0" smtClean="0"/>
              <a:t>المباشر                                               الاستثمار </a:t>
            </a:r>
            <a:r>
              <a:rPr lang="ar-IQ" sz="8000" b="1" dirty="0"/>
              <a:t>الأجنبي </a:t>
            </a:r>
            <a:r>
              <a:rPr lang="ar-IQ" sz="8000" b="1" dirty="0" smtClean="0"/>
              <a:t>المحفظي  </a:t>
            </a:r>
            <a:endParaRPr lang="ar-IQ" sz="8000" b="1" dirty="0"/>
          </a:p>
          <a:p>
            <a:pPr algn="r"/>
            <a:r>
              <a:rPr lang="ar-IQ" sz="8000" b="1" dirty="0" smtClean="0"/>
              <a:t>السيطرة</a:t>
            </a:r>
            <a:r>
              <a:rPr lang="ar-IQ" sz="8000" dirty="0" smtClean="0"/>
              <a:t>                    مباشرة                                                                 غير </a:t>
            </a:r>
            <a:r>
              <a:rPr lang="ar-IQ" sz="8000" dirty="0"/>
              <a:t>مباشرة</a:t>
            </a:r>
          </a:p>
          <a:p>
            <a:pPr algn="r"/>
            <a:r>
              <a:rPr lang="en-US" sz="8000" dirty="0" smtClean="0"/>
              <a:t>% </a:t>
            </a:r>
            <a:r>
              <a:rPr lang="ar-IQ" sz="8000" b="1" dirty="0" smtClean="0"/>
              <a:t>الملكية</a:t>
            </a:r>
            <a:r>
              <a:rPr lang="ar-IQ" sz="8000" dirty="0" smtClean="0"/>
              <a:t>                       10   %                                                          حدا </a:t>
            </a:r>
            <a:r>
              <a:rPr lang="ar-IQ" sz="8000" dirty="0"/>
              <a:t>أدنى أقل من 10</a:t>
            </a:r>
          </a:p>
          <a:p>
            <a:pPr algn="r"/>
            <a:r>
              <a:rPr lang="ar-IQ" sz="8000" b="1" dirty="0" smtClean="0"/>
              <a:t>تركيبة الموجودات     </a:t>
            </a:r>
            <a:r>
              <a:rPr lang="ar-IQ" sz="8000" dirty="0"/>
              <a:t>مالية وغير مالية </a:t>
            </a:r>
            <a:r>
              <a:rPr lang="ar-IQ" sz="8000" dirty="0" smtClean="0"/>
              <a:t>                                                           مالية </a:t>
            </a:r>
            <a:r>
              <a:rPr lang="ar-IQ" sz="8000" dirty="0"/>
              <a:t>فقط</a:t>
            </a:r>
          </a:p>
          <a:p>
            <a:pPr algn="r"/>
            <a:r>
              <a:rPr lang="ar-IQ" sz="8000" b="1" dirty="0" smtClean="0"/>
              <a:t>الهدف</a:t>
            </a:r>
            <a:r>
              <a:rPr lang="ar-IQ" sz="8000" dirty="0" smtClean="0"/>
              <a:t>                الوصول </a:t>
            </a:r>
            <a:r>
              <a:rPr lang="ar-IQ" sz="8000" dirty="0"/>
              <a:t>إلى الأسواق والموارد </a:t>
            </a:r>
            <a:r>
              <a:rPr lang="ar-IQ" sz="8000" dirty="0" smtClean="0"/>
              <a:t>                                           تحقيق </a:t>
            </a:r>
            <a:r>
              <a:rPr lang="ar-IQ" sz="8000" dirty="0"/>
              <a:t>أعلى الأرباح</a:t>
            </a:r>
          </a:p>
          <a:p>
            <a:pPr algn="r"/>
            <a:r>
              <a:rPr lang="ar-IQ" sz="7200" b="1" dirty="0" smtClean="0"/>
              <a:t>طبيعة النشاط</a:t>
            </a:r>
            <a:r>
              <a:rPr lang="ar-IQ" sz="7200" dirty="0" smtClean="0"/>
              <a:t>: إنتاجي </a:t>
            </a:r>
            <a:r>
              <a:rPr lang="ar-IQ" sz="7200" dirty="0"/>
              <a:t>يرافقه نقل للتكنولوجيا </a:t>
            </a:r>
            <a:r>
              <a:rPr lang="ar-IQ" sz="7200" dirty="0" smtClean="0"/>
              <a:t>والخبرات الإدارية والتسويقية والتنظيمية                 استثمار </a:t>
            </a:r>
            <a:r>
              <a:rPr lang="ar-IQ" sz="7200" dirty="0"/>
              <a:t>في الأوراق المالية فقط</a:t>
            </a:r>
          </a:p>
          <a:p>
            <a:pPr algn="r"/>
            <a:r>
              <a:rPr lang="ar-IQ" sz="8000" b="1" dirty="0" smtClean="0"/>
              <a:t>الثبات</a:t>
            </a:r>
            <a:r>
              <a:rPr lang="ar-IQ" sz="8000" dirty="0" smtClean="0"/>
              <a:t>          </a:t>
            </a:r>
            <a:r>
              <a:rPr lang="ar-IQ" sz="8000" dirty="0"/>
              <a:t>لا يتجزأ وأكثر </a:t>
            </a:r>
            <a:r>
              <a:rPr lang="ar-IQ" sz="8000" dirty="0" smtClean="0"/>
              <a:t>تكتلا                                                        </a:t>
            </a:r>
            <a:r>
              <a:rPr lang="ar-IQ" sz="8000" dirty="0"/>
              <a:t>يتسم بالتغيير وأقل تكتلا ويمكن تجزئته</a:t>
            </a:r>
          </a:p>
          <a:p>
            <a:pPr algn="r"/>
            <a:r>
              <a:rPr lang="ar-IQ" sz="8000" b="1" dirty="0"/>
              <a:t>المدى </a:t>
            </a:r>
            <a:r>
              <a:rPr lang="ar-IQ" sz="8000" b="1" dirty="0" smtClean="0"/>
              <a:t>الزمني      </a:t>
            </a:r>
            <a:r>
              <a:rPr lang="ar-IQ" sz="8000" dirty="0"/>
              <a:t>استثمار طويل الأجل </a:t>
            </a:r>
            <a:r>
              <a:rPr lang="ar-IQ" sz="8000" dirty="0" smtClean="0"/>
              <a:t>                                                     استثمار </a:t>
            </a:r>
            <a:r>
              <a:rPr lang="ar-IQ" sz="8000" dirty="0"/>
              <a:t>قصير الأجل غالبا</a:t>
            </a:r>
          </a:p>
          <a:p>
            <a:pPr algn="r"/>
            <a:r>
              <a:rPr lang="ar-IQ" sz="8000" b="1" dirty="0" smtClean="0"/>
              <a:t>الاستقرار</a:t>
            </a:r>
            <a:r>
              <a:rPr lang="ar-IQ" sz="8000" dirty="0" smtClean="0"/>
              <a:t>         </a:t>
            </a:r>
            <a:r>
              <a:rPr lang="ar-IQ" sz="8000" dirty="0"/>
              <a:t>تقلبات أقل نسبيا </a:t>
            </a:r>
            <a:r>
              <a:rPr lang="ar-IQ" sz="8000" dirty="0" smtClean="0"/>
              <a:t>                                                                 تقلبات </a:t>
            </a:r>
            <a:r>
              <a:rPr lang="ar-IQ" sz="8000" dirty="0"/>
              <a:t>أكبر</a:t>
            </a:r>
          </a:p>
          <a:p>
            <a:pPr algn="r"/>
            <a:r>
              <a:rPr lang="ar-IQ" sz="3600" dirty="0"/>
              <a:t> </a:t>
            </a:r>
            <a:r>
              <a:rPr lang="ar-IQ" sz="8000" b="1" dirty="0"/>
              <a:t>قنوات </a:t>
            </a:r>
            <a:r>
              <a:rPr lang="ar-IQ" sz="8000" b="1" dirty="0" smtClean="0"/>
              <a:t>الحركة </a:t>
            </a:r>
            <a:r>
              <a:rPr lang="ar-IQ" sz="8000" dirty="0" smtClean="0"/>
              <a:t> الشركات </a:t>
            </a:r>
            <a:r>
              <a:rPr lang="ar-IQ" sz="8000" dirty="0"/>
              <a:t>المتعددة الجنسيات </a:t>
            </a:r>
            <a:r>
              <a:rPr lang="ar-IQ" sz="8000" dirty="0" smtClean="0"/>
              <a:t>                                      الأفراد </a:t>
            </a:r>
            <a:r>
              <a:rPr lang="ar-IQ" sz="8000" dirty="0"/>
              <a:t>ووسطاء السوق عبر سوق الأوراق المالية</a:t>
            </a:r>
          </a:p>
          <a:p>
            <a:pPr algn="r"/>
            <a:r>
              <a:rPr lang="ar-IQ" sz="8000" b="1" dirty="0"/>
              <a:t>الانتشار</a:t>
            </a:r>
            <a:r>
              <a:rPr lang="ar-IQ" sz="8000" dirty="0"/>
              <a:t> </a:t>
            </a:r>
            <a:r>
              <a:rPr lang="ar-IQ" sz="8000" dirty="0" smtClean="0"/>
              <a:t>أكثر </a:t>
            </a:r>
            <a:r>
              <a:rPr lang="ar-IQ" sz="8000" dirty="0"/>
              <a:t>انتشارا وأحتل أسبقية على </a:t>
            </a:r>
            <a:r>
              <a:rPr lang="ar-IQ" sz="8000" dirty="0" smtClean="0"/>
              <a:t>المحفظي                                             </a:t>
            </a:r>
            <a:r>
              <a:rPr lang="ar-IQ" sz="8000" dirty="0"/>
              <a:t>منتشر ولكن بشكل </a:t>
            </a:r>
          </a:p>
        </p:txBody>
      </p:sp>
    </p:spTree>
    <p:extLst>
      <p:ext uri="{BB962C8B-B14F-4D97-AF65-F5344CB8AC3E}">
        <p14:creationId xmlns:p14="http://schemas.microsoft.com/office/powerpoint/2010/main" val="42579123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3600" b="1" dirty="0"/>
              <a:t>نظرية محفظة الأوراق المالية الدولية ومحددات الاستثمار المحفظي</a:t>
            </a:r>
          </a:p>
        </p:txBody>
      </p:sp>
      <p:sp>
        <p:nvSpPr>
          <p:cNvPr id="3" name="Content Placeholder 2"/>
          <p:cNvSpPr>
            <a:spLocks noGrp="1"/>
          </p:cNvSpPr>
          <p:nvPr>
            <p:ph idx="1"/>
          </p:nvPr>
        </p:nvSpPr>
        <p:spPr/>
        <p:txBody>
          <a:bodyPr>
            <a:normAutofit/>
          </a:bodyPr>
          <a:lstStyle/>
          <a:p>
            <a:pPr algn="r"/>
            <a:r>
              <a:rPr lang="ar-IQ" dirty="0" smtClean="0"/>
              <a:t>المحفظة الاستثمارية سلة </a:t>
            </a:r>
            <a:r>
              <a:rPr lang="ar-IQ" dirty="0"/>
              <a:t>من الأوراق المالية يتم اختيار تركيبتها من طرف المستثمر سواء كان </a:t>
            </a:r>
            <a:r>
              <a:rPr lang="ar-IQ" dirty="0" smtClean="0"/>
              <a:t>فردأو شركة،بناءعلى تحليل العائد </a:t>
            </a:r>
            <a:r>
              <a:rPr lang="ar-IQ" dirty="0"/>
              <a:t>والخطر تحت قيد رأس المال المخصص للاستثمار، ويعتمد مديرو محفظة الأوراق المالية فكرة التنويع </a:t>
            </a:r>
            <a:r>
              <a:rPr lang="ar-IQ" dirty="0" smtClean="0"/>
              <a:t>لماركويتز،وفي </a:t>
            </a:r>
            <a:r>
              <a:rPr lang="ar-IQ" dirty="0"/>
              <a:t>ظل </a:t>
            </a:r>
            <a:r>
              <a:rPr lang="ar-IQ" dirty="0" smtClean="0"/>
              <a:t>تحريرحركة </a:t>
            </a:r>
            <a:r>
              <a:rPr lang="ar-IQ" dirty="0"/>
              <a:t>رؤوس الأموال بين الدول أصبحت الأوراق المالية المتداولة في مختلف أسواق المال </a:t>
            </a:r>
            <a:r>
              <a:rPr lang="ar-IQ" dirty="0" smtClean="0"/>
              <a:t>العالمية متاحة للاستثمارفيها</a:t>
            </a:r>
            <a:r>
              <a:rPr lang="ar-IQ" dirty="0"/>
              <a:t>، فتعتمد إدارة المحفظة على التنويع القطاعي والتنويع من حيث الزمن (أوراق قصيرة </a:t>
            </a:r>
            <a:r>
              <a:rPr lang="ar-IQ" dirty="0" smtClean="0"/>
              <a:t>أجل،وأخرى </a:t>
            </a:r>
            <a:r>
              <a:rPr lang="ar-IQ" dirty="0"/>
              <a:t>متوسطة وطويلة الأجل</a:t>
            </a:r>
            <a:r>
              <a:rPr lang="ar-IQ" dirty="0" smtClean="0"/>
              <a:t>)،والتنويع </a:t>
            </a:r>
            <a:r>
              <a:rPr lang="ar-IQ" dirty="0"/>
              <a:t>الدولي </a:t>
            </a:r>
            <a:r>
              <a:rPr lang="ar-IQ" dirty="0" smtClean="0"/>
              <a:t>كذلك،ويعتمد اختيارالأوراق </a:t>
            </a:r>
            <a:r>
              <a:rPr lang="ar-IQ" dirty="0"/>
              <a:t>المالية الأجنبية على المفاضلة </a:t>
            </a:r>
            <a:r>
              <a:rPr lang="ar-IQ" dirty="0" smtClean="0"/>
              <a:t>بين العائد </a:t>
            </a:r>
            <a:r>
              <a:rPr lang="ar-IQ" dirty="0"/>
              <a:t>والخطر شأنه شأن الاستثمار في الأوراق المالية </a:t>
            </a:r>
            <a:r>
              <a:rPr lang="ar-IQ" dirty="0" smtClean="0"/>
              <a:t>المحلية،إلا </a:t>
            </a:r>
            <a:r>
              <a:rPr lang="ar-IQ" dirty="0"/>
              <a:t>أن </a:t>
            </a:r>
            <a:r>
              <a:rPr lang="ar-IQ" dirty="0" smtClean="0"/>
              <a:t>مصادرالعائد </a:t>
            </a:r>
            <a:r>
              <a:rPr lang="ar-IQ" dirty="0"/>
              <a:t>والخطر في الأسواق </a:t>
            </a:r>
            <a:r>
              <a:rPr lang="ar-IQ" dirty="0" smtClean="0"/>
              <a:t>الأجنبية تختلف</a:t>
            </a:r>
            <a:r>
              <a:rPr lang="ar-IQ" dirty="0"/>
              <a:t>، فهناك مجموعة من العوامل الاقتصادية </a:t>
            </a:r>
            <a:r>
              <a:rPr lang="ar-IQ" dirty="0" smtClean="0"/>
              <a:t>وغيرالاقتصادية </a:t>
            </a:r>
            <a:r>
              <a:rPr lang="ar-IQ" dirty="0"/>
              <a:t>التي تحدد العائد </a:t>
            </a:r>
            <a:r>
              <a:rPr lang="ar-IQ" dirty="0" smtClean="0"/>
              <a:t>والخطرمن الاستثمارالدولي </a:t>
            </a:r>
            <a:r>
              <a:rPr lang="ar-IQ" dirty="0"/>
              <a:t>في</a:t>
            </a:r>
          </a:p>
          <a:p>
            <a:pPr algn="r"/>
            <a:r>
              <a:rPr lang="ar-IQ" dirty="0"/>
              <a:t>محفظة الأوراق المالية</a:t>
            </a:r>
          </a:p>
        </p:txBody>
      </p:sp>
    </p:spTree>
    <p:extLst>
      <p:ext uri="{BB962C8B-B14F-4D97-AF65-F5344CB8AC3E}">
        <p14:creationId xmlns:p14="http://schemas.microsoft.com/office/powerpoint/2010/main" val="24754046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أولا- مصادر العائد من الاستثمار الأجنبي </a:t>
            </a:r>
            <a:r>
              <a:rPr lang="ar-IQ" dirty="0" smtClean="0"/>
              <a:t>المحفظي</a:t>
            </a:r>
            <a:endParaRPr lang="ar-IQ" dirty="0"/>
          </a:p>
        </p:txBody>
      </p:sp>
      <p:sp>
        <p:nvSpPr>
          <p:cNvPr id="3" name="Content Placeholder 2"/>
          <p:cNvSpPr>
            <a:spLocks noGrp="1"/>
          </p:cNvSpPr>
          <p:nvPr>
            <p:ph idx="1"/>
          </p:nvPr>
        </p:nvSpPr>
        <p:spPr/>
        <p:txBody>
          <a:bodyPr>
            <a:normAutofit lnSpcReduction="10000"/>
          </a:bodyPr>
          <a:lstStyle/>
          <a:p>
            <a:pPr algn="r"/>
            <a:r>
              <a:rPr lang="ar-IQ" dirty="0"/>
              <a:t>يعرف العائد على أنه النسبة المئوية لما يدره رأس المال من إيراد، فالعائد الإجمالي البسيط على سند ما </a:t>
            </a:r>
            <a:r>
              <a:rPr lang="ar-IQ" dirty="0" smtClean="0"/>
              <a:t>هوإلا </a:t>
            </a:r>
            <a:r>
              <a:rPr lang="ar-IQ" dirty="0"/>
              <a:t>المقدار السنوي الذي يتلقاه حامل السند في شكل فائدة، أما العائد الصافي البسيط فهو العائد </a:t>
            </a:r>
            <a:r>
              <a:rPr lang="ar-IQ" dirty="0" smtClean="0"/>
              <a:t>الإجمالي البسيط </a:t>
            </a:r>
            <a:r>
              <a:rPr lang="ar-IQ" dirty="0"/>
              <a:t>مطروح منه ضريبة الدخل، في حين أن العائد الإجمالي الصافي على سهم ليس المقصود به الأرباح </a:t>
            </a:r>
            <a:r>
              <a:rPr lang="ar-IQ" dirty="0" smtClean="0"/>
              <a:t>الصافية. </a:t>
            </a:r>
            <a:r>
              <a:rPr lang="ar-IQ" dirty="0"/>
              <a:t>فقط، وإنما أيضا القيمة الإضافية المحققة، بالإضافة إلى الأرباح الرأسمالية التي قد تنتج عن إعادة بيعه</a:t>
            </a:r>
            <a:r>
              <a:rPr lang="ar-IQ" dirty="0" smtClean="0"/>
              <a:t>.</a:t>
            </a:r>
          </a:p>
          <a:p>
            <a:pPr algn="r"/>
            <a:r>
              <a:rPr lang="ar-IQ" dirty="0" smtClean="0"/>
              <a:t> العائدهو مقدارالإضافة </a:t>
            </a:r>
            <a:r>
              <a:rPr lang="ar-IQ" dirty="0"/>
              <a:t>أو الزيادة في الثروة نتيجة الاستثمار المالي، يتم قياس معدل العائد على </a:t>
            </a:r>
            <a:r>
              <a:rPr lang="ar-IQ" dirty="0" smtClean="0"/>
              <a:t>الاستثمارفي </a:t>
            </a:r>
            <a:r>
              <a:rPr lang="ar-IQ" dirty="0"/>
              <a:t>المحافظ الدولية بأساليب </a:t>
            </a:r>
            <a:r>
              <a:rPr lang="ar-IQ" dirty="0" smtClean="0"/>
              <a:t>أكثرتعقيدا </a:t>
            </a:r>
            <a:r>
              <a:rPr lang="ar-IQ" dirty="0"/>
              <a:t>من تلك المتبعة في قياس معدل العائد على </a:t>
            </a:r>
            <a:r>
              <a:rPr lang="ar-IQ" dirty="0" smtClean="0"/>
              <a:t>الاستثمارالمحقق </a:t>
            </a:r>
            <a:r>
              <a:rPr lang="ar-IQ" dirty="0"/>
              <a:t>في </a:t>
            </a:r>
            <a:r>
              <a:rPr lang="ar-IQ" dirty="0" smtClean="0"/>
              <a:t>المحافظ المحلية،وذلك </a:t>
            </a:r>
            <a:r>
              <a:rPr lang="ar-IQ" dirty="0"/>
              <a:t>لأن قياس معدل العائد على المحافظ الدولية يتطلب الأخذ بعين </a:t>
            </a:r>
            <a:r>
              <a:rPr lang="ar-IQ" dirty="0" smtClean="0"/>
              <a:t>الاعتبارعنصران </a:t>
            </a:r>
            <a:r>
              <a:rPr lang="ar-IQ" dirty="0"/>
              <a:t>أساسيان </a:t>
            </a:r>
            <a:r>
              <a:rPr lang="ar-IQ" dirty="0" smtClean="0"/>
              <a:t>يمكن إهمالهما </a:t>
            </a:r>
            <a:r>
              <a:rPr lang="ar-IQ" dirty="0"/>
              <a:t>في قياس معدل </a:t>
            </a:r>
            <a:r>
              <a:rPr lang="ar-IQ" dirty="0" smtClean="0"/>
              <a:t>العائدعلى </a:t>
            </a:r>
            <a:r>
              <a:rPr lang="ar-IQ" dirty="0"/>
              <a:t>الاستثمار في المحافظ المحلية هما: أسعار صرف العملات الأجنبية </a:t>
            </a:r>
            <a:r>
              <a:rPr lang="ar-IQ" dirty="0" smtClean="0"/>
              <a:t>ومعدلات </a:t>
            </a:r>
            <a:r>
              <a:rPr lang="ar-IQ" dirty="0"/>
              <a:t>التضخم في البلدان </a:t>
            </a:r>
            <a:r>
              <a:rPr lang="ar-IQ" dirty="0" smtClean="0"/>
              <a:t>الأجنبي</a:t>
            </a:r>
            <a:r>
              <a:rPr lang="ar-IQ" dirty="0"/>
              <a:t>ة</a:t>
            </a:r>
            <a:r>
              <a:rPr lang="ar-IQ" dirty="0" smtClean="0"/>
              <a:t> ..   إن </a:t>
            </a:r>
            <a:r>
              <a:rPr lang="ar-IQ" dirty="0"/>
              <a:t>معدل العائد المتوقع من الاستثمار الأجنبي المحفظي يتكون من ثلاثة أجزاء رئيسية </a:t>
            </a:r>
            <a:r>
              <a:rPr lang="ar-IQ" dirty="0" smtClean="0"/>
              <a:t>هي,</a:t>
            </a:r>
            <a:endParaRPr lang="ar-IQ" dirty="0"/>
          </a:p>
        </p:txBody>
      </p:sp>
    </p:spTree>
    <p:extLst>
      <p:ext uri="{BB962C8B-B14F-4D97-AF65-F5344CB8AC3E}">
        <p14:creationId xmlns:p14="http://schemas.microsoft.com/office/powerpoint/2010/main" val="1286542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dirty="0"/>
              <a:t>1- اختلاف معدل الفائدة: </a:t>
            </a:r>
          </a:p>
        </p:txBody>
      </p:sp>
      <p:sp>
        <p:nvSpPr>
          <p:cNvPr id="3" name="Content Placeholder 2"/>
          <p:cNvSpPr>
            <a:spLocks noGrp="1"/>
          </p:cNvSpPr>
          <p:nvPr>
            <p:ph idx="1"/>
          </p:nvPr>
        </p:nvSpPr>
        <p:spPr/>
        <p:txBody>
          <a:bodyPr>
            <a:normAutofit/>
          </a:bodyPr>
          <a:lstStyle/>
          <a:p>
            <a:pPr algn="r"/>
            <a:r>
              <a:rPr lang="ar-IQ" dirty="0" smtClean="0"/>
              <a:t>يرتبط </a:t>
            </a:r>
            <a:r>
              <a:rPr lang="ar-IQ" dirty="0"/>
              <a:t>التعامل بالأوراق المالية بمدى الرغبة بالاحتفاظ بالورقة </a:t>
            </a:r>
            <a:r>
              <a:rPr lang="ar-IQ" dirty="0" smtClean="0"/>
              <a:t>المالية وهذا أمريتوقف على </a:t>
            </a:r>
            <a:r>
              <a:rPr lang="ar-IQ" dirty="0"/>
              <a:t>العائد الذي من الممكن أن تذره هذه </a:t>
            </a:r>
            <a:r>
              <a:rPr lang="ar-IQ" dirty="0" smtClean="0"/>
              <a:t>الورقة،ولهذا </a:t>
            </a:r>
            <a:r>
              <a:rPr lang="ar-IQ" dirty="0"/>
              <a:t>فان عملية إدارة المحافظ المالية تقوم على </a:t>
            </a:r>
            <a:r>
              <a:rPr lang="ar-IQ" dirty="0" smtClean="0"/>
              <a:t>متابعةتطويرالعائد </a:t>
            </a:r>
            <a:r>
              <a:rPr lang="ar-IQ" dirty="0"/>
              <a:t>الذي تحققه أوراق المحفظة ومقارنته بالعائد السائد في السوق، كما تقوم على متابعة الأوراق المالية </a:t>
            </a:r>
            <a:r>
              <a:rPr lang="ar-IQ" dirty="0" smtClean="0"/>
              <a:t>الجديدةالمتداولة </a:t>
            </a:r>
            <a:r>
              <a:rPr lang="ar-IQ" dirty="0"/>
              <a:t>في السوق الأولية وعوائدها، لأن هذا الأمر </a:t>
            </a:r>
            <a:r>
              <a:rPr lang="ar-IQ" dirty="0" smtClean="0"/>
              <a:t>يؤثرعلى </a:t>
            </a:r>
            <a:r>
              <a:rPr lang="ar-IQ" dirty="0"/>
              <a:t>قرار الاحتفاظ أو التخلي عن الأوراق القديمة، </a:t>
            </a:r>
            <a:r>
              <a:rPr lang="ar-IQ" dirty="0" smtClean="0"/>
              <a:t>كما تتأثر </a:t>
            </a:r>
            <a:r>
              <a:rPr lang="ar-IQ" dirty="0"/>
              <a:t>إدارة المحافظ المالية بمدى التقلب الذي </a:t>
            </a:r>
            <a:r>
              <a:rPr lang="ar-IQ" dirty="0" smtClean="0"/>
              <a:t>يمكن أن </a:t>
            </a:r>
            <a:r>
              <a:rPr lang="ar-IQ" dirty="0"/>
              <a:t>يحدث </a:t>
            </a:r>
            <a:r>
              <a:rPr lang="ar-IQ" dirty="0" smtClean="0"/>
              <a:t>لسعرالفائدة سواء تعلق الأمربالمجال الطويل أوالقصير ،وعادة </a:t>
            </a:r>
            <a:r>
              <a:rPr lang="ar-IQ" dirty="0"/>
              <a:t>ما </a:t>
            </a:r>
            <a:r>
              <a:rPr lang="ar-IQ" dirty="0" smtClean="0"/>
              <a:t>تمرأسعار </a:t>
            </a:r>
            <a:r>
              <a:rPr lang="ar-IQ" dirty="0"/>
              <a:t>الفائدة بتقلبات </a:t>
            </a:r>
            <a:r>
              <a:rPr lang="ar-IQ" dirty="0" smtClean="0"/>
              <a:t>أكثرحدة </a:t>
            </a:r>
            <a:r>
              <a:rPr lang="ar-IQ" dirty="0"/>
              <a:t>في الأجل </a:t>
            </a:r>
            <a:r>
              <a:rPr lang="ar-IQ" dirty="0" smtClean="0"/>
              <a:t>القصير،وذلك </a:t>
            </a:r>
            <a:r>
              <a:rPr lang="ar-IQ" dirty="0"/>
              <a:t>لخضوعه لتأثيرات </a:t>
            </a:r>
            <a:r>
              <a:rPr lang="ar-IQ" dirty="0" smtClean="0"/>
              <a:t>المتغيرات الظرفية </a:t>
            </a:r>
            <a:r>
              <a:rPr lang="ar-IQ" dirty="0"/>
              <a:t>قصيرة الأجل وهي كثيرة ومتنوعة، في حين </a:t>
            </a:r>
            <a:r>
              <a:rPr lang="ar-IQ" dirty="0" smtClean="0"/>
              <a:t>يعتبرالأجل </a:t>
            </a:r>
            <a:r>
              <a:rPr lang="ar-IQ" dirty="0"/>
              <a:t>الطويل أقل عرضة لتقلبات سعر الفائدة، </a:t>
            </a:r>
            <a:r>
              <a:rPr lang="ar-IQ" dirty="0" smtClean="0"/>
              <a:t>وذلك لأنه </a:t>
            </a:r>
            <a:r>
              <a:rPr lang="ar-IQ" dirty="0"/>
              <a:t>مرتبط بالتغيرات الهيكلية وهي بطيئة وقليلة</a:t>
            </a:r>
          </a:p>
        </p:txBody>
      </p:sp>
    </p:spTree>
    <p:extLst>
      <p:ext uri="{BB962C8B-B14F-4D97-AF65-F5344CB8AC3E}">
        <p14:creationId xmlns:p14="http://schemas.microsoft.com/office/powerpoint/2010/main" val="1304934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a:bodyPr>
          <a:lstStyle/>
          <a:p>
            <a:pPr algn="r"/>
            <a:r>
              <a:rPr lang="ar-IQ" b="1" dirty="0" smtClean="0"/>
              <a:t> 2- سعر </a:t>
            </a:r>
            <a:r>
              <a:rPr lang="ar-IQ" b="1" dirty="0"/>
              <a:t>الورقة المالية ذاتها</a:t>
            </a:r>
            <a:r>
              <a:rPr lang="ar-IQ" dirty="0"/>
              <a:t>: أي القيمة السوقية للورقة، حيث تتحدد انطلاقا من تقلبات العائد </a:t>
            </a:r>
            <a:r>
              <a:rPr lang="ar-IQ" dirty="0" smtClean="0"/>
              <a:t>ومقارنتها</a:t>
            </a:r>
            <a:r>
              <a:rPr lang="ar-IQ" dirty="0"/>
              <a:t>، </a:t>
            </a:r>
            <a:r>
              <a:rPr lang="ar-IQ" dirty="0" smtClean="0"/>
              <a:t>وذلك بالعائد </a:t>
            </a:r>
            <a:r>
              <a:rPr lang="ar-IQ" dirty="0"/>
              <a:t>السائد في السوق، وكلما كان سعر الورقة المالية في السوق في تزايد تراكمي كلما زاد </a:t>
            </a:r>
            <a:r>
              <a:rPr lang="ar-IQ" dirty="0" smtClean="0"/>
              <a:t>الاحتفاظ لأن </a:t>
            </a:r>
            <a:r>
              <a:rPr lang="ar-IQ" dirty="0"/>
              <a:t>الزيادة التراكمية التي تطرأ على القيمة السوقية للورقة تشجع المستثمرين على طلبها نظرا لما تحقق من </a:t>
            </a:r>
            <a:r>
              <a:rPr lang="ar-IQ" dirty="0" smtClean="0"/>
              <a:t>ربح رأسمالي</a:t>
            </a:r>
            <a:r>
              <a:rPr lang="ar-IQ" dirty="0"/>
              <a:t>.</a:t>
            </a:r>
          </a:p>
          <a:p>
            <a:pPr algn="r"/>
            <a:r>
              <a:rPr lang="ar-IQ" b="1" dirty="0" smtClean="0"/>
              <a:t>3</a:t>
            </a:r>
            <a:r>
              <a:rPr lang="ar-IQ" dirty="0" smtClean="0"/>
              <a:t>- </a:t>
            </a:r>
            <a:r>
              <a:rPr lang="ar-IQ" b="1" dirty="0" smtClean="0"/>
              <a:t>تغير </a:t>
            </a:r>
            <a:r>
              <a:rPr lang="ar-IQ" b="1" dirty="0"/>
              <a:t>سعر الصرف</a:t>
            </a:r>
            <a:r>
              <a:rPr lang="ar-IQ" dirty="0"/>
              <a:t>: يمكن أن يكون التغير في سعر صرف عملة الورقة المستثمر فيها مصدر كسب أو </a:t>
            </a:r>
            <a:r>
              <a:rPr lang="ar-IQ" dirty="0" smtClean="0"/>
              <a:t>خسارة لحامل </a:t>
            </a:r>
            <a:r>
              <a:rPr lang="ar-IQ" dirty="0"/>
              <a:t>تلك الورقة، فإذا ارتفع سعر صرف فيمكن تحقيق كسب إضافي ناتج عن فرق بين سعر صرف </a:t>
            </a:r>
            <a:r>
              <a:rPr lang="ar-IQ" dirty="0" smtClean="0"/>
              <a:t>الشراء وسعر </a:t>
            </a:r>
            <a:r>
              <a:rPr lang="ar-IQ" dirty="0"/>
              <a:t>صرف البيع، على اعتبار أن المستثمر يقوم بتحويل عملته المحلية إلى عملة أجنبية عند الش راء والعكس </a:t>
            </a:r>
            <a:r>
              <a:rPr lang="ar-IQ" dirty="0" smtClean="0"/>
              <a:t>عند البيع</a:t>
            </a:r>
            <a:r>
              <a:rPr lang="ar-IQ" dirty="0"/>
              <a:t>.</a:t>
            </a:r>
          </a:p>
        </p:txBody>
      </p:sp>
    </p:spTree>
    <p:extLst>
      <p:ext uri="{BB962C8B-B14F-4D97-AF65-F5344CB8AC3E}">
        <p14:creationId xmlns:p14="http://schemas.microsoft.com/office/powerpoint/2010/main" val="39664450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fontScale="92500"/>
          </a:bodyPr>
          <a:lstStyle/>
          <a:p>
            <a:pPr algn="r"/>
            <a:r>
              <a:rPr lang="ar-IQ" b="1" dirty="0" smtClean="0"/>
              <a:t>عوامل أخرى:هناك عوامل اخرى </a:t>
            </a:r>
            <a:r>
              <a:rPr lang="ar-IQ" b="1" dirty="0"/>
              <a:t>التي قد تكون مصدر كسب عائد إضافي من </a:t>
            </a:r>
            <a:r>
              <a:rPr lang="ar-IQ" b="1" dirty="0" smtClean="0"/>
              <a:t>الاستثمارالأجنبي المحفظي</a:t>
            </a:r>
            <a:r>
              <a:rPr lang="ar-IQ" dirty="0"/>
              <a:t>:</a:t>
            </a:r>
          </a:p>
          <a:p>
            <a:pPr algn="r"/>
            <a:r>
              <a:rPr lang="ar-IQ" b="1" dirty="0"/>
              <a:t>أ- نسبة الأرباح المحتجزة</a:t>
            </a:r>
            <a:r>
              <a:rPr lang="ar-IQ" dirty="0"/>
              <a:t>: ويتوقع أن تختلف من دولة لأخرى، نتيجة لتباين الفرص الاستثمارية المتاحة، </a:t>
            </a:r>
            <a:r>
              <a:rPr lang="ar-IQ" dirty="0" smtClean="0"/>
              <a:t>ومدىتوفرمصادرتمويل </a:t>
            </a:r>
            <a:r>
              <a:rPr lang="ar-IQ" dirty="0"/>
              <a:t>خارجية أي مدى إمكانية إصدار أسهم وسندات، كما أن اختلاف النظم الضريبية قد </a:t>
            </a:r>
            <a:r>
              <a:rPr lang="ar-IQ" dirty="0" smtClean="0"/>
              <a:t>يكون مصدر </a:t>
            </a:r>
            <a:r>
              <a:rPr lang="ar-IQ" dirty="0"/>
              <a:t>لاختلاف نسبة الأرباح المحتجزة بين الدول، فيتوقع أن تزداد نسبة الأرباح المحتجزة، إذا كان معدل </a:t>
            </a:r>
            <a:r>
              <a:rPr lang="ar-IQ" dirty="0" smtClean="0"/>
              <a:t>الضريبة على </a:t>
            </a:r>
            <a:r>
              <a:rPr lang="ar-IQ" dirty="0"/>
              <a:t>الأرباح الرأسمالية أقل من معدل الضريبة على التوزيعات، كما هو الحال في بريطانيا والولايات </a:t>
            </a:r>
            <a:r>
              <a:rPr lang="ar-IQ" dirty="0" smtClean="0"/>
              <a:t>المتحدة</a:t>
            </a:r>
            <a:endParaRPr lang="ar-IQ" dirty="0"/>
          </a:p>
          <a:p>
            <a:pPr algn="r"/>
            <a:r>
              <a:rPr lang="ar-IQ" b="1" dirty="0"/>
              <a:t>ب - هامش صافي الربح</a:t>
            </a:r>
            <a:r>
              <a:rPr lang="ar-IQ" dirty="0"/>
              <a:t>: والذي يتأثر بتكلفة العمالة، والتضخم، وظروف الاستيراد والتصدير، معدل </a:t>
            </a:r>
            <a:r>
              <a:rPr lang="ar-IQ" dirty="0" smtClean="0"/>
              <a:t>الضريبةعلى </a:t>
            </a:r>
            <a:r>
              <a:rPr lang="ar-IQ" dirty="0"/>
              <a:t>أرباح </a:t>
            </a:r>
            <a:r>
              <a:rPr lang="ar-IQ" dirty="0" smtClean="0"/>
              <a:t>الشركات،وهذه </a:t>
            </a:r>
            <a:r>
              <a:rPr lang="ar-IQ" dirty="0"/>
              <a:t>العوامل كلها تختلف من دولة إلى أخرى في غالب الأحيان وبذلك تكون </a:t>
            </a:r>
            <a:r>
              <a:rPr lang="ar-IQ" dirty="0" smtClean="0"/>
              <a:t>مصدرلاختلاف </a:t>
            </a:r>
            <a:r>
              <a:rPr lang="ar-IQ" dirty="0"/>
              <a:t>معدلات العائد على الاستثمار في الأوراق المالية بين الدول، وبالتالي محفز للحركة الدولية </a:t>
            </a:r>
            <a:r>
              <a:rPr lang="ar-IQ" dirty="0" smtClean="0"/>
              <a:t>لرؤوس الأموال </a:t>
            </a:r>
            <a:r>
              <a:rPr lang="ar-IQ" dirty="0"/>
              <a:t>للاستثمار في محفظة الأوراق المالية</a:t>
            </a:r>
            <a:r>
              <a:rPr lang="ar-IQ" dirty="0" smtClean="0"/>
              <a:t>.</a:t>
            </a:r>
            <a:endParaRPr lang="ar-IQ" dirty="0"/>
          </a:p>
        </p:txBody>
      </p:sp>
    </p:spTree>
    <p:extLst>
      <p:ext uri="{BB962C8B-B14F-4D97-AF65-F5344CB8AC3E}">
        <p14:creationId xmlns:p14="http://schemas.microsoft.com/office/powerpoint/2010/main" val="1625331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أشكال الاستثمار الأجنبي المباشر.</a:t>
            </a:r>
            <a:br>
              <a:rPr lang="ar-IQ" dirty="0" smtClean="0"/>
            </a:br>
            <a:endParaRPr lang="ar-IQ" dirty="0"/>
          </a:p>
        </p:txBody>
      </p:sp>
      <p:sp>
        <p:nvSpPr>
          <p:cNvPr id="3" name="Content Placeholder 2"/>
          <p:cNvSpPr>
            <a:spLocks noGrp="1"/>
          </p:cNvSpPr>
          <p:nvPr>
            <p:ph idx="1"/>
          </p:nvPr>
        </p:nvSpPr>
        <p:spPr/>
        <p:txBody>
          <a:bodyPr>
            <a:normAutofit fontScale="85000" lnSpcReduction="10000"/>
          </a:bodyPr>
          <a:lstStyle/>
          <a:p>
            <a:pPr algn="r"/>
            <a:r>
              <a:rPr lang="ar-IQ" dirty="0" smtClean="0"/>
              <a:t>أ</a:t>
            </a:r>
            <a:r>
              <a:rPr lang="ar-IQ" b="1" dirty="0" smtClean="0"/>
              <a:t>ولا- أشكال الاستثمار الأجنبي المباشر حسب معيار هدف المستثمر</a:t>
            </a:r>
          </a:p>
          <a:p>
            <a:pPr algn="r"/>
            <a:r>
              <a:rPr lang="ar-IQ" dirty="0" smtClean="0"/>
              <a:t>1</a:t>
            </a:r>
            <a:r>
              <a:rPr lang="ar-IQ" b="1" dirty="0" smtClean="0"/>
              <a:t>- الاستثمار الباحث عن الثروات:</a:t>
            </a:r>
            <a:r>
              <a:rPr lang="ar-IQ" dirty="0" smtClean="0"/>
              <a:t> وهو ذلك النوع من الاستثمار الموجه لاستغلال الثروات الطبيعيةوالصناعات الإستخراجية، خاصة في الدول النامية ويسعى لاستغلال المزايا النسبية للدولة المضيفة لاسيما تلك الغنية بالموارد الطبيعية كالنفط والغازوالمنتجات الزراعية،فضلاعن الاستفادة من انخفاض تكلفة العمالة أووجودعمالة ماهرة ومدربة </a:t>
            </a:r>
          </a:p>
          <a:p>
            <a:pPr algn="r"/>
            <a:r>
              <a:rPr lang="ar-IQ" b="1" dirty="0" smtClean="0"/>
              <a:t>2- الاستثمار الباحث عن الأسواق</a:t>
            </a:r>
            <a:r>
              <a:rPr lang="ar-IQ" dirty="0" smtClean="0"/>
              <a:t>: يعد هذا النوع من أهم أنواع الاستثمارات الأجنبية التي سادت قطاع الصناعة في الستينات والسبعينات من القرن الماضي، أثناء تطبيق سياسة إحلال الواردات التي تتضمن عدة إجراءات حمائية لدعم الصناعات المحلية في مواجهة المنافسة الأجنبية، فيظهر هذا النوع من الاستثمار الأجنبي عوضا عن التصدير بسبب وجود القيود المفروضة على الوردات في الدولة المضيفة، ويتجه هذا النوع من الاستثمارإلى الدول ذات الأسواق كبيرة الحجم.</a:t>
            </a:r>
          </a:p>
          <a:p>
            <a:pPr algn="r"/>
            <a:r>
              <a:rPr lang="ar-IQ" b="1" dirty="0" smtClean="0"/>
              <a:t>3</a:t>
            </a:r>
            <a:r>
              <a:rPr lang="ar-IQ" dirty="0" smtClean="0"/>
              <a:t>- </a:t>
            </a:r>
            <a:r>
              <a:rPr lang="ar-IQ" b="1" dirty="0" smtClean="0"/>
              <a:t>الاستثمار الباحث عن الكفاءة</a:t>
            </a:r>
            <a:r>
              <a:rPr lang="ar-IQ" dirty="0" smtClean="0"/>
              <a:t>: يتم هذا النوع من الاستثمار عندما تقوم الشركات متعددة الجنسيات بتركيز جزء من أنشطتها في الدول المضيفة بهدف زيادة الربحية، فقد دفع ارتفاع مستويات الأجور في الدول الصناعية بعض هذه الشركات إلى الاستثمار في العديد من الدول النامية.</a:t>
            </a:r>
          </a:p>
        </p:txBody>
      </p:sp>
    </p:spTree>
    <p:extLst>
      <p:ext uri="{BB962C8B-B14F-4D97-AF65-F5344CB8AC3E}">
        <p14:creationId xmlns:p14="http://schemas.microsoft.com/office/powerpoint/2010/main" val="32798526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dirty="0"/>
              <a:t>مصادر الخطر في الاستثمار الأجنبي المحفظي</a:t>
            </a:r>
          </a:p>
        </p:txBody>
      </p:sp>
      <p:sp>
        <p:nvSpPr>
          <p:cNvPr id="3" name="Content Placeholder 2"/>
          <p:cNvSpPr>
            <a:spLocks noGrp="1"/>
          </p:cNvSpPr>
          <p:nvPr>
            <p:ph idx="1"/>
          </p:nvPr>
        </p:nvSpPr>
        <p:spPr/>
        <p:txBody>
          <a:bodyPr>
            <a:normAutofit fontScale="92500" lnSpcReduction="10000"/>
          </a:bodyPr>
          <a:lstStyle/>
          <a:p>
            <a:pPr algn="r"/>
            <a:r>
              <a:rPr lang="ar-IQ" dirty="0" smtClean="0"/>
              <a:t>الخطرهو </a:t>
            </a:r>
            <a:r>
              <a:rPr lang="ar-IQ" dirty="0"/>
              <a:t>إمكانية التعرض للخسارة </a:t>
            </a:r>
            <a:r>
              <a:rPr lang="ar-IQ" dirty="0" smtClean="0"/>
              <a:t>أوالضررأوعدم </a:t>
            </a:r>
            <a:r>
              <a:rPr lang="ar-IQ" dirty="0"/>
              <a:t>التأكد بشأن الانتظام في </a:t>
            </a:r>
            <a:r>
              <a:rPr lang="ar-IQ" dirty="0" smtClean="0"/>
              <a:t>الحصول على </a:t>
            </a:r>
            <a:r>
              <a:rPr lang="ar-IQ" dirty="0"/>
              <a:t>عائد استثمار </a:t>
            </a:r>
            <a:r>
              <a:rPr lang="ar-IQ" dirty="0" smtClean="0"/>
              <a:t>معين،وعدم </a:t>
            </a:r>
            <a:r>
              <a:rPr lang="ar-IQ" dirty="0"/>
              <a:t>التأكد </a:t>
            </a:r>
            <a:r>
              <a:rPr lang="ar-IQ" dirty="0" smtClean="0"/>
              <a:t>كذلك من </a:t>
            </a:r>
            <a:r>
              <a:rPr lang="ar-IQ" dirty="0"/>
              <a:t>مدى </a:t>
            </a:r>
            <a:r>
              <a:rPr lang="ar-IQ" dirty="0" smtClean="0"/>
              <a:t>كفاية عوائد الاستثمار </a:t>
            </a:r>
            <a:r>
              <a:rPr lang="ar-IQ" dirty="0"/>
              <a:t>لتغطية قيمة </a:t>
            </a:r>
            <a:r>
              <a:rPr lang="ar-IQ" dirty="0" smtClean="0"/>
              <a:t>الاستثمار المبدئي ،ويوجه الاستثمارفي </a:t>
            </a:r>
            <a:r>
              <a:rPr lang="ar-IQ" dirty="0"/>
              <a:t>سوق الأوراق المالية </a:t>
            </a:r>
            <a:r>
              <a:rPr lang="ar-IQ" dirty="0" smtClean="0"/>
              <a:t>نوعين من الخطر:الخطر </a:t>
            </a:r>
            <a:r>
              <a:rPr lang="ar-IQ" dirty="0"/>
              <a:t>النظامي والخطر غير </a:t>
            </a:r>
            <a:r>
              <a:rPr lang="ar-IQ" dirty="0" smtClean="0"/>
              <a:t>النظامي </a:t>
            </a:r>
          </a:p>
          <a:p>
            <a:pPr algn="r"/>
            <a:r>
              <a:rPr lang="ar-IQ" b="1" dirty="0" smtClean="0"/>
              <a:t>المخاطر </a:t>
            </a:r>
            <a:r>
              <a:rPr lang="ar-IQ" b="1" dirty="0"/>
              <a:t>النظامية </a:t>
            </a:r>
            <a:r>
              <a:rPr lang="ar-IQ" dirty="0"/>
              <a:t>وتسمى أيضا </a:t>
            </a:r>
            <a:r>
              <a:rPr lang="ar-IQ" dirty="0" smtClean="0"/>
              <a:t>بمخاطرالسوق </a:t>
            </a:r>
            <a:r>
              <a:rPr lang="ar-IQ" dirty="0"/>
              <a:t>غير القابلة للتنويع </a:t>
            </a:r>
            <a:r>
              <a:rPr lang="ar-IQ" dirty="0" smtClean="0"/>
              <a:t>والمخاطرالتي </a:t>
            </a:r>
            <a:r>
              <a:rPr lang="ar-IQ" dirty="0"/>
              <a:t>لا يمكن تجنبها، </a:t>
            </a:r>
            <a:r>
              <a:rPr lang="ar-IQ" dirty="0" smtClean="0"/>
              <a:t>وتعرف </a:t>
            </a:r>
            <a:r>
              <a:rPr lang="ar-IQ" dirty="0"/>
              <a:t>المخاطرة النظامية </a:t>
            </a:r>
            <a:r>
              <a:rPr lang="ar-IQ" dirty="0" smtClean="0"/>
              <a:t>ذلك </a:t>
            </a:r>
            <a:r>
              <a:rPr lang="ar-IQ" dirty="0"/>
              <a:t>الجزء من التغيرات الكلية في العائد التي تنتج من خلال العوامل المؤثرة على </a:t>
            </a:r>
            <a:r>
              <a:rPr lang="ar-IQ" dirty="0" smtClean="0"/>
              <a:t>أسعاركافة </a:t>
            </a:r>
            <a:r>
              <a:rPr lang="ar-IQ" dirty="0"/>
              <a:t>الأوراق المالية، لذا فهي تتجاوز إطار المحفظة المالية لتصل إلى إطار السوق، ومن ثم فمصدرها ظروف </a:t>
            </a:r>
            <a:r>
              <a:rPr lang="ar-IQ" dirty="0" smtClean="0"/>
              <a:t>عامة اقتصادية </a:t>
            </a:r>
            <a:r>
              <a:rPr lang="ar-IQ" dirty="0"/>
              <a:t>كالكساد أو ظروف سياسية مثلا، مما يصعب على المستثمر التخلص منها أو التحكم فيها، إلا أنه </a:t>
            </a:r>
            <a:r>
              <a:rPr lang="ar-IQ" dirty="0" smtClean="0"/>
              <a:t>من الممكن </a:t>
            </a:r>
            <a:r>
              <a:rPr lang="ar-IQ" dirty="0"/>
              <a:t>التقليل منها عن طريق التنويع الدولي، من خلال الاستثمار في أسواق عالمية أي اقتناء أوراق مالية </a:t>
            </a:r>
            <a:r>
              <a:rPr lang="ar-IQ" dirty="0" smtClean="0"/>
              <a:t>صادرة عن </a:t>
            </a:r>
            <a:r>
              <a:rPr lang="ar-IQ" dirty="0"/>
              <a:t>عدة دول وليس من سوق دولة معينة، هذا الأمر يتطلب من المستثمر أن يكون على دراية بظروف عدد كبير</a:t>
            </a:r>
          </a:p>
          <a:p>
            <a:pPr algn="r"/>
            <a:r>
              <a:rPr lang="ar-IQ" dirty="0"/>
              <a:t>من الأسواق المالية </a:t>
            </a:r>
            <a:r>
              <a:rPr lang="ar-IQ" dirty="0" smtClean="0"/>
              <a:t>الدولية</a:t>
            </a:r>
            <a:endParaRPr lang="ar-IQ" dirty="0"/>
          </a:p>
        </p:txBody>
      </p:sp>
    </p:spTree>
    <p:extLst>
      <p:ext uri="{BB962C8B-B14F-4D97-AF65-F5344CB8AC3E}">
        <p14:creationId xmlns:p14="http://schemas.microsoft.com/office/powerpoint/2010/main" val="29490093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lnSpcReduction="10000"/>
          </a:bodyPr>
          <a:lstStyle/>
          <a:p>
            <a:pPr algn="r"/>
            <a:r>
              <a:rPr lang="ar-IQ" dirty="0"/>
              <a:t>أما </a:t>
            </a:r>
            <a:r>
              <a:rPr lang="ar-IQ" b="1" dirty="0"/>
              <a:t>المخاطر غير </a:t>
            </a:r>
            <a:r>
              <a:rPr lang="ar-IQ" b="1" dirty="0" smtClean="0"/>
              <a:t>النظامية</a:t>
            </a:r>
          </a:p>
          <a:p>
            <a:pPr algn="r"/>
            <a:r>
              <a:rPr lang="ar-IQ" dirty="0" smtClean="0"/>
              <a:t>ذلك </a:t>
            </a:r>
            <a:r>
              <a:rPr lang="ar-IQ" dirty="0"/>
              <a:t>الجزء من المخاطر الكلية التي تكون فريدة وخاصة بشركة أو </a:t>
            </a:r>
            <a:r>
              <a:rPr lang="ar-IQ" dirty="0" smtClean="0"/>
              <a:t>بقطاع معين،وهذه المخاطر مستقلة </a:t>
            </a:r>
            <a:r>
              <a:rPr lang="ar-IQ" dirty="0"/>
              <a:t>عن محفظة السوق أي مرتبطة بتكوين محفظة أوراق مالية معينة. ويمكن </a:t>
            </a:r>
            <a:r>
              <a:rPr lang="ar-IQ" dirty="0" smtClean="0"/>
              <a:t>للمستثمرالتقليل </a:t>
            </a:r>
            <a:r>
              <a:rPr lang="ar-IQ" dirty="0"/>
              <a:t>من </a:t>
            </a:r>
            <a:r>
              <a:rPr lang="ar-IQ" dirty="0" smtClean="0"/>
              <a:t>المخاطرغير </a:t>
            </a:r>
            <a:r>
              <a:rPr lang="ar-IQ" dirty="0"/>
              <a:t>النظامية بتنويع محفظة الأوراق المالية الخاصة به تنويعا قطاعيا، </a:t>
            </a:r>
            <a:r>
              <a:rPr lang="ar-IQ" dirty="0" smtClean="0"/>
              <a:t>أوتنويعا </a:t>
            </a:r>
            <a:r>
              <a:rPr lang="ar-IQ" dirty="0"/>
              <a:t>في الأوراق </a:t>
            </a:r>
            <a:r>
              <a:rPr lang="ar-IQ" dirty="0" smtClean="0"/>
              <a:t>المالية المكونة </a:t>
            </a:r>
            <a:r>
              <a:rPr lang="ar-IQ" dirty="0"/>
              <a:t>للمحفظة المالية، بحيث يتم الاستثمار في أنواع مختلفة من الأوراق المالية الصادرة عن عدة </a:t>
            </a:r>
            <a:r>
              <a:rPr lang="ar-IQ" dirty="0" smtClean="0"/>
              <a:t>قطاعات،وفي نفس </a:t>
            </a:r>
            <a:r>
              <a:rPr lang="ar-IQ" dirty="0"/>
              <a:t>الوقت تنويع الأوراق داخل القطاع الواحد، وعدم الاقتصار على أوراق قطاع واحد أو شركة </a:t>
            </a:r>
            <a:r>
              <a:rPr lang="ar-IQ" dirty="0" smtClean="0"/>
              <a:t>واحدة ينتج </a:t>
            </a:r>
            <a:r>
              <a:rPr lang="ar-IQ" dirty="0"/>
              <a:t>الخطر من </a:t>
            </a:r>
            <a:r>
              <a:rPr lang="ar-IQ" dirty="0" smtClean="0"/>
              <a:t>الاستثمارالأجنبي </a:t>
            </a:r>
            <a:r>
              <a:rPr lang="ar-IQ" dirty="0"/>
              <a:t>المحفظي من نفس مصادر الخطر للاستثمار المحلي في محفظة الأوراق</a:t>
            </a:r>
          </a:p>
          <a:p>
            <a:pPr algn="r"/>
            <a:r>
              <a:rPr lang="ar-IQ" dirty="0"/>
              <a:t>المالية وهي (تقلبات أسعار الفائدة، التضخم، الرفع </a:t>
            </a:r>
            <a:r>
              <a:rPr lang="ar-IQ" dirty="0" smtClean="0"/>
              <a:t>المالي،الرفع </a:t>
            </a:r>
            <a:r>
              <a:rPr lang="ar-IQ" dirty="0"/>
              <a:t>التشغيلي، </a:t>
            </a:r>
            <a:r>
              <a:rPr lang="ar-IQ" dirty="0" smtClean="0"/>
              <a:t>خطرالإدارة</a:t>
            </a:r>
            <a:r>
              <a:rPr lang="ar-IQ" dirty="0"/>
              <a:t>، ضعف </a:t>
            </a:r>
            <a:r>
              <a:rPr lang="ar-IQ" dirty="0" smtClean="0"/>
              <a:t>السيولة) بالإضافة </a:t>
            </a:r>
            <a:r>
              <a:rPr lang="ar-IQ" dirty="0"/>
              <a:t>إلى مصادر أخرى للخطر خاصة بالاستثمار الأجنبي في الأوراق المالية </a:t>
            </a:r>
            <a:r>
              <a:rPr lang="ar-IQ" dirty="0" smtClean="0"/>
              <a:t>وهي:</a:t>
            </a:r>
            <a:endParaRPr lang="ar-IQ" dirty="0"/>
          </a:p>
        </p:txBody>
      </p:sp>
    </p:spTree>
    <p:extLst>
      <p:ext uri="{BB962C8B-B14F-4D97-AF65-F5344CB8AC3E}">
        <p14:creationId xmlns:p14="http://schemas.microsoft.com/office/powerpoint/2010/main" val="4133924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r"/>
            <a:r>
              <a:rPr lang="ar-IQ" b="1" dirty="0" smtClean="0"/>
              <a:t> 1- مخاطر </a:t>
            </a:r>
            <a:r>
              <a:rPr lang="ar-IQ" b="1" dirty="0"/>
              <a:t>سعر الصرف</a:t>
            </a:r>
            <a:r>
              <a:rPr lang="ar-IQ" dirty="0"/>
              <a:t>: ينتج هذا من عدم التأكد بشأن سعر صرف العملة الأجنبية، فالمستثمر </a:t>
            </a:r>
            <a:r>
              <a:rPr lang="ar-IQ" dirty="0" smtClean="0"/>
              <a:t>مجبرعلى تحويل </a:t>
            </a:r>
            <a:r>
              <a:rPr lang="ar-IQ" dirty="0"/>
              <a:t>العملة في كل عملية بيع أو شراء، فانخفاض سعر صرف العملة الأجنبية (عملة الدولة التي يتعامل </a:t>
            </a:r>
            <a:r>
              <a:rPr lang="ar-IQ" dirty="0" smtClean="0"/>
              <a:t>المستثمر. </a:t>
            </a:r>
            <a:r>
              <a:rPr lang="ar-IQ" dirty="0"/>
              <a:t>في أسواقها) يترتب عنه فقدان جزء من الأرباح إذا ما حولت للعملة المحلية، بل قد تتحول إلى </a:t>
            </a:r>
            <a:r>
              <a:rPr lang="ar-IQ" dirty="0" smtClean="0"/>
              <a:t>خسائر</a:t>
            </a:r>
            <a:endParaRPr lang="ar-IQ" dirty="0"/>
          </a:p>
          <a:p>
            <a:pPr algn="r"/>
            <a:r>
              <a:rPr lang="ar-IQ" b="1" dirty="0"/>
              <a:t>-2 مخاطر نقص المعلومات</a:t>
            </a:r>
            <a:r>
              <a:rPr lang="ar-IQ" dirty="0"/>
              <a:t>: عن الشركات المتداول أسهمها في الأسواق الأجنبية، وفي نفس الوقت </a:t>
            </a:r>
            <a:r>
              <a:rPr lang="ar-IQ" dirty="0" smtClean="0"/>
              <a:t>ارتفاع عمولات </a:t>
            </a:r>
            <a:r>
              <a:rPr lang="ar-IQ" dirty="0"/>
              <a:t>السمسرة.</a:t>
            </a:r>
          </a:p>
          <a:p>
            <a:pPr algn="r"/>
            <a:r>
              <a:rPr lang="ar-IQ" b="1" dirty="0"/>
              <a:t>3 - المخاطر السياسية</a:t>
            </a:r>
            <a:r>
              <a:rPr lang="ar-IQ" dirty="0"/>
              <a:t>: وهو ذلك الخطر الذي ينتج عن قيام الحكومة الأجنبية ونتيجة لظروف معينة </a:t>
            </a:r>
            <a:r>
              <a:rPr lang="ar-IQ" dirty="0" smtClean="0"/>
              <a:t>باتخاذ إجراءات غيرمعروفة </a:t>
            </a:r>
            <a:r>
              <a:rPr lang="ar-IQ" dirty="0"/>
              <a:t>سلفا، قد تؤدي إلى تراجع أرباح </a:t>
            </a:r>
            <a:r>
              <a:rPr lang="ar-IQ" dirty="0" smtClean="0"/>
              <a:t>المستثمرأو حتى تجميد أمواله.</a:t>
            </a:r>
            <a:endParaRPr lang="ar-IQ" dirty="0"/>
          </a:p>
        </p:txBody>
      </p:sp>
    </p:spTree>
    <p:extLst>
      <p:ext uri="{BB962C8B-B14F-4D97-AF65-F5344CB8AC3E}">
        <p14:creationId xmlns:p14="http://schemas.microsoft.com/office/powerpoint/2010/main" val="1340497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fontScale="25000" lnSpcReduction="20000"/>
          </a:bodyPr>
          <a:lstStyle/>
          <a:p>
            <a:pPr algn="r"/>
            <a:r>
              <a:rPr lang="ar-IQ" sz="6000" b="1" dirty="0" smtClean="0"/>
              <a:t>ثانيا- أشكال الاستثمار الأجنبي المباشر حسب معيار مجال الاستثما</a:t>
            </a:r>
            <a:r>
              <a:rPr lang="ar-IQ" b="1" dirty="0" smtClean="0"/>
              <a:t>ر</a:t>
            </a:r>
          </a:p>
          <a:p>
            <a:pPr algn="r"/>
            <a:r>
              <a:rPr lang="ar-IQ" sz="9600" b="1" dirty="0" smtClean="0"/>
              <a:t>1-</a:t>
            </a:r>
            <a:r>
              <a:rPr lang="ar-IQ" sz="7400" b="1" dirty="0" smtClean="0"/>
              <a:t> الاستثمار </a:t>
            </a:r>
            <a:r>
              <a:rPr lang="ar-IQ" sz="9600" b="1" dirty="0" smtClean="0"/>
              <a:t>الأفقي</a:t>
            </a:r>
            <a:r>
              <a:rPr lang="ar-IQ" sz="9600" dirty="0" smtClean="0"/>
              <a:t>:يهدف هذا النوع من الاستثمار إلى التوسع الاستثماري في الدول المتلقية بغرض إنتاج السلع نفسها أوسلع مشابهة للسلع المنتجة محليا، ويجلب هذا النوع من الاستثمار الخبرة والتكنولوجيا وتجهيزالدولة المضيفة بالقدرات الإنتاجية والتسويقية والإدارية وتوزيع المنتج.</a:t>
            </a:r>
            <a:endParaRPr lang="ar-IQ" sz="9600" dirty="0"/>
          </a:p>
          <a:p>
            <a:pPr algn="r"/>
            <a:endParaRPr lang="ar-IQ" sz="9600" dirty="0" smtClean="0"/>
          </a:p>
          <a:p>
            <a:pPr algn="r"/>
            <a:r>
              <a:rPr lang="ar-IQ" sz="9600" b="1" dirty="0" smtClean="0"/>
              <a:t>2-الاستثمار العمودي</a:t>
            </a:r>
            <a:r>
              <a:rPr lang="ar-IQ" sz="9600" dirty="0" smtClean="0"/>
              <a:t>: يهدف هذا النوع من الاستثمار إلى إنتاج المواد الخام أو السلع الوسيطة في الخارج</a:t>
            </a:r>
          </a:p>
          <a:p>
            <a:pPr algn="r"/>
            <a:r>
              <a:rPr lang="ar-IQ" sz="9600" dirty="0" smtClean="0"/>
              <a:t>لإدخالها في إنتاج المنتجات النهائية. إذ تستعمل في عملية الإنتاج المحلية ويطلق عليه الاستثمار العمودي الخلفي وعندما تقوم الشركة بالإنتاج وتسويق منتجاتها تكون أقرب إلى المستهلك النهائي فيطلق عليه الاستثمار العمودي الأمامي، إذ تقوم الحكومة بوضع سياسات استثمار محكومة بدخول كميات كبيرة من رأسمال الأجنبي، فضلا عن اهتمامه بالتصدير وهو شرط للدخول إلى الدولة المضيفة، إذا يمكن القول أن الاستثمارات العمودية تقدم أثرتكاملي على الاقتصاد مما يخلق روابط خلفية وأمامية</a:t>
            </a:r>
          </a:p>
          <a:p>
            <a:pPr algn="r"/>
            <a:r>
              <a:rPr lang="ar-IQ" sz="9600" b="1" dirty="0" smtClean="0"/>
              <a:t>3-</a:t>
            </a:r>
            <a:r>
              <a:rPr lang="ar-IQ" sz="9600" dirty="0" smtClean="0"/>
              <a:t> </a:t>
            </a:r>
            <a:r>
              <a:rPr lang="ar-IQ" sz="9600" b="1" dirty="0" smtClean="0"/>
              <a:t>الاستثمار المختلط</a:t>
            </a:r>
            <a:r>
              <a:rPr lang="ar-IQ" sz="9600" dirty="0" smtClean="0"/>
              <a:t>: هو الذي يشمل النوعين معا</a:t>
            </a:r>
            <a:endParaRPr lang="ar-IQ" sz="9600" dirty="0"/>
          </a:p>
        </p:txBody>
      </p:sp>
    </p:spTree>
    <p:extLst>
      <p:ext uri="{BB962C8B-B14F-4D97-AF65-F5344CB8AC3E}">
        <p14:creationId xmlns:p14="http://schemas.microsoft.com/office/powerpoint/2010/main" val="3211091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r"/>
            <a:r>
              <a:rPr lang="ar-IQ" b="1" dirty="0" smtClean="0"/>
              <a:t>ثالثا- أشكال الاستثمار الأجنبي حسب معيار الملكية</a:t>
            </a:r>
            <a:r>
              <a:rPr lang="ar-IQ" dirty="0" smtClean="0"/>
              <a:t>:</a:t>
            </a:r>
          </a:p>
          <a:p>
            <a:pPr algn="r"/>
            <a:r>
              <a:rPr lang="ar-IQ" dirty="0" smtClean="0"/>
              <a:t>1</a:t>
            </a:r>
            <a:r>
              <a:rPr lang="ar-IQ" b="1" dirty="0" smtClean="0"/>
              <a:t>-الاستثمار المشترك</a:t>
            </a:r>
            <a:r>
              <a:rPr lang="ar-IQ" dirty="0" smtClean="0"/>
              <a:t>: وهو عبارة عن شركات يؤسسها ويملكها بصورة مشتركة مستثمرون أجانب مع شركاء محليين،وقد يكون الطرف الوطني من القطاع العام أو الخاص أوالاثنين معاً وفي هذا النوع يكون الطرف الأجنبي أحد الشركات المتعددة الجنسية والتي تمتلك مزايا لايمتلكها الطرف الوطني أوالمحلي ومن أهم هذه المزايا الخبرة الفنية والتكنولوجيا الحديثة،والمشاركة لا تقتصرعلى رأس المال بل تمتد إلى الإدارة والخبرة وبراءة الاختراع أوالعلامات التجارية. فقد تكون حصة المستثمرالأجنبي خبرة فنية ومعرفة تكنولوجية وليست حصة من رأس المال، وقد تكون الحصة عن طريق تقديم معلومات أومعرفة تسويقية أوعملية تقييم للسوق، وفي ظل هذه الظروف يكون لكل طرف من أطراف العملية الاستثمارية حق المشاركة في إدارة المشروع</a:t>
            </a:r>
          </a:p>
        </p:txBody>
      </p:sp>
    </p:spTree>
    <p:extLst>
      <p:ext uri="{BB962C8B-B14F-4D97-AF65-F5344CB8AC3E}">
        <p14:creationId xmlns:p14="http://schemas.microsoft.com/office/powerpoint/2010/main" val="2852102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a:bodyPr>
          <a:lstStyle/>
          <a:p>
            <a:pPr algn="r"/>
            <a:r>
              <a:rPr lang="ar-IQ" dirty="0" smtClean="0"/>
              <a:t>2</a:t>
            </a:r>
            <a:r>
              <a:rPr lang="ar-IQ" b="1" dirty="0" smtClean="0"/>
              <a:t>- الاستثمار المملوك بالكامل للمستثمر الأجنبي:</a:t>
            </a:r>
            <a:r>
              <a:rPr lang="ar-IQ" dirty="0" smtClean="0"/>
              <a:t> وهي أكثر الأنواع تفضيلا لدى الشركات متعددة الجنسيات،حيث تقوم باستثمارجزء من رأس مالها في دولة أخرى من خلال مشروعات إنتاجية أو خدميةمملوكة لها بالكامل، وهي المسؤولة عن العمليات الإدارية والإنتاجية والتسويقية وتكون هنا درجة المخاطرة عاليةنسبيا مقارنة بالاستثمار المشترك، وتستطيع الشركات الدولية امتلاك مشاريع استثمارية في البلد المضيف عن طريق شراء شركة محلية قائمة بتجهيزاتهاواستخدام العمالة الموجودة فيها أو عن طريق قيام الشركة الدولية بإنشاء شركة جديدة (كإنشاء فروع للإنتاج أو التسويق كما هو شائع) في البلد المضيف</a:t>
            </a:r>
            <a:endParaRPr lang="ar-IQ" dirty="0"/>
          </a:p>
        </p:txBody>
      </p:sp>
    </p:spTree>
    <p:extLst>
      <p:ext uri="{BB962C8B-B14F-4D97-AF65-F5344CB8AC3E}">
        <p14:creationId xmlns:p14="http://schemas.microsoft.com/office/powerpoint/2010/main" val="711715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r"/>
            <a:r>
              <a:rPr lang="ar-IQ" dirty="0" smtClean="0"/>
              <a:t>3</a:t>
            </a:r>
            <a:r>
              <a:rPr lang="ar-IQ" b="1" dirty="0" smtClean="0"/>
              <a:t>-الاستثمار في مشاريع البنية التحتية المحولة</a:t>
            </a:r>
            <a:r>
              <a:rPr lang="ar-IQ" dirty="0" smtClean="0"/>
              <a:t>: وهو ما يعرف بالاستثمار الأجنبي المباشر في شكل عقودامتياز لمدة تتراوح بين 20 و 50 عاما ويوجه هذا الشكل إلى مشاريع البنية الأساسية، مثل بناء محطات الكهرباءأوالمطارات أو الطرق ثم استغلالها لمدة متفق عليها على أن يعود الاستثمارفي نهاية عقد الامتياز إلى الدولةالمضيفة يعرف بعقود البناء والتشغيل والتحويل وهذا النوع مفيد للطرفين, حيث ان الدولة تستفيد من التمويلات التي تتوافر عليها الشركات متعددة الجنسيات في بناء مشروعات البنية الأساسية والتي</a:t>
            </a:r>
          </a:p>
          <a:p>
            <a:pPr algn="r"/>
            <a:r>
              <a:rPr lang="ar-IQ" dirty="0" smtClean="0"/>
              <a:t>ستستفيد منها في المستقبل عند انتقال ملكيتها إليها، وفي الجانب المقابل يرى المستثمر الأجنبي أن تلك المشروعات ذات جدوى اقتصادية وتعود عليه بعائد اقتصادي خلال فترة الامتياز.</a:t>
            </a:r>
            <a:endParaRPr lang="ar-IQ" dirty="0"/>
          </a:p>
        </p:txBody>
      </p:sp>
    </p:spTree>
    <p:extLst>
      <p:ext uri="{BB962C8B-B14F-4D97-AF65-F5344CB8AC3E}">
        <p14:creationId xmlns:p14="http://schemas.microsoft.com/office/powerpoint/2010/main" val="1997758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8980"/>
            <a:ext cx="10515600" cy="1325563"/>
          </a:xfrm>
        </p:spPr>
        <p:txBody>
          <a:bodyPr/>
          <a:lstStyle/>
          <a:p>
            <a:pPr algn="r"/>
            <a:r>
              <a:rPr lang="ar-IQ" dirty="0" smtClean="0"/>
              <a:t>النظريات المفسرة للاستثمار الأجنبي المباشر.</a:t>
            </a:r>
            <a:endParaRPr lang="ar-IQ" dirty="0"/>
          </a:p>
        </p:txBody>
      </p:sp>
      <p:sp>
        <p:nvSpPr>
          <p:cNvPr id="3" name="Content Placeholder 2"/>
          <p:cNvSpPr>
            <a:spLocks noGrp="1"/>
          </p:cNvSpPr>
          <p:nvPr>
            <p:ph idx="1"/>
          </p:nvPr>
        </p:nvSpPr>
        <p:spPr/>
        <p:txBody>
          <a:bodyPr>
            <a:normAutofit fontScale="77500" lnSpcReduction="20000"/>
          </a:bodyPr>
          <a:lstStyle/>
          <a:p>
            <a:pPr algn="r"/>
            <a:r>
              <a:rPr lang="ar-IQ" dirty="0" smtClean="0"/>
              <a:t>أولا- نظرية عدم كمال السوق:</a:t>
            </a:r>
          </a:p>
          <a:p>
            <a:pPr algn="r"/>
            <a:r>
              <a:rPr lang="ar-IQ" dirty="0" smtClean="0"/>
              <a:t>سنة 1960 ، فكرة الميزة الاحتكارية للشركات متعددة الجنسيات، نتيجة "</a:t>
            </a:r>
            <a:r>
              <a:rPr lang="en-US" dirty="0" err="1" smtClean="0"/>
              <a:t>Hymer</a:t>
            </a:r>
            <a:r>
              <a:rPr lang="en-US" dirty="0" smtClean="0"/>
              <a:t> </a:t>
            </a:r>
            <a:r>
              <a:rPr lang="ar-IQ" dirty="0" smtClean="0"/>
              <a:t>قدم "هيمر</a:t>
            </a:r>
          </a:p>
          <a:p>
            <a:pPr algn="r"/>
            <a:r>
              <a:rPr lang="ar-IQ" dirty="0" smtClean="0"/>
              <a:t>لامتلاكها إمكانيات تكنولوجية أو إنتاجية أو مالية أو إدارية، والتي لا تتوفر لدى الشركات الوطنية في البلدان</a:t>
            </a:r>
          </a:p>
          <a:p>
            <a:pPr algn="r"/>
            <a:r>
              <a:rPr lang="ar-IQ" dirty="0" smtClean="0"/>
              <a:t>المضيفة، وبالتالي عدم كمال السوق أي غياب المنافسة الكاملة، وبالتالي فإن قيام الاستثمارات الأجنبية المباشرة</a:t>
            </a:r>
          </a:p>
          <a:p>
            <a:pPr algn="r"/>
            <a:r>
              <a:rPr lang="ar-IQ" dirty="0" smtClean="0"/>
              <a:t>يتوقف على توفر شرطين:</a:t>
            </a:r>
          </a:p>
          <a:p>
            <a:pPr algn="r"/>
            <a:r>
              <a:rPr lang="ar-IQ" dirty="0" smtClean="0"/>
              <a:t>- أن يمتلك المستثمر الأجنبي ميزة نسبية عن المستثمر المحلي في البلد المضيف.</a:t>
            </a:r>
          </a:p>
          <a:p>
            <a:pPr algn="r"/>
            <a:r>
              <a:rPr lang="ar-IQ" dirty="0" smtClean="0"/>
              <a:t>- أن المنافع الناتجة عن الاستثمار الأجنبي يفوق أي منافع من الاستثمار في بدائل أخرى كالاستثمار في الداخل،</a:t>
            </a:r>
          </a:p>
          <a:p>
            <a:pPr algn="r"/>
            <a:r>
              <a:rPr lang="ar-IQ" dirty="0" smtClean="0"/>
              <a:t>أو التصدير أو منح التراخيص.</a:t>
            </a:r>
          </a:p>
          <a:p>
            <a:pPr algn="r"/>
            <a:r>
              <a:rPr lang="ar-IQ" dirty="0" smtClean="0"/>
              <a:t>بناءا على هذه النظرية فإن حدوث الاستثمار الأجنبي المباشر ناتج عن: </a:t>
            </a:r>
          </a:p>
          <a:p>
            <a:pPr algn="r"/>
            <a:r>
              <a:rPr lang="ar-IQ" dirty="0" smtClean="0"/>
              <a:t>- هروب من المنافسة الكاملة في الأسواق الوطنية بالدول المصدرة للاستثمار والبحث عن تعظيم أكبر للأرباح.</a:t>
            </a:r>
          </a:p>
          <a:p>
            <a:pPr algn="r"/>
            <a:r>
              <a:rPr lang="ar-IQ" dirty="0" smtClean="0"/>
              <a:t>- ويدعم هذا الهروب توافر مزايا متنوعة (تكنولوجية إدارية، تسويقية....) لدى المستثمر الأجنبي.</a:t>
            </a:r>
            <a:endParaRPr lang="ar-IQ" dirty="0"/>
          </a:p>
        </p:txBody>
      </p:sp>
    </p:spTree>
    <p:extLst>
      <p:ext uri="{BB962C8B-B14F-4D97-AF65-F5344CB8AC3E}">
        <p14:creationId xmlns:p14="http://schemas.microsoft.com/office/powerpoint/2010/main" val="3198493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62500" lnSpcReduction="20000"/>
          </a:bodyPr>
          <a:lstStyle/>
          <a:p>
            <a:pPr algn="r"/>
            <a:r>
              <a:rPr lang="ar-IQ" sz="4400" b="1" dirty="0" smtClean="0"/>
              <a:t>ثانيا- نظرية دورة حياة المنتج</a:t>
            </a:r>
            <a:r>
              <a:rPr lang="ar-IQ" dirty="0" smtClean="0"/>
              <a:t>:</a:t>
            </a:r>
            <a:endParaRPr lang="ar-IQ" sz="4400" dirty="0" smtClean="0"/>
          </a:p>
          <a:p>
            <a:pPr algn="r"/>
            <a:r>
              <a:rPr lang="ar-IQ" sz="4400" dirty="0" smtClean="0"/>
              <a:t>سنة 1966 نموذج دورة حياة المنتج، والذي تأسس بشكل "</a:t>
            </a:r>
            <a:r>
              <a:rPr lang="en-US" sz="4400" dirty="0" smtClean="0"/>
              <a:t>Raymond Vernon </a:t>
            </a:r>
            <a:r>
              <a:rPr lang="ar-IQ" sz="4400" dirty="0" smtClean="0"/>
              <a:t>قدم "ريموند فرنون</a:t>
            </a:r>
          </a:p>
          <a:p>
            <a:pPr algn="r"/>
            <a:r>
              <a:rPr lang="ar-IQ" sz="4400" dirty="0" smtClean="0"/>
              <a:t>رئيسي على نظريات الفجوة التكنولوجية للتجارة الدولية حيث تلعب الاختلافات التكنولوجية بين الدول دورا هاما في قيام كل من التجارة الدولية والاستثمار الأجنبي المباشر، ولقد افترضت النظرية أن الميزة النسبية التي تتمتع بها إحدى الدول في إنتاج سلع معينة يمكن أن تنتقل من دولة لأخرى بمضي الزمن وذلك نظرا لأن المنتجات تمربدورة حياة. ترى هذه النظرية أن كلَّ منتج له دورة حياة، وتنقسم إلى ثلاث مراحل:</a:t>
            </a:r>
          </a:p>
          <a:p>
            <a:pPr algn="r"/>
            <a:r>
              <a:rPr lang="ar-IQ" sz="4400" dirty="0" smtClean="0"/>
              <a:t>المرحلة الاولى :اكتشاف منتج جديد، وفيها تتمتَّع الشركات المنُتجِة بميزة احتكارية,</a:t>
            </a:r>
          </a:p>
          <a:p>
            <a:pPr algn="r"/>
            <a:r>
              <a:rPr lang="ar-IQ" sz="4400" dirty="0" smtClean="0"/>
              <a:t>المرحلة الثانية :تكنولوجيا المنتج شائعة نسبيا حيث يزَداد عدد المتُنافسِين القاِدرين على الإنتاج، وفي هذه المرحلة تبحث الشركات عن أمكِنةَ جديدة لتخَفيض تكلفة إنتاج هذا المنتج بالاقتِراب من أسواق التصديرلاختصِار تكلفة النقل وتخفيض تكاليف العمل.</a:t>
            </a:r>
          </a:p>
        </p:txBody>
      </p:sp>
    </p:spTree>
    <p:extLst>
      <p:ext uri="{BB962C8B-B14F-4D97-AF65-F5344CB8AC3E}">
        <p14:creationId xmlns:p14="http://schemas.microsoft.com/office/powerpoint/2010/main" val="3158302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TotalTime>
  <Words>3973</Words>
  <Application>Microsoft Office PowerPoint</Application>
  <PresentationFormat>Custom</PresentationFormat>
  <Paragraphs>137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الاستثمار الأجنبي المباشر</vt:lpstr>
      <vt:lpstr>PowerPoint Presentation</vt:lpstr>
      <vt:lpstr>أشكال الاستثمار الأجنبي المباشر. </vt:lpstr>
      <vt:lpstr>PowerPoint Presentation</vt:lpstr>
      <vt:lpstr>PowerPoint Presentation</vt:lpstr>
      <vt:lpstr>PowerPoint Presentation</vt:lpstr>
      <vt:lpstr>PowerPoint Presentation</vt:lpstr>
      <vt:lpstr>النظريات المفسرة للاستثمار الأجنبي المباشر.</vt:lpstr>
      <vt:lpstr>PowerPoint Presentation</vt:lpstr>
      <vt:lpstr>PowerPoint Presentation</vt:lpstr>
      <vt:lpstr>PowerPoint Presentation</vt:lpstr>
      <vt:lpstr>PowerPoint Presentation</vt:lpstr>
      <vt:lpstr>PowerPoint Presentation</vt:lpstr>
      <vt:lpstr>PowerPoint Presentation</vt:lpstr>
      <vt:lpstr>خامسا - نظريات أخرى: </vt:lpstr>
      <vt:lpstr>PowerPoint Presentation</vt:lpstr>
      <vt:lpstr>PowerPoint Presentation</vt:lpstr>
      <vt:lpstr>الاستثمار الأجنبي المحفظي</vt:lpstr>
      <vt:lpstr>أشكال الاستثمار الأجنبي المحفظي: </vt:lpstr>
      <vt:lpstr>PowerPoint Presentation</vt:lpstr>
      <vt:lpstr>PowerPoint Presentation</vt:lpstr>
      <vt:lpstr>PowerPoint Presentation</vt:lpstr>
      <vt:lpstr>PowerPoint Presentation</vt:lpstr>
      <vt:lpstr>مقارنة بين الاستثمار الأجنبي المباشر والاستثمار الأجنبي المحفظي  </vt:lpstr>
      <vt:lpstr>نظرية محفظة الأوراق المالية الدولية ومحددات الاستثمار المحفظي</vt:lpstr>
      <vt:lpstr>أولا- مصادر العائد من الاستثمار الأجنبي المحفظي</vt:lpstr>
      <vt:lpstr>1- اختلاف معدل الفائدة: </vt:lpstr>
      <vt:lpstr>PowerPoint Presentation</vt:lpstr>
      <vt:lpstr>PowerPoint Presentation</vt:lpstr>
      <vt:lpstr>مصادر الخطر في الاستثمار الأجنبي المحفظي</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 Computer</dc:creator>
  <cp:lastModifiedBy>DR.Ahmed Saker</cp:lastModifiedBy>
  <cp:revision>145</cp:revision>
  <dcterms:created xsi:type="dcterms:W3CDTF">2021-03-23T11:30:48Z</dcterms:created>
  <dcterms:modified xsi:type="dcterms:W3CDTF">2021-04-05T21:11:47Z</dcterms:modified>
</cp:coreProperties>
</file>