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9"/>
  </p:notesMasterIdLst>
  <p:sldIdLst>
    <p:sldId id="256" r:id="rId2"/>
    <p:sldId id="289" r:id="rId3"/>
    <p:sldId id="257" r:id="rId4"/>
    <p:sldId id="268" r:id="rId5"/>
    <p:sldId id="269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811A4-71A9-47ED-AD0F-EA65E5D4432C}" type="datetimeFigureOut">
              <a:rPr lang="en-US" smtClean="0"/>
              <a:t>23/07/2024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D7BF4-4A42-4EC1-9F98-B432E738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0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2F78-EFE7-411A-8DF4-B84C76FE958D}" type="datetime1">
              <a:rPr lang="en-US" smtClean="0"/>
              <a:t>23/07/2024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F988-2345-4C2B-AE60-48A9A096B77C}" type="datetime1">
              <a:rPr lang="en-US" smtClean="0"/>
              <a:t>23/07/2024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2EFD-0925-4E68-B81C-C02600A3A4C1}" type="datetime1">
              <a:rPr lang="en-US" smtClean="0"/>
              <a:t>23/07/2024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1E7F-A80F-4B02-B5D9-DED5E496D921}" type="datetime1">
              <a:rPr lang="en-US" smtClean="0"/>
              <a:t>23/07/2024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7A4E9-353F-483E-82CE-5D5E3BD5DE50}" type="datetime1">
              <a:rPr lang="en-US" smtClean="0"/>
              <a:t>23/07/2024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CC4-6D5F-4D1B-8A7F-1A61DB534D21}" type="datetime1">
              <a:rPr lang="en-US" smtClean="0"/>
              <a:t>23/07/2024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CAA5-B4BB-4718-9BD6-6834BC03FC77}" type="datetime1">
              <a:rPr lang="en-US" smtClean="0"/>
              <a:t>23/07/2024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1EC6-995A-4B05-875B-8C9526B9860C}" type="datetime1">
              <a:rPr lang="en-US" smtClean="0"/>
              <a:t>23/07/2024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1FC2-F9E7-4C2F-8783-5BE31444EB76}" type="datetime1">
              <a:rPr lang="en-US" smtClean="0"/>
              <a:t>23/07/2024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B501-B999-4A76-BBF1-E35CD94ACE51}" type="datetime1">
              <a:rPr lang="en-US" smtClean="0"/>
              <a:t>23/07/2024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FE33-C4DA-4C3F-8C0E-26C7491B4CCE}" type="datetime1">
              <a:rPr lang="en-US" smtClean="0"/>
              <a:t>23/07/2024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A6ABE7-1813-4DA4-A333-49495E09A259}" type="datetime1">
              <a:rPr lang="en-US" smtClean="0"/>
              <a:t>23/07/2024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4DDC61-74A6-4AA0-BC05-D50EC14C877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yubsalih1987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763000" cy="4572000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36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ستراتيجية</a:t>
            </a:r>
            <a:r>
              <a:rPr lang="ar-SA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الحجاج في تفسير</a:t>
            </a:r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ar-SA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روح المعاني في تفسير القر</a:t>
            </a:r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آ</a:t>
            </a:r>
            <a:r>
              <a:rPr lang="ar-SA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 العظيم والسبع المثاني للآلوسي (ت1270ه)</a:t>
            </a:r>
          </a:p>
          <a:p>
            <a:pPr algn="ctr"/>
            <a:r>
              <a:rPr lang="ar-SA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 دراسة في المستوى الحجاجي )</a:t>
            </a:r>
          </a:p>
          <a:p>
            <a:pPr algn="ctr"/>
            <a:endParaRPr lang="ar-SA" sz="3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المشرفة/ </a:t>
            </a:r>
            <a:r>
              <a:rPr lang="ar-IQ" sz="36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أ.د.كوليزار</a:t>
            </a:r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3600" b="1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كاكل</a:t>
            </a:r>
            <a:r>
              <a:rPr lang="ar-IQ" sz="36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عزيز</a:t>
            </a:r>
          </a:p>
          <a:p>
            <a:endParaRPr lang="ar-IQ" sz="3600" dirty="0"/>
          </a:p>
          <a:p>
            <a:pPr algn="ctr" rtl="1"/>
            <a:endParaRPr lang="ar-IQ" sz="3600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 </a:t>
            </a:r>
            <a:endParaRPr lang="ar-IQ" sz="36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838" y="-103239"/>
            <a:ext cx="8763000" cy="1828800"/>
          </a:xfrm>
        </p:spPr>
        <p:txBody>
          <a:bodyPr/>
          <a:lstStyle/>
          <a:p>
            <a:pPr algn="r" rtl="1"/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حكومة إقليم كردستان العراق</a:t>
            </a:r>
          </a:p>
          <a:p>
            <a:pPr algn="r" rtl="1"/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 </a:t>
            </a:r>
          </a:p>
          <a:p>
            <a:pPr algn="r" rtl="1"/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جامعة صلاح الدين </a:t>
            </a:r>
            <a:endParaRPr lang="ar-SA" sz="18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كلية ال</a:t>
            </a:r>
            <a:r>
              <a:rPr lang="ar-SA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لغات</a:t>
            </a:r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SA" sz="18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IQ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قسم اللغة العربية </a:t>
            </a:r>
            <a:r>
              <a:rPr lang="ar-SA" sz="1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/دكتوراه</a:t>
            </a:r>
            <a:endParaRPr lang="ar-IQ" sz="18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C:\Users\VERTEX\Pictures\ص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676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81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1143000"/>
          </a:xfrm>
        </p:spPr>
        <p:txBody>
          <a:bodyPr/>
          <a:lstStyle/>
          <a:p>
            <a:pPr algn="ctr" rtl="1"/>
            <a:r>
              <a:rPr lang="ar-SA" dirty="0"/>
              <a:t>العنوان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1447800"/>
            <a:ext cx="8997696" cy="5334000"/>
          </a:xfrm>
        </p:spPr>
        <p:txBody>
          <a:bodyPr>
            <a:normAutofit fontScale="92500" lnSpcReduction="10000"/>
          </a:bodyPr>
          <a:lstStyle/>
          <a:p>
            <a:pPr marL="82296" indent="0" algn="r" rtl="1">
              <a:buNone/>
            </a:pPr>
            <a:r>
              <a:rPr lang="ar-IQ" dirty="0"/>
              <a:t> يبحثُ هذا العنوان في مستوى حديثٍ من المستويات اللسانية وهو المستوى الحجاجي ومجال تطبيقه تفسير مهمّ من التفاسير القرآنية وهو تفسير : ( تفسير روح المعاني  في تفسير القران العظيم والسبع المثاني للألوسي )</a:t>
            </a:r>
            <a:r>
              <a:rPr lang="ar-IQ" b="0" i="0" dirty="0">
                <a:solidFill>
                  <a:srgbClr val="1F1F1F"/>
                </a:solidFill>
                <a:effectLst/>
                <a:latin typeface="Helvetica Neue"/>
              </a:rPr>
              <a:t> لمحمود شهاب الدين أبو الثناء الحسيني </a:t>
            </a:r>
            <a:r>
              <a:rPr lang="ar-IQ" b="0" i="0" dirty="0" err="1">
                <a:solidFill>
                  <a:srgbClr val="1F1F1F"/>
                </a:solidFill>
                <a:effectLst/>
                <a:latin typeface="Helvetica Neue"/>
              </a:rPr>
              <a:t>الآلوسي</a:t>
            </a:r>
            <a:r>
              <a:rPr lang="ar-IQ" b="0" i="0" dirty="0">
                <a:solidFill>
                  <a:srgbClr val="1F1F1F"/>
                </a:solidFill>
                <a:effectLst/>
                <a:latin typeface="Helvetica Neue"/>
              </a:rPr>
              <a:t> (1217-1270 هـ)، </a:t>
            </a:r>
            <a:r>
              <a:rPr lang="ar-IQ" b="0" i="0" dirty="0">
                <a:solidFill>
                  <a:srgbClr val="040C28"/>
                </a:solidFill>
                <a:effectLst/>
                <a:latin typeface="Helvetica Neue"/>
              </a:rPr>
              <a:t>مفسِّر، ومحدِّث، وفقيه، وأديب، وشاعر يرجع نسبه الى جزيرة </a:t>
            </a:r>
            <a:r>
              <a:rPr lang="ar-IQ" b="0" i="0" dirty="0" err="1">
                <a:solidFill>
                  <a:srgbClr val="040C28"/>
                </a:solidFill>
                <a:effectLst/>
                <a:latin typeface="Helvetica Neue"/>
              </a:rPr>
              <a:t>آلوس</a:t>
            </a:r>
            <a:r>
              <a:rPr lang="ar-IQ" b="0" i="0" dirty="0">
                <a:solidFill>
                  <a:srgbClr val="040C28"/>
                </a:solidFill>
                <a:effectLst/>
                <a:latin typeface="Helvetica Neue"/>
              </a:rPr>
              <a:t> وسط الفرات في محافظة الأنبار</a:t>
            </a:r>
          </a:p>
          <a:p>
            <a:pPr marL="82296" indent="0" algn="r" rtl="1">
              <a:buNone/>
            </a:pPr>
            <a:r>
              <a:rPr lang="ar-IQ" dirty="0">
                <a:solidFill>
                  <a:srgbClr val="474747"/>
                </a:solidFill>
                <a:latin typeface="Helvetica Neue"/>
              </a:rPr>
              <a:t> وهناك رأيان في المقصود من </a:t>
            </a:r>
            <a:r>
              <a:rPr lang="ar-IQ" b="0" i="0" dirty="0">
                <a:solidFill>
                  <a:srgbClr val="474747"/>
                </a:solidFill>
                <a:effectLst/>
                <a:latin typeface="Helvetica Neue"/>
              </a:rPr>
              <a:t> السبع :-</a:t>
            </a:r>
          </a:p>
          <a:p>
            <a:pPr marL="82296" indent="0" algn="r" rtl="1">
              <a:buNone/>
            </a:pPr>
            <a:r>
              <a:rPr lang="ar-IQ" dirty="0">
                <a:solidFill>
                  <a:srgbClr val="474747"/>
                </a:solidFill>
                <a:latin typeface="Helvetica Neue"/>
              </a:rPr>
              <a:t>1/ </a:t>
            </a:r>
            <a:r>
              <a:rPr lang="ar-IQ" b="0" i="0" dirty="0">
                <a:solidFill>
                  <a:srgbClr val="474747"/>
                </a:solidFill>
                <a:effectLst/>
                <a:latin typeface="Helvetica Neue"/>
              </a:rPr>
              <a:t>هي السور السبع الطوال: </a:t>
            </a:r>
            <a:r>
              <a:rPr lang="ar-IQ" b="0" i="0" dirty="0">
                <a:solidFill>
                  <a:srgbClr val="040C28"/>
                </a:solidFill>
                <a:effectLst/>
                <a:latin typeface="Helvetica Neue"/>
              </a:rPr>
              <a:t>البقرة، وآل عمران، والنساء، والمائدة، والأنعام، والأعراف، ويونس، أو الأنفال والتوبة</a:t>
            </a:r>
            <a:r>
              <a:rPr lang="ar-IQ" b="0" i="0" dirty="0">
                <a:solidFill>
                  <a:srgbClr val="474747"/>
                </a:solidFill>
                <a:effectLst/>
                <a:latin typeface="Helvetica Neue"/>
              </a:rPr>
              <a:t>، عند من جعلهما في حكم سورة واحدة</a:t>
            </a:r>
          </a:p>
          <a:p>
            <a:pPr marL="82296" indent="0" algn="r" rtl="1">
              <a:buNone/>
            </a:pPr>
            <a:r>
              <a:rPr lang="ar-IQ" b="0" i="0" dirty="0">
                <a:solidFill>
                  <a:srgbClr val="474747"/>
                </a:solidFill>
                <a:effectLst/>
                <a:latin typeface="Helvetica Neue"/>
              </a:rPr>
              <a:t>2/ هي سورة </a:t>
            </a:r>
            <a:r>
              <a:rPr lang="ar-IQ" b="0" i="0" dirty="0">
                <a:solidFill>
                  <a:srgbClr val="040C28"/>
                </a:solidFill>
                <a:effectLst/>
                <a:latin typeface="Helvetica Neue"/>
              </a:rPr>
              <a:t>الفاتحة</a:t>
            </a:r>
            <a:r>
              <a:rPr lang="ar-IQ" b="0" i="0" dirty="0">
                <a:solidFill>
                  <a:srgbClr val="474747"/>
                </a:solidFill>
                <a:effectLst/>
                <a:latin typeface="Helvetica Neue"/>
              </a:rPr>
              <a:t>، وهي سبع آيات في أصح قولي العلماء من دون البسملة</a:t>
            </a:r>
            <a:endParaRPr lang="ar-IQ" dirty="0">
              <a:solidFill>
                <a:srgbClr val="040C28"/>
              </a:solidFill>
              <a:latin typeface="Helvetica Neue"/>
            </a:endParaRPr>
          </a:p>
          <a:p>
            <a:pPr marL="82296" indent="0" algn="r" rtl="1">
              <a:buNone/>
            </a:pPr>
            <a:r>
              <a:rPr lang="ar-IQ" b="0" i="0" dirty="0">
                <a:solidFill>
                  <a:srgbClr val="000000"/>
                </a:solidFill>
                <a:effectLst/>
                <a:latin typeface="Lotus Linotype"/>
              </a:rPr>
              <a:t>  وسميت بالمثاني لأن المصلي يثني بها أي يعيدها في كل ركعة من صلاته، أو لأن المصلي يثني بها على الله عز وجل أي يمدحه بها</a:t>
            </a:r>
            <a:r>
              <a:rPr lang="ar-IQ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Lotus Linotype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38200"/>
          </a:xfrm>
        </p:spPr>
        <p:txBody>
          <a:bodyPr>
            <a:noAutofit/>
          </a:bodyPr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ar-SA" sz="2800" b="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الخطة المقترح</a:t>
            </a:r>
            <a:r>
              <a:rPr lang="ar-IQ" sz="2800" b="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ة</a:t>
            </a:r>
            <a:r>
              <a:rPr lang="ar-SA" sz="2800" b="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ات</a:t>
            </a:r>
            <a:r>
              <a:rPr lang="ar-IQ" sz="2800" b="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ِّ</a:t>
            </a:r>
            <a:r>
              <a:rPr lang="ar-SA" sz="2800" b="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باعها  </a:t>
            </a:r>
            <a:endParaRPr lang="en-US" sz="2800" b="0" dirty="0">
              <a:solidFill>
                <a:schemeClr val="tx1"/>
              </a:solidFill>
              <a:effectLst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الدراسة تبحث في ثلاثة محاور أساسية إضافةً الى التمهيد الذي عنوانه</a:t>
            </a:r>
            <a:r>
              <a:rPr lang="ar-IQ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</a:p>
          <a:p>
            <a:pPr marL="0" indent="0" algn="ctr" rtl="1">
              <a:buNone/>
            </a:pPr>
            <a:r>
              <a:rPr lang="ar-IQ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</a:t>
            </a:r>
            <a:r>
              <a:rPr lang="ar-IQ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الحجاج الكلاسيكي والبلاغة الحديثة الأطر والأبعاد )</a:t>
            </a:r>
            <a:endParaRPr lang="ar-SA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</a:t>
            </a:r>
            <a:r>
              <a:rPr lang="ar-IQ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الفصل الاول / استراتيجيه الحجاج التداولي </a:t>
            </a:r>
          </a:p>
          <a:p>
            <a:pPr marL="0" indent="0" algn="just" rtl="1">
              <a:buNone/>
            </a:pPr>
            <a:r>
              <a:rPr lang="ar-IQ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المبحث الأول / </a:t>
            </a: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الأفعال الكلامية  ( القولية، الإنجازية، التأثيرية )</a:t>
            </a:r>
          </a:p>
          <a:p>
            <a:pPr marL="0" indent="0" algn="just" rtl="1">
              <a:buNone/>
            </a:pP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</a:t>
            </a:r>
            <a:r>
              <a:rPr lang="ar-IQ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المبحث الثاني / </a:t>
            </a:r>
            <a:r>
              <a:rPr lang="ar-IQ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الإشاريات</a:t>
            </a: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 الزمانية، المكانية، الندائية، الاجتماعية )</a:t>
            </a:r>
          </a:p>
          <a:p>
            <a:pPr marL="0" indent="0" algn="just" rtl="1">
              <a:buNone/>
            </a:pP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</a:t>
            </a:r>
            <a:r>
              <a:rPr lang="ar-IQ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المبحث الثالث / </a:t>
            </a: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الاستلزام الحواري</a:t>
            </a:r>
          </a:p>
          <a:p>
            <a:pPr marL="0" indent="0" algn="just" rtl="1">
              <a:buNone/>
            </a:pP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4DDC61-74A6-4AA0-BC05-D50EC14C87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3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76400"/>
            <a:ext cx="9070848" cy="5181600"/>
          </a:xfrm>
        </p:spPr>
        <p:txBody>
          <a:bodyPr>
            <a:normAutofit fontScale="90000"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effectLst/>
              </a:rPr>
              <a:t>                                                               </a:t>
            </a:r>
            <a:r>
              <a:rPr lang="ar-SA" sz="2400" b="1" dirty="0">
                <a:effectLst/>
              </a:rPr>
              <a:t>  استراتيجية الحجاج التقني</a:t>
            </a:r>
            <a:br>
              <a:rPr lang="ar-SA" sz="2400" dirty="0">
                <a:effectLst/>
              </a:rPr>
            </a:br>
            <a:r>
              <a:rPr lang="ar-SA" sz="2400" dirty="0">
                <a:effectLst/>
              </a:rPr>
              <a:t>           </a:t>
            </a:r>
            <a:r>
              <a:rPr lang="ar-IQ" sz="2400" b="1" dirty="0">
                <a:effectLst/>
              </a:rPr>
              <a:t>المبحث الأول / </a:t>
            </a:r>
            <a:r>
              <a:rPr lang="ar-SA" sz="2400" b="1" dirty="0">
                <a:effectLst/>
              </a:rPr>
              <a:t>الروابط الحجاجية </a:t>
            </a:r>
            <a:br>
              <a:rPr lang="ar-SA" sz="2400" b="1" dirty="0">
                <a:effectLst/>
              </a:rPr>
            </a:br>
            <a:r>
              <a:rPr lang="ar-SA" sz="2400" dirty="0">
                <a:effectLst/>
              </a:rPr>
              <a:t>    (روابط التساوق الحجاجي الواو، الفاء، ثم، حتى) ( روابط التعارض الحجاجي بل، ل</a:t>
            </a:r>
            <a:r>
              <a:rPr lang="ar-IQ" sz="2400" dirty="0">
                <a:effectLst/>
              </a:rPr>
              <a:t>ا ،</a:t>
            </a:r>
            <a:r>
              <a:rPr lang="ar-SA" sz="2400" dirty="0">
                <a:effectLst/>
              </a:rPr>
              <a:t>لكن)</a:t>
            </a:r>
            <a:br>
              <a:rPr lang="ar-SA" sz="2400" dirty="0">
                <a:effectLst/>
              </a:rPr>
            </a:br>
            <a:r>
              <a:rPr lang="ar-SA" sz="2400" b="1" dirty="0">
                <a:effectLst/>
              </a:rPr>
              <a:t>          </a:t>
            </a:r>
            <a:r>
              <a:rPr lang="ar-IQ" sz="2400" b="1" dirty="0">
                <a:effectLst/>
              </a:rPr>
              <a:t>المبحث الثاني / </a:t>
            </a:r>
            <a:r>
              <a:rPr lang="ar-SA" sz="2400" b="1" dirty="0">
                <a:effectLst/>
              </a:rPr>
              <a:t>العوامل الحجاجية </a:t>
            </a:r>
            <a:r>
              <a:rPr lang="ar-SA" sz="2400" dirty="0">
                <a:effectLst/>
              </a:rPr>
              <a:t>( القصر، النفي والاستثناء، التوكيد، أفعال المقاربة)</a:t>
            </a:r>
            <a:br>
              <a:rPr lang="ar-SA" sz="2400" dirty="0">
                <a:effectLst/>
              </a:rPr>
            </a:br>
            <a:r>
              <a:rPr lang="ar-SA" sz="2400" b="1" dirty="0">
                <a:effectLst/>
              </a:rPr>
              <a:t>           </a:t>
            </a:r>
            <a:r>
              <a:rPr lang="ar-IQ" sz="2400" b="1" dirty="0">
                <a:effectLst/>
              </a:rPr>
              <a:t>المبحث الثالث /  </a:t>
            </a:r>
            <a:r>
              <a:rPr lang="ar-SA" sz="2400" b="1" dirty="0">
                <a:effectLst/>
              </a:rPr>
              <a:t>الحجج وأنواعها في السياق الحجاجي</a:t>
            </a:r>
            <a:br>
              <a:rPr lang="ar-IQ" sz="2400" dirty="0">
                <a:effectLst/>
              </a:rPr>
            </a:br>
            <a:r>
              <a:rPr lang="ar-IQ" sz="2400" dirty="0">
                <a:effectLst/>
              </a:rPr>
              <a:t>                   </a:t>
            </a:r>
            <a:r>
              <a:rPr lang="ar-SA" sz="2400" dirty="0">
                <a:effectLst/>
              </a:rPr>
              <a:t>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المطلب الأول /  الحجج شبه المنطقية المعتمدة على البنى المنطقية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التماثل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التناقض وعدم الاتفاق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العلاقات التبادلية (التسوية)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المطلب الثاني / الحجج شبه المنطقية المعتمدة على العلاقات الرياضية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التعدية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المقارنة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تقسيم الكل الى اجزائه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</a:t>
            </a: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المطلب الثالث /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الحجج الواقعية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</a:t>
            </a: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1/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الحجج الواقعية المؤسسة على بنيه الواقع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حجة التتابع (التعاقب)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حجة التصاحب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</a:t>
            </a: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الحجج الواقعية المؤسسة لبنيه الواقع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- 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حجة الشاهد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                                         - 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حجة المثال</a:t>
            </a: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b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- حجة القدوة</a:t>
            </a:r>
            <a:b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ar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حجة القدوة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IQ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0999"/>
            <a:ext cx="8763000" cy="533401"/>
          </a:xfrm>
        </p:spPr>
        <p:txBody>
          <a:bodyPr>
            <a:noAutofit/>
          </a:bodyPr>
          <a:lstStyle/>
          <a:p>
            <a:pPr marL="45720" indent="0" algn="ctr" rtl="1">
              <a:buNone/>
            </a:pP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الفصل الثاني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6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81288" cy="914400"/>
          </a:xfrm>
        </p:spPr>
        <p:txBody>
          <a:bodyPr>
            <a:normAutofit/>
          </a:bodyPr>
          <a:lstStyle/>
          <a:p>
            <a:pPr algn="ctr" rtl="1"/>
            <a:r>
              <a:rPr lang="ar-SA" sz="2800" b="0" dirty="0">
                <a:effectLst/>
              </a:rPr>
              <a:t>الفصل الثالث </a:t>
            </a:r>
            <a:endParaRPr lang="en-US" sz="2800" b="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86400"/>
          </a:xfrm>
        </p:spPr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استراتيجية الحجاج البلاغي </a:t>
            </a: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المبحث الأول /  التشبيه</a:t>
            </a:r>
            <a:endParaRPr lang="ar-SA" sz="3600" b="1" dirty="0">
              <a:latin typeface="Simplified Arabic" pitchFamily="18" charset="-78"/>
              <a:cs typeface="Simplified Arabic" pitchFamily="18" charset="-78"/>
            </a:endParaRP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 المبحث الثاني / التناسب</a:t>
            </a:r>
            <a:endParaRPr lang="ar-SA" sz="3600" b="1" dirty="0">
              <a:latin typeface="Simplified Arabic" pitchFamily="18" charset="-78"/>
              <a:cs typeface="Simplified Arabic" pitchFamily="18" charset="-78"/>
            </a:endParaRP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 المبحث الثالث / الكناية</a:t>
            </a:r>
            <a:endParaRPr lang="ar-SA" sz="3600" b="1" dirty="0">
              <a:latin typeface="Simplified Arabic" pitchFamily="18" charset="-78"/>
              <a:cs typeface="Simplified Arabic" pitchFamily="18" charset="-78"/>
            </a:endParaRP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 المبحث الرابع / أسلوب الحكيم</a:t>
            </a:r>
            <a:endParaRPr lang="ar-SA" sz="3600" b="1" dirty="0">
              <a:latin typeface="Simplified Arabic" pitchFamily="18" charset="-78"/>
              <a:cs typeface="Simplified Arabic" pitchFamily="18" charset="-78"/>
            </a:endParaRP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 المبحث الخامس / التورية</a:t>
            </a:r>
          </a:p>
          <a:p>
            <a:pPr marL="109728" indent="0" algn="just" rtl="1">
              <a:buNone/>
            </a:pPr>
            <a:r>
              <a:rPr lang="ar-IQ" sz="3600" b="1" dirty="0">
                <a:latin typeface="Simplified Arabic" pitchFamily="18" charset="-78"/>
                <a:cs typeface="Simplified Arabic" pitchFamily="18" charset="-78"/>
              </a:rPr>
              <a:t>            المبحث السادس / الاستعارة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57488" cy="838200"/>
          </a:xfrm>
        </p:spPr>
        <p:txBody>
          <a:bodyPr>
            <a:normAutofit/>
          </a:bodyPr>
          <a:lstStyle/>
          <a:p>
            <a:pPr algn="ctr" rtl="1"/>
            <a:r>
              <a:rPr lang="ar-SA" sz="2400" dirty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الدراسات السابقة عن تفسير الآلوسي </a:t>
            </a:r>
            <a:endParaRPr lang="en-US" sz="2400" dirty="0"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70848" cy="58674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1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/  المنهج النقدي عند الامام الالوسي في تفسير روح المعاني اطروحة دكتوراه 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2/ الشواهد النحوية الشعرية في تفسير روح المعاني للألوسي دراسة في الثلث ا</a:t>
            </a: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لأ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ول من التفسير</a:t>
            </a: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، ماجستير ، عبدالرحمن يوسف ، 2004. 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 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3/ منهج الامام الالوسي في القراءات وأثرها في تفسيره روح المعاني أطرحوه دكتوراه (بلال علي العسلي) الجامعة الإسلامية غزَّة كلية اصول الدين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4/ المباحث البيانية في تفسير الالوسي روح المعاني دراسة بلاغية تحليلية </a:t>
            </a: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، أطروحة ، عبدالله محمد حسن جامعة أم درمان – سودان ، 2006.</a:t>
            </a:r>
            <a:endParaRPr lang="ar-IQ" sz="2400" dirty="0"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5/ منهج </a:t>
            </a:r>
            <a:r>
              <a:rPr lang="ar-IQ" sz="2400" dirty="0" err="1">
                <a:latin typeface="Simplified Arabic" pitchFamily="18" charset="-78"/>
                <a:ea typeface="+mj-ea"/>
                <a:cs typeface="Simplified Arabic" pitchFamily="18" charset="-78"/>
              </a:rPr>
              <a:t>الآلوسي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 النحوي في كتابه روح المعاني ( علي جمعة الحشاش)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6/ تعقبات </a:t>
            </a:r>
            <a:r>
              <a:rPr lang="ar-IQ" sz="2400" dirty="0" err="1">
                <a:latin typeface="Simplified Arabic" pitchFamily="18" charset="-78"/>
                <a:ea typeface="+mj-ea"/>
                <a:cs typeface="Simplified Arabic" pitchFamily="18" charset="-78"/>
              </a:rPr>
              <a:t>الآلوسي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 على البيضاوي (حسن آل أيوب عسيري)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7/ جهود </a:t>
            </a:r>
            <a:r>
              <a:rPr lang="ar-IQ" sz="2400" dirty="0" err="1">
                <a:latin typeface="Simplified Arabic" pitchFamily="18" charset="-78"/>
                <a:ea typeface="+mj-ea"/>
                <a:cs typeface="Simplified Arabic" pitchFamily="18" charset="-78"/>
              </a:rPr>
              <a:t>الآلوسي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 البلاغية في روح المعاني (صالح </a:t>
            </a:r>
            <a:r>
              <a:rPr lang="ar-IQ" sz="2400">
                <a:latin typeface="Simplified Arabic" pitchFamily="18" charset="-78"/>
                <a:ea typeface="+mj-ea"/>
                <a:cs typeface="Simplified Arabic" pitchFamily="18" charset="-78"/>
              </a:rPr>
              <a:t>إبراهيم مضوي)</a:t>
            </a:r>
            <a:endParaRPr lang="ar-IQ" sz="2400" dirty="0"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9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57488" cy="990600"/>
          </a:xfrm>
        </p:spPr>
        <p:txBody>
          <a:bodyPr>
            <a:normAutofit/>
          </a:bodyPr>
          <a:lstStyle/>
          <a:p>
            <a:pPr algn="ctr" rtl="1"/>
            <a:r>
              <a:rPr lang="ar-SA" sz="2800" b="1" dirty="0">
                <a:solidFill>
                  <a:schemeClr val="tx1"/>
                </a:solidFill>
                <a:effectLst/>
              </a:rPr>
              <a:t>أهم المصادر والمراجع</a:t>
            </a:r>
            <a:endParaRPr 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70848" cy="5562600"/>
          </a:xfrm>
        </p:spPr>
        <p:txBody>
          <a:bodyPr/>
          <a:lstStyle/>
          <a:p>
            <a:pPr marL="82296" indent="0" algn="just" rtl="1">
              <a:buNone/>
            </a:pPr>
            <a:r>
              <a:rPr lang="ar-SA" sz="2000" dirty="0">
                <a:solidFill>
                  <a:schemeClr val="tx2">
                    <a:satMod val="130000"/>
                  </a:schemeClr>
                </a:solidFill>
                <a:latin typeface="Simplified Arabic" pitchFamily="18" charset="-78"/>
                <a:ea typeface="+mj-ea"/>
                <a:cs typeface="Simplified Arabic" pitchFamily="18" charset="-78"/>
              </a:rPr>
              <a:t>1</a:t>
            </a: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/  الحجاج الجدلي (عبد الله بهلول)</a:t>
            </a:r>
          </a:p>
          <a:p>
            <a:pPr marL="82296" indent="0" algn="just" rtl="1">
              <a:buNone/>
            </a:pP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2/ التواصل والحجاج (عبد الرحمن طه)</a:t>
            </a:r>
          </a:p>
          <a:p>
            <a:pPr marL="82296" indent="0" algn="just" rtl="1">
              <a:buNone/>
            </a:pP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3/ النظرية الحجاجي من خلال الدراسات البلاغية والمنطقية اللسانية (محمد طروس) </a:t>
            </a:r>
          </a:p>
          <a:p>
            <a:pPr marL="82296" indent="0" algn="just" rtl="1">
              <a:buNone/>
            </a:pP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4/ الحجاج في القرآن (عبد الله صولة)</a:t>
            </a:r>
          </a:p>
          <a:p>
            <a:pPr marL="82296" indent="0" algn="just" rtl="1">
              <a:buNone/>
            </a:pPr>
            <a:r>
              <a:rPr lang="ar-SA" sz="2400" dirty="0">
                <a:latin typeface="Simplified Arabic" pitchFamily="18" charset="-78"/>
                <a:ea typeface="+mj-ea"/>
                <a:cs typeface="Simplified Arabic" pitchFamily="18" charset="-78"/>
              </a:rPr>
              <a:t>5/ اسلوبية الحجاج التداولي والبلاغي تنظير وتطبيق على السور المكية (مثنى صادق كاظم)</a:t>
            </a:r>
            <a:endParaRPr lang="ar-IQ" sz="2400" dirty="0"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6/ أساليب الحجاج في القران الكريم من خلال سورة الإسراء الى سورة يس (دراسة تحليلية) آمنة عوض كريم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7/ العلاقات </a:t>
            </a:r>
            <a:r>
              <a:rPr lang="ar-IQ" sz="2400" dirty="0" err="1">
                <a:latin typeface="Simplified Arabic" pitchFamily="18" charset="-78"/>
                <a:ea typeface="+mj-ea"/>
                <a:cs typeface="Simplified Arabic" pitchFamily="18" charset="-78"/>
              </a:rPr>
              <a:t>الحجاجية</a:t>
            </a: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 في القران ( محمد عرابي)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8/ الحجاج والاستدلال الحجاجي ( حافظ عليوي)</a:t>
            </a:r>
          </a:p>
          <a:p>
            <a:pPr marL="82296" indent="0" algn="r" rtl="1">
              <a:buNone/>
            </a:pPr>
            <a:r>
              <a:rPr lang="ar-IQ" sz="2400" dirty="0">
                <a:latin typeface="Simplified Arabic" pitchFamily="18" charset="-78"/>
                <a:ea typeface="+mj-ea"/>
                <a:cs typeface="Simplified Arabic" pitchFamily="18" charset="-78"/>
              </a:rPr>
              <a:t>9/ المناظرة والحجاج ( مصطفى سليم)</a:t>
            </a:r>
          </a:p>
          <a:p>
            <a:pPr marL="82296" indent="0" algn="just" rtl="1">
              <a:buNone/>
            </a:pPr>
            <a:endParaRPr lang="ar-SA" sz="2400" dirty="0"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82296" indent="0" algn="just" rtl="1">
              <a:buNone/>
            </a:pPr>
            <a:endParaRPr lang="ar-SA" sz="2400" dirty="0"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DC61-74A6-4AA0-BC05-D50EC14C87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73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4667</TotalTime>
  <Words>739</Words>
  <Application>Microsoft Office PowerPoint</Application>
  <PresentationFormat>عرض على الشاشة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6" baseType="lpstr">
      <vt:lpstr>Calibri</vt:lpstr>
      <vt:lpstr>Gill Sans MT</vt:lpstr>
      <vt:lpstr>Helvetica Neue</vt:lpstr>
      <vt:lpstr>Lotus Linotype</vt:lpstr>
      <vt:lpstr>Simplified Arabic</vt:lpstr>
      <vt:lpstr>Times New Roman</vt:lpstr>
      <vt:lpstr>Verdana</vt:lpstr>
      <vt:lpstr>Wingdings 2</vt:lpstr>
      <vt:lpstr>Solstice</vt:lpstr>
      <vt:lpstr>عرض تقديمي في PowerPoint</vt:lpstr>
      <vt:lpstr>العنوان</vt:lpstr>
      <vt:lpstr>الخطة المقترحة اتِّباعها  </vt:lpstr>
      <vt:lpstr>                                                                 استراتيجية الحجاج التقني            المبحث الأول / الروابط الحجاجية      (روابط التساوق الحجاجي الواو، الفاء، ثم، حتى) ( روابط التعارض الحجاجي بل، لا ،لكن)           المبحث الثاني / العوامل الحجاجية ( القصر، النفي والاستثناء، التوكيد، أفعال المقاربة)            المبحث الثالث /  الحجج وأنواعها في السياق الحجاجي                     المطلب الأول /  الحجج شبه المنطقية المعتمدة على البنى المنطقية                                                                التماثل                                                             التناقض وعدم الاتفاق                                                            العلاقات التبادلية (التسوية)             المطلب الثاني / الحجج شبه المنطقية المعتمدة على العلاقات الرياضية                                                             التعدية                                                             المقارنة                                                           تقسيم الكل الى اجزائه                        المطلب الثالث / الحجج الواقعية                                         1/ الحجج الواقعية المؤسسة على بنيه الواقع                                                     حجة التتابع (التعاقب)                                                   حجة التصاحب                                         2/الحجج الواقعية المؤسسة لبنيه الواقع                                               -  حجة الشاهد -                                             - حجة المثال                           - حجة القدوة                                        حجة القدوة  </vt:lpstr>
      <vt:lpstr>الفصل الثالث </vt:lpstr>
      <vt:lpstr>الدراسات السابقة عن تفسير الآلوسي </vt:lpstr>
      <vt:lpstr>أهم المصادر والمراجع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,.وزارة </dc:title>
  <dc:creator>Windows User</dc:creator>
  <cp:lastModifiedBy>Yahya Nawzad</cp:lastModifiedBy>
  <cp:revision>401</cp:revision>
  <dcterms:created xsi:type="dcterms:W3CDTF">2020-09-02T17:53:40Z</dcterms:created>
  <dcterms:modified xsi:type="dcterms:W3CDTF">2024-07-22T21:27:47Z</dcterms:modified>
</cp:coreProperties>
</file>