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92" r:id="rId7"/>
  </p:sldMasterIdLst>
  <p:sldIdLst>
    <p:sldId id="256" r:id="rId8"/>
    <p:sldId id="269" r:id="rId9"/>
    <p:sldId id="270" r:id="rId10"/>
    <p:sldId id="271" r:id="rId11"/>
    <p:sldId id="257" r:id="rId12"/>
    <p:sldId id="259" r:id="rId13"/>
    <p:sldId id="261" r:id="rId14"/>
    <p:sldId id="260" r:id="rId15"/>
    <p:sldId id="264" r:id="rId16"/>
    <p:sldId id="262" r:id="rId17"/>
    <p:sldId id="263" r:id="rId18"/>
    <p:sldId id="265" r:id="rId19"/>
    <p:sldId id="266" r:id="rId20"/>
    <p:sldId id="267" r:id="rId21"/>
    <p:sldId id="258" r:id="rId22"/>
    <p:sldId id="268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6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6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511891-AE3B-45A2-9C35-A4751B913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0B54-569A-451A-BB00-06C3C50CC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6FAC-BDBF-4241-9739-05EA49820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D745D-1FE8-491B-8874-215063658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3AFE4-E586-46F6-9CB3-F0BA6522E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A503A-41EA-4E3F-B7DD-DCC132201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1A92-3CA6-4705-B35F-DDEFEE61D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C1F3C-57A7-4E94-8C41-4FBEEFEDA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9017A-D0E6-4321-AFBB-AD2C1A29F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02B5-1573-4CC0-8415-81B357A98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7A31E-DD56-4826-A547-90372C1C4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EB0EC4-8F0C-4B51-B59D-0B1FE7037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E70F-3296-4FA9-AA9D-ABB56C029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909AB-AD37-4BD7-8D8E-E992A7B80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5476F-4E49-4734-B66B-B45B7E524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A437B-C437-44C5-96AB-34CAD0DC9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CD09F-7BDB-44C5-9152-679336D97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8312D-D5C5-48F8-BB7B-F447BB91A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66555-B688-4077-96F2-F2210059B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EAA9F-87D9-4891-8E72-2CB0B18FD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21A95-6906-4258-A5EE-6DA037440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E5C52-D440-4F07-82D0-04277489F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37CFDA-CE33-4EE1-87FB-1E9789F5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15EA4-A395-46B8-99B5-0D454EE6D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1EE28-C2D3-40E0-8105-BF3F5B502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F09F4-79CB-4490-9192-B79EF2063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67032-7CAE-4830-9249-6140184B7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53F5-FAD9-42D6-8437-46284ED96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1BD0D-BDF7-4848-BF36-FFD4E0BD0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4DCAF-237B-4EED-AD69-541A04794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C2946-6186-41EE-A916-7DFE88BD1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77B07-C42F-4320-8C17-A0B7EEAB9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17151-832C-448F-ADB7-BB6FE079E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1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2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8BA4065-8EAB-4ECF-8FA2-CC37A064A8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941F6C4-4938-4D75-BD56-2B6D298093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A62276-4FFC-4F2D-91D7-A33A5694C0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24600" y="152400"/>
          <a:ext cx="263048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3" imgW="2076740" imgH="2886478" progId="">
                  <p:embed/>
                </p:oleObj>
              </mc:Choice>
              <mc:Fallback>
                <p:oleObj name="Photo Editor Photo" r:id="rId13" imgW="2076740" imgH="2886478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2400"/>
                        <a:ext cx="263048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99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6666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66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b="0" i="0" smtClean="0"/>
            </a:lvl1pPr>
          </a:lstStyle>
          <a:p>
            <a:fld id="{1D8BD707-D9CF-40AE-B4C6-C98DA3205C09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i="0" smtClean="0"/>
            </a:lvl1pPr>
          </a:lstStyle>
          <a:p>
            <a:endParaRPr lang="en-US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3333C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en.wikipedia.org/wiki/Matter" TargetMode="External"/><Relationship Id="rId7" Type="http://schemas.openxmlformats.org/officeDocument/2006/relationships/hyperlink" Target="http://en.wikipedia.org/wiki/Chemical_compound" TargetMode="External"/><Relationship Id="rId2" Type="http://schemas.openxmlformats.org/officeDocument/2006/relationships/hyperlink" Target="http://en.wikipedia.org/wiki/Physical_science" TargetMode="Externa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en.wikipedia.org/wiki/Chemical_bond" TargetMode="External"/><Relationship Id="rId5" Type="http://schemas.openxmlformats.org/officeDocument/2006/relationships/hyperlink" Target="http://en.wikipedia.org/wiki/Molecule" TargetMode="External"/><Relationship Id="rId4" Type="http://schemas.openxmlformats.org/officeDocument/2006/relationships/hyperlink" Target="http://en.wikipedia.org/wiki/At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loy" TargetMode="External"/><Relationship Id="rId13" Type="http://schemas.openxmlformats.org/officeDocument/2006/relationships/hyperlink" Target="http://en.wikipedia.org/wiki/Physics" TargetMode="External"/><Relationship Id="rId18" Type="http://schemas.openxmlformats.org/officeDocument/2006/relationships/hyperlink" Target="http://en.wikipedia.org/wiki/Difference_between_chemistry_and_physics" TargetMode="External"/><Relationship Id="rId3" Type="http://schemas.openxmlformats.org/officeDocument/2006/relationships/hyperlink" Target="http://en.wikipedia.org/wiki/Energy" TargetMode="External"/><Relationship Id="rId7" Type="http://schemas.openxmlformats.org/officeDocument/2006/relationships/hyperlink" Target="http://en.wikipedia.org/wiki/Separation_process" TargetMode="External"/><Relationship Id="rId12" Type="http://schemas.openxmlformats.org/officeDocument/2006/relationships/hyperlink" Target="http://en.wikipedia.org/wiki/Natural_sciences" TargetMode="External"/><Relationship Id="rId17" Type="http://schemas.openxmlformats.org/officeDocument/2006/relationships/hyperlink" Target="http://en.wikipedia.org/wiki/Physical_science" TargetMode="External"/><Relationship Id="rId2" Type="http://schemas.openxmlformats.org/officeDocument/2006/relationships/hyperlink" Target="http://en.wikipedia.org/wiki/Electron" TargetMode="External"/><Relationship Id="rId16" Type="http://schemas.openxmlformats.org/officeDocument/2006/relationships/hyperlink" Target="http://en.wikipedia.org/wiki/Chemistry" TargetMode="Externa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en.wikipedia.org/wiki/Phase_transition" TargetMode="External"/><Relationship Id="rId11" Type="http://schemas.openxmlformats.org/officeDocument/2006/relationships/hyperlink" Target="http://en.wikipedia.org/wiki/The_central_science" TargetMode="External"/><Relationship Id="rId5" Type="http://schemas.openxmlformats.org/officeDocument/2006/relationships/hyperlink" Target="http://en.wikipedia.org/wiki/Redox" TargetMode="External"/><Relationship Id="rId15" Type="http://schemas.openxmlformats.org/officeDocument/2006/relationships/hyperlink" Target="http://en.wikipedia.org/wiki/Biology" TargetMode="External"/><Relationship Id="rId10" Type="http://schemas.openxmlformats.org/officeDocument/2006/relationships/hyperlink" Target="http://en.wikipedia.org/wiki/Pharmaceutical" TargetMode="External"/><Relationship Id="rId4" Type="http://schemas.openxmlformats.org/officeDocument/2006/relationships/hyperlink" Target="http://en.wikipedia.org/wiki/Photochemical_reaction" TargetMode="External"/><Relationship Id="rId9" Type="http://schemas.openxmlformats.org/officeDocument/2006/relationships/hyperlink" Target="http://en.wikipedia.org/wiki/Polymer" TargetMode="External"/><Relationship Id="rId14" Type="http://schemas.openxmlformats.org/officeDocument/2006/relationships/hyperlink" Target="http://en.wikipedia.org/wiki/Geolog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ifference_between_chemistry_and_physics" TargetMode="External"/><Relationship Id="rId3" Type="http://schemas.openxmlformats.org/officeDocument/2006/relationships/hyperlink" Target="http://en.wikipedia.org/wiki/Natural_sciences" TargetMode="External"/><Relationship Id="rId7" Type="http://schemas.openxmlformats.org/officeDocument/2006/relationships/hyperlink" Target="http://en.wikipedia.org/wiki/Physical_science" TargetMode="External"/><Relationship Id="rId2" Type="http://schemas.openxmlformats.org/officeDocument/2006/relationships/hyperlink" Target="http://en.wikipedia.org/wiki/The_central_science" TargetMode="Externa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en.wikipedia.org/wiki/Biology" TargetMode="External"/><Relationship Id="rId5" Type="http://schemas.openxmlformats.org/officeDocument/2006/relationships/hyperlink" Target="http://en.wikipedia.org/wiki/Geology" TargetMode="External"/><Relationship Id="rId4" Type="http://schemas.openxmlformats.org/officeDocument/2006/relationships/hyperlink" Target="http://en.wikipedia.org/wiki/Physi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General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First 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stage  </a:t>
            </a:r>
            <a:b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Calligraphy" pitchFamily="66" charset="0"/>
              </a:rPr>
            </a:b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Matter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4864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 </a:t>
            </a:r>
          </a:p>
          <a:p>
            <a:r>
              <a:rPr lang="en-US" b="1" dirty="0"/>
              <a:t>pure substance :- </a:t>
            </a:r>
            <a:r>
              <a:rPr lang="en-US" dirty="0"/>
              <a:t>It is also possible for a homogeneous substance to be composed of a single substance 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Element</a:t>
            </a:r>
            <a:r>
              <a:rPr lang="en-US" i="1" dirty="0"/>
              <a:t> </a:t>
            </a:r>
            <a:r>
              <a:rPr lang="en-US" dirty="0"/>
              <a:t>– A substance that can not be separated into simpler substances by chemical means.</a:t>
            </a:r>
          </a:p>
          <a:p>
            <a:endParaRPr lang="en-US" dirty="0"/>
          </a:p>
          <a:p>
            <a:r>
              <a:rPr lang="en-US" b="1" dirty="0"/>
              <a:t>Atom </a:t>
            </a:r>
            <a:r>
              <a:rPr lang="en-US" dirty="0"/>
              <a:t>– the smallest unit of an element that retains a substances chemical activity.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Properties of Matter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61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/>
              <a:t>Physical and Chemical Changes </a:t>
            </a:r>
          </a:p>
          <a:p>
            <a:pPr lvl="0"/>
            <a:r>
              <a:rPr lang="en-US" b="1" dirty="0"/>
              <a:t>Physical Property</a:t>
            </a:r>
            <a:r>
              <a:rPr lang="en-US" dirty="0"/>
              <a:t> – A property that can be measured without changing the identity of the substance.     Example: color, odor, density</a:t>
            </a:r>
          </a:p>
          <a:p>
            <a:pPr>
              <a:buNone/>
            </a:pPr>
            <a:r>
              <a:rPr lang="en-US" dirty="0"/>
              <a:t>  </a:t>
            </a:r>
          </a:p>
          <a:p>
            <a:endParaRPr lang="en-US"/>
          </a:p>
          <a:p>
            <a:r>
              <a:rPr lang="en-US"/>
              <a:t>Water </a:t>
            </a:r>
            <a:r>
              <a:rPr lang="en-US" dirty="0"/>
              <a:t>(ice)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Water (liquid)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http://sciencewithme.com/wp-content/uploads/2010/11/states_matter_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38600"/>
            <a:ext cx="6858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Chemical Properties </a:t>
            </a:r>
          </a:p>
          <a:p>
            <a:pPr lvl="0">
              <a:buNone/>
            </a:pPr>
            <a:r>
              <a:rPr lang="en-US" b="1" dirty="0"/>
              <a:t>  </a:t>
            </a:r>
            <a:r>
              <a:rPr lang="en-US" dirty="0"/>
              <a:t>are the characteristics that determine how the composition of matter changes as a result of contact with other matter or the influence of energy.</a:t>
            </a:r>
          </a:p>
          <a:p>
            <a:pPr lvl="0">
              <a:buNone/>
            </a:pPr>
            <a:r>
              <a:rPr lang="en-US" dirty="0"/>
              <a:t>   example:-</a:t>
            </a:r>
          </a:p>
          <a:p>
            <a:pPr>
              <a:buNone/>
            </a:pPr>
            <a:r>
              <a:rPr lang="en-US" dirty="0"/>
              <a:t>When pure hydrogen and pure oxygen react completely, they form pure water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Chemical Changes</a:t>
            </a:r>
            <a:endParaRPr lang="en-US" dirty="0"/>
          </a:p>
        </p:txBody>
      </p:sp>
      <p:sp>
        <p:nvSpPr>
          <p:cNvPr id="7" name="Rectangle 4" descr="01p24"/>
          <p:cNvSpPr>
            <a:spLocks noGrp="1" noChangeAspect="1" noChangeArrowheads="1"/>
          </p:cNvSpPr>
          <p:nvPr isPhoto="1"/>
        </p:nvSpPr>
        <p:spPr bwMode="auto">
          <a:xfrm>
            <a:off x="304800" y="1828800"/>
            <a:ext cx="7696200" cy="4724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and Chemical Changes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312736"/>
          </a:xfrm>
        </p:spPr>
        <p:txBody>
          <a:bodyPr/>
          <a:lstStyle/>
          <a:p>
            <a:r>
              <a:rPr lang="en-US" sz="2800" dirty="0"/>
              <a:t>Classify Each of the following as Physical or Chemical Properties</a:t>
            </a:r>
            <a:endParaRPr lang="en-US" sz="1800" dirty="0"/>
          </a:p>
          <a:p>
            <a:pPr lvl="0"/>
            <a:r>
              <a:rPr lang="en-US" sz="2800" dirty="0"/>
              <a:t>The boiling point of ethyl alcohol is 78°C.</a:t>
            </a:r>
            <a:endParaRPr lang="en-US" sz="1800" dirty="0"/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Physical property – describes inherent characteristic of alcohol – boiling point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2800" dirty="0"/>
              <a:t>Diamond is very hard.</a:t>
            </a:r>
            <a:endParaRPr lang="en-US" sz="1800" dirty="0"/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Physical property – describes inherent characteristic of diamond – hardness </a:t>
            </a:r>
            <a:endParaRPr lang="en-US" sz="1600" dirty="0">
              <a:solidFill>
                <a:schemeClr val="tx1"/>
              </a:solidFill>
            </a:endParaRPr>
          </a:p>
          <a:p>
            <a:pPr lvl="0"/>
            <a:r>
              <a:rPr lang="en-US" sz="2800" dirty="0"/>
              <a:t>Sugar ferments to form ethyl alcohol.</a:t>
            </a:r>
            <a:endParaRPr lang="en-US" sz="1800" dirty="0"/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Chemical property – describes behavior of sugar – forming a new substance (ethyl alcohol)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Physical and Chemical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dirty="0"/>
              <a:t>The basic difference between these states is the distance between the “bodies.”</a:t>
            </a:r>
          </a:p>
          <a:p>
            <a:r>
              <a:rPr lang="en-US" dirty="0">
                <a:solidFill>
                  <a:schemeClr val="accent1"/>
                </a:solidFill>
              </a:rPr>
              <a:t>Gas </a:t>
            </a:r>
            <a:r>
              <a:rPr lang="en-US" dirty="0"/>
              <a:t>– bodies are far apart and in rapid motion.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Liquid</a:t>
            </a:r>
            <a:r>
              <a:rPr lang="en-US" dirty="0"/>
              <a:t> – bodies closer together, but still able to move past each other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Solid </a:t>
            </a:r>
            <a:r>
              <a:rPr lang="en-US" dirty="0"/>
              <a:t>– bodies are closer still and are now held in place in a definite arrangement.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Physical and Chemical Changes</a:t>
            </a:r>
            <a:endParaRPr lang="en-US" sz="36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772400" cy="4952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/>
              <a:t>Chemistry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/>
              <a:t>Chemistry</a:t>
            </a:r>
            <a:r>
              <a:rPr lang="en-US" dirty="0"/>
              <a:t> is a branch of </a:t>
            </a:r>
            <a:r>
              <a:rPr lang="en-US" dirty="0">
                <a:hlinkClick r:id="rId2" tooltip="Physical science"/>
              </a:rPr>
              <a:t>physical science</a:t>
            </a:r>
            <a:r>
              <a:rPr lang="en-US" dirty="0"/>
              <a:t> that studies </a:t>
            </a:r>
          </a:p>
          <a:p>
            <a:pPr>
              <a:buNone/>
            </a:pPr>
            <a:r>
              <a:rPr lang="en-US" dirty="0"/>
              <a:t>  the composition, structure, properties and change of  </a:t>
            </a:r>
            <a:r>
              <a:rPr lang="en-US" dirty="0">
                <a:hlinkClick r:id="rId3" tooltip="Matter"/>
              </a:rPr>
              <a:t>matter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Chemistry is chiefly concerned with </a:t>
            </a:r>
            <a:r>
              <a:rPr lang="en-US" dirty="0">
                <a:hlinkClick r:id="rId4" tooltip="Atom"/>
              </a:rPr>
              <a:t>atoms</a:t>
            </a:r>
            <a:r>
              <a:rPr lang="en-US" dirty="0"/>
              <a:t>   and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>
                <a:hlinkClick r:id="rId5" tooltip="Molecule"/>
              </a:rPr>
              <a:t>molecules</a:t>
            </a:r>
            <a:r>
              <a:rPr lang="en-US" dirty="0"/>
              <a:t> and their interactions and  transformations, for example, the properties of the </a:t>
            </a:r>
            <a:r>
              <a:rPr lang="en-US" dirty="0">
                <a:hlinkClick r:id="rId6" tooltip="Chemical bond"/>
              </a:rPr>
              <a:t>chemical bonds</a:t>
            </a:r>
            <a:r>
              <a:rPr lang="en-US" dirty="0"/>
              <a:t> formed between atoms to create </a:t>
            </a:r>
            <a:r>
              <a:rPr lang="en-US" dirty="0">
                <a:hlinkClick r:id="rId7" tooltip="Chemical compound"/>
              </a:rPr>
              <a:t>chemical compounds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tangle 4" descr="01p24"/>
          <p:cNvSpPr>
            <a:spLocks noGrp="1" noChangeAspect="1" noChangeArrowheads="1"/>
          </p:cNvSpPr>
          <p:nvPr isPhoto="1"/>
        </p:nvSpPr>
        <p:spPr bwMode="auto">
          <a:xfrm>
            <a:off x="2286000" y="4648200"/>
            <a:ext cx="6553200" cy="192881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r>
              <a:rPr lang="en-US" dirty="0"/>
              <a:t>chemistry studies the involvement of </a:t>
            </a:r>
            <a:r>
              <a:rPr lang="en-US" dirty="0">
                <a:hlinkClick r:id="rId2" tooltip="Electron"/>
              </a:rPr>
              <a:t>electrons</a:t>
            </a:r>
            <a:r>
              <a:rPr lang="en-US" dirty="0"/>
              <a:t> and various forms of </a:t>
            </a:r>
            <a:r>
              <a:rPr lang="en-US" dirty="0">
                <a:hlinkClick r:id="rId3" tooltip="Energy"/>
              </a:rPr>
              <a:t>energy</a:t>
            </a:r>
            <a:r>
              <a:rPr lang="en-US" dirty="0"/>
              <a:t> in </a:t>
            </a:r>
            <a:r>
              <a:rPr lang="en-US" dirty="0">
                <a:hlinkClick r:id="rId4" tooltip="Photochemical reaction"/>
              </a:rPr>
              <a:t>photochemical reactions</a:t>
            </a:r>
            <a:r>
              <a:rPr lang="en-US" dirty="0"/>
              <a:t>, </a:t>
            </a:r>
            <a:r>
              <a:rPr lang="en-US" dirty="0">
                <a:hlinkClick r:id="rId5" tooltip="Redox"/>
              </a:rPr>
              <a:t>oxidation-reduction reactions</a:t>
            </a:r>
            <a:r>
              <a:rPr lang="en-US" dirty="0"/>
              <a:t>, </a:t>
            </a:r>
            <a:r>
              <a:rPr lang="en-US" dirty="0">
                <a:hlinkClick r:id="rId6" tooltip="Phase transition"/>
              </a:rPr>
              <a:t>changes in phases of matter</a:t>
            </a:r>
            <a:r>
              <a:rPr lang="en-US" dirty="0"/>
              <a:t>, and </a:t>
            </a:r>
            <a:r>
              <a:rPr lang="en-US" dirty="0">
                <a:hlinkClick r:id="rId7" tooltip="Separation process"/>
              </a:rPr>
              <a:t>separation of mixtures</a:t>
            </a:r>
            <a:r>
              <a:rPr lang="en-US" dirty="0"/>
              <a:t>. Preparation and properties of complex substances, such as </a:t>
            </a:r>
            <a:r>
              <a:rPr lang="en-US" dirty="0">
                <a:hlinkClick r:id="rId8" tooltip="Alloy"/>
              </a:rPr>
              <a:t>alloys</a:t>
            </a:r>
            <a:r>
              <a:rPr lang="en-US" dirty="0"/>
              <a:t>, </a:t>
            </a:r>
            <a:r>
              <a:rPr lang="en-US" dirty="0">
                <a:hlinkClick r:id="rId9" tooltip="Polymer"/>
              </a:rPr>
              <a:t>polymers</a:t>
            </a:r>
            <a:r>
              <a:rPr lang="en-US" dirty="0"/>
              <a:t>, biological molecules, and </a:t>
            </a:r>
            <a:r>
              <a:rPr lang="en-US" dirty="0">
                <a:hlinkClick r:id="rId10" tooltip="Pharmaceutical"/>
              </a:rPr>
              <a:t>pharmaceutical</a:t>
            </a:r>
            <a:r>
              <a:rPr lang="en-US" dirty="0"/>
              <a:t> agents are considered in specialized fields of chemistry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Chemistry is sometimes called </a:t>
            </a:r>
            <a:r>
              <a:rPr lang="en-US" i="1" dirty="0">
                <a:hlinkClick r:id="rId11" tooltip="The central science"/>
              </a:rPr>
              <a:t>the central science</a:t>
            </a:r>
            <a:r>
              <a:rPr lang="en-US" dirty="0"/>
              <a:t> because it bridges other </a:t>
            </a:r>
            <a:r>
              <a:rPr lang="en-US" dirty="0">
                <a:hlinkClick r:id="rId12" tooltip="Natural sciences"/>
              </a:rPr>
              <a:t>natural sciences</a:t>
            </a:r>
            <a:r>
              <a:rPr lang="en-US" dirty="0"/>
              <a:t> like </a:t>
            </a:r>
            <a:r>
              <a:rPr lang="en-US" dirty="0">
                <a:hlinkClick r:id="rId13" tooltip="Physics"/>
              </a:rPr>
              <a:t>physics</a:t>
            </a:r>
            <a:r>
              <a:rPr lang="en-US" dirty="0"/>
              <a:t>, </a:t>
            </a:r>
            <a:r>
              <a:rPr lang="en-US" dirty="0">
                <a:hlinkClick r:id="rId14" tooltip="Geology"/>
              </a:rPr>
              <a:t>geology</a:t>
            </a:r>
            <a:r>
              <a:rPr lang="en-US" dirty="0"/>
              <a:t> and </a:t>
            </a:r>
            <a:r>
              <a:rPr lang="en-US" dirty="0">
                <a:hlinkClick r:id="rId15" tooltip="Biology"/>
              </a:rPr>
              <a:t>biology</a:t>
            </a:r>
            <a:r>
              <a:rPr lang="en-US" dirty="0"/>
              <a:t>.</a:t>
            </a:r>
            <a:r>
              <a:rPr lang="en-US" baseline="30000" dirty="0">
                <a:hlinkClick r:id="rId16"/>
              </a:rPr>
              <a:t>[3][4]</a:t>
            </a:r>
            <a:r>
              <a:rPr lang="en-US" dirty="0"/>
              <a:t>Chemistry is a branch of </a:t>
            </a:r>
            <a:r>
              <a:rPr lang="en-US" dirty="0">
                <a:hlinkClick r:id="rId17" tooltip="Physical science"/>
              </a:rPr>
              <a:t>physical science</a:t>
            </a:r>
            <a:r>
              <a:rPr lang="en-US" dirty="0"/>
              <a:t> but </a:t>
            </a:r>
            <a:r>
              <a:rPr lang="en-US" dirty="0">
                <a:hlinkClick r:id="rId18" tooltip="Difference between chemistry and physics"/>
              </a:rPr>
              <a:t>distinct from physics</a:t>
            </a:r>
            <a:r>
              <a:rPr lang="en-US" dirty="0"/>
              <a:t>.</a:t>
            </a:r>
            <a:r>
              <a:rPr lang="en-US" baseline="30000" dirty="0">
                <a:hlinkClick r:id="rId16"/>
              </a:rPr>
              <a:t>[5]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dirty="0"/>
              <a:t>Chemistry is sometimes called </a:t>
            </a:r>
            <a:r>
              <a:rPr lang="en-US" i="1" dirty="0">
                <a:hlinkClick r:id="rId2" tooltip="The central science"/>
              </a:rPr>
              <a:t>the central science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because it bridges other </a:t>
            </a:r>
            <a:r>
              <a:rPr lang="en-US" dirty="0">
                <a:hlinkClick r:id="rId3" tooltip="Natural sciences"/>
              </a:rPr>
              <a:t>natural sciences</a:t>
            </a:r>
            <a:r>
              <a:rPr lang="en-US" dirty="0"/>
              <a:t> like </a:t>
            </a:r>
            <a:r>
              <a:rPr lang="en-US" dirty="0">
                <a:hlinkClick r:id="rId4" tooltip="Physics"/>
              </a:rPr>
              <a:t>physics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>
                <a:hlinkClick r:id="rId5" tooltip="Geology"/>
              </a:rPr>
              <a:t>geology</a:t>
            </a:r>
            <a:r>
              <a:rPr lang="en-US" dirty="0"/>
              <a:t> and </a:t>
            </a:r>
            <a:r>
              <a:rPr lang="en-US" dirty="0">
                <a:hlinkClick r:id="rId6" tooltip="Biology"/>
              </a:rPr>
              <a:t>biology</a:t>
            </a:r>
            <a:r>
              <a:rPr lang="en-US" baseline="30000" dirty="0"/>
              <a:t> </a:t>
            </a:r>
            <a:r>
              <a:rPr lang="en-US" dirty="0"/>
              <a:t>Chemistry is a branch of </a:t>
            </a:r>
            <a:r>
              <a:rPr lang="en-US" dirty="0">
                <a:hlinkClick r:id="rId7" tooltip="Physical science"/>
              </a:rPr>
              <a:t>physical </a:t>
            </a:r>
          </a:p>
          <a:p>
            <a:pPr>
              <a:buNone/>
            </a:pPr>
            <a:r>
              <a:rPr lang="en-US" dirty="0">
                <a:hlinkClick r:id="rId7" tooltip="Physical science"/>
              </a:rPr>
              <a:t>science</a:t>
            </a:r>
            <a:r>
              <a:rPr lang="en-US" dirty="0"/>
              <a:t> but </a:t>
            </a:r>
            <a:r>
              <a:rPr lang="en-US" dirty="0">
                <a:hlinkClick r:id="rId8" tooltip="Difference between chemistry and physics"/>
              </a:rPr>
              <a:t>distinct from physics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of chemistry sciences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/>
              <a:t>Definition  :- Chemistry is the study of matter and energy and the interactions between them.</a:t>
            </a:r>
          </a:p>
          <a:p>
            <a:r>
              <a:rPr lang="en-US" dirty="0"/>
              <a:t>Chemistry is the study of the properties of materials and the changes that materials undergo .</a:t>
            </a:r>
          </a:p>
          <a:p>
            <a:endParaRPr lang="en-US" dirty="0"/>
          </a:p>
          <a:p>
            <a:r>
              <a:rPr lang="en-US" dirty="0"/>
              <a:t>or Chemistry is the study of the properties and behavior of matter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12736"/>
          </a:xfrm>
        </p:spPr>
        <p:txBody>
          <a:bodyPr/>
          <a:lstStyle/>
          <a:p>
            <a:r>
              <a:rPr lang="en-US" dirty="0"/>
              <a:t> anything that has mass and occupies space is called matter.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Classification of Matter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/>
              <a:t>Matter classified according to its </a:t>
            </a:r>
            <a:r>
              <a:rPr lang="en-US" dirty="0">
                <a:solidFill>
                  <a:srgbClr val="0070C0"/>
                </a:solidFill>
              </a:rPr>
              <a:t>physical state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to (gas , liquid , solid)</a:t>
            </a:r>
          </a:p>
          <a:p>
            <a:pPr>
              <a:buNone/>
            </a:pPr>
            <a:r>
              <a:rPr lang="en-US" dirty="0"/>
              <a:t> and according to its </a:t>
            </a:r>
            <a:r>
              <a:rPr lang="en-US" dirty="0">
                <a:solidFill>
                  <a:srgbClr val="0070C0"/>
                </a:solidFill>
              </a:rPr>
              <a:t>composition</a:t>
            </a:r>
            <a:r>
              <a:rPr lang="en-US" dirty="0"/>
              <a:t> as </a:t>
            </a:r>
          </a:p>
          <a:p>
            <a:pPr>
              <a:buNone/>
            </a:pPr>
            <a:r>
              <a:rPr lang="en-US" dirty="0"/>
              <a:t>(elements ,compound , or Mixtures)</a:t>
            </a:r>
            <a:endParaRPr lang="en-US" b="1" dirty="0"/>
          </a:p>
          <a:p>
            <a:pPr>
              <a:buNone/>
            </a:pPr>
            <a:r>
              <a:rPr lang="en-US" b="1" dirty="0"/>
              <a:t>Mixture</a:t>
            </a:r>
            <a:r>
              <a:rPr lang="en-US" dirty="0"/>
              <a:t>:- combination of two or more substances in which each substance retains its own chemical identity.</a:t>
            </a: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 mixture: - composition of this mixture is consistent throughout. Ex . Solution (Air, gasoline</a:t>
            </a:r>
            <a:r>
              <a:rPr lang="en-US" b="1" dirty="0"/>
              <a:t>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Heterogeneous mixture : - composition of this mixture varies throughout the mixture. ex. (rocks + wood 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/>
          <a:srcRect t="6001"/>
          <a:stretch>
            <a:fillRect/>
          </a:stretch>
        </p:blipFill>
        <p:spPr bwMode="auto">
          <a:xfrm>
            <a:off x="190311" y="228600"/>
            <a:ext cx="800816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ttp://www.mghs.sa.edu.au/internet/curriculum/science/Year10/Pics/elementsAndCompoun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7772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Theme2pink">
  <a:themeElements>
    <a:clrScheme name="Office Theme 2">
      <a:dk1>
        <a:srgbClr val="000000"/>
      </a:dk1>
      <a:lt1>
        <a:srgbClr val="FF99CC"/>
      </a:lt1>
      <a:dk2>
        <a:srgbClr val="000000"/>
      </a:dk2>
      <a:lt2>
        <a:srgbClr val="CCCCCC"/>
      </a:lt2>
      <a:accent1>
        <a:srgbClr val="992A26"/>
      </a:accent1>
      <a:accent2>
        <a:srgbClr val="562966"/>
      </a:accent2>
      <a:accent3>
        <a:srgbClr val="FFCAE2"/>
      </a:accent3>
      <a:accent4>
        <a:srgbClr val="000000"/>
      </a:accent4>
      <a:accent5>
        <a:srgbClr val="CAACAC"/>
      </a:accent5>
      <a:accent6>
        <a:srgbClr val="4D245C"/>
      </a:accent6>
      <a:hlink>
        <a:srgbClr val="6E0037"/>
      </a:hlink>
      <a:folHlink>
        <a:srgbClr val="2E1F6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CAE2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CAE2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CAE2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CAE2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FFFF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FFFF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FFFF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FFFF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CC"/>
      </a:lt1>
      <a:dk2>
        <a:srgbClr val="000000"/>
      </a:dk2>
      <a:lt2>
        <a:srgbClr val="CCCCCC"/>
      </a:lt2>
      <a:accent1>
        <a:srgbClr val="992A26"/>
      </a:accent1>
      <a:accent2>
        <a:srgbClr val="562966"/>
      </a:accent2>
      <a:accent3>
        <a:srgbClr val="FFCAE2"/>
      </a:accent3>
      <a:accent4>
        <a:srgbClr val="000000"/>
      </a:accent4>
      <a:accent5>
        <a:srgbClr val="CAACAC"/>
      </a:accent5>
      <a:accent6>
        <a:srgbClr val="4D245C"/>
      </a:accent6>
      <a:hlink>
        <a:srgbClr val="6E0037"/>
      </a:hlink>
      <a:folHlink>
        <a:srgbClr val="2E1F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CAE2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CAE2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CAE2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CC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CAE2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5C"/>
        </a:accent1>
        <a:accent2>
          <a:srgbClr val="852153"/>
        </a:accent2>
        <a:accent3>
          <a:srgbClr val="FFFFFF"/>
        </a:accent3>
        <a:accent4>
          <a:srgbClr val="000000"/>
        </a:accent4>
        <a:accent5>
          <a:srgbClr val="CAABB5"/>
        </a:accent5>
        <a:accent6>
          <a:srgbClr val="781D4A"/>
        </a:accent6>
        <a:hlink>
          <a:srgbClr val="730B3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A26"/>
        </a:accent1>
        <a:accent2>
          <a:srgbClr val="562966"/>
        </a:accent2>
        <a:accent3>
          <a:srgbClr val="FFFFFF"/>
        </a:accent3>
        <a:accent4>
          <a:srgbClr val="000000"/>
        </a:accent4>
        <a:accent5>
          <a:srgbClr val="CAACAC"/>
        </a:accent5>
        <a:accent6>
          <a:srgbClr val="4D245C"/>
        </a:accent6>
        <a:hlink>
          <a:srgbClr val="6E0037"/>
        </a:hlink>
        <a:folHlink>
          <a:srgbClr val="2E1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E6634"/>
        </a:accent1>
        <a:accent2>
          <a:srgbClr val="80194C"/>
        </a:accent2>
        <a:accent3>
          <a:srgbClr val="FFFFFF"/>
        </a:accent3>
        <a:accent4>
          <a:srgbClr val="000000"/>
        </a:accent4>
        <a:accent5>
          <a:srgbClr val="ADB8AE"/>
        </a:accent5>
        <a:accent6>
          <a:srgbClr val="731644"/>
        </a:accent6>
        <a:hlink>
          <a:srgbClr val="444500"/>
        </a:hlink>
        <a:folHlink>
          <a:srgbClr val="003A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4B0B"/>
        </a:accent1>
        <a:accent2>
          <a:srgbClr val="3B4C17"/>
        </a:accent2>
        <a:accent3>
          <a:srgbClr val="FFFFFF"/>
        </a:accent3>
        <a:accent4>
          <a:srgbClr val="000000"/>
        </a:accent4>
        <a:accent5>
          <a:srgbClr val="BCB1AA"/>
        </a:accent5>
        <a:accent6>
          <a:srgbClr val="354414"/>
        </a:accent6>
        <a:hlink>
          <a:srgbClr val="1B3259"/>
        </a:hlink>
        <a:folHlink>
          <a:srgbClr val="6B00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2">
  <a:themeElements>
    <a:clrScheme name="Office Them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eme2green">
  <a:themeElements>
    <a:clrScheme name="Office Theme 2">
      <a:dk1>
        <a:srgbClr val="333333"/>
      </a:dk1>
      <a:lt1>
        <a:srgbClr val="FFFFFF"/>
      </a:lt1>
      <a:dk2>
        <a:srgbClr val="339933"/>
      </a:dk2>
      <a:lt2>
        <a:srgbClr val="FFFFFF"/>
      </a:lt2>
      <a:accent1>
        <a:srgbClr val="BED96C"/>
      </a:accent1>
      <a:accent2>
        <a:srgbClr val="8ACFE6"/>
      </a:accent2>
      <a:accent3>
        <a:srgbClr val="ADCAAD"/>
      </a:accent3>
      <a:accent4>
        <a:srgbClr val="DADADA"/>
      </a:accent4>
      <a:accent5>
        <a:srgbClr val="DBE9BA"/>
      </a:accent5>
      <a:accent6>
        <a:srgbClr val="7DBBD0"/>
      </a:accent6>
      <a:hlink>
        <a:srgbClr val="8AE68A"/>
      </a:hlink>
      <a:folHlink>
        <a:srgbClr val="BACB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66CC66"/>
        </a:accent1>
        <a:accent2>
          <a:srgbClr val="82D982"/>
        </a:accent2>
        <a:accent3>
          <a:srgbClr val="ADCAAD"/>
        </a:accent3>
        <a:accent4>
          <a:srgbClr val="DADADA"/>
        </a:accent4>
        <a:accent5>
          <a:srgbClr val="B8E2B8"/>
        </a:accent5>
        <a:accent6>
          <a:srgbClr val="75C475"/>
        </a:accent6>
        <a:hlink>
          <a:srgbClr val="A1E6A1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BED96C"/>
        </a:accent1>
        <a:accent2>
          <a:srgbClr val="8ACFE6"/>
        </a:accent2>
        <a:accent3>
          <a:srgbClr val="ADCAAD"/>
        </a:accent3>
        <a:accent4>
          <a:srgbClr val="DADADA"/>
        </a:accent4>
        <a:accent5>
          <a:srgbClr val="DBE9BA"/>
        </a:accent5>
        <a:accent6>
          <a:srgbClr val="7DBBD0"/>
        </a:accent6>
        <a:hlink>
          <a:srgbClr val="8AE68A"/>
        </a:hlink>
        <a:folHlink>
          <a:srgbClr val="BA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EBBCD2"/>
        </a:accent1>
        <a:accent2>
          <a:srgbClr val="6FDE6F"/>
        </a:accent2>
        <a:accent3>
          <a:srgbClr val="ADCAAD"/>
        </a:accent3>
        <a:accent4>
          <a:srgbClr val="DADADA"/>
        </a:accent4>
        <a:accent5>
          <a:srgbClr val="F3DAE5"/>
        </a:accent5>
        <a:accent6>
          <a:srgbClr val="64C964"/>
        </a:accent6>
        <a:hlink>
          <a:srgbClr val="DCC3E6"/>
        </a:hlink>
        <a:folHlink>
          <a:srgbClr val="EDD1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E6D38A"/>
        </a:accent1>
        <a:accent2>
          <a:srgbClr val="F2B6B6"/>
        </a:accent2>
        <a:accent3>
          <a:srgbClr val="ADCAAD"/>
        </a:accent3>
        <a:accent4>
          <a:srgbClr val="DADADA"/>
        </a:accent4>
        <a:accent5>
          <a:srgbClr val="F0E6C4"/>
        </a:accent5>
        <a:accent6>
          <a:srgbClr val="DBA5A5"/>
        </a:accent6>
        <a:hlink>
          <a:srgbClr val="CDC6F7"/>
        </a:hlink>
        <a:folHlink>
          <a:srgbClr val="95E6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CC66"/>
        </a:accent1>
        <a:accent2>
          <a:srgbClr val="82D982"/>
        </a:accent2>
        <a:accent3>
          <a:srgbClr val="FFFFFF"/>
        </a:accent3>
        <a:accent4>
          <a:srgbClr val="000000"/>
        </a:accent4>
        <a:accent5>
          <a:srgbClr val="B8E2B8"/>
        </a:accent5>
        <a:accent6>
          <a:srgbClr val="75C475"/>
        </a:accent6>
        <a:hlink>
          <a:srgbClr val="A1E6A1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ED96C"/>
        </a:accent1>
        <a:accent2>
          <a:srgbClr val="8ACFE6"/>
        </a:accent2>
        <a:accent3>
          <a:srgbClr val="FFFFFF"/>
        </a:accent3>
        <a:accent4>
          <a:srgbClr val="000000"/>
        </a:accent4>
        <a:accent5>
          <a:srgbClr val="DBE9BA"/>
        </a:accent5>
        <a:accent6>
          <a:srgbClr val="7DBBD0"/>
        </a:accent6>
        <a:hlink>
          <a:srgbClr val="8AE68A"/>
        </a:hlink>
        <a:folHlink>
          <a:srgbClr val="BA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BCD2"/>
        </a:accent1>
        <a:accent2>
          <a:srgbClr val="6FDE6F"/>
        </a:accent2>
        <a:accent3>
          <a:srgbClr val="FFFFFF"/>
        </a:accent3>
        <a:accent4>
          <a:srgbClr val="000000"/>
        </a:accent4>
        <a:accent5>
          <a:srgbClr val="F3DAE5"/>
        </a:accent5>
        <a:accent6>
          <a:srgbClr val="64C964"/>
        </a:accent6>
        <a:hlink>
          <a:srgbClr val="DCC3E6"/>
        </a:hlink>
        <a:folHlink>
          <a:srgbClr val="EDD1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D38A"/>
        </a:accent1>
        <a:accent2>
          <a:srgbClr val="F2B6B6"/>
        </a:accent2>
        <a:accent3>
          <a:srgbClr val="FFFFFF"/>
        </a:accent3>
        <a:accent4>
          <a:srgbClr val="000000"/>
        </a:accent4>
        <a:accent5>
          <a:srgbClr val="F0E6C4"/>
        </a:accent5>
        <a:accent6>
          <a:srgbClr val="DBA5A5"/>
        </a:accent6>
        <a:hlink>
          <a:srgbClr val="CDC6F7"/>
        </a:hlink>
        <a:folHlink>
          <a:srgbClr val="95E69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333333"/>
      </a:dk1>
      <a:lt1>
        <a:srgbClr val="FFFFFF"/>
      </a:lt1>
      <a:dk2>
        <a:srgbClr val="339933"/>
      </a:dk2>
      <a:lt2>
        <a:srgbClr val="FFFFFF"/>
      </a:lt2>
      <a:accent1>
        <a:srgbClr val="BED96C"/>
      </a:accent1>
      <a:accent2>
        <a:srgbClr val="8ACFE6"/>
      </a:accent2>
      <a:accent3>
        <a:srgbClr val="ADCAAD"/>
      </a:accent3>
      <a:accent4>
        <a:srgbClr val="DADADA"/>
      </a:accent4>
      <a:accent5>
        <a:srgbClr val="DBE9BA"/>
      </a:accent5>
      <a:accent6>
        <a:srgbClr val="7DBBD0"/>
      </a:accent6>
      <a:hlink>
        <a:srgbClr val="8AE68A"/>
      </a:hlink>
      <a:folHlink>
        <a:srgbClr val="BACB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66CC66"/>
        </a:accent1>
        <a:accent2>
          <a:srgbClr val="82D982"/>
        </a:accent2>
        <a:accent3>
          <a:srgbClr val="ADCAAD"/>
        </a:accent3>
        <a:accent4>
          <a:srgbClr val="DADADA"/>
        </a:accent4>
        <a:accent5>
          <a:srgbClr val="B8E2B8"/>
        </a:accent5>
        <a:accent6>
          <a:srgbClr val="75C475"/>
        </a:accent6>
        <a:hlink>
          <a:srgbClr val="A1E6A1"/>
        </a:hlink>
        <a:folHlink>
          <a:srgbClr val="B6F2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BED96C"/>
        </a:accent1>
        <a:accent2>
          <a:srgbClr val="8ACFE6"/>
        </a:accent2>
        <a:accent3>
          <a:srgbClr val="ADCAAD"/>
        </a:accent3>
        <a:accent4>
          <a:srgbClr val="DADADA"/>
        </a:accent4>
        <a:accent5>
          <a:srgbClr val="DBE9BA"/>
        </a:accent5>
        <a:accent6>
          <a:srgbClr val="7DBBD0"/>
        </a:accent6>
        <a:hlink>
          <a:srgbClr val="8AE68A"/>
        </a:hlink>
        <a:folHlink>
          <a:srgbClr val="BA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EBBCD2"/>
        </a:accent1>
        <a:accent2>
          <a:srgbClr val="6FDE6F"/>
        </a:accent2>
        <a:accent3>
          <a:srgbClr val="ADCAAD"/>
        </a:accent3>
        <a:accent4>
          <a:srgbClr val="DADADA"/>
        </a:accent4>
        <a:accent5>
          <a:srgbClr val="F3DAE5"/>
        </a:accent5>
        <a:accent6>
          <a:srgbClr val="64C964"/>
        </a:accent6>
        <a:hlink>
          <a:srgbClr val="DCC3E6"/>
        </a:hlink>
        <a:folHlink>
          <a:srgbClr val="EDD1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9933"/>
        </a:dk2>
        <a:lt2>
          <a:srgbClr val="FFFFFF"/>
        </a:lt2>
        <a:accent1>
          <a:srgbClr val="E6D38A"/>
        </a:accent1>
        <a:accent2>
          <a:srgbClr val="F2B6B6"/>
        </a:accent2>
        <a:accent3>
          <a:srgbClr val="ADCAAD"/>
        </a:accent3>
        <a:accent4>
          <a:srgbClr val="DADADA"/>
        </a:accent4>
        <a:accent5>
          <a:srgbClr val="F0E6C4"/>
        </a:accent5>
        <a:accent6>
          <a:srgbClr val="DBA5A5"/>
        </a:accent6>
        <a:hlink>
          <a:srgbClr val="CDC6F7"/>
        </a:hlink>
        <a:folHlink>
          <a:srgbClr val="95E6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CC66"/>
        </a:accent1>
        <a:accent2>
          <a:srgbClr val="82D982"/>
        </a:accent2>
        <a:accent3>
          <a:srgbClr val="FFFFFF"/>
        </a:accent3>
        <a:accent4>
          <a:srgbClr val="000000"/>
        </a:accent4>
        <a:accent5>
          <a:srgbClr val="B8E2B8"/>
        </a:accent5>
        <a:accent6>
          <a:srgbClr val="75C475"/>
        </a:accent6>
        <a:hlink>
          <a:srgbClr val="A1E6A1"/>
        </a:hlink>
        <a:folHlink>
          <a:srgbClr val="B6F2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ED96C"/>
        </a:accent1>
        <a:accent2>
          <a:srgbClr val="8ACFE6"/>
        </a:accent2>
        <a:accent3>
          <a:srgbClr val="FFFFFF"/>
        </a:accent3>
        <a:accent4>
          <a:srgbClr val="000000"/>
        </a:accent4>
        <a:accent5>
          <a:srgbClr val="DBE9BA"/>
        </a:accent5>
        <a:accent6>
          <a:srgbClr val="7DBBD0"/>
        </a:accent6>
        <a:hlink>
          <a:srgbClr val="8AE68A"/>
        </a:hlink>
        <a:folHlink>
          <a:srgbClr val="BA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BBCD2"/>
        </a:accent1>
        <a:accent2>
          <a:srgbClr val="6FDE6F"/>
        </a:accent2>
        <a:accent3>
          <a:srgbClr val="FFFFFF"/>
        </a:accent3>
        <a:accent4>
          <a:srgbClr val="000000"/>
        </a:accent4>
        <a:accent5>
          <a:srgbClr val="F3DAE5"/>
        </a:accent5>
        <a:accent6>
          <a:srgbClr val="64C964"/>
        </a:accent6>
        <a:hlink>
          <a:srgbClr val="DCC3E6"/>
        </a:hlink>
        <a:folHlink>
          <a:srgbClr val="EDD1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D38A"/>
        </a:accent1>
        <a:accent2>
          <a:srgbClr val="F2B6B6"/>
        </a:accent2>
        <a:accent3>
          <a:srgbClr val="FFFFFF"/>
        </a:accent3>
        <a:accent4>
          <a:srgbClr val="000000"/>
        </a:accent4>
        <a:accent5>
          <a:srgbClr val="F0E6C4"/>
        </a:accent5>
        <a:accent6>
          <a:srgbClr val="DBA5A5"/>
        </a:accent6>
        <a:hlink>
          <a:srgbClr val="CDC6F7"/>
        </a:hlink>
        <a:folHlink>
          <a:srgbClr val="95E69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atter2000">
  <a:themeElements>
    <a:clrScheme name="Matter2000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ter200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tter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ter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ter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Theme2pink</Template>
  <TotalTime>191</TotalTime>
  <Words>639</Words>
  <Application>Microsoft Office PowerPoint</Application>
  <PresentationFormat>On-screen Show (4:3)</PresentationFormat>
  <Paragraphs>74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Lucida Calligraphy</vt:lpstr>
      <vt:lpstr>Times New Roman</vt:lpstr>
      <vt:lpstr>Theme2pink</vt:lpstr>
      <vt:lpstr>1_Default Design</vt:lpstr>
      <vt:lpstr>Theme2</vt:lpstr>
      <vt:lpstr>2_Default Design</vt:lpstr>
      <vt:lpstr>Theme2green</vt:lpstr>
      <vt:lpstr>3_Default Design</vt:lpstr>
      <vt:lpstr>Matter2000</vt:lpstr>
      <vt:lpstr>Photo Editor Photo</vt:lpstr>
      <vt:lpstr>General chemistry</vt:lpstr>
      <vt:lpstr>Chemistry </vt:lpstr>
      <vt:lpstr>Chemistry </vt:lpstr>
      <vt:lpstr>Chemistry </vt:lpstr>
      <vt:lpstr>Introduction of chemistry sciences </vt:lpstr>
      <vt:lpstr>   Matter</vt:lpstr>
      <vt:lpstr>  Matter</vt:lpstr>
      <vt:lpstr>PowerPoint Presentation</vt:lpstr>
      <vt:lpstr>PowerPoint Presentation</vt:lpstr>
      <vt:lpstr>   Matter </vt:lpstr>
      <vt:lpstr>        Properties of Matter </vt:lpstr>
      <vt:lpstr>Properties of Matter</vt:lpstr>
      <vt:lpstr>Chemical Changes</vt:lpstr>
      <vt:lpstr>  Physical and Chemical Changes </vt:lpstr>
      <vt:lpstr>Physical and Chemical Changes</vt:lpstr>
      <vt:lpstr>Physical and Chemical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chemistry</dc:title>
  <dc:creator/>
  <cp:lastModifiedBy>admin</cp:lastModifiedBy>
  <cp:revision>13</cp:revision>
  <dcterms:created xsi:type="dcterms:W3CDTF">2006-08-16T00:00:00Z</dcterms:created>
  <dcterms:modified xsi:type="dcterms:W3CDTF">2023-05-20T14:40:57Z</dcterms:modified>
</cp:coreProperties>
</file>