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6" r:id="rId6"/>
    <p:sldId id="264" r:id="rId7"/>
    <p:sldId id="260" r:id="rId8"/>
    <p:sldId id="265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46" y="30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AAAF124-F8BB-4BC4-901A-549BA63C6EFA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5CB9849-8CAC-4FD5-8517-A9959CD633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AAF124-F8BB-4BC4-901A-549BA63C6EFA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CB9849-8CAC-4FD5-8517-A9959CD633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AAF124-F8BB-4BC4-901A-549BA63C6EFA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CB9849-8CAC-4FD5-8517-A9959CD633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AAF124-F8BB-4BC4-901A-549BA63C6EFA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CB9849-8CAC-4FD5-8517-A9959CD6334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AAF124-F8BB-4BC4-901A-549BA63C6EFA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CB9849-8CAC-4FD5-8517-A9959CD6334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AAF124-F8BB-4BC4-901A-549BA63C6EFA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CB9849-8CAC-4FD5-8517-A9959CD6334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AAF124-F8BB-4BC4-901A-549BA63C6EFA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CB9849-8CAC-4FD5-8517-A9959CD6334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AAF124-F8BB-4BC4-901A-549BA63C6EFA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CB9849-8CAC-4FD5-8517-A9959CD6334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AAF124-F8BB-4BC4-901A-549BA63C6EFA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CB9849-8CAC-4FD5-8517-A9959CD633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AAAF124-F8BB-4BC4-901A-549BA63C6EFA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CB9849-8CAC-4FD5-8517-A9959CD6334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AAAF124-F8BB-4BC4-901A-549BA63C6EFA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5CB9849-8CAC-4FD5-8517-A9959CD6334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AAAF124-F8BB-4BC4-901A-549BA63C6EFA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5CB9849-8CAC-4FD5-8517-A9959CD6334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228696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Principle and Measurement of Electrical conductivity (EC)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609600"/>
            <a:ext cx="86868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8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lecture     Soil, Plant and Water Analysis / post graduation   Dr. Haifa </a:t>
            </a:r>
            <a:r>
              <a:rPr lang="en-US" sz="1400" dirty="0" err="1" smtClean="0"/>
              <a:t>Akrawi</a:t>
            </a:r>
            <a:r>
              <a:rPr lang="en-US" sz="1400" dirty="0" smtClean="0"/>
              <a:t>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924973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/>
              <a:t>Switch on the conductivity bridge and wait for 10 </a:t>
            </a:r>
            <a:r>
              <a:rPr lang="en-US" dirty="0" smtClean="0"/>
              <a:t>minutes.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Check </a:t>
            </a:r>
            <a:r>
              <a:rPr lang="en-US" dirty="0"/>
              <a:t>the instrument, with saturated CaSO</a:t>
            </a:r>
            <a:r>
              <a:rPr lang="en-US" baseline="-25000" dirty="0"/>
              <a:t>4</a:t>
            </a:r>
            <a:r>
              <a:rPr lang="en-US" dirty="0"/>
              <a:t> solution and 0.01 N </a:t>
            </a:r>
            <a:r>
              <a:rPr lang="en-US" dirty="0" err="1"/>
              <a:t>KCl</a:t>
            </a:r>
            <a:r>
              <a:rPr lang="en-US" dirty="0"/>
              <a:t> solutions. </a:t>
            </a:r>
            <a:r>
              <a:rPr lang="en-US" dirty="0" smtClean="0"/>
              <a:t>•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</a:t>
            </a:r>
            <a:r>
              <a:rPr lang="en-US" dirty="0"/>
              <a:t>EC of saturated CaSO</a:t>
            </a:r>
            <a:r>
              <a:rPr lang="en-US" baseline="-25000" dirty="0"/>
              <a:t>4 </a:t>
            </a:r>
            <a:r>
              <a:rPr lang="en-US" dirty="0"/>
              <a:t>and 0.01 N </a:t>
            </a:r>
            <a:r>
              <a:rPr lang="en-US" dirty="0" err="1"/>
              <a:t>KCl</a:t>
            </a:r>
            <a:r>
              <a:rPr lang="en-US" dirty="0"/>
              <a:t> solutions should be 2.2 and 1.41 dSm</a:t>
            </a:r>
            <a:r>
              <a:rPr lang="en-US" baseline="30000" dirty="0"/>
              <a:t>-1</a:t>
            </a:r>
            <a:r>
              <a:rPr lang="en-US" dirty="0"/>
              <a:t> </a:t>
            </a:r>
            <a:r>
              <a:rPr lang="en-US" dirty="0" smtClean="0"/>
              <a:t>respectively.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Use </a:t>
            </a:r>
            <a:r>
              <a:rPr lang="en-US" dirty="0"/>
              <a:t>the same soil water suspension used for measuring pH for the determination of </a:t>
            </a:r>
            <a:r>
              <a:rPr lang="en-US" dirty="0" smtClean="0"/>
              <a:t>EC.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Stir </a:t>
            </a:r>
            <a:r>
              <a:rPr lang="en-US" dirty="0"/>
              <a:t>the contents and allow the soil to settle for 15 minutes. Wash the electrodes carefully and immerse them into soil solution. 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Adjust </a:t>
            </a:r>
            <a:r>
              <a:rPr lang="en-US" dirty="0"/>
              <a:t>the temperature </a:t>
            </a:r>
            <a:r>
              <a:rPr lang="en-US" dirty="0" smtClean="0"/>
              <a:t>correction.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Adjust </a:t>
            </a:r>
            <a:r>
              <a:rPr lang="en-US" dirty="0"/>
              <a:t>the meter knob until the magic eye of the null indicator is at the widest in </a:t>
            </a:r>
            <a:r>
              <a:rPr lang="en-US" dirty="0" smtClean="0"/>
              <a:t>width.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</a:t>
            </a:r>
            <a:r>
              <a:rPr lang="en-US" dirty="0"/>
              <a:t>readings on the scale at this position indicate the electrical </a:t>
            </a:r>
            <a:r>
              <a:rPr lang="en-US" dirty="0" smtClean="0"/>
              <a:t>conductivity.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Multiply </a:t>
            </a:r>
            <a:r>
              <a:rPr lang="en-US" dirty="0"/>
              <a:t>this by the cell constant (noted on the cell itself) to get specific conductivity.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</a:t>
            </a:r>
          </a:p>
        </p:txBody>
      </p:sp>
    </p:spTree>
    <p:extLst>
      <p:ext uri="{BB962C8B-B14F-4D97-AF65-F5344CB8AC3E}">
        <p14:creationId xmlns:p14="http://schemas.microsoft.com/office/powerpoint/2010/main" val="14759899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/>
              <a:t>How to convert </a:t>
            </a:r>
            <a:r>
              <a:rPr lang="en-US" dirty="0" smtClean="0"/>
              <a:t>electrical conductivity to Total dissolved solids (TDS)?</a:t>
            </a: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372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The </a:t>
            </a:r>
            <a:r>
              <a:rPr lang="en-US" dirty="0"/>
              <a:t>electrical conductivity (EC) measurement gives the total amount of soluble salts present in the soil and is expressed as </a:t>
            </a:r>
            <a:r>
              <a:rPr lang="en-US" dirty="0" err="1"/>
              <a:t>milli</a:t>
            </a:r>
            <a:r>
              <a:rPr lang="en-US" dirty="0"/>
              <a:t> mhos cm</a:t>
            </a:r>
            <a:r>
              <a:rPr lang="en-US" baseline="30000" dirty="0"/>
              <a:t>-1</a:t>
            </a:r>
            <a:r>
              <a:rPr lang="en-US" dirty="0"/>
              <a:t> or </a:t>
            </a:r>
            <a:r>
              <a:rPr lang="en-US" dirty="0" err="1"/>
              <a:t>dS</a:t>
            </a:r>
            <a:r>
              <a:rPr lang="en-US" dirty="0"/>
              <a:t> m</a:t>
            </a:r>
            <a:r>
              <a:rPr lang="en-US" baseline="30000" dirty="0"/>
              <a:t>-1</a:t>
            </a:r>
            <a:r>
              <a:rPr lang="en-US" dirty="0" smtClean="0"/>
              <a:t>.</a:t>
            </a:r>
          </a:p>
          <a:p>
            <a:pPr marL="109728" indent="0">
              <a:buNone/>
            </a:pPr>
            <a:r>
              <a:rPr lang="en-US" dirty="0" smtClean="0"/>
              <a:t>EC is the measurement of the ability of a substance to conduct electrical current over a defined area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Electrical conductivity (EC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038600"/>
            <a:ext cx="2484437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2212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en-US" dirty="0" smtClean="0"/>
              <a:t>	As </a:t>
            </a:r>
            <a:r>
              <a:rPr lang="en-US" dirty="0"/>
              <a:t>the amount of the soluble salts in a solution increases the electrical conductivity also increases. This electrical conductivity is measured in terms of the resistance offered to the flow of current using a conductivity bridge. It is known that solutions offer some resistance to the passage of electric current through them, depending upon the concentration of salts present. </a:t>
            </a:r>
            <a:endParaRPr lang="ar-IQ" dirty="0" smtClean="0"/>
          </a:p>
          <a:p>
            <a:pPr marL="109728" indent="0">
              <a:buNone/>
            </a:pPr>
            <a:r>
              <a:rPr lang="en-US" dirty="0" smtClean="0"/>
              <a:t>	Hence </a:t>
            </a:r>
            <a:r>
              <a:rPr lang="en-US" dirty="0"/>
              <a:t>EC is measured in terms of electrical resistance between parallel electrodes immersed in the soil suspension of water. In such a system, the solution between the electrodes becomes the electrical conductor to which the physical laws relating to resistance are applicable.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</a:t>
            </a:r>
          </a:p>
        </p:txBody>
      </p:sp>
    </p:spTree>
    <p:extLst>
      <p:ext uri="{BB962C8B-B14F-4D97-AF65-F5344CB8AC3E}">
        <p14:creationId xmlns:p14="http://schemas.microsoft.com/office/powerpoint/2010/main" val="1672974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3214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/>
              <a:t>The electrical resistance “R” is directly proportional to the distance “L” between the electrodes and inversely proportional to the cross sectional area “A” of the conductor. Hence R = L/ A or R= r x L/ A Where r = proportionality constant known as electrical resistivity If </a:t>
            </a: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L </a:t>
            </a:r>
            <a:r>
              <a:rPr lang="en-US" dirty="0"/>
              <a:t>= 1 cm and A = 1 cm</a:t>
            </a:r>
            <a:r>
              <a:rPr lang="en-US" baseline="30000" dirty="0"/>
              <a:t>2</a:t>
            </a:r>
            <a:r>
              <a:rPr lang="en-US" dirty="0"/>
              <a:t> </a:t>
            </a: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then </a:t>
            </a:r>
            <a:r>
              <a:rPr lang="en-US" dirty="0"/>
              <a:t>R = r. </a:t>
            </a: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Where</a:t>
            </a:r>
            <a:r>
              <a:rPr lang="en-US" dirty="0"/>
              <a:t>, r is called specific resistivity. </a:t>
            </a: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Hence </a:t>
            </a:r>
            <a:r>
              <a:rPr lang="en-US" dirty="0"/>
              <a:t>specific resistance is the resistance of a conductor 1 cm in length and 1 cm</a:t>
            </a:r>
            <a:r>
              <a:rPr lang="en-US" baseline="30000" dirty="0"/>
              <a:t>2</a:t>
            </a:r>
            <a:r>
              <a:rPr lang="en-US" dirty="0"/>
              <a:t> in area. </a:t>
            </a:r>
          </a:p>
        </p:txBody>
      </p:sp>
    </p:spTree>
    <p:extLst>
      <p:ext uri="{BB962C8B-B14F-4D97-AF65-F5344CB8AC3E}">
        <p14:creationId xmlns:p14="http://schemas.microsoft.com/office/powerpoint/2010/main" val="1719997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86070" y="1481138"/>
            <a:ext cx="5971860" cy="4525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363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68402"/>
            <a:ext cx="8229600" cy="3951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287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en-US" dirty="0"/>
              <a:t>Higher the salt content, higher the passage of current and lesser the resistance to the flow of the current. Hence the reciprocal of specific resistivity is called as specific conductivity. </a:t>
            </a: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Therefore </a:t>
            </a:r>
            <a:r>
              <a:rPr lang="en-US" dirty="0"/>
              <a:t>specific conductivity is defined as the conductivity of a solution enclosed in a cell whose electrodes are exactly 1 cm and possess a surface area of 1 cm</a:t>
            </a:r>
            <a:r>
              <a:rPr lang="en-US" baseline="30000" dirty="0"/>
              <a:t>2</a:t>
            </a:r>
            <a:r>
              <a:rPr lang="en-US" dirty="0"/>
              <a:t>. The resistance is expressed as ohms cm</a:t>
            </a:r>
            <a:r>
              <a:rPr lang="en-US" baseline="30000" dirty="0"/>
              <a:t>-1</a:t>
            </a:r>
            <a:r>
              <a:rPr lang="en-US" dirty="0"/>
              <a:t> and the conductivity is expressed in reciprocal ohms or mhos per cm. It is not possible to make a conductivity bridge having electrodes 1 sq.cm. in area and place exactly 1 cm apart. Hence, the factor called the cell constant is determined for the given cell. Modern conductivity meters are calibrated to read directly the electrical conductance with given cell.</a:t>
            </a:r>
          </a:p>
        </p:txBody>
      </p:sp>
    </p:spTree>
    <p:extLst>
      <p:ext uri="{BB962C8B-B14F-4D97-AF65-F5344CB8AC3E}">
        <p14:creationId xmlns:p14="http://schemas.microsoft.com/office/powerpoint/2010/main" val="2862919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69614" y="1481138"/>
            <a:ext cx="4604772" cy="4525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160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1228" indent="-571500">
              <a:buAutoNum type="romanLcParenR"/>
            </a:pPr>
            <a:r>
              <a:rPr lang="en-US" dirty="0" smtClean="0"/>
              <a:t>Conductivity bridge</a:t>
            </a:r>
          </a:p>
          <a:p>
            <a:pPr marL="681228" indent="-571500">
              <a:buAutoNum type="romanLcParenR"/>
            </a:pPr>
            <a:r>
              <a:rPr lang="en-US" dirty="0" smtClean="0"/>
              <a:t>100 </a:t>
            </a:r>
            <a:r>
              <a:rPr lang="en-US" dirty="0"/>
              <a:t>ml </a:t>
            </a:r>
            <a:r>
              <a:rPr lang="en-US" dirty="0" smtClean="0"/>
              <a:t>beaker</a:t>
            </a:r>
          </a:p>
          <a:p>
            <a:pPr marL="681228" indent="-571500">
              <a:buAutoNum type="romanLcParenR"/>
            </a:pPr>
            <a:r>
              <a:rPr lang="en-US" dirty="0" smtClean="0"/>
              <a:t>Glass rod</a:t>
            </a:r>
          </a:p>
          <a:p>
            <a:pPr marL="681228" indent="-571500">
              <a:buAutoNum type="romanLcParenR"/>
            </a:pPr>
            <a:r>
              <a:rPr lang="en-US" dirty="0" smtClean="0"/>
              <a:t>0.01 </a:t>
            </a:r>
            <a:r>
              <a:rPr lang="en-US" dirty="0"/>
              <a:t>N </a:t>
            </a:r>
            <a:r>
              <a:rPr lang="en-US" dirty="0" err="1"/>
              <a:t>KCl</a:t>
            </a:r>
            <a:r>
              <a:rPr lang="en-US" dirty="0"/>
              <a:t> solution </a:t>
            </a:r>
            <a:r>
              <a:rPr lang="en-US" dirty="0" smtClean="0"/>
              <a:t>and</a:t>
            </a:r>
          </a:p>
          <a:p>
            <a:pPr marL="681228" indent="-571500">
              <a:buAutoNum type="romanLcParenR"/>
            </a:pPr>
            <a:r>
              <a:rPr lang="en-US" dirty="0" smtClean="0"/>
              <a:t>Saturated </a:t>
            </a:r>
            <a:r>
              <a:rPr lang="en-US" dirty="0"/>
              <a:t>CaSO</a:t>
            </a:r>
            <a:r>
              <a:rPr lang="en-US" baseline="-25000" dirty="0"/>
              <a:t>4</a:t>
            </a:r>
            <a:r>
              <a:rPr lang="en-US" dirty="0"/>
              <a:t> solution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Materials required</a:t>
            </a:r>
          </a:p>
        </p:txBody>
      </p:sp>
    </p:spTree>
    <p:extLst>
      <p:ext uri="{BB962C8B-B14F-4D97-AF65-F5344CB8AC3E}">
        <p14:creationId xmlns:p14="http://schemas.microsoft.com/office/powerpoint/2010/main" val="31759103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681</TotalTime>
  <Words>424</Words>
  <Application>Microsoft Office PowerPoint</Application>
  <PresentationFormat>On-screen Show (4:3)</PresentationFormat>
  <Paragraphs>34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  Principle and Measurement of Electrical conductivity (EC) </vt:lpstr>
      <vt:lpstr>Electrical conductivity (EC)</vt:lpstr>
      <vt:lpstr>Principle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Materials required</vt:lpstr>
      <vt:lpstr>Procedure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 and measurement of Electrical conductivity (EC)</dc:title>
  <dc:creator>Hazim Silevany</dc:creator>
  <cp:lastModifiedBy>Hazim Silevany</cp:lastModifiedBy>
  <cp:revision>20</cp:revision>
  <dcterms:created xsi:type="dcterms:W3CDTF">2023-12-17T17:35:26Z</dcterms:created>
  <dcterms:modified xsi:type="dcterms:W3CDTF">2024-01-08T21:43:51Z</dcterms:modified>
</cp:coreProperties>
</file>