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83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775DCB02-9BB8-47FD-8907-85C794F793B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wholeTbl>
    <a:band1H>
      <a:tcStyle>
        <a:tcBdr/>
        <a:fill>
          <a:solidFill>
            <a:srgbClr val="FFC000"/>
          </a:solidFill>
        </a:fill>
      </a:tcStyle>
    </a:band1H>
    <a:band2H>
      <a:tcStyle>
        <a:tcBdr/>
        <a:fill>
          <a:solidFill>
            <a:srgbClr val="FFC000"/>
          </a:solidFill>
        </a:fill>
      </a:tcStyle>
    </a:band2H>
    <a:band1V>
      <a:tcStyle>
        <a:tcBdr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band1V>
    <a:band2V>
      <a:tcStyle>
        <a:tcBdr/>
        <a:fill>
          <a:solidFill>
            <a:srgbClr val="FFC000"/>
          </a:solidFill>
        </a:fill>
      </a:tcStyle>
    </a:band2V>
    <a:la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lastCol>
    <a:fir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lef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894DE-73A2-4B43-871A-60954FDEC12A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CD191-EC41-4DB7-AE65-D5C737A30D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BC4C4C-5ACE-4734-87DB-52CD1C6890A0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71B875-A196-4FD3-9845-B26E1CBC4E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24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1133F5-84C3-4696-A011-583EC2D2AFEC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81C1B6-1EB6-41F6-8454-BEA6DE69CB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6C185E-9CE6-484E-B500-176DF706E8D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C4DB12-7216-407E-9F9D-D24AEED718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0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226219-BD95-4931-9B28-CCD8E74492EC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CAFAE-3A6D-40D0-B63C-D130DEF572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FC8C08-0DB4-466A-996D-12A50258AB5B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3CDE73-63D8-41FE-B6EC-EBAB46BC9D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5E68A-AD5D-4A9E-8A47-70DBD8DAB12E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28D57D-9560-498F-A0F0-E578F50BC3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0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993D0-3671-48A9-A949-CD087530E21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612189-1E59-462E-82D4-489A317FAE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4E1A5-27ED-4633-8228-2D95D458C745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CBCC49-22B0-4D33-BA1B-C05EF817AC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2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0567F0-2E22-402E-B455-03B5847933EE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EB3B04-74AE-4DA6-8444-1F6F2AB25E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1CA4DC-0959-4E10-92CF-3BFE41E6F67F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175E3A-89E4-4674-82AD-7FE26C8423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5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EA8475A-0F15-4A91-9F80-1EE0E80DC3C2}" type="datetime1">
              <a:rPr lang="en-US"/>
              <a:pPr lvl="0"/>
              <a:t>6/10/2022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AA1A403-7971-4D20-967D-518296B63F6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/>
          </p:nvPr>
        </p:nvSpPr>
        <p:spPr>
          <a:xfrm>
            <a:off x="120069" y="1796613"/>
            <a:ext cx="11998034" cy="798801"/>
          </a:xfrm>
          <a:solidFill>
            <a:srgbClr val="FFFF00"/>
          </a:solidFill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anchor="ctr">
            <a:noAutofit/>
          </a:bodyPr>
          <a:lstStyle/>
          <a:p>
            <a:pPr lvl="0">
              <a:lnSpc>
                <a:spcPct val="150000"/>
              </a:lnSpc>
              <a:tabLst>
                <a:tab pos="1685925" algn="l"/>
              </a:tabLst>
            </a:pPr>
            <a:r>
              <a:rPr lang="en-US" sz="4000">
                <a:latin typeface="Georgia" pitchFamily="18"/>
                <a:cs typeface="Arial" pitchFamily="34"/>
              </a:rPr>
              <a:t>COUNTABLE NOUNS</a:t>
            </a:r>
            <a:r>
              <a:rPr lang="en-US" sz="4000" b="1">
                <a:solidFill>
                  <a:srgbClr val="FFFFFF"/>
                </a:solidFill>
                <a:latin typeface="Georgia" pitchFamily="18"/>
                <a:cs typeface="Arial" pitchFamily="34"/>
              </a:rPr>
              <a:t> </a:t>
            </a:r>
            <a:r>
              <a:rPr lang="en-US" sz="4000" b="1">
                <a:solidFill>
                  <a:srgbClr val="3333FF"/>
                </a:solidFill>
                <a:latin typeface="Georgia" pitchFamily="18"/>
                <a:cs typeface="Arial" pitchFamily="34"/>
              </a:rPr>
              <a:t>&amp;</a:t>
            </a:r>
            <a:r>
              <a:rPr lang="en-US" sz="4000" b="1">
                <a:solidFill>
                  <a:srgbClr val="FFFFFF"/>
                </a:solidFill>
                <a:latin typeface="Georgia" pitchFamily="18"/>
                <a:cs typeface="Arial" pitchFamily="34"/>
              </a:rPr>
              <a:t> </a:t>
            </a:r>
            <a:r>
              <a:rPr lang="en-US" sz="4000">
                <a:latin typeface="Georgia" pitchFamily="18"/>
                <a:cs typeface="Arial" pitchFamily="34"/>
              </a:rPr>
              <a:t>UNCOUNTABLE NOUNS</a:t>
            </a:r>
            <a:endParaRPr lang="en-US" sz="4000">
              <a:solidFill>
                <a:srgbClr val="FFFFFF"/>
              </a:solidFill>
              <a:latin typeface="Calibri"/>
              <a:cs typeface="Arial" pitchFamily="34"/>
            </a:endParaRPr>
          </a:p>
          <a:p>
            <a:pPr lvl="0"/>
            <a:r>
              <a:rPr lang="en-US" sz="1100">
                <a:solidFill>
                  <a:srgbClr val="FFFFFF"/>
                </a:solidFill>
                <a:latin typeface="Calibri"/>
                <a:cs typeface="Arial" pitchFamily="34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854" y="809308"/>
            <a:ext cx="7327699" cy="5810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2701" marR="0" lvl="0" indent="0" algn="l" defTabSz="914400" rtl="0" fontAlgn="auto" hangingPunct="1">
              <a:lnSpc>
                <a:spcPts val="1740"/>
              </a:lnSpc>
              <a:spcBef>
                <a:spcPts val="8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D0D0D"/>
              </a:solidFill>
              <a:uFillTx/>
              <a:latin typeface="Franklin Gothic Medium"/>
              <a:cs typeface="Franklin Gothic Medium"/>
            </a:endParaRPr>
          </a:p>
          <a:p>
            <a:pPr marL="12701" marR="0" lvl="0" indent="0" algn="l" defTabSz="914400" rtl="0" fontAlgn="auto" hangingPunct="1">
              <a:lnSpc>
                <a:spcPts val="1740"/>
              </a:lnSpc>
              <a:spcBef>
                <a:spcPts val="8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A</a:t>
            </a:r>
            <a:r>
              <a:rPr lang="en-US" sz="3200" b="0" i="0" u="none" strike="noStrike" kern="1200" cap="none" spc="-1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n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o</a:t>
            </a:r>
            <a:r>
              <a:rPr lang="en-US" sz="3200" b="0" i="0" u="none" strike="noStrike" kern="1200" cap="none" spc="1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n</a:t>
            </a:r>
            <a:r>
              <a:rPr lang="en-US" sz="3200" b="0" i="0" u="none" strike="noStrike" kern="1200" cap="none" spc="-3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can</a:t>
            </a:r>
            <a:r>
              <a:rPr lang="en-US" sz="3200" b="0" i="0" u="none" strike="noStrike" kern="1200" cap="none" spc="-1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be</a:t>
            </a:r>
            <a:r>
              <a:rPr lang="en-US" sz="3200" b="0" i="0" u="none" strike="noStrike" kern="1200" cap="none" spc="-16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co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unta</a:t>
            </a:r>
            <a:r>
              <a:rPr lang="en-US" sz="3200" b="0" i="0" u="none" strike="noStrike" kern="1200" cap="none" spc="1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b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l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e</a:t>
            </a:r>
            <a:r>
              <a:rPr lang="en-US" sz="3200" b="0" i="0" u="none" strike="noStrike" kern="1200" cap="none" spc="-53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o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r</a:t>
            </a:r>
            <a:r>
              <a:rPr lang="en-US" sz="3200" b="0" i="0" u="none" strike="noStrike" kern="1200" cap="none" spc="-18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 </a:t>
            </a:r>
            <a:r>
              <a:rPr lang="en-US" sz="3200" b="0" i="0" u="none" strike="noStrike" kern="1200" cap="none" spc="1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nc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o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unta</a:t>
            </a:r>
            <a:r>
              <a:rPr lang="en-US" sz="3200" b="0" i="0" u="none" strike="noStrike" kern="1200" cap="none" spc="19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b</a:t>
            </a:r>
            <a:r>
              <a:rPr lang="en-US" sz="3200" b="0" i="0" u="none" strike="noStrike" kern="1200" cap="none" spc="-4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l</a:t>
            </a:r>
            <a:r>
              <a:rPr lang="en-US" sz="3200" b="0" i="0" u="none" strike="noStrike" kern="1200" cap="none" spc="0" baseline="0">
                <a:solidFill>
                  <a:srgbClr val="1308E8"/>
                </a:solidFill>
                <a:uFillTx/>
                <a:latin typeface="Franklin Gothic Medium"/>
                <a:cs typeface="Franklin Gothic Medium"/>
              </a:rPr>
              <a:t>e</a:t>
            </a:r>
            <a:r>
              <a:rPr lang="en-US" sz="3200" b="0" i="0" u="none" strike="noStrike" kern="1200" cap="none" spc="0" baseline="0">
                <a:solidFill>
                  <a:srgbClr val="0D0D0D"/>
                </a:solidFill>
                <a:uFillTx/>
                <a:latin typeface="Franklin Gothic Medium"/>
                <a:cs typeface="Franklin Gothic Medium"/>
              </a:rPr>
              <a:t>: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Franklin Gothic Medium"/>
              <a:cs typeface="Franklin Gothic Medium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045" y="1506117"/>
            <a:ext cx="7515499" cy="20621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eat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a banana</a:t>
            </a:r>
            <a:r>
              <a:rPr lang="en-US" sz="3200" b="0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every day. (singular noun)</a:t>
            </a:r>
          </a:p>
          <a:p>
            <a:pPr marL="457200" marR="0" lvl="0" indent="-4572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I like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bananas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. 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(plural noun)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We can use numbers with countable nouns. 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So we can say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'one banana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'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, </a:t>
            </a:r>
            <a:r>
              <a:rPr lang="en-US" sz="3200" b="1" i="0" u="none" strike="noStrike" kern="1200" cap="none" spc="0" baseline="0">
                <a:solidFill>
                  <a:srgbClr val="FF0000"/>
                </a:solidFill>
                <a:uFillTx/>
                <a:latin typeface="Arial Narrow" pitchFamily="34"/>
              </a:rPr>
              <a:t>'two bananas</a:t>
            </a: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'</a:t>
            </a: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</a:rPr>
              <a:t> etc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3266" y="240094"/>
          <a:ext cx="4889589" cy="4248777"/>
        </p:xfrm>
        <a:graphic>
          <a:graphicData uri="http://schemas.openxmlformats.org/drawingml/2006/table">
            <a:tbl>
              <a:tblPr firstRow="1" firstCol="1" bandRow="1">
                <a:effectLst/>
                <a:tableStyleId>{775DCB02-9BB8-47FD-8907-85C794F793BA}</a:tableStyleId>
              </a:tblPr>
              <a:tblGrid>
                <a:gridCol w="394280">
                  <a:extLst>
                    <a:ext uri="{9D8B030D-6E8A-4147-A177-3AD203B41FA5}">
                      <a16:colId xmlns:a16="http://schemas.microsoft.com/office/drawing/2014/main" val="2141985325"/>
                    </a:ext>
                  </a:extLst>
                </a:gridCol>
                <a:gridCol w="4495309">
                  <a:extLst>
                    <a:ext uri="{9D8B030D-6E8A-4147-A177-3AD203B41FA5}">
                      <a16:colId xmlns:a16="http://schemas.microsoft.com/office/drawing/2014/main" val="2787733352"/>
                    </a:ext>
                  </a:extLst>
                </a:gridCol>
              </a:tblGrid>
              <a:tr h="1387355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2</a:t>
                      </a:r>
                      <a:endParaRPr lang="en-US" sz="3200">
                        <a:solidFill>
                          <a:srgbClr val="000000"/>
                        </a:solidFill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You can use a / an with singular countable nouns: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543989"/>
                  </a:ext>
                </a:extLst>
              </a:tr>
              <a:tr h="2861422">
                <a:tc gridSpan="2"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 </a:t>
                      </a:r>
                      <a:r>
                        <a:rPr lang="en-US" sz="4400" spc="15">
                          <a:latin typeface="Arial Narrow" pitchFamily="34"/>
                        </a:rPr>
                        <a:t> </a:t>
                      </a:r>
                      <a:r>
                        <a:rPr lang="en-US" sz="4400">
                          <a:latin typeface="Arial Narrow" pitchFamily="34"/>
                        </a:rPr>
                        <a:t>garden	</a:t>
                      </a:r>
                    </a:p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 </a:t>
                      </a:r>
                      <a:r>
                        <a:rPr lang="en-US" sz="4400" spc="15">
                          <a:latin typeface="Arial Narrow" pitchFamily="34"/>
                        </a:rPr>
                        <a:t> </a:t>
                      </a:r>
                      <a:r>
                        <a:rPr lang="en-US" sz="4400">
                          <a:latin typeface="Arial Narrow" pitchFamily="34"/>
                        </a:rPr>
                        <a:t>chair	</a:t>
                      </a:r>
                    </a:p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an</a:t>
                      </a:r>
                      <a:r>
                        <a:rPr lang="en-US" sz="4400" spc="-30">
                          <a:latin typeface="Arial Narrow" pitchFamily="34"/>
                        </a:rPr>
                        <a:t> </a:t>
                      </a:r>
                      <a:r>
                        <a:rPr lang="en-US" sz="4400">
                          <a:latin typeface="Arial Narrow" pitchFamily="34"/>
                        </a:rPr>
                        <a:t>umbrella</a:t>
                      </a:r>
                      <a:endParaRPr lang="en-US" sz="44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23424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3" y="341747"/>
          <a:ext cx="11369960" cy="6208081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975033">
                  <a:extLst>
                    <a:ext uri="{9D8B030D-6E8A-4147-A177-3AD203B41FA5}">
                      <a16:colId xmlns:a16="http://schemas.microsoft.com/office/drawing/2014/main" val="54121227"/>
                    </a:ext>
                  </a:extLst>
                </a:gridCol>
                <a:gridCol w="6085844">
                  <a:extLst>
                    <a:ext uri="{9D8B030D-6E8A-4147-A177-3AD203B41FA5}">
                      <a16:colId xmlns:a16="http://schemas.microsoft.com/office/drawing/2014/main" val="2536136415"/>
                    </a:ext>
                  </a:extLst>
                </a:gridCol>
                <a:gridCol w="4309082">
                  <a:extLst>
                    <a:ext uri="{9D8B030D-6E8A-4147-A177-3AD203B41FA5}">
                      <a16:colId xmlns:a16="http://schemas.microsoft.com/office/drawing/2014/main" val="4084666697"/>
                    </a:ext>
                  </a:extLst>
                </a:gridCol>
              </a:tblGrid>
              <a:tr h="749954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Franklin Gothic Demi" pitchFamily="34"/>
                        </a:rPr>
                        <a:t>3</a:t>
                      </a:r>
                    </a:p>
                  </a:txBody>
                  <a:tcPr marL="36704" marR="36704" marT="0" marB="0"/>
                </a:tc>
                <a:tc gridSpan="2"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Franklin Gothic Demi" pitchFamily="34"/>
                        </a:rPr>
                        <a:t>You cannot use singular countable nouns alone (without a/the/my etc.):</a:t>
                      </a:r>
                      <a:endParaRPr lang="en-US" sz="2800">
                        <a:latin typeface="Franklin Gothic Dem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36704" marR="3670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72320"/>
                  </a:ext>
                </a:extLst>
              </a:tr>
              <a:tr h="5354644">
                <a:tc gridSpan="2"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Wingdings" pitchFamily="2"/>
                        <a:buChar char=""/>
                      </a:pPr>
                      <a:r>
                        <a:rPr lang="en-US" sz="2800">
                          <a:latin typeface="Arial Narrow" pitchFamily="34"/>
                        </a:rPr>
                        <a:t>I want a banana. 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Wingdings" pitchFamily="2"/>
                        <a:buChar char=""/>
                      </a:pPr>
                      <a:r>
                        <a:rPr lang="en-US" sz="2800">
                          <a:latin typeface="Arial Narrow" pitchFamily="34"/>
                        </a:rPr>
                        <a:t>There’s been </a:t>
                      </a:r>
                      <a:r>
                        <a:rPr lang="en-US" sz="28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an accident</a:t>
                      </a:r>
                      <a:r>
                        <a:rPr lang="en-US" sz="2800">
                          <a:latin typeface="Arial Narrow" pitchFamily="34"/>
                        </a:rPr>
                        <a:t>. </a:t>
                      </a:r>
                    </a:p>
                    <a:p>
                      <a:pPr marL="0" marR="0" lvl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You can use plural countable nouns alone. 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Wingdings" pitchFamily="2"/>
                        <a:buChar char=""/>
                      </a:pPr>
                      <a:r>
                        <a:rPr lang="en-US" sz="2800">
                          <a:latin typeface="Arial Narrow" pitchFamily="34"/>
                        </a:rPr>
                        <a:t>I like bananas.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36704" marR="3670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6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36704" marR="36704" marT="0" marB="0"/>
                </a:tc>
                <a:extLst>
                  <a:ext uri="{0D108BD9-81ED-4DB2-BD59-A6C34878D82A}">
                    <a16:rowId xmlns:a16="http://schemas.microsoft.com/office/drawing/2014/main" val="31610735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9677" y="661888"/>
          <a:ext cx="9904204" cy="307848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461973">
                  <a:extLst>
                    <a:ext uri="{9D8B030D-6E8A-4147-A177-3AD203B41FA5}">
                      <a16:colId xmlns:a16="http://schemas.microsoft.com/office/drawing/2014/main" val="3912797253"/>
                    </a:ext>
                  </a:extLst>
                </a:gridCol>
                <a:gridCol w="9442231">
                  <a:extLst>
                    <a:ext uri="{9D8B030D-6E8A-4147-A177-3AD203B41FA5}">
                      <a16:colId xmlns:a16="http://schemas.microsoft.com/office/drawing/2014/main" val="2960694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4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2547" marR="133346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You can use </a:t>
                      </a:r>
                      <a:r>
                        <a:rPr lang="en-US" sz="3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some</a:t>
                      </a:r>
                      <a:r>
                        <a:rPr lang="en-US" sz="3200">
                          <a:latin typeface="Arial Narrow" pitchFamily="34"/>
                        </a:rPr>
                        <a:t> and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 any </a:t>
                      </a:r>
                      <a:r>
                        <a:rPr lang="en-US" sz="3200">
                          <a:latin typeface="Arial Narrow" pitchFamily="34"/>
                        </a:rPr>
                        <a:t>with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plural countable nouns</a:t>
                      </a:r>
                      <a:r>
                        <a:rPr lang="en-US" sz="3200">
                          <a:latin typeface="Arial Narrow" pitchFamily="34"/>
                        </a:rPr>
                        <a:t>: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580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marR="0" lvl="0" indent="-342900" rtl="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We sang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some songs</a:t>
                      </a:r>
                      <a:r>
                        <a:rPr lang="en-US" sz="3200">
                          <a:latin typeface="Arial Narrow" pitchFamily="34"/>
                        </a:rPr>
                        <a:t>.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Did you buy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any apples</a:t>
                      </a:r>
                      <a:r>
                        <a:rPr lang="en-US" sz="3200">
                          <a:latin typeface="Arial Narrow" pitchFamily="34"/>
                        </a:rPr>
                        <a:t>?</a:t>
                      </a:r>
                    </a:p>
                    <a:p>
                      <a:pPr marL="0" marR="0" lvl="0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Arial Narrow" pitchFamily="34"/>
                        </a:rPr>
                        <a:t>We use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many</a:t>
                      </a:r>
                      <a:r>
                        <a:rPr lang="en-US" sz="3200">
                          <a:latin typeface="Arial Narrow" pitchFamily="34"/>
                        </a:rPr>
                        <a:t> and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few </a:t>
                      </a:r>
                      <a:r>
                        <a:rPr lang="en-US" sz="3200">
                          <a:latin typeface="Arial Narrow" pitchFamily="34"/>
                        </a:rPr>
                        <a:t>with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plural countable nouns</a:t>
                      </a:r>
                      <a:r>
                        <a:rPr lang="en-US" sz="3200">
                          <a:latin typeface="Arial Narrow" pitchFamily="34"/>
                        </a:rPr>
                        <a:t>: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We didn't take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many pictures</a:t>
                      </a:r>
                      <a:r>
                        <a:rPr lang="en-US" sz="3200">
                          <a:latin typeface="Arial Narrow" pitchFamily="34"/>
                        </a:rPr>
                        <a:t>. </a:t>
                      </a:r>
                    </a:p>
                    <a:p>
                      <a:pPr marL="342900" marR="0" lvl="0" indent="-342900">
                        <a:spcBef>
                          <a:spcPts val="30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Wingdings" pitchFamily="2"/>
                        <a:buChar char=""/>
                      </a:pPr>
                      <a:r>
                        <a:rPr lang="en-US" sz="3200">
                          <a:latin typeface="Arial Narrow" pitchFamily="34"/>
                        </a:rPr>
                        <a:t>I have </a:t>
                      </a:r>
                      <a:r>
                        <a:rPr lang="en-US" sz="32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few things </a:t>
                      </a:r>
                      <a:r>
                        <a:rPr lang="en-US" sz="3200">
                          <a:latin typeface="Arial Narrow" pitchFamily="34"/>
                        </a:rPr>
                        <a:t>to do.</a:t>
                      </a:r>
                      <a:endParaRPr lang="en-US" sz="32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57138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7090" y="260567"/>
          <a:ext cx="11730188" cy="582168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9038487">
                  <a:extLst>
                    <a:ext uri="{9D8B030D-6E8A-4147-A177-3AD203B41FA5}">
                      <a16:colId xmlns:a16="http://schemas.microsoft.com/office/drawing/2014/main" val="2860448173"/>
                    </a:ext>
                  </a:extLst>
                </a:gridCol>
                <a:gridCol w="2691700">
                  <a:extLst>
                    <a:ext uri="{9D8B030D-6E8A-4147-A177-3AD203B41FA5}">
                      <a16:colId xmlns:a16="http://schemas.microsoft.com/office/drawing/2014/main" val="156347941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2. Uncountable Nouns</a:t>
                      </a:r>
                      <a:endParaRPr lang="en-US" sz="11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717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Uncountable nouns are neither singular nor plural.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We cannot use numbers with uncountable nouns. 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We cannot say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'one rice </a:t>
                      </a:r>
                      <a:r>
                        <a:rPr lang="en-US" sz="2800">
                          <a:latin typeface="Arial Narrow" pitchFamily="34"/>
                        </a:rPr>
                        <a:t>',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'two rices</a:t>
                      </a:r>
                      <a:r>
                        <a:rPr lang="en-US" sz="2800">
                          <a:latin typeface="Arial Narrow" pitchFamily="34"/>
                        </a:rPr>
                        <a:t>' etc.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You cannot normally use a/an with uncountable nouns. 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We do not say 'a sand ', a music, a rice.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42547" marR="13144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But you can often use (a … . of). </a:t>
                      </a:r>
                    </a:p>
                    <a:p>
                      <a:pPr marL="42547" marR="13144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For example: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bowl / a packet </a:t>
                      </a:r>
                      <a:r>
                        <a:rPr lang="en-US" sz="2800">
                          <a:latin typeface="Arial Narrow" pitchFamily="34"/>
                        </a:rPr>
                        <a:t>/ </a:t>
                      </a: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grain of rice </a:t>
                      </a:r>
                    </a:p>
                    <a:p>
                      <a:pPr marL="0" marR="97785" lvl="0" algn="l" defTabSz="914400" rtl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pound of butter</a:t>
                      </a:r>
                    </a:p>
                    <a:p>
                      <a:pPr marL="42547" marR="13144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41276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Here are some more examples of this pattern.</a:t>
                      </a:r>
                    </a:p>
                    <a:p>
                      <a:pPr marL="0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Containers: a jar of jam, a sack of flour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/>
                        <a:t> </a:t>
                      </a:r>
                      <a:endParaRPr lang="en-US" sz="11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78393263"/>
                  </a:ext>
                </a:extLst>
              </a:tr>
            </a:tbl>
          </a:graphicData>
        </a:graphic>
      </p:graphicFrame>
      <p:pic>
        <p:nvPicPr>
          <p:cNvPr id="3" name="Picture 27" descr="Five Grains Caryopsis Whole grain, Rice transparent background PNG clipart  | HiClipart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451268" y="544945"/>
            <a:ext cx="3556001" cy="5537304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5697105" y="10947690"/>
            <a:ext cx="361947" cy="4764"/>
          </a:xfrm>
          <a:prstGeom prst="straightConnector1">
            <a:avLst/>
          </a:prstGeom>
          <a:noFill/>
          <a:ln w="19046" cap="flat">
            <a:solidFill>
              <a:srgbClr val="FF0000"/>
            </a:solidFill>
            <a:prstDash val="solid"/>
            <a:miter/>
            <a:tailEnd type="arrow"/>
          </a:ln>
        </p:spPr>
      </p:cxnSp>
      <p:cxnSp>
        <p:nvCxnSpPr>
          <p:cNvPr id="5" name="Straight Arrow Connector 4"/>
          <p:cNvCxnSpPr/>
          <p:nvPr/>
        </p:nvCxnSpPr>
        <p:spPr>
          <a:xfrm flipV="1">
            <a:off x="6908804" y="3398980"/>
            <a:ext cx="2650836" cy="822036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2512" y="200070"/>
          <a:ext cx="11323783" cy="383937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35710">
                  <a:extLst>
                    <a:ext uri="{9D8B030D-6E8A-4147-A177-3AD203B41FA5}">
                      <a16:colId xmlns:a16="http://schemas.microsoft.com/office/drawing/2014/main" val="302260104"/>
                    </a:ext>
                  </a:extLst>
                </a:gridCol>
                <a:gridCol w="10788072">
                  <a:extLst>
                    <a:ext uri="{9D8B030D-6E8A-4147-A177-3AD203B41FA5}">
                      <a16:colId xmlns:a16="http://schemas.microsoft.com/office/drawing/2014/main" val="3887665666"/>
                    </a:ext>
                  </a:extLst>
                </a:gridCol>
              </a:tblGrid>
              <a:tr h="486570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</a:rPr>
                        <a:t>A2 </a:t>
                      </a:r>
                      <a:endParaRPr lang="en-US" sz="2800">
                        <a:solidFill>
                          <a:srgbClr val="FFFF00"/>
                        </a:solidFill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00"/>
                          </a:solidFill>
                        </a:rPr>
                        <a:t>Measurements:</a:t>
                      </a:r>
                      <a:endParaRPr lang="en-US" sz="2800">
                        <a:solidFill>
                          <a:srgbClr val="FFFF00"/>
                        </a:solidFill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562465"/>
                  </a:ext>
                </a:extLst>
              </a:tr>
              <a:tr h="3127979">
                <a:tc gridSpan="2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three metres of curtain material,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</a:t>
                      </a:r>
                      <a:r>
                        <a:rPr lang="en-US" sz="44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kilo of flour</a:t>
                      </a:r>
                      <a:r>
                        <a:rPr lang="en-US" sz="4400">
                          <a:latin typeface="Arial Narrow" pitchFamily="34"/>
                        </a:rPr>
                        <a:t>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twenty litres </a:t>
                      </a:r>
                      <a:r>
                        <a:rPr lang="en-US" sz="4400">
                          <a:latin typeface="Arial Narrow" pitchFamily="34"/>
                        </a:rPr>
                        <a:t>of petrol,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Arial Narrow" pitchFamily="34"/>
                        </a:rPr>
                        <a:t>a </a:t>
                      </a:r>
                      <a:r>
                        <a:rPr lang="en-US" sz="4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pint </a:t>
                      </a:r>
                      <a:r>
                        <a:rPr lang="en-US" sz="4400">
                          <a:latin typeface="Arial Narrow" pitchFamily="34"/>
                        </a:rPr>
                        <a:t>of lager, 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two spoonfuls </a:t>
                      </a:r>
                      <a:r>
                        <a:rPr lang="en-US" sz="4400">
                          <a:latin typeface="Arial Narrow" pitchFamily="34"/>
                        </a:rPr>
                        <a:t>of sugar</a:t>
                      </a:r>
                      <a:endParaRPr lang="en-US" sz="44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69359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0434" y="4115366"/>
          <a:ext cx="11796080" cy="2255523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1796080">
                  <a:extLst>
                    <a:ext uri="{9D8B030D-6E8A-4147-A177-3AD203B41FA5}">
                      <a16:colId xmlns:a16="http://schemas.microsoft.com/office/drawing/2014/main" val="1032005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NOTE</a:t>
                      </a:r>
                      <a:endParaRPr lang="en-US" sz="11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177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1276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A. In informal English we can use bit(s) of, meaning 'small piece(s) of, e.g. some bits of cheese.</a:t>
                      </a:r>
                    </a:p>
                    <a:p>
                      <a:pPr marL="41276" marR="97785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 bit of can also mean 'a small amount</a:t>
                      </a:r>
                      <a:r>
                        <a:rPr lang="en-US" sz="2800" spc="-65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of.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 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Narrow" pitchFamily="34"/>
                        </a:rPr>
                        <a:t>B. </a:t>
                      </a:r>
                      <a:r>
                        <a:rPr lang="en-US" sz="2400" spc="15">
                          <a:latin typeface="Arial Narrow" pitchFamily="34"/>
                        </a:rPr>
                        <a:t>We </a:t>
                      </a:r>
                      <a:r>
                        <a:rPr lang="en-US" sz="2400">
                          <a:latin typeface="Arial Narrow" pitchFamily="34"/>
                        </a:rPr>
                        <a:t>can say </a:t>
                      </a:r>
                      <a:r>
                        <a:rPr lang="en-US" sz="2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chocolate bar </a:t>
                      </a:r>
                      <a:r>
                        <a:rPr lang="en-US" sz="2400">
                          <a:latin typeface="Arial Narrow" pitchFamily="34"/>
                        </a:rPr>
                        <a:t>(=</a:t>
                      </a:r>
                      <a:r>
                        <a:rPr lang="en-US" sz="2400" b="1" kern="12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 </a:t>
                      </a:r>
                      <a:r>
                        <a:rPr lang="en-US" sz="2400">
                          <a:latin typeface="Arial Narrow" pitchFamily="34"/>
                        </a:rPr>
                        <a:t>a bar of chocolate) and </a:t>
                      </a:r>
                      <a:r>
                        <a:rPr lang="en-US" sz="2400">
                          <a:solidFill>
                            <a:srgbClr val="FFFF00"/>
                          </a:solidFill>
                          <a:latin typeface="Arial Narrow" pitchFamily="34"/>
                        </a:rPr>
                        <a:t>a sugar lump</a:t>
                      </a:r>
                      <a:r>
                        <a:rPr lang="en-US" sz="2400">
                          <a:latin typeface="Arial Narrow" pitchFamily="34"/>
                        </a:rPr>
                        <a:t>, but these are exceptions.</a:t>
                      </a:r>
                      <a:endParaRPr lang="en-US" sz="24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824186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2433" y="501072"/>
          <a:ext cx="11720943" cy="4835347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633313">
                  <a:extLst>
                    <a:ext uri="{9D8B030D-6E8A-4147-A177-3AD203B41FA5}">
                      <a16:colId xmlns:a16="http://schemas.microsoft.com/office/drawing/2014/main" val="2671201277"/>
                    </a:ext>
                  </a:extLst>
                </a:gridCol>
                <a:gridCol w="5718886">
                  <a:extLst>
                    <a:ext uri="{9D8B030D-6E8A-4147-A177-3AD203B41FA5}">
                      <a16:colId xmlns:a16="http://schemas.microsoft.com/office/drawing/2014/main" val="889134834"/>
                    </a:ext>
                  </a:extLst>
                </a:gridCol>
                <a:gridCol w="5368744">
                  <a:extLst>
                    <a:ext uri="{9D8B030D-6E8A-4147-A177-3AD203B41FA5}">
                      <a16:colId xmlns:a16="http://schemas.microsoft.com/office/drawing/2014/main" val="567100868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A</a:t>
                      </a:r>
                      <a:endParaRPr lang="en-US" sz="28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gridSpan="2">
                  <a:txBody>
                    <a:bodyPr/>
                    <a:lstStyle/>
                    <a:p>
                      <a:pPr marL="29846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latin typeface="Arial Narrow" pitchFamily="34"/>
                        </a:rPr>
                        <a:t>Some concrete nouns are countable when they refer to something separate and individual, but uncountable when they refer to a type of material or substance.</a:t>
                      </a:r>
                      <a:endParaRPr lang="en-US" sz="200">
                        <a:latin typeface="Arial Narrow" pitchFamily="34"/>
                        <a:ea typeface="Arial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62860"/>
                  </a:ext>
                </a:extLst>
              </a:tr>
              <a:tr h="382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Countable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Uncountable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941050481"/>
                  </a:ext>
                </a:extLst>
              </a:tr>
              <a:tr h="973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885"/>
                        </a:spcBef>
                        <a:spcAft>
                          <a:spcPts val="0"/>
                        </a:spcAft>
                        <a:tabLst>
                          <a:tab pos="3792858" algn="l"/>
                        </a:tabLst>
                      </a:pPr>
                      <a:r>
                        <a:rPr lang="en-US" sz="2800">
                          <a:latin typeface="Arial Narrow" pitchFamily="34"/>
                        </a:rPr>
                        <a:t>They had a nice carpet in the</a:t>
                      </a:r>
                      <a:r>
                        <a:rPr lang="en-US" sz="2800" spc="9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living-room.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885"/>
                        </a:spcBef>
                        <a:spcAft>
                          <a:spcPts val="0"/>
                        </a:spcAft>
                        <a:tabLst>
                          <a:tab pos="3792858" algn="l"/>
                        </a:tabLs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We bought ten square metres of carpet.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3477421335"/>
                  </a:ext>
                </a:extLst>
              </a:tr>
              <a:tr h="625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The protestors threw stones at </a:t>
                      </a:r>
                      <a:r>
                        <a:rPr lang="en-US" sz="2800" spc="235">
                          <a:latin typeface="Arial Narrow" pitchFamily="34"/>
                        </a:rPr>
                        <a:t>the</a:t>
                      </a:r>
                      <a:r>
                        <a:rPr lang="en-US" sz="2800" spc="95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police.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The statue is made of stone.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170429466"/>
                  </a:ext>
                </a:extLst>
              </a:tr>
              <a:tr h="69540">
                <a:tc rowSpan="5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/>
                        <a:t>B</a:t>
                      </a:r>
                      <a:endParaRPr lang="en-US" sz="28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gridSpan="2">
                  <a:txBody>
                    <a:bodyPr/>
                    <a:lstStyle/>
                    <a:p>
                      <a:pPr marL="29846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Animals, vegetables and fruit are uncountable when we cut or divide them.</a:t>
                      </a:r>
                      <a:endParaRPr lang="en-US" sz="2800">
                        <a:latin typeface="Arial Narrow" pitchFamily="34"/>
                        <a:ea typeface="Arial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807784"/>
                  </a:ext>
                </a:extLst>
              </a:tr>
              <a:tr h="3129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Countable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Uncountable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636274315"/>
                  </a:ext>
                </a:extLst>
              </a:tr>
              <a:tr h="8046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buy a</a:t>
                      </a:r>
                      <a:r>
                        <a:rPr lang="en-US" sz="2800" spc="11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(whole)</a:t>
                      </a:r>
                      <a:r>
                        <a:rPr lang="en-US" sz="2800" spc="22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chicken  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put some chicken in the sandwiches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115227359"/>
                  </a:ext>
                </a:extLst>
              </a:tr>
              <a:tr h="4172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peel some  potatoes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eat some potato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2202763706"/>
                  </a:ext>
                </a:extLst>
              </a:tr>
              <a:tr h="486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pick three  tomatoes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solidFill>
                            <a:srgbClr val="000000"/>
                          </a:solidFill>
                          <a:latin typeface="Arial Narrow" pitchFamily="34"/>
                        </a:rPr>
                        <a:t>A pizza with tomato </a:t>
                      </a:r>
                    </a:p>
                  </a:txBody>
                  <a:tcPr marL="11173" marR="11173" marT="0" marB="0"/>
                </a:tc>
                <a:extLst>
                  <a:ext uri="{0D108BD9-81ED-4DB2-BD59-A6C34878D82A}">
                    <a16:rowId xmlns:a16="http://schemas.microsoft.com/office/drawing/2014/main" val="3753114160"/>
                  </a:ext>
                </a:extLst>
              </a:tr>
              <a:tr h="139080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/>
                        <a:t>C</a:t>
                      </a:r>
                      <a:endParaRPr lang="en-US" sz="200">
                        <a:latin typeface="Calibri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gridSpan="2">
                  <a:txBody>
                    <a:bodyPr/>
                    <a:lstStyle/>
                    <a:p>
                      <a:pPr marL="29846" marR="219712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/>
                        <a:t>Nouns which describe feelings are usually uncountable, e.g. fear, hope. But some can be countable, especially for feelings about something specific.</a:t>
                      </a:r>
                      <a:endParaRPr lang="en-US" sz="200">
                        <a:latin typeface="Arial" pitchFamily="34"/>
                        <a:ea typeface="Arial" pitchFamily="34"/>
                        <a:cs typeface="Arial" pitchFamily="34"/>
                      </a:endParaRPr>
                    </a:p>
                  </a:txBody>
                  <a:tcPr marL="11173" marR="111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4644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175491" y="509585"/>
          <a:ext cx="11850249" cy="853436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745671">
                  <a:extLst>
                    <a:ext uri="{9D8B030D-6E8A-4147-A177-3AD203B41FA5}">
                      <a16:colId xmlns:a16="http://schemas.microsoft.com/office/drawing/2014/main" val="51044172"/>
                    </a:ext>
                  </a:extLst>
                </a:gridCol>
                <a:gridCol w="2305696">
                  <a:extLst>
                    <a:ext uri="{9D8B030D-6E8A-4147-A177-3AD203B41FA5}">
                      <a16:colId xmlns:a16="http://schemas.microsoft.com/office/drawing/2014/main" val="1347111018"/>
                    </a:ext>
                  </a:extLst>
                </a:gridCol>
                <a:gridCol w="4253935">
                  <a:extLst>
                    <a:ext uri="{9D8B030D-6E8A-4147-A177-3AD203B41FA5}">
                      <a16:colId xmlns:a16="http://schemas.microsoft.com/office/drawing/2014/main" val="3332404454"/>
                    </a:ext>
                  </a:extLst>
                </a:gridCol>
                <a:gridCol w="3544945">
                  <a:extLst>
                    <a:ext uri="{9D8B030D-6E8A-4147-A177-3AD203B41FA5}">
                      <a16:colId xmlns:a16="http://schemas.microsoft.com/office/drawing/2014/main" val="1499354590"/>
                    </a:ext>
                  </a:extLst>
                </a:gridCol>
              </a:tblGrid>
              <a:tr h="170819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 fear of</a:t>
                      </a:r>
                      <a:r>
                        <a:rPr lang="en-US" sz="2800" spc="21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dogs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hopes for</a:t>
                      </a:r>
                      <a:r>
                        <a:rPr lang="en-US" sz="2800" spc="-4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the future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doubts about the wisdom of the</a:t>
                      </a:r>
                      <a:r>
                        <a:rPr lang="en-US" sz="2800" spc="-80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decision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Arial Narrow" pitchFamily="34"/>
                        </a:rPr>
                        <a:t>an intense dislike of quiz</a:t>
                      </a:r>
                      <a:r>
                        <a:rPr lang="en-US" sz="2800" spc="-65">
                          <a:latin typeface="Arial Narrow" pitchFamily="34"/>
                        </a:rPr>
                        <a:t> </a:t>
                      </a:r>
                      <a:r>
                        <a:rPr lang="en-US" sz="2800">
                          <a:latin typeface="Arial Narrow" pitchFamily="34"/>
                        </a:rPr>
                        <a:t>shows</a:t>
                      </a:r>
                      <a:endParaRPr lang="en-US" sz="2800">
                        <a:latin typeface="Arial Narrow" pitchFamily="34"/>
                        <a:ea typeface="Calibri" pitchFamily="34"/>
                        <a:cs typeface="Arial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803110"/>
                  </a:ext>
                </a:extLst>
              </a:tr>
            </a:tbl>
          </a:graphicData>
        </a:graphic>
      </p:graphicFrame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304796" y="3541059"/>
          <a:ext cx="11582403" cy="183819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9132">
                  <a:extLst>
                    <a:ext uri="{9D8B030D-6E8A-4147-A177-3AD203B41FA5}">
                      <a16:colId xmlns:a16="http://schemas.microsoft.com/office/drawing/2014/main" val="1336323617"/>
                    </a:ext>
                  </a:extLst>
                </a:gridCol>
                <a:gridCol w="11193270">
                  <a:extLst>
                    <a:ext uri="{9D8B030D-6E8A-4147-A177-3AD203B41FA5}">
                      <a16:colId xmlns:a16="http://schemas.microsoft.com/office/drawing/2014/main" val="4191690171"/>
                    </a:ext>
                  </a:extLst>
                </a:gridCol>
              </a:tblGrid>
              <a:tr h="984753">
                <a:tc rowSpan="2"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D</a:t>
                      </a:r>
                    </a:p>
                  </a:txBody>
                  <a:tcPr marL="56839" marR="56839" marT="0" marB="0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pity, shame, wonder, relief, pleasure and delight are singular as complement.</a:t>
                      </a:r>
                    </a:p>
                  </a:txBody>
                  <a:tcPr marL="56839" marR="56839" marT="0" marB="0"/>
                </a:tc>
                <a:extLst>
                  <a:ext uri="{0D108BD9-81ED-4DB2-BD59-A6C34878D82A}">
                    <a16:rowId xmlns:a16="http://schemas.microsoft.com/office/drawing/2014/main" val="1788176253"/>
                  </a:ext>
                </a:extLst>
              </a:tr>
              <a:tr h="353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456303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It </a:t>
                      </a:r>
                      <a:r>
                        <a:rPr lang="en-US" sz="2800" b="1" kern="1200">
                          <a:solidFill>
                            <a:srgbClr val="7030A0"/>
                          </a:solidFill>
                          <a:latin typeface="Arial Narrow" pitchFamily="34"/>
                        </a:rPr>
                        <a:t>seemed </a:t>
                      </a:r>
                      <a:r>
                        <a:rPr lang="en-US" sz="2800" b="1" kern="1200">
                          <a:solidFill>
                            <a:srgbClr val="FF0000"/>
                          </a:solidFill>
                          <a:latin typeface="Arial Narrow" pitchFamily="34"/>
                        </a:rPr>
                        <a:t>a pity </a:t>
                      </a: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to break up the party. </a:t>
                      </a:r>
                    </a:p>
                    <a:p>
                      <a:pPr marL="0" marR="3456303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Thanks very much. ~ It</a:t>
                      </a:r>
                      <a:r>
                        <a:rPr lang="en-US" sz="2800" b="1" kern="1200">
                          <a:solidFill>
                            <a:srgbClr val="7030A0"/>
                          </a:solidFill>
                          <a:latin typeface="Arial Narrow" pitchFamily="34"/>
                        </a:rPr>
                        <a:t>'s</a:t>
                      </a: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 </a:t>
                      </a:r>
                      <a:r>
                        <a:rPr lang="en-US" sz="2800" b="1" kern="1200">
                          <a:solidFill>
                            <a:srgbClr val="FF0000"/>
                          </a:solidFill>
                          <a:latin typeface="Arial Narrow" pitchFamily="34"/>
                        </a:rPr>
                        <a:t>a</a:t>
                      </a:r>
                      <a:r>
                        <a:rPr lang="en-US" sz="2800" b="1" kern="1200">
                          <a:solidFill>
                            <a:srgbClr val="FFFFFF"/>
                          </a:solidFill>
                          <a:latin typeface="Arial Narrow" pitchFamily="34"/>
                        </a:rPr>
                        <a:t> pleasure. </a:t>
                      </a:r>
                    </a:p>
                  </a:txBody>
                  <a:tcPr marL="56839" marR="56839" marT="0" marB="0"/>
                </a:tc>
                <a:extLst>
                  <a:ext uri="{0D108BD9-81ED-4DB2-BD59-A6C34878D82A}">
                    <a16:rowId xmlns:a16="http://schemas.microsoft.com/office/drawing/2014/main" val="299364709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432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Franklin Gothic Demi</vt:lpstr>
      <vt:lpstr>Franklin Gothic Medium</vt:lpstr>
      <vt:lpstr>Georgia</vt:lpstr>
      <vt:lpstr>Wingdings</vt:lpstr>
      <vt:lpstr>Office Theme</vt:lpstr>
      <vt:lpstr>COUNTABLE NOUNS &amp; UNCOUNTABLE NOUNS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</dc:creator>
  <cp:lastModifiedBy>Windows 8</cp:lastModifiedBy>
  <cp:revision>5</cp:revision>
  <dcterms:created xsi:type="dcterms:W3CDTF">2022-04-23T01:53:16Z</dcterms:created>
  <dcterms:modified xsi:type="dcterms:W3CDTF">2022-06-10T06:35:10Z</dcterms:modified>
</cp:coreProperties>
</file>