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519" r:id="rId3"/>
    <p:sldId id="520" r:id="rId4"/>
    <p:sldId id="543" r:id="rId5"/>
    <p:sldId id="544" r:id="rId6"/>
    <p:sldId id="545" r:id="rId7"/>
    <p:sldId id="546" r:id="rId8"/>
    <p:sldId id="542" r:id="rId9"/>
    <p:sldId id="524" r:id="rId10"/>
    <p:sldId id="525" r:id="rId11"/>
    <p:sldId id="526" r:id="rId12"/>
    <p:sldId id="527" r:id="rId13"/>
    <p:sldId id="528" r:id="rId14"/>
    <p:sldId id="529" r:id="rId15"/>
    <p:sldId id="530" r:id="rId16"/>
    <p:sldId id="54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BDBED569-4797-4DF1-A0F4-6AAB3CD982D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472C4"/>
          </a:solidFill>
        </a:fill>
      </a:tcStyle>
    </a:band1H>
    <a:band1V>
      <a:tcStyle>
        <a:tcBdr/>
        <a:fill>
          <a:solidFill>
            <a:srgbClr val="4472C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1E171933-4619-4E11-9A3F-F7608DF75F80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FFF4E7"/>
          </a:solidFill>
        </a:fill>
      </a:tcStyle>
    </a:band1H>
    <a:band1V>
      <a:tcStyle>
        <a:tcBdr/>
        <a:fill>
          <a:solidFill>
            <a:srgbClr val="FFF4E7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firstRow>
  </a:tblStyle>
  <a:tblStyle styleId="{93296810-A885-4BE3-A3E7-6D5BEEA58F3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BF1E9"/>
          </a:solidFill>
        </a:fill>
      </a:tcStyle>
    </a:wholeTbl>
    <a:band1H>
      <a:tcStyle>
        <a:tcBdr/>
        <a:fill>
          <a:solidFill>
            <a:srgbClr val="D5E3C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5E3C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70AD47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70AD4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70AD47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7514D0-D5BE-499F-91DF-CDAF64265F81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173ECB-9292-4A29-9D7F-5D089A1A5E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CC6515-81F7-4881-93B6-1A040C720D2F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761352-99CD-40D7-B63B-76F5F1BF84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6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2FF68B-9AAB-4947-B3C9-2A88E0FE4DE2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80AA3D-C866-4428-947E-5A489A4D1C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8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C11ED-6EA8-48BA-AD15-701E8C6B5201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5EA3C7-EDC2-4D3F-AF82-F19A37FCE2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0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B66420-CC1D-445E-892C-AD886799F249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EAAB33-68E8-44B4-AD44-AEAE886EEA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1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B1AC1E-E66D-4B4E-A21A-46D419F9BD72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6C429A-09F8-413E-9A62-00A6531F6C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5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274B19-DD64-44BC-AFF4-1A4220E07692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90DBA6-97DC-4F23-9957-D406FDAB0E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377C1-BD04-4F13-9198-E2168CB467F5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A2291F-D1A8-4AB7-8BEA-3CB4B80903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B14862-1D5B-49E9-B843-D88A94548045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1B78F4-B2F8-4342-8CF8-3ACF05FCDF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5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A6D679-882F-4311-9854-4FAA6B07865D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2BA64D-D682-4EAF-A1D9-93C5DAEC79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7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703B13-4522-4518-B0C0-5482A0C394CA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E4E7FD-4902-41EF-92E5-38F8178A9C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99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7AF58CF-FF76-41F1-91F2-B0977115CFD2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014DC7D-A069-43CC-8E00-D91B919F402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58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120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Verb + -ing or to … 3 (like / would like etc.)</a:t>
            </a:r>
            <a:endParaRPr lang="en-US" sz="4800" b="1" i="0" u="none" strike="noStrike" kern="1200" cap="none" spc="0" baseline="0">
              <a:solidFill>
                <a:srgbClr val="FFFFFF"/>
              </a:solidFill>
              <a:uFillTx/>
              <a:latin typeface="SourceSansPro-Bold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240139" y="639860"/>
            <a:ext cx="7546113" cy="172355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before 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-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ing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, 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after 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-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Semibold"/>
              </a:rPr>
              <a:t>ing</a:t>
            </a:r>
            <a:r>
              <a:rPr lang="en-US" sz="2800" b="1" i="0" u="none" strike="noStrike" kern="1200" cap="none" spc="0" baseline="0">
                <a:solidFill>
                  <a:srgbClr val="00B050"/>
                </a:solidFill>
                <a:uFillTx/>
                <a:latin typeface="SourceSansPro-Light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Before going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out, I phoned Sarah. (not Before to go out)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What did you do after leaving school?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You can also say ‘Before I went out …’ and ‘… after you left school’.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67" y="288932"/>
            <a:ext cx="8183422" cy="193899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by -ing (to say how something happens):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You can improve your English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reading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more.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She made herself ill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not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eating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properly.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Many accidents are caused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people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driving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too fast.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The burglars got into the house </a:t>
            </a:r>
            <a:r>
              <a:rPr lang="en-US" sz="20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by breaking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a window and climbing in.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160" y="0"/>
            <a:ext cx="11083634" cy="30469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-ing:</a:t>
            </a: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ran ten kilometres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stopping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It was a stupid thing to say. I said it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thinking.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She needs to work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people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disturbing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her. or …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being disturbed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have enough problems of my own </a:t>
            </a:r>
            <a:r>
              <a:rPr lang="en-US" sz="28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without having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to worry about yours.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875" y="233647"/>
            <a:ext cx="9134764" cy="440120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+ -ing (look forward to doing something etc.)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often use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+ infinitive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(to do / to see etc.):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decided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travel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Would you like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meet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for lunch tomorrow?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But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is also a preposition (like in/for/about/with etc.). For example: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went from Paris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Geneva.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prefer tea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coffee.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Are you looking forward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the weekend?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689" y="205657"/>
            <a:ext cx="11508510" cy="20928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If we use a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preposition + verb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, the verb ends in -</a:t>
            </a:r>
            <a:r>
              <a:rPr lang="en-US" sz="66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I’m fed up with travelling 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How about going away this weekend?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582" y="445898"/>
            <a:ext cx="10926613" cy="218521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So, when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is a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preposition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and it is followed by a verb, we use to -</a:t>
            </a:r>
            <a:r>
              <a:rPr lang="en-US" sz="80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prefer driving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travelling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by train. (not to travel)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Are you looking forward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to going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on holiday? (not looking forward to go)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61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be</a:t>
            </a:r>
            <a:r>
              <a:rPr lang="en-US" sz="54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/</a:t>
            </a:r>
            <a:r>
              <a:rPr lang="en-US" sz="54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get used to </a:t>
            </a:r>
            <a:r>
              <a:rPr lang="en-US" sz="54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… (</a:t>
            </a:r>
            <a:r>
              <a:rPr lang="en-US" sz="54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I’m used to </a:t>
            </a:r>
            <a:r>
              <a:rPr lang="en-US" sz="54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…)</a:t>
            </a:r>
            <a:endParaRPr lang="en-US" sz="5400" b="1" i="0" u="none" strike="noStrike" kern="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395" y="458955"/>
            <a:ext cx="11582403" cy="58785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Verb + -ing or to … 3 (like / would like etc.)</a:t>
            </a:r>
            <a:endParaRPr lang="en-US" sz="4800" b="1" i="0" u="none" strike="noStrike" kern="1200" cap="none" spc="0" baseline="0">
              <a:solidFill>
                <a:srgbClr val="FFFFFF"/>
              </a:solidFill>
              <a:uFillTx/>
              <a:latin typeface="SourceSansPro-Bold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1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 / love / hate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When you talk about repeated actions, you can use -ing or to … after these verbs.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So you can say: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1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Do you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getting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up early? or Do you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get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up early?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Stephanie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hates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 flying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 or Stephanie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hates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fly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love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meeting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people. or I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love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meet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people.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don’t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being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kept waiting. or … 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be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kept waiting.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don’t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friends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calling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me at work. or … friends </a:t>
            </a:r>
            <a:r>
              <a:rPr lang="en-US" sz="3600" b="1" i="0" u="none" strike="noStrike" kern="1200" cap="none" spc="0" baseline="0">
                <a:solidFill>
                  <a:srgbClr val="2043FF"/>
                </a:solidFill>
                <a:uFillTx/>
                <a:latin typeface="Arial Narrow" pitchFamily="34"/>
              </a:rPr>
              <a:t>to call</a:t>
            </a:r>
            <a:r>
              <a:rPr lang="en-US" sz="31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</a:t>
            </a:r>
            <a:r>
              <a:rPr lang="en-US" sz="31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me at work.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904" y="473842"/>
            <a:ext cx="11757894" cy="397031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but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(1) We use -ing (not to …) when we talk about a situation that already exists (or existed).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For example: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Paul lives in Berlin now. He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likes </a:t>
            </a:r>
            <a:r>
              <a:rPr lang="en-US" sz="32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living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there.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(he lives there now and he likes it)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Do you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like </a:t>
            </a:r>
            <a:r>
              <a:rPr lang="en-US" sz="32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being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a student? (you are a student – do you like it?)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The office I worked in was horrible. I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hated </a:t>
            </a:r>
            <a:r>
              <a:rPr lang="en-US" sz="3200" b="1" i="0" u="none" strike="noStrike" kern="1200" cap="none" spc="0" baseline="0">
                <a:solidFill>
                  <a:srgbClr val="3333FF"/>
                </a:solidFill>
                <a:uFillTx/>
                <a:latin typeface="Arial Narrow" pitchFamily="34"/>
              </a:rPr>
              <a:t>working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there. (I worked there and I hated it)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59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prefer and would rather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454" y="464368"/>
            <a:ext cx="11536216" cy="138499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prefer to … and prefer -ing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When you say what you prefer in general, you can use prefer to … or prefer -ing: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don’t like cities. I prefer to live in the country. or I prefer living in the country.</a:t>
            </a:r>
          </a:p>
        </p:txBody>
      </p:sp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369454" y="1999893"/>
          <a:ext cx="11111340" cy="182625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694541">
                  <a:extLst>
                    <a:ext uri="{9D8B030D-6E8A-4147-A177-3AD203B41FA5}">
                      <a16:colId xmlns:a16="http://schemas.microsoft.com/office/drawing/2014/main" val="2314397590"/>
                    </a:ext>
                  </a:extLst>
                </a:gridCol>
                <a:gridCol w="7416798">
                  <a:extLst>
                    <a:ext uri="{9D8B030D-6E8A-4147-A177-3AD203B41FA5}">
                      <a16:colId xmlns:a16="http://schemas.microsoft.com/office/drawing/2014/main" val="2754824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prefer something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to something else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886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prefer doing something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to doing something else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rather than (doing) something else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253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prefer to do something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rather than (do) something else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94618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185" y="67208"/>
            <a:ext cx="9642759" cy="22467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this coat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to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the other one.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0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driving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 to travelling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by train.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It"/>
              </a:rPr>
              <a:t>or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driving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rather than travelling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to drive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rather than travel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by train.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Sarah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prefers </a:t>
            </a: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SourceSansPro-Semibold"/>
              </a:rPr>
              <a:t>to live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in the country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Semibold"/>
              </a:rPr>
              <a:t>rather than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SourceSansPro-Light"/>
              </a:rPr>
              <a:t>in a city.</a:t>
            </a: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26" y="224457"/>
            <a:ext cx="11693237" cy="26776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would prefer (I’d prefer …)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use would prefer to say what somebody wants in a specific situation (not in general):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‘Would you prefer tea or coffee?’ ‘Coffee, please.’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say ‘would prefer to do something’ (not usually would prefer doing):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‘Shall we go by train?’ ‘I’d prefer to drive.’ (= I would prefer …)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I’d prefer to stay at home tonight rather than go to the cinema.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50" y="2515724"/>
            <a:ext cx="1449845" cy="1480459"/>
          </a:xfrm>
          <a:prstGeom prst="rect">
            <a:avLst/>
          </a:prstGeom>
          <a:solidFill>
            <a:srgbClr val="1616F2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FFFF"/>
                </a:solidFill>
                <a:uFillTx/>
                <a:latin typeface="Georgia" pitchFamily="18"/>
              </a:rPr>
              <a:t>Unit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600" b="0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60</a:t>
            </a:r>
            <a:endParaRPr lang="en-US" sz="66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795" y="2872779"/>
            <a:ext cx="10359767" cy="766349"/>
          </a:xfrm>
          <a:prstGeom prst="rect">
            <a:avLst/>
          </a:prstGeom>
          <a:solidFill>
            <a:srgbClr val="00B0F0"/>
          </a:solidFill>
          <a:ln w="12701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0" cap="none" spc="0" baseline="0">
                <a:solidFill>
                  <a:srgbClr val="FFFFFF"/>
                </a:solidFill>
                <a:uFillTx/>
                <a:latin typeface="Arial Narrow" pitchFamily="34"/>
              </a:rPr>
              <a:t>Preposition (in/for/about etc.) + -ing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387925" y="214856"/>
            <a:ext cx="11536216" cy="5847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If a preposition (in/for/about etc.) is followed by a verb, the verb ends in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-ing:</a:t>
            </a:r>
          </a:p>
        </p:txBody>
      </p:sp>
      <p:graphicFrame>
        <p:nvGraphicFramePr>
          <p:cNvPr id="3" name="Table 6"/>
          <p:cNvGraphicFramePr>
            <a:graphicFrameLocks noGrp="1"/>
          </p:cNvGraphicFramePr>
          <p:nvPr/>
        </p:nvGraphicFramePr>
        <p:xfrm>
          <a:off x="304806" y="799624"/>
          <a:ext cx="11139047" cy="4565654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4509354">
                  <a:extLst>
                    <a:ext uri="{9D8B030D-6E8A-4147-A177-3AD203B41FA5}">
                      <a16:colId xmlns:a16="http://schemas.microsoft.com/office/drawing/2014/main" val="3980582207"/>
                    </a:ext>
                  </a:extLst>
                </a:gridCol>
                <a:gridCol w="1820634">
                  <a:extLst>
                    <a:ext uri="{9D8B030D-6E8A-4147-A177-3AD203B41FA5}">
                      <a16:colId xmlns:a16="http://schemas.microsoft.com/office/drawing/2014/main" val="211943240"/>
                    </a:ext>
                  </a:extLst>
                </a:gridCol>
                <a:gridCol w="1682706">
                  <a:extLst>
                    <a:ext uri="{9D8B030D-6E8A-4147-A177-3AD203B41FA5}">
                      <a16:colId xmlns:a16="http://schemas.microsoft.com/office/drawing/2014/main" val="1343235914"/>
                    </a:ext>
                  </a:extLst>
                </a:gridCol>
                <a:gridCol w="3126351">
                  <a:extLst>
                    <a:ext uri="{9D8B030D-6E8A-4147-A177-3AD203B41FA5}">
                      <a16:colId xmlns:a16="http://schemas.microsoft.com/office/drawing/2014/main" val="3452464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preposition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verb (-ing)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622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Are you interested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in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working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 us?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179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I’m not good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at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learning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languages.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431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Kate must be fed up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with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studying.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2730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What are the advantages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of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having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 car?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644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Thanks very much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inviting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me to your party.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446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How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about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meeting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 lunch tomorrow?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325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Why don’t you go out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instead of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sitting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at home all the time?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758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Amy went to work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in spite of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feeling</a:t>
                      </a:r>
                      <a:endParaRPr lang="en-US" sz="2800">
                        <a:solidFill>
                          <a:srgbClr val="FFFFFF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ill.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119745"/>
                  </a:ext>
                </a:extLst>
              </a:tr>
            </a:tbl>
          </a:graphicData>
        </a:graphic>
      </p:graphicFrame>
      <p:sp>
        <p:nvSpPr>
          <p:cNvPr id="4" name="Rectangle 7"/>
          <p:cNvSpPr/>
          <p:nvPr/>
        </p:nvSpPr>
        <p:spPr>
          <a:xfrm>
            <a:off x="369454" y="5349889"/>
            <a:ext cx="11314547" cy="83099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You can also say ‘instead of somebody doing something’, ‘fed up with people doing something’ etc.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I’m fed up with </a:t>
            </a:r>
            <a:r>
              <a:rPr lang="en-US" sz="24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people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telling me what to do.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5142</TotalTime>
  <Words>903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Georgia</vt:lpstr>
      <vt:lpstr>SourceSansPro-Bold</vt:lpstr>
      <vt:lpstr>SourceSansPro-Light</vt:lpstr>
      <vt:lpstr>SourceSansPro-LightIt</vt:lpstr>
      <vt:lpstr>SourceSansPro-Semibold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</dc:creator>
  <cp:lastModifiedBy>Windows 8</cp:lastModifiedBy>
  <cp:revision>214</cp:revision>
  <dcterms:created xsi:type="dcterms:W3CDTF">2021-11-14T19:06:36Z</dcterms:created>
  <dcterms:modified xsi:type="dcterms:W3CDTF">2022-06-10T06:36:58Z</dcterms:modified>
</cp:coreProperties>
</file>