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0"/>
  </p:notesMasterIdLst>
  <p:sldIdLst>
    <p:sldId id="256" r:id="rId2"/>
    <p:sldId id="257" r:id="rId3"/>
    <p:sldId id="259" r:id="rId4"/>
    <p:sldId id="260" r:id="rId5"/>
    <p:sldId id="261" r:id="rId6"/>
    <p:sldId id="269" r:id="rId7"/>
    <p:sldId id="267" r:id="rId8"/>
    <p:sldId id="273" r:id="rId9"/>
    <p:sldId id="280" r:id="rId10"/>
    <p:sldId id="262" r:id="rId11"/>
    <p:sldId id="263" r:id="rId12"/>
    <p:sldId id="264" r:id="rId13"/>
    <p:sldId id="276" r:id="rId14"/>
    <p:sldId id="277" r:id="rId15"/>
    <p:sldId id="274" r:id="rId16"/>
    <p:sldId id="275" r:id="rId17"/>
    <p:sldId id="265" r:id="rId18"/>
    <p:sldId id="281" r:id="rId19"/>
    <p:sldId id="278" r:id="rId20"/>
    <p:sldId id="279" r:id="rId21"/>
    <p:sldId id="284" r:id="rId22"/>
    <p:sldId id="285" r:id="rId23"/>
    <p:sldId id="286" r:id="rId24"/>
    <p:sldId id="282" r:id="rId25"/>
    <p:sldId id="287" r:id="rId26"/>
    <p:sldId id="288" r:id="rId27"/>
    <p:sldId id="289" r:id="rId28"/>
    <p:sldId id="2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B7D0A1-E2C1-45AE-B013-524081AE5DB7}"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9DDCF6-A04D-4E4F-9AA5-0CFD6C982FA9}" type="slidenum">
              <a:rPr lang="en-US" smtClean="0"/>
              <a:t>‹#›</a:t>
            </a:fld>
            <a:endParaRPr lang="en-US"/>
          </a:p>
        </p:txBody>
      </p:sp>
    </p:spTree>
    <p:extLst>
      <p:ext uri="{BB962C8B-B14F-4D97-AF65-F5344CB8AC3E}">
        <p14:creationId xmlns:p14="http://schemas.microsoft.com/office/powerpoint/2010/main" val="195515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820514-F01A-416D-A40D-52EFDD920681}" type="slidenum">
              <a:rPr lang="en-US" smtClean="0"/>
              <a:t>6</a:t>
            </a:fld>
            <a:endParaRPr lang="en-US"/>
          </a:p>
        </p:txBody>
      </p:sp>
    </p:spTree>
    <p:extLst>
      <p:ext uri="{BB962C8B-B14F-4D97-AF65-F5344CB8AC3E}">
        <p14:creationId xmlns:p14="http://schemas.microsoft.com/office/powerpoint/2010/main" val="2981116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820514-F01A-416D-A40D-52EFDD920681}" type="slidenum">
              <a:rPr lang="en-US" smtClean="0"/>
              <a:t>7</a:t>
            </a:fld>
            <a:endParaRPr lang="en-US"/>
          </a:p>
        </p:txBody>
      </p:sp>
    </p:spTree>
    <p:extLst>
      <p:ext uri="{BB962C8B-B14F-4D97-AF65-F5344CB8AC3E}">
        <p14:creationId xmlns:p14="http://schemas.microsoft.com/office/powerpoint/2010/main" val="946021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A5326A-4036-4166-AB46-B2D404211674}"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4022C-90AD-4D7A-B4E5-0A812274791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64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A5326A-4036-4166-AB46-B2D404211674}"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4022C-90AD-4D7A-B4E5-0A8122747913}" type="slidenum">
              <a:rPr lang="en-US" smtClean="0"/>
              <a:t>‹#›</a:t>
            </a:fld>
            <a:endParaRPr lang="en-US"/>
          </a:p>
        </p:txBody>
      </p:sp>
    </p:spTree>
    <p:extLst>
      <p:ext uri="{BB962C8B-B14F-4D97-AF65-F5344CB8AC3E}">
        <p14:creationId xmlns:p14="http://schemas.microsoft.com/office/powerpoint/2010/main" val="3870793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A5326A-4036-4166-AB46-B2D404211674}"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4022C-90AD-4D7A-B4E5-0A8122747913}" type="slidenum">
              <a:rPr lang="en-US" smtClean="0"/>
              <a:t>‹#›</a:t>
            </a:fld>
            <a:endParaRPr lang="en-US"/>
          </a:p>
        </p:txBody>
      </p:sp>
    </p:spTree>
    <p:extLst>
      <p:ext uri="{BB962C8B-B14F-4D97-AF65-F5344CB8AC3E}">
        <p14:creationId xmlns:p14="http://schemas.microsoft.com/office/powerpoint/2010/main" val="1978077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A5326A-4036-4166-AB46-B2D404211674}"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4022C-90AD-4D7A-B4E5-0A8122747913}" type="slidenum">
              <a:rPr lang="en-US" smtClean="0"/>
              <a:t>‹#›</a:t>
            </a:fld>
            <a:endParaRPr lang="en-US"/>
          </a:p>
        </p:txBody>
      </p:sp>
    </p:spTree>
    <p:extLst>
      <p:ext uri="{BB962C8B-B14F-4D97-AF65-F5344CB8AC3E}">
        <p14:creationId xmlns:p14="http://schemas.microsoft.com/office/powerpoint/2010/main" val="641950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A5326A-4036-4166-AB46-B2D404211674}"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4022C-90AD-4D7A-B4E5-0A812274791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252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A5326A-4036-4166-AB46-B2D404211674}"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4022C-90AD-4D7A-B4E5-0A8122747913}" type="slidenum">
              <a:rPr lang="en-US" smtClean="0"/>
              <a:t>‹#›</a:t>
            </a:fld>
            <a:endParaRPr lang="en-US"/>
          </a:p>
        </p:txBody>
      </p:sp>
    </p:spTree>
    <p:extLst>
      <p:ext uri="{BB962C8B-B14F-4D97-AF65-F5344CB8AC3E}">
        <p14:creationId xmlns:p14="http://schemas.microsoft.com/office/powerpoint/2010/main" val="140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A5326A-4036-4166-AB46-B2D404211674}" type="datetimeFigureOut">
              <a:rPr lang="en-US" smtClean="0"/>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94022C-90AD-4D7A-B4E5-0A8122747913}" type="slidenum">
              <a:rPr lang="en-US" smtClean="0"/>
              <a:t>‹#›</a:t>
            </a:fld>
            <a:endParaRPr lang="en-US"/>
          </a:p>
        </p:txBody>
      </p:sp>
    </p:spTree>
    <p:extLst>
      <p:ext uri="{BB962C8B-B14F-4D97-AF65-F5344CB8AC3E}">
        <p14:creationId xmlns:p14="http://schemas.microsoft.com/office/powerpoint/2010/main" val="750303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A5326A-4036-4166-AB46-B2D404211674}"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94022C-90AD-4D7A-B4E5-0A8122747913}" type="slidenum">
              <a:rPr lang="en-US" smtClean="0"/>
              <a:t>‹#›</a:t>
            </a:fld>
            <a:endParaRPr lang="en-US"/>
          </a:p>
        </p:txBody>
      </p:sp>
    </p:spTree>
    <p:extLst>
      <p:ext uri="{BB962C8B-B14F-4D97-AF65-F5344CB8AC3E}">
        <p14:creationId xmlns:p14="http://schemas.microsoft.com/office/powerpoint/2010/main" val="3460568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EA5326A-4036-4166-AB46-B2D404211674}" type="datetimeFigureOut">
              <a:rPr lang="en-US" smtClean="0"/>
              <a:t>12/6/2022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394022C-90AD-4D7A-B4E5-0A8122747913}" type="slidenum">
              <a:rPr lang="en-US" smtClean="0"/>
              <a:t>‹#›</a:t>
            </a:fld>
            <a:endParaRPr lang="en-US"/>
          </a:p>
        </p:txBody>
      </p:sp>
    </p:spTree>
    <p:extLst>
      <p:ext uri="{BB962C8B-B14F-4D97-AF65-F5344CB8AC3E}">
        <p14:creationId xmlns:p14="http://schemas.microsoft.com/office/powerpoint/2010/main" val="3689332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EA5326A-4036-4166-AB46-B2D404211674}" type="datetimeFigureOut">
              <a:rPr lang="en-US" smtClean="0"/>
              <a:t>12/6/2022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394022C-90AD-4D7A-B4E5-0A8122747913}" type="slidenum">
              <a:rPr lang="en-US" smtClean="0"/>
              <a:t>‹#›</a:t>
            </a:fld>
            <a:endParaRPr lang="en-US"/>
          </a:p>
        </p:txBody>
      </p:sp>
    </p:spTree>
    <p:extLst>
      <p:ext uri="{BB962C8B-B14F-4D97-AF65-F5344CB8AC3E}">
        <p14:creationId xmlns:p14="http://schemas.microsoft.com/office/powerpoint/2010/main" val="1104447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A5326A-4036-4166-AB46-B2D404211674}"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4022C-90AD-4D7A-B4E5-0A8122747913}" type="slidenum">
              <a:rPr lang="en-US" smtClean="0"/>
              <a:t>‹#›</a:t>
            </a:fld>
            <a:endParaRPr lang="en-US"/>
          </a:p>
        </p:txBody>
      </p:sp>
    </p:spTree>
    <p:extLst>
      <p:ext uri="{BB962C8B-B14F-4D97-AF65-F5344CB8AC3E}">
        <p14:creationId xmlns:p14="http://schemas.microsoft.com/office/powerpoint/2010/main" val="34346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EA5326A-4036-4166-AB46-B2D404211674}" type="datetimeFigureOut">
              <a:rPr lang="en-US" smtClean="0"/>
              <a:t>12/6/2022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394022C-90AD-4D7A-B4E5-0A812274791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5830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86248"/>
            <a:ext cx="10058400" cy="3566160"/>
          </a:xfrm>
        </p:spPr>
        <p:txBody>
          <a:bodyPr/>
          <a:lstStyle/>
          <a:p>
            <a:r>
              <a:rPr lang="en-US" dirty="0" smtClean="0"/>
              <a:t>Vowels </a:t>
            </a:r>
            <a:r>
              <a:rPr lang="en-US" smtClean="0"/>
              <a:t>and consonants </a:t>
            </a:r>
            <a:endParaRPr lang="en-US"/>
          </a:p>
        </p:txBody>
      </p:sp>
      <p:sp>
        <p:nvSpPr>
          <p:cNvPr id="3" name="Subtitle 2"/>
          <p:cNvSpPr>
            <a:spLocks noGrp="1"/>
          </p:cNvSpPr>
          <p:nvPr>
            <p:ph type="subTitle" idx="1"/>
          </p:nvPr>
        </p:nvSpPr>
        <p:spPr/>
        <p:txBody>
          <a:bodyPr/>
          <a:lstStyle/>
          <a:p>
            <a:r>
              <a:rPr lang="en-US" smtClean="0"/>
              <a:t>assist</a:t>
            </a:r>
            <a:r>
              <a:rPr lang="en-US" dirty="0" smtClean="0"/>
              <a:t>. instructor HAJAN MUHAMAD MARUF</a:t>
            </a:r>
            <a:endParaRPr lang="en-US" dirty="0"/>
          </a:p>
        </p:txBody>
      </p:sp>
    </p:spTree>
    <p:extLst>
      <p:ext uri="{BB962C8B-B14F-4D97-AF65-F5344CB8AC3E}">
        <p14:creationId xmlns:p14="http://schemas.microsoft.com/office/powerpoint/2010/main" val="1830178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 vowel</a:t>
            </a:r>
          </a:p>
        </p:txBody>
      </p:sp>
      <p:sp>
        <p:nvSpPr>
          <p:cNvPr id="3" name="Content Placeholder 2"/>
          <p:cNvSpPr>
            <a:spLocks noGrp="1"/>
          </p:cNvSpPr>
          <p:nvPr>
            <p:ph idx="1"/>
          </p:nvPr>
        </p:nvSpPr>
        <p:spPr/>
        <p:txBody>
          <a:bodyPr/>
          <a:lstStyle/>
          <a:p>
            <a:pPr marL="0" indent="0" algn="just">
              <a:buNone/>
            </a:pPr>
            <a:r>
              <a:rPr lang="en-US" b="1" dirty="0"/>
              <a:t>A long vowel </a:t>
            </a:r>
            <a:r>
              <a:rPr lang="en-US" dirty="0"/>
              <a:t> sounds like the name of the letter. For example, a 'long A' sounds like the letter </a:t>
            </a:r>
            <a:r>
              <a:rPr lang="en-US" i="1" dirty="0"/>
              <a:t>A.</a:t>
            </a:r>
            <a:r>
              <a:rPr lang="en-US" dirty="0"/>
              <a:t> A 'long E' sounds like the letter </a:t>
            </a:r>
            <a:r>
              <a:rPr lang="en-US" i="1" dirty="0"/>
              <a:t>E.</a:t>
            </a:r>
            <a:r>
              <a:rPr lang="en-US" dirty="0"/>
              <a:t> So when does a vowel make a 'long vowel' sound? This usually happens one of two ways:</a:t>
            </a:r>
          </a:p>
          <a:p>
            <a:pPr marL="0" indent="0" algn="just">
              <a:buNone/>
            </a:pPr>
            <a:r>
              <a:rPr lang="en-US" dirty="0"/>
              <a:t>1. The first way to make a long vowel sound is to put two vowels next to each other. When two vowels appear next to each other, the word usually makes a long sound of the first vowel. This is the case in words like 'bead,' 'seed,' 'mail,' and 'boat.' Notice how the word 'bead' makes the long </a:t>
            </a:r>
            <a:r>
              <a:rPr lang="en-US" i="1" dirty="0"/>
              <a:t>E</a:t>
            </a:r>
            <a:r>
              <a:rPr lang="en-US" dirty="0"/>
              <a:t> sound and the word 'mail' makes the long </a:t>
            </a:r>
            <a:r>
              <a:rPr lang="en-US" i="1" dirty="0"/>
              <a:t>A</a:t>
            </a:r>
            <a:r>
              <a:rPr lang="en-US" dirty="0"/>
              <a:t> sound.</a:t>
            </a:r>
          </a:p>
          <a:p>
            <a:pPr marL="0" indent="0" algn="just">
              <a:buNone/>
            </a:pPr>
            <a:r>
              <a:rPr lang="en-US" dirty="0"/>
              <a:t>2. The second way to make a long vowel sound is to place an </a:t>
            </a:r>
            <a:r>
              <a:rPr lang="en-US" i="1" dirty="0"/>
              <a:t>E</a:t>
            </a:r>
            <a:r>
              <a:rPr lang="en-US" dirty="0"/>
              <a:t> at the end of a word. Placing an </a:t>
            </a:r>
            <a:r>
              <a:rPr lang="en-US" i="1" dirty="0"/>
              <a:t>E</a:t>
            </a:r>
            <a:r>
              <a:rPr lang="en-US" dirty="0"/>
              <a:t> at the end of a word also creates a long vowel sound. This happens in words like 'bake,' 'bike,' 'mote,' 'mute.'</a:t>
            </a:r>
          </a:p>
          <a:p>
            <a:pPr marL="0" indent="0" algn="just">
              <a:buNone/>
            </a:pPr>
            <a:r>
              <a:rPr lang="en-US" dirty="0"/>
              <a:t>Notice how the word 'mute' makes the long 'U' sound and the word 'bike' makes the long 'I' sound.</a:t>
            </a:r>
          </a:p>
          <a:p>
            <a:pPr marL="0" indent="0" algn="just">
              <a:buNone/>
            </a:pPr>
            <a:endParaRPr lang="en-US" dirty="0"/>
          </a:p>
          <a:p>
            <a:endParaRPr lang="en-US" dirty="0"/>
          </a:p>
        </p:txBody>
      </p:sp>
    </p:spTree>
    <p:extLst>
      <p:ext uri="{BB962C8B-B14F-4D97-AF65-F5344CB8AC3E}">
        <p14:creationId xmlns:p14="http://schemas.microsoft.com/office/powerpoint/2010/main" val="2700588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 Vowels</a:t>
            </a:r>
          </a:p>
        </p:txBody>
      </p:sp>
      <p:sp>
        <p:nvSpPr>
          <p:cNvPr id="3" name="Content Placeholder 2"/>
          <p:cNvSpPr>
            <a:spLocks noGrp="1"/>
          </p:cNvSpPr>
          <p:nvPr>
            <p:ph idx="1"/>
          </p:nvPr>
        </p:nvSpPr>
        <p:spPr/>
        <p:txBody>
          <a:bodyPr>
            <a:noAutofit/>
          </a:bodyPr>
          <a:lstStyle/>
          <a:p>
            <a:pPr algn="just"/>
            <a:r>
              <a:rPr lang="en-US" dirty="0"/>
              <a:t>In many words, vowels do not make a long sound. They make a </a:t>
            </a:r>
            <a:r>
              <a:rPr lang="en-US" b="1" dirty="0"/>
              <a:t>short vowel</a:t>
            </a:r>
            <a:r>
              <a:rPr lang="en-US" dirty="0"/>
              <a:t> sound instead. How can you tell the difference? Finding short vowels is actually pretty easy: if it doesn't sound like any of the vowel letters, then you know it's a short vowel! Short vowels usually sound like the following:</a:t>
            </a:r>
          </a:p>
          <a:p>
            <a:pPr algn="just"/>
            <a:r>
              <a:rPr lang="en-US" dirty="0"/>
              <a:t>A = 'ah' as in 'apple'</a:t>
            </a:r>
          </a:p>
          <a:p>
            <a:pPr algn="just"/>
            <a:r>
              <a:rPr lang="en-US" dirty="0"/>
              <a:t>E = 'eh' as in 'egg'</a:t>
            </a:r>
          </a:p>
          <a:p>
            <a:pPr algn="just"/>
            <a:r>
              <a:rPr lang="en-US" dirty="0"/>
              <a:t>I = '</a:t>
            </a:r>
            <a:r>
              <a:rPr lang="en-US" dirty="0" err="1"/>
              <a:t>ih</a:t>
            </a:r>
            <a:r>
              <a:rPr lang="en-US" dirty="0"/>
              <a:t>' as in 'insect'</a:t>
            </a:r>
          </a:p>
          <a:p>
            <a:pPr algn="just"/>
            <a:r>
              <a:rPr lang="en-US" dirty="0"/>
              <a:t>O = 'awe' as in 'bog'</a:t>
            </a:r>
          </a:p>
          <a:p>
            <a:pPr algn="just"/>
            <a:r>
              <a:rPr lang="en-US" dirty="0"/>
              <a:t>U = 'uh' as in 'tug'</a:t>
            </a:r>
          </a:p>
          <a:p>
            <a:pPr algn="just"/>
            <a:r>
              <a:rPr lang="en-US" dirty="0"/>
              <a:t>Let's take another look at our example words from before: 'bug' and 'bugle.' Notice how the word 'bug' does not have the long </a:t>
            </a:r>
            <a:r>
              <a:rPr lang="en-US" i="1" dirty="0"/>
              <a:t>U</a:t>
            </a:r>
            <a:r>
              <a:rPr lang="en-US" dirty="0"/>
              <a:t> sound that the word 'bugle' does. The word 'bug' has a short vowel sound.</a:t>
            </a:r>
          </a:p>
          <a:p>
            <a:pPr algn="just"/>
            <a:endParaRPr lang="en-US" dirty="0"/>
          </a:p>
          <a:p>
            <a:pPr algn="just"/>
            <a:endParaRPr lang="en-US" dirty="0"/>
          </a:p>
        </p:txBody>
      </p:sp>
      <p:pic>
        <p:nvPicPr>
          <p:cNvPr id="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8351" y="2752110"/>
            <a:ext cx="3700925" cy="2529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693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Front and back vowels</a:t>
            </a:r>
          </a:p>
        </p:txBody>
      </p:sp>
      <p:sp>
        <p:nvSpPr>
          <p:cNvPr id="3" name="Content Placeholder 2"/>
          <p:cNvSpPr>
            <a:spLocks noGrp="1"/>
          </p:cNvSpPr>
          <p:nvPr>
            <p:ph idx="1"/>
          </p:nvPr>
        </p:nvSpPr>
        <p:spPr>
          <a:xfrm>
            <a:off x="873457" y="1845734"/>
            <a:ext cx="11000095" cy="4213872"/>
          </a:xfrm>
        </p:spPr>
        <p:txBody>
          <a:bodyPr>
            <a:normAutofit/>
          </a:bodyPr>
          <a:lstStyle/>
          <a:p>
            <a:pPr algn="just"/>
            <a:r>
              <a:rPr lang="en-US" dirty="0"/>
              <a:t>The vowels are differ from each other. The first matter to consider is the shape and position of the tongue. It is usual to simplify the very complex possibilities by describing just two things: firstly, the vertical distance between the upper surface of the tongue and the palate, and secondly the part of the tongue, between front and back, which is raised highest.</a:t>
            </a:r>
          </a:p>
          <a:p>
            <a:pPr marL="0" indent="0" algn="just">
              <a:buNone/>
            </a:pPr>
            <a:r>
              <a:rPr lang="en-US" dirty="0"/>
              <a:t>1. back vowels :/u:/and /a:/  you tilt your head back when you articulate them. </a:t>
            </a:r>
          </a:p>
          <a:p>
            <a:pPr marL="0" indent="0" algn="just">
              <a:buNone/>
            </a:pPr>
            <a:r>
              <a:rPr lang="en-US" dirty="0"/>
              <a:t>2. front vowels : /a/ and /i:/ when you articulate them, you feel that the front part of the tongue is raised</a:t>
            </a:r>
            <a:r>
              <a:rPr lang="en-US" dirty="0" smtClean="0"/>
              <a:t>.</a:t>
            </a:r>
          </a:p>
          <a:p>
            <a:pPr marL="0" indent="0" algn="just">
              <a:buNone/>
            </a:pPr>
            <a:r>
              <a:rPr lang="en-US" b="1" dirty="0"/>
              <a:t>Shape of the </a:t>
            </a:r>
            <a:r>
              <a:rPr lang="en-US" b="1" dirty="0" smtClean="0"/>
              <a:t>lips: </a:t>
            </a:r>
          </a:p>
          <a:p>
            <a:r>
              <a:rPr lang="en-US" dirty="0"/>
              <a:t>1. Rounded, where the corners of the lips are brought towards each other and the lips are pushed forward. E.g.  /u/</a:t>
            </a:r>
          </a:p>
          <a:p>
            <a:r>
              <a:rPr lang="en-US" dirty="0"/>
              <a:t>2. Spread, with the corners of the lips moved away from each other, as for a smile. E.g.  /i/</a:t>
            </a:r>
          </a:p>
          <a:p>
            <a:r>
              <a:rPr lang="en-US" dirty="0"/>
              <a:t>3. Neutral, where the lips are not noticeably rounded or spread. E.g.  The noise ‘</a:t>
            </a:r>
            <a:r>
              <a:rPr lang="en-US" dirty="0" err="1"/>
              <a:t>er</a:t>
            </a:r>
            <a:r>
              <a:rPr lang="en-US" dirty="0"/>
              <a:t>’ for hesitating</a:t>
            </a:r>
          </a:p>
          <a:p>
            <a:pPr marL="0" indent="0" algn="just">
              <a:buNone/>
            </a:pPr>
            <a:endParaRPr lang="en-US" dirty="0"/>
          </a:p>
          <a:p>
            <a:pPr marL="0" indent="0" algn="just">
              <a:buNone/>
            </a:pPr>
            <a:endParaRPr lang="en-US" dirty="0"/>
          </a:p>
          <a:p>
            <a:pPr marL="0" indent="0" algn="just">
              <a:buNone/>
            </a:pPr>
            <a:endParaRPr lang="en-US" dirty="0"/>
          </a:p>
          <a:p>
            <a:pPr algn="just"/>
            <a:endParaRPr lang="en-US" dirty="0"/>
          </a:p>
        </p:txBody>
      </p:sp>
    </p:spTree>
    <p:extLst>
      <p:ext uri="{BB962C8B-B14F-4D97-AF65-F5344CB8AC3E}">
        <p14:creationId xmlns:p14="http://schemas.microsoft.com/office/powerpoint/2010/main" val="4202375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Consonant sounds</a:t>
            </a:r>
          </a:p>
        </p:txBody>
      </p:sp>
      <p:sp>
        <p:nvSpPr>
          <p:cNvPr id="3" name="Content Placeholder 2"/>
          <p:cNvSpPr>
            <a:spLocks noGrp="1"/>
          </p:cNvSpPr>
          <p:nvPr>
            <p:ph idx="1"/>
          </p:nvPr>
        </p:nvSpPr>
        <p:spPr>
          <a:xfrm>
            <a:off x="1097280" y="1873029"/>
            <a:ext cx="10058400" cy="4023360"/>
          </a:xfrm>
        </p:spPr>
        <p:txBody>
          <a:bodyPr>
            <a:noAutofit/>
          </a:bodyPr>
          <a:lstStyle/>
          <a:p>
            <a:pPr marL="0" indent="0" algn="just" fontAlgn="base">
              <a:buNone/>
            </a:pPr>
            <a:r>
              <a:rPr lang="en-US" sz="2400" dirty="0"/>
              <a:t> English has 24 consonant sounds. Some consonants have voice (cause vibration in the vocal cord) and some don’t. </a:t>
            </a:r>
          </a:p>
          <a:p>
            <a:pPr marL="0" indent="0" algn="just" fontAlgn="base">
              <a:buNone/>
            </a:pPr>
            <a:r>
              <a:rPr lang="en-US" sz="2400" dirty="0"/>
              <a:t>These consonants are voiced and voiceless pairs /p/ /b/, /t/ /d/, /k/ /g/, /f/ /v/, /s/ /z/, /θ/ /ð/, /ʃ/ /ʒ/, /</a:t>
            </a:r>
            <a:r>
              <a:rPr lang="en-US" sz="2400" dirty="0" err="1"/>
              <a:t>ʈʃ</a:t>
            </a:r>
            <a:r>
              <a:rPr lang="en-US" sz="2400" dirty="0"/>
              <a:t>/ /</a:t>
            </a:r>
            <a:r>
              <a:rPr lang="en-US" sz="2400" dirty="0" err="1"/>
              <a:t>dʒ</a:t>
            </a:r>
            <a:r>
              <a:rPr lang="en-US" sz="2400" dirty="0"/>
              <a:t>/. </a:t>
            </a:r>
          </a:p>
          <a:p>
            <a:pPr marL="0" indent="0" algn="just" fontAlgn="base">
              <a:buNone/>
            </a:pPr>
            <a:r>
              <a:rPr lang="en-US" sz="2400" dirty="0"/>
              <a:t> These consonants are voiced /h/, /w/, /n/, /m/, /r/, /j/, /ŋ/, /l/.</a:t>
            </a:r>
          </a:p>
          <a:p>
            <a:pPr marL="0" indent="0" algn="just" fontAlgn="base">
              <a:buNone/>
            </a:pPr>
            <a:r>
              <a:rPr lang="en-US" sz="2400" dirty="0"/>
              <a:t>The only English glottal /h/ sound forms in the glottis with a slight friction noise, the vocal cords don’t vibrate, speech organs in super glottal cavities shape to pronounce a vowel after the glottal consonant. </a:t>
            </a:r>
            <a:r>
              <a:rPr lang="en-US" sz="2400" dirty="0" err="1"/>
              <a:t>E.g</a:t>
            </a:r>
            <a:r>
              <a:rPr lang="en-US" sz="2400" dirty="0"/>
              <a:t> heat, hot, heart.</a:t>
            </a:r>
          </a:p>
          <a:p>
            <a:pPr marL="0" indent="0" algn="just" fontAlgn="base">
              <a:buNone/>
            </a:pPr>
            <a:r>
              <a:rPr lang="en-US" sz="2400" dirty="0"/>
              <a:t>Glottis is the opening into the windpipe, which is responsible for the production of sound. Epiglottis is the cartilaginous flap on top of the glottis, which prevents the entering of food into the larynx</a:t>
            </a:r>
          </a:p>
          <a:p>
            <a:pPr algn="just"/>
            <a:endParaRPr lang="en-US" sz="2400" dirty="0"/>
          </a:p>
          <a:p>
            <a:endParaRPr lang="en-US" sz="2400" dirty="0"/>
          </a:p>
        </p:txBody>
      </p:sp>
    </p:spTree>
    <p:extLst>
      <p:ext uri="{BB962C8B-B14F-4D97-AF65-F5344CB8AC3E}">
        <p14:creationId xmlns:p14="http://schemas.microsoft.com/office/powerpoint/2010/main" val="546133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4768" y="286601"/>
            <a:ext cx="10429152" cy="58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672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consonants </a:t>
            </a:r>
            <a:endParaRPr lang="en-US" dirty="0"/>
          </a:p>
        </p:txBody>
      </p:sp>
      <p:sp>
        <p:nvSpPr>
          <p:cNvPr id="3" name="Content Placeholder 2"/>
          <p:cNvSpPr>
            <a:spLocks noGrp="1"/>
          </p:cNvSpPr>
          <p:nvPr>
            <p:ph idx="1"/>
          </p:nvPr>
        </p:nvSpPr>
        <p:spPr>
          <a:xfrm>
            <a:off x="1097280" y="2088106"/>
            <a:ext cx="10058400" cy="3780987"/>
          </a:xfrm>
        </p:spPr>
        <p:txBody>
          <a:bodyPr>
            <a:normAutofit/>
          </a:bodyPr>
          <a:lstStyle/>
          <a:p>
            <a:r>
              <a:rPr lang="en-US" sz="2400" dirty="0"/>
              <a:t>1. Place of articulation </a:t>
            </a:r>
          </a:p>
          <a:p>
            <a:r>
              <a:rPr lang="en-US" sz="2400" dirty="0"/>
              <a:t>2. Manner of articulation</a:t>
            </a:r>
          </a:p>
          <a:p>
            <a:r>
              <a:rPr lang="en-US" sz="2400" dirty="0"/>
              <a:t>3. voicing</a:t>
            </a:r>
          </a:p>
          <a:p>
            <a:endParaRPr lang="en-US" sz="2400" dirty="0"/>
          </a:p>
        </p:txBody>
      </p:sp>
    </p:spTree>
    <p:extLst>
      <p:ext uri="{BB962C8B-B14F-4D97-AF65-F5344CB8AC3E}">
        <p14:creationId xmlns:p14="http://schemas.microsoft.com/office/powerpoint/2010/main" val="4282703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Place of articulations</a:t>
            </a:r>
          </a:p>
        </p:txBody>
      </p:sp>
      <p:sp>
        <p:nvSpPr>
          <p:cNvPr id="3" name="Content Placeholder 2"/>
          <p:cNvSpPr>
            <a:spLocks noGrp="1"/>
          </p:cNvSpPr>
          <p:nvPr>
            <p:ph idx="1"/>
          </p:nvPr>
        </p:nvSpPr>
        <p:spPr>
          <a:xfrm>
            <a:off x="1097280" y="1737360"/>
            <a:ext cx="10058400" cy="4131734"/>
          </a:xfrm>
        </p:spPr>
        <p:txBody>
          <a:bodyPr>
            <a:noAutofit/>
          </a:bodyPr>
          <a:lstStyle/>
          <a:p>
            <a:pPr algn="just"/>
            <a:r>
              <a:rPr lang="en-US" sz="2100" dirty="0"/>
              <a:t>Nasal consonants are sounds made when the air flow passes through nasal cavity rather than the oral cavity, as a result of lowering the palate. (m and n</a:t>
            </a:r>
            <a:r>
              <a:rPr lang="en-US" sz="2100" dirty="0" smtClean="0"/>
              <a:t>). </a:t>
            </a:r>
            <a:r>
              <a:rPr lang="en-US" sz="2100" dirty="0"/>
              <a:t>/ŋ/ – This sound does not occur at the beginning of words in English.</a:t>
            </a:r>
          </a:p>
          <a:p>
            <a:pPr algn="just"/>
            <a:r>
              <a:rPr lang="en-US" sz="2100" dirty="0"/>
              <a:t>Velar consonants are made when the tongue is in contact with lower side of velum</a:t>
            </a:r>
            <a:r>
              <a:rPr lang="en-US" dirty="0"/>
              <a:t>. (k and g)</a:t>
            </a:r>
          </a:p>
          <a:p>
            <a:pPr algn="just"/>
            <a:r>
              <a:rPr lang="en-US" sz="2100" dirty="0"/>
              <a:t>Labial: are sounds in which the lips are in contact with each other. (p and b)</a:t>
            </a:r>
          </a:p>
          <a:p>
            <a:pPr algn="just"/>
            <a:r>
              <a:rPr lang="en-US" sz="2100" dirty="0"/>
              <a:t>Labiodental: are sounds in which the lips are in contact with teeth. (f and v)</a:t>
            </a:r>
          </a:p>
          <a:p>
            <a:pPr algn="just"/>
            <a:r>
              <a:rPr lang="en-US" sz="2100" dirty="0"/>
              <a:t>Dental sounds made with the tongue touching the upper front teeth. (θ and ð )</a:t>
            </a:r>
          </a:p>
          <a:p>
            <a:pPr algn="just"/>
            <a:r>
              <a:rPr lang="en-US" sz="2100" dirty="0"/>
              <a:t>Alveolar sounds made with the tongue touching alveolar ridge (t and d)</a:t>
            </a:r>
          </a:p>
          <a:p>
            <a:pPr algn="just"/>
            <a:r>
              <a:rPr lang="en-US" sz="2100" dirty="0"/>
              <a:t>Glottal consonant is articulated with the vocal cords (h). For like glottal stop /?/</a:t>
            </a:r>
          </a:p>
          <a:p>
            <a:pPr algn="just"/>
            <a:r>
              <a:rPr lang="en-US" sz="2100" dirty="0"/>
              <a:t>Palatal articulated with the front of the tongue against or approximated to the hard palate (</a:t>
            </a:r>
            <a:r>
              <a:rPr lang="en-US" sz="2100" dirty="0" err="1"/>
              <a:t>sh</a:t>
            </a:r>
            <a:r>
              <a:rPr lang="en-US" sz="2100" dirty="0"/>
              <a:t> and </a:t>
            </a:r>
            <a:r>
              <a:rPr lang="en-US" sz="2100" dirty="0" err="1"/>
              <a:t>zh</a:t>
            </a:r>
            <a:r>
              <a:rPr lang="en-US" sz="2100" dirty="0"/>
              <a:t>)</a:t>
            </a:r>
          </a:p>
          <a:p>
            <a:pPr algn="just"/>
            <a:endParaRPr lang="en-US" sz="2100" dirty="0"/>
          </a:p>
        </p:txBody>
      </p:sp>
    </p:spTree>
    <p:extLst>
      <p:ext uri="{BB962C8B-B14F-4D97-AF65-F5344CB8AC3E}">
        <p14:creationId xmlns:p14="http://schemas.microsoft.com/office/powerpoint/2010/main" val="1019351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Manner of Articulation</a:t>
            </a:r>
            <a:endParaRPr lang="en-US" dirty="0"/>
          </a:p>
        </p:txBody>
      </p:sp>
      <p:sp>
        <p:nvSpPr>
          <p:cNvPr id="3" name="Content Placeholder 2"/>
          <p:cNvSpPr>
            <a:spLocks noGrp="1"/>
          </p:cNvSpPr>
          <p:nvPr>
            <p:ph idx="1"/>
          </p:nvPr>
        </p:nvSpPr>
        <p:spPr>
          <a:xfrm>
            <a:off x="776975" y="1858434"/>
            <a:ext cx="11041038" cy="4527770"/>
          </a:xfrm>
        </p:spPr>
        <p:txBody>
          <a:bodyPr>
            <a:normAutofit/>
          </a:bodyPr>
          <a:lstStyle/>
          <a:p>
            <a:pPr algn="just" fontAlgn="base"/>
            <a:r>
              <a:rPr lang="en-US" altLang="en-US" sz="2100" dirty="0"/>
              <a:t>1. Stop: a consonant sound where the airflow is stopped completely by the mouth and then sharply released. Think of sounds like </a:t>
            </a:r>
            <a:r>
              <a:rPr lang="en-US" altLang="en-US" sz="2100" dirty="0" smtClean="0"/>
              <a:t>/p/, /k/,  </a:t>
            </a:r>
            <a:r>
              <a:rPr lang="en-US" altLang="en-US" sz="2100" dirty="0"/>
              <a:t>and </a:t>
            </a:r>
            <a:r>
              <a:rPr lang="en-US" altLang="en-US" sz="2100" dirty="0" smtClean="0"/>
              <a:t>/t/ .  </a:t>
            </a:r>
            <a:r>
              <a:rPr lang="en-US" altLang="en-US" sz="2100" dirty="0"/>
              <a:t>All languages contain stops.</a:t>
            </a:r>
          </a:p>
          <a:p>
            <a:pPr algn="just" fontAlgn="base"/>
            <a:r>
              <a:rPr lang="en-US" altLang="en-US" sz="2100" dirty="0"/>
              <a:t>2. Fricative: a consonant sound where the airflow becomes noisy and turbulent because it only has a very small space to travel through in the mouth. Think of sounds like </a:t>
            </a:r>
            <a:r>
              <a:rPr lang="en-US" altLang="en-US" sz="2100" dirty="0" smtClean="0"/>
              <a:t>/f/, /s/, </a:t>
            </a:r>
            <a:r>
              <a:rPr lang="en-US" altLang="en-US" sz="2100" dirty="0"/>
              <a:t>and </a:t>
            </a:r>
            <a:r>
              <a:rPr lang="en-US" altLang="en-US" sz="2100" dirty="0" smtClean="0"/>
              <a:t>/ʃ/.  </a:t>
            </a:r>
            <a:r>
              <a:rPr lang="en-US" altLang="en-US" sz="2100" dirty="0"/>
              <a:t>Most languages have fricatives, but not all.</a:t>
            </a:r>
            <a:r>
              <a:rPr lang="en-US" sz="2100" dirty="0"/>
              <a:t> </a:t>
            </a:r>
          </a:p>
          <a:p>
            <a:pPr algn="just" fontAlgn="base"/>
            <a:r>
              <a:rPr lang="en-US" altLang="en-US" sz="2100" dirty="0"/>
              <a:t>3</a:t>
            </a:r>
            <a:r>
              <a:rPr lang="en-US" altLang="en-US" sz="2100" dirty="0" smtClean="0"/>
              <a:t>. Nasal</a:t>
            </a:r>
            <a:r>
              <a:rPr lang="en-US" altLang="en-US" sz="2100" dirty="0"/>
              <a:t>: a consonant sound where the airflow passes exclusively through the nose instead of the mouth. Think of sounds like /</a:t>
            </a:r>
            <a:r>
              <a:rPr lang="en-US" altLang="en-US" sz="2100" dirty="0" smtClean="0"/>
              <a:t>m/, </a:t>
            </a:r>
            <a:r>
              <a:rPr lang="en-US" altLang="en-US" sz="2100" dirty="0"/>
              <a:t>/</a:t>
            </a:r>
            <a:r>
              <a:rPr lang="en-US" altLang="en-US" sz="2100" dirty="0" smtClean="0"/>
              <a:t>n</a:t>
            </a:r>
            <a:r>
              <a:rPr lang="en-US" altLang="en-US" sz="2100" dirty="0"/>
              <a:t>/</a:t>
            </a:r>
            <a:r>
              <a:rPr lang="en-US" altLang="en-US" sz="2100" dirty="0" smtClean="0"/>
              <a:t> </a:t>
            </a:r>
            <a:r>
              <a:rPr lang="en-US" altLang="en-US" sz="2100" dirty="0"/>
              <a:t>or /ŋ/. Almost all languages have nasals.</a:t>
            </a:r>
          </a:p>
          <a:p>
            <a:pPr algn="just" fontAlgn="base"/>
            <a:r>
              <a:rPr lang="en-US" altLang="en-US" sz="2100" dirty="0"/>
              <a:t>4. Affricate: a consonant sound that begins like a stop but then releases like a fricative, thus making it a sort of combination sound. Think of sounds like  /</a:t>
            </a:r>
            <a:r>
              <a:rPr lang="en-US" altLang="en-US" sz="2100" dirty="0" err="1"/>
              <a:t>tʃ</a:t>
            </a:r>
            <a:r>
              <a:rPr lang="en-US" altLang="en-US" sz="2100" dirty="0"/>
              <a:t> / </a:t>
            </a:r>
            <a:r>
              <a:rPr lang="en-US" altLang="en-US" sz="2100" dirty="0" smtClean="0"/>
              <a:t>and </a:t>
            </a:r>
            <a:r>
              <a:rPr lang="en-US" sz="2400" dirty="0" smtClean="0"/>
              <a:t>/</a:t>
            </a:r>
            <a:r>
              <a:rPr lang="en-US" sz="2400" dirty="0" err="1" smtClean="0"/>
              <a:t>dʒ</a:t>
            </a:r>
            <a:r>
              <a:rPr lang="en-US" sz="2400" dirty="0" smtClean="0"/>
              <a:t>/</a:t>
            </a:r>
            <a:r>
              <a:rPr lang="en-US" altLang="en-US" sz="2100" dirty="0" smtClean="0"/>
              <a:t> . </a:t>
            </a:r>
            <a:r>
              <a:rPr lang="en-US" altLang="en-US" sz="2100" dirty="0"/>
              <a:t>Affricates are common, especially in English</a:t>
            </a:r>
            <a:r>
              <a:rPr lang="en-US" altLang="en-US" sz="2100" dirty="0" smtClean="0"/>
              <a:t>.</a:t>
            </a:r>
          </a:p>
          <a:p>
            <a:pPr algn="just" fontAlgn="base"/>
            <a:endParaRPr lang="en-US" altLang="en-US" sz="2100" dirty="0"/>
          </a:p>
          <a:p>
            <a:pPr algn="just"/>
            <a:endParaRPr lang="en-US" sz="2200" dirty="0"/>
          </a:p>
        </p:txBody>
      </p:sp>
      <p:sp>
        <p:nvSpPr>
          <p:cNvPr id="4" name="Rectangle 1"/>
          <p:cNvSpPr>
            <a:spLocks noChangeArrowheads="1"/>
          </p:cNvSpPr>
          <p:nvPr/>
        </p:nvSpPr>
        <p:spPr bwMode="auto">
          <a:xfrm>
            <a:off x="0" y="97794"/>
            <a:ext cx="184731" cy="2616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579730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76925"/>
            <a:ext cx="10058400" cy="4411579"/>
          </a:xfrm>
        </p:spPr>
        <p:txBody>
          <a:bodyPr>
            <a:noAutofit/>
          </a:bodyPr>
          <a:lstStyle/>
          <a:p>
            <a:pPr algn="just" fontAlgn="base">
              <a:lnSpc>
                <a:spcPct val="110000"/>
              </a:lnSpc>
            </a:pPr>
            <a:r>
              <a:rPr lang="en-US" sz="2100" dirty="0"/>
              <a:t>5. </a:t>
            </a:r>
            <a:r>
              <a:rPr lang="en-US" sz="2100" dirty="0" smtClean="0"/>
              <a:t>Approximant: Here </a:t>
            </a:r>
            <a:r>
              <a:rPr lang="en-US" sz="2100" dirty="0"/>
              <a:t>the airflow is impeded only slightly. The hissing sound indicative of fricatives is no longer present here. But, the sound is altered to a degree. In English, we have 3 approximants. Here are the examples:</a:t>
            </a:r>
          </a:p>
          <a:p>
            <a:pPr lvl="0" algn="just" fontAlgn="base">
              <a:lnSpc>
                <a:spcPct val="110000"/>
              </a:lnSpc>
            </a:pPr>
            <a:r>
              <a:rPr lang="en-US" sz="2100" dirty="0"/>
              <a:t>/w/ as in “water”    ; velar  /j/ as in “yes”     ; palatal   </a:t>
            </a:r>
            <a:r>
              <a:rPr lang="en-US" sz="2100" dirty="0" smtClean="0"/>
              <a:t>/r/ </a:t>
            </a:r>
            <a:r>
              <a:rPr lang="en-US" sz="2100" dirty="0"/>
              <a:t>as in “wrong”    </a:t>
            </a:r>
            <a:r>
              <a:rPr lang="en-US" sz="2100" dirty="0" smtClean="0"/>
              <a:t> </a:t>
            </a:r>
            <a:endParaRPr lang="en-US" sz="2100" dirty="0"/>
          </a:p>
          <a:p>
            <a:pPr lvl="0" algn="just" fontAlgn="base">
              <a:lnSpc>
                <a:spcPct val="110000"/>
              </a:lnSpc>
            </a:pPr>
            <a:r>
              <a:rPr lang="en-US" sz="2100" dirty="0"/>
              <a:t>6. Lateral: Lateral are </a:t>
            </a:r>
            <a:r>
              <a:rPr lang="en-US" sz="2100" dirty="0" err="1"/>
              <a:t>liquidy</a:t>
            </a:r>
            <a:r>
              <a:rPr lang="en-US" sz="2100" dirty="0"/>
              <a:t> “l” type sounds that produced when the tongue creates an obstruction in the middle of the mouth and re-routes the air out the sides of the mouth. This consonant manner come in three forms:</a:t>
            </a:r>
          </a:p>
          <a:p>
            <a:pPr lvl="0" algn="just" fontAlgn="base">
              <a:lnSpc>
                <a:spcPct val="110000"/>
              </a:lnSpc>
            </a:pPr>
            <a:r>
              <a:rPr lang="en-US" sz="2100" dirty="0"/>
              <a:t>1.Lateral Fricatives  2.Lateral Approximants  3.Lateral</a:t>
            </a:r>
          </a:p>
          <a:p>
            <a:pPr lvl="0" algn="just" fontAlgn="base">
              <a:lnSpc>
                <a:spcPct val="110000"/>
              </a:lnSpc>
            </a:pPr>
            <a:r>
              <a:rPr lang="en-US" sz="2100" dirty="0"/>
              <a:t> But in English, we only find 1 type of lateral :</a:t>
            </a:r>
          </a:p>
          <a:p>
            <a:pPr lvl="0" algn="just" fontAlgn="base">
              <a:lnSpc>
                <a:spcPct val="110000"/>
              </a:lnSpc>
            </a:pPr>
            <a:r>
              <a:rPr lang="en-US" sz="2100" dirty="0"/>
              <a:t>/l/ as in “luck”    and </a:t>
            </a:r>
            <a:r>
              <a:rPr lang="en-US" sz="2100" dirty="0" smtClean="0"/>
              <a:t>“all” </a:t>
            </a:r>
            <a:r>
              <a:rPr lang="en-US" sz="2100" dirty="0"/>
              <a:t>    ; alveolar</a:t>
            </a:r>
          </a:p>
        </p:txBody>
      </p:sp>
    </p:spTree>
    <p:extLst>
      <p:ext uri="{BB962C8B-B14F-4D97-AF65-F5344CB8AC3E}">
        <p14:creationId xmlns:p14="http://schemas.microsoft.com/office/powerpoint/2010/main" val="241058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Voicing </a:t>
            </a:r>
            <a:endParaRPr lang="en-US" dirty="0"/>
          </a:p>
        </p:txBody>
      </p:sp>
      <p:sp>
        <p:nvSpPr>
          <p:cNvPr id="3" name="Content Placeholder 2"/>
          <p:cNvSpPr>
            <a:spLocks noGrp="1"/>
          </p:cNvSpPr>
          <p:nvPr>
            <p:ph idx="1"/>
          </p:nvPr>
        </p:nvSpPr>
        <p:spPr/>
        <p:txBody>
          <a:bodyPr>
            <a:normAutofit/>
          </a:bodyPr>
          <a:lstStyle/>
          <a:p>
            <a:r>
              <a:rPr lang="en-US" sz="2400" dirty="0" smtClean="0"/>
              <a:t>When sounds are articulated with the vibration of the vocal cords it is called voicing or phonation. </a:t>
            </a:r>
          </a:p>
          <a:p>
            <a:r>
              <a:rPr lang="en-US" sz="2400" dirty="0" smtClean="0"/>
              <a:t>Consonants are either voiced or voiceless</a:t>
            </a:r>
          </a:p>
          <a:p>
            <a:r>
              <a:rPr lang="en-US" sz="2400" b="1" dirty="0"/>
              <a:t>Voiced: </a:t>
            </a:r>
            <a:r>
              <a:rPr lang="en-US" sz="2400" dirty="0"/>
              <a:t>a voiced sound is a sound where the vocal cords vibrate, thus producing some sort of pitch. This is the kind of sound most people associate with regular talking or singing.</a:t>
            </a:r>
          </a:p>
          <a:p>
            <a:r>
              <a:rPr lang="en-US" sz="2400" b="1" dirty="0"/>
              <a:t>Voiceless / unvoiced: </a:t>
            </a:r>
            <a:r>
              <a:rPr lang="en-US" sz="2400" dirty="0"/>
              <a:t>a voiceless or unvoiced sound is one where the vocal cords do not vibrate, thus making the sound very whispery and without a pitch. It can tend to make a letter sound harsher when pronounced.</a:t>
            </a:r>
          </a:p>
          <a:p>
            <a:endParaRPr lang="en-US" sz="2400" dirty="0"/>
          </a:p>
        </p:txBody>
      </p:sp>
    </p:spTree>
    <p:extLst>
      <p:ext uri="{BB962C8B-B14F-4D97-AF65-F5344CB8AC3E}">
        <p14:creationId xmlns:p14="http://schemas.microsoft.com/office/powerpoint/2010/main" val="857791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Vowels </a:t>
            </a:r>
            <a:r>
              <a:rPr lang="en-US" dirty="0"/>
              <a:t>and </a:t>
            </a:r>
            <a:r>
              <a:rPr lang="en-US" dirty="0" smtClean="0"/>
              <a:t>consonants</a:t>
            </a:r>
            <a:endParaRPr lang="en-US" dirty="0"/>
          </a:p>
        </p:txBody>
      </p:sp>
      <p:sp>
        <p:nvSpPr>
          <p:cNvPr id="5" name="Content Placeholder 4"/>
          <p:cNvSpPr>
            <a:spLocks noGrp="1"/>
          </p:cNvSpPr>
          <p:nvPr>
            <p:ph idx="1"/>
          </p:nvPr>
        </p:nvSpPr>
        <p:spPr>
          <a:xfrm>
            <a:off x="1097280" y="1845734"/>
            <a:ext cx="10058400" cy="4023360"/>
          </a:xfrm>
        </p:spPr>
        <p:txBody>
          <a:bodyPr>
            <a:normAutofit/>
          </a:bodyPr>
          <a:lstStyle/>
          <a:p>
            <a:pPr algn="just"/>
            <a:r>
              <a:rPr lang="en-US" sz="2400" dirty="0"/>
              <a:t>The English alphabet has 26 </a:t>
            </a:r>
            <a:r>
              <a:rPr lang="en-US" sz="2400" dirty="0" smtClean="0"/>
              <a:t>letters (5 vowels and 21 consonants), but</a:t>
            </a:r>
            <a:r>
              <a:rPr lang="en-US" sz="2400" dirty="0"/>
              <a:t> </a:t>
            </a:r>
            <a:r>
              <a:rPr lang="en-US" sz="2400" b="1" dirty="0"/>
              <a:t>44 </a:t>
            </a:r>
            <a:r>
              <a:rPr lang="en-US" sz="2400" b="1" dirty="0" smtClean="0"/>
              <a:t>sounds (phonemes)</a:t>
            </a:r>
            <a:r>
              <a:rPr lang="en-US" sz="2400" dirty="0" smtClean="0"/>
              <a:t>. </a:t>
            </a:r>
            <a:r>
              <a:rPr lang="en-US" sz="2400" dirty="0"/>
              <a:t>The 44 English sounds can be divided into two major categories – consonants and vowels. </a:t>
            </a:r>
          </a:p>
          <a:p>
            <a:pPr algn="just"/>
            <a:r>
              <a:rPr lang="en-US" sz="2400" dirty="0"/>
              <a:t>A consonant sound is one in which the air flow is cut off, either partially or completely, when the sound is produced. In contrast, a vowel sound is one in which the air flow is unobstructed when the sound is made. The vowel sounds are the music, or movement, of our language. </a:t>
            </a:r>
            <a:endParaRPr lang="en-US" sz="2400" dirty="0" smtClean="0"/>
          </a:p>
          <a:p>
            <a:pPr algn="just"/>
            <a:endParaRPr lang="en-US" sz="2400" dirty="0"/>
          </a:p>
          <a:p>
            <a:endParaRPr lang="en-US" sz="2400" dirty="0"/>
          </a:p>
        </p:txBody>
      </p:sp>
    </p:spTree>
    <p:extLst>
      <p:ext uri="{BB962C8B-B14F-4D97-AF65-F5344CB8AC3E}">
        <p14:creationId xmlns:p14="http://schemas.microsoft.com/office/powerpoint/2010/main" val="4292816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Respiration and voicing</a:t>
            </a:r>
            <a:endParaRPr lang="en-US" dirty="0"/>
          </a:p>
        </p:txBody>
      </p:sp>
      <p:sp>
        <p:nvSpPr>
          <p:cNvPr id="3" name="Content Placeholder 2"/>
          <p:cNvSpPr>
            <a:spLocks noGrp="1"/>
          </p:cNvSpPr>
          <p:nvPr>
            <p:ph idx="1"/>
          </p:nvPr>
        </p:nvSpPr>
        <p:spPr/>
        <p:txBody>
          <a:bodyPr/>
          <a:lstStyle/>
          <a:p>
            <a:pPr algn="just"/>
            <a:r>
              <a:rPr lang="en-US" dirty="0"/>
              <a:t>The majority of human sounds are produced by an </a:t>
            </a:r>
            <a:r>
              <a:rPr lang="en-US" b="1" dirty="0" err="1"/>
              <a:t>egressive</a:t>
            </a:r>
            <a:r>
              <a:rPr lang="en-US" b="1" dirty="0"/>
              <a:t> pulmonic airstream</a:t>
            </a:r>
            <a:r>
              <a:rPr lang="en-US" dirty="0"/>
              <a:t>. This movement describes an outgoing airstream produced by the lungs and is regarded as the only airstream mechanism that uses lung air</a:t>
            </a:r>
            <a:r>
              <a:rPr lang="en-US" dirty="0" smtClean="0"/>
              <a:t>. There are other ways of making of making air move in the vocal tract, but they are not usually relevant in the study of English pronunciation, so they will not be discussed.</a:t>
            </a:r>
          </a:p>
          <a:p>
            <a:pPr algn="just"/>
            <a:r>
              <a:rPr lang="en-US" dirty="0" smtClean="0"/>
              <a:t>How is air moved into and out of the lungs? </a:t>
            </a:r>
          </a:p>
          <a:p>
            <a:pPr algn="just"/>
            <a:r>
              <a:rPr lang="en-US" dirty="0" smtClean="0"/>
              <a:t>The lungs are like sponges that can fill with air, and they contained within the rib cage. If the rib cage is lifted upwards and outwards there is more space in the chest for the lungs and they expand , with the result that they take in more air. If we allow the rib cage to return to its rest position quite slowly, some of the air is expelled and can be used for producing speech sounds. </a:t>
            </a:r>
            <a:endParaRPr lang="en-US" dirty="0"/>
          </a:p>
        </p:txBody>
      </p:sp>
    </p:spTree>
    <p:extLst>
      <p:ext uri="{BB962C8B-B14F-4D97-AF65-F5344CB8AC3E}">
        <p14:creationId xmlns:p14="http://schemas.microsoft.com/office/powerpoint/2010/main" val="16306707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81978"/>
          </a:xfrm>
        </p:spPr>
        <p:txBody>
          <a:bodyPr/>
          <a:lstStyle/>
          <a:p>
            <a:r>
              <a:rPr lang="en-US" dirty="0" smtClean="0"/>
              <a:t>Different sounds can be made by larynx</a:t>
            </a:r>
            <a:endParaRPr lang="en-US" dirty="0"/>
          </a:p>
        </p:txBody>
      </p:sp>
      <p:sp>
        <p:nvSpPr>
          <p:cNvPr id="3" name="Content Placeholder 2"/>
          <p:cNvSpPr>
            <a:spLocks noGrp="1"/>
          </p:cNvSpPr>
          <p:nvPr>
            <p:ph idx="1"/>
          </p:nvPr>
        </p:nvSpPr>
        <p:spPr>
          <a:xfrm>
            <a:off x="1097280" y="1845734"/>
            <a:ext cx="10058400" cy="4250266"/>
          </a:xfrm>
        </p:spPr>
        <p:txBody>
          <a:bodyPr>
            <a:normAutofit/>
          </a:bodyPr>
          <a:lstStyle/>
          <a:p>
            <a:pPr algn="just"/>
            <a:r>
              <a:rPr lang="en-US" dirty="0" smtClean="0"/>
              <a:t>Larynx has the ability to articulate different qualities of voice; shouting , singing, and speaking quietly. Think of the different voices you might use reading a story to children in which you have to read out what is said by characters, such as giants, fairies, mice, or ducks; many of the differences are made with the larynx.</a:t>
            </a:r>
          </a:p>
          <a:p>
            <a:pPr algn="just"/>
            <a:r>
              <a:rPr lang="en-US" dirty="0" smtClean="0"/>
              <a:t>The pressure of the air below the vocal cords can also be varied . Three main differences can are found.  </a:t>
            </a:r>
            <a:endParaRPr lang="en-US" dirty="0"/>
          </a:p>
          <a:p>
            <a:pPr algn="just"/>
            <a:r>
              <a:rPr lang="en-US" dirty="0" smtClean="0"/>
              <a:t>1. variations in intensity: we produce voicing with high intensity for shouting, and with low intensity for speaking quietly.</a:t>
            </a:r>
          </a:p>
          <a:p>
            <a:pPr algn="just"/>
            <a:r>
              <a:rPr lang="en-US" dirty="0" smtClean="0"/>
              <a:t>2. variations in frequency: if the vocal cords vibrate rapidly, the voicing is at high frequency; if there are fewer vibrations per second the frequency is lower.  </a:t>
            </a:r>
          </a:p>
          <a:p>
            <a:pPr algn="just"/>
            <a:r>
              <a:rPr lang="en-US" dirty="0" smtClean="0"/>
              <a:t>3. variations in quality: we can produce different-sounding voice qualities, such as those we might call harsh, breathy, murmured or creaky. </a:t>
            </a:r>
            <a:endParaRPr lang="en-US" dirty="0"/>
          </a:p>
        </p:txBody>
      </p:sp>
    </p:spTree>
    <p:extLst>
      <p:ext uri="{BB962C8B-B14F-4D97-AF65-F5344CB8AC3E}">
        <p14:creationId xmlns:p14="http://schemas.microsoft.com/office/powerpoint/2010/main" val="1087057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Plosives </a:t>
            </a:r>
            <a:endParaRPr lang="en-US" dirty="0"/>
          </a:p>
        </p:txBody>
      </p:sp>
      <p:sp>
        <p:nvSpPr>
          <p:cNvPr id="3" name="Content Placeholder 2"/>
          <p:cNvSpPr>
            <a:spLocks noGrp="1"/>
          </p:cNvSpPr>
          <p:nvPr>
            <p:ph idx="1"/>
          </p:nvPr>
        </p:nvSpPr>
        <p:spPr>
          <a:xfrm>
            <a:off x="1097280" y="1751215"/>
            <a:ext cx="10058400" cy="4441767"/>
          </a:xfrm>
        </p:spPr>
        <p:txBody>
          <a:bodyPr>
            <a:normAutofit fontScale="92500" lnSpcReduction="10000"/>
          </a:bodyPr>
          <a:lstStyle/>
          <a:p>
            <a:pPr algn="just"/>
            <a:r>
              <a:rPr lang="en-US" dirty="0" smtClean="0"/>
              <a:t>A plosive is a consonant articulation with the following characteristics:</a:t>
            </a:r>
          </a:p>
          <a:p>
            <a:pPr algn="just"/>
            <a:r>
              <a:rPr lang="en-US" dirty="0" smtClean="0"/>
              <a:t>One articulator is moved against another, so as to form a stricture that allows no air to escape from the vocal cords. </a:t>
            </a:r>
          </a:p>
          <a:p>
            <a:pPr algn="just"/>
            <a:r>
              <a:rPr lang="en-US" dirty="0" smtClean="0"/>
              <a:t>After the total stricture has been formed and air has been compressed behind it, it is released and the air is allowed to escape.</a:t>
            </a:r>
          </a:p>
          <a:p>
            <a:pPr algn="just"/>
            <a:r>
              <a:rPr lang="en-US" dirty="0" smtClean="0"/>
              <a:t>If the air behind the stricture is still under pressure when the plosive is released, it is probable that the escape of air will produce noise loud enough to be heard. </a:t>
            </a:r>
          </a:p>
          <a:p>
            <a:pPr algn="just"/>
            <a:r>
              <a:rPr lang="en-US" dirty="0" smtClean="0"/>
              <a:t>Plosive consonants are completely described by four phases</a:t>
            </a:r>
          </a:p>
          <a:p>
            <a:pPr algn="just"/>
            <a:r>
              <a:rPr lang="en-US" dirty="0" smtClean="0"/>
              <a:t>1. closure phase: the phase when the articulators move to form stricture for the plosive</a:t>
            </a:r>
          </a:p>
          <a:p>
            <a:pPr algn="just"/>
            <a:r>
              <a:rPr lang="en-US" dirty="0" smtClean="0"/>
              <a:t>2. hold phase: the phase that the compressed air is stopped from escaping.</a:t>
            </a:r>
          </a:p>
          <a:p>
            <a:pPr algn="just"/>
            <a:r>
              <a:rPr lang="en-US" dirty="0" smtClean="0"/>
              <a:t>3. release phase: the phase in which the articulators are moved to allow air to escape. </a:t>
            </a:r>
          </a:p>
          <a:p>
            <a:pPr algn="just"/>
            <a:r>
              <a:rPr lang="en-US" dirty="0" smtClean="0"/>
              <a:t>4. post release phase: what happens immediately after the release phase</a:t>
            </a:r>
            <a:endParaRPr lang="en-US" dirty="0"/>
          </a:p>
        </p:txBody>
      </p:sp>
    </p:spTree>
    <p:extLst>
      <p:ext uri="{BB962C8B-B14F-4D97-AF65-F5344CB8AC3E}">
        <p14:creationId xmlns:p14="http://schemas.microsoft.com/office/powerpoint/2010/main" val="3888410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plosives</a:t>
            </a:r>
            <a:endParaRPr lang="en-US" dirty="0"/>
          </a:p>
        </p:txBody>
      </p:sp>
      <p:sp>
        <p:nvSpPr>
          <p:cNvPr id="3" name="Content Placeholder 2"/>
          <p:cNvSpPr>
            <a:spLocks noGrp="1"/>
          </p:cNvSpPr>
          <p:nvPr>
            <p:ph idx="1"/>
          </p:nvPr>
        </p:nvSpPr>
        <p:spPr/>
        <p:txBody>
          <a:bodyPr/>
          <a:lstStyle/>
          <a:p>
            <a:pPr algn="just"/>
            <a:r>
              <a:rPr lang="en-US" dirty="0" smtClean="0"/>
              <a:t>English has six plosive consonants (p, t, k, b, d, g). The glottal plosive /?/ occurs frequently but it is of less importance.</a:t>
            </a:r>
          </a:p>
          <a:p>
            <a:pPr algn="just"/>
            <a:r>
              <a:rPr lang="en-US" dirty="0" smtClean="0"/>
              <a:t>Plosives have different places of articulation</a:t>
            </a:r>
          </a:p>
          <a:p>
            <a:pPr algn="just"/>
            <a:r>
              <a:rPr lang="en-US" b="1" dirty="0" smtClean="0"/>
              <a:t>P, and b </a:t>
            </a:r>
            <a:r>
              <a:rPr lang="en-US" dirty="0" smtClean="0"/>
              <a:t>are bilabial; the lips are pressed together, while </a:t>
            </a:r>
            <a:r>
              <a:rPr lang="en-US" b="1" dirty="0" smtClean="0"/>
              <a:t>t</a:t>
            </a:r>
            <a:r>
              <a:rPr lang="en-US" dirty="0" smtClean="0"/>
              <a:t>, and </a:t>
            </a:r>
            <a:r>
              <a:rPr lang="en-US" b="1" dirty="0" smtClean="0"/>
              <a:t>d</a:t>
            </a:r>
            <a:r>
              <a:rPr lang="en-US" dirty="0" smtClean="0"/>
              <a:t> are alveolar; the tongue blade is pressed against the alveolar ridge. </a:t>
            </a:r>
            <a:r>
              <a:rPr lang="en-US" b="1" dirty="0"/>
              <a:t>K</a:t>
            </a:r>
            <a:r>
              <a:rPr lang="en-US" dirty="0" smtClean="0"/>
              <a:t>, and </a:t>
            </a:r>
            <a:r>
              <a:rPr lang="en-US" b="1" dirty="0" smtClean="0"/>
              <a:t>g</a:t>
            </a:r>
            <a:r>
              <a:rPr lang="en-US" dirty="0" smtClean="0"/>
              <a:t> are velar; the tongue is pressed against an area where the hard palate ends and soft palate begins. </a:t>
            </a:r>
          </a:p>
          <a:p>
            <a:pPr algn="just"/>
            <a:r>
              <a:rPr lang="en-US" b="1" dirty="0" smtClean="0"/>
              <a:t>P, t, k </a:t>
            </a:r>
            <a:r>
              <a:rPr lang="en-US" dirty="0" smtClean="0"/>
              <a:t>are always voiceless. </a:t>
            </a:r>
            <a:r>
              <a:rPr lang="en-US" b="1" dirty="0" smtClean="0"/>
              <a:t>B, d, g </a:t>
            </a:r>
            <a:r>
              <a:rPr lang="en-US" dirty="0" smtClean="0"/>
              <a:t>are sometimes fully voiced, sometimes partly voiced and sometimes voiceless. </a:t>
            </a:r>
            <a:endParaRPr lang="en-US" dirty="0"/>
          </a:p>
          <a:p>
            <a:pPr algn="just"/>
            <a:r>
              <a:rPr lang="en-US" dirty="0" smtClean="0"/>
              <a:t>These plosive sound have initial position, medial position, and final position. That is they can come at the beginning or in the middle or at the end of English words. </a:t>
            </a:r>
            <a:endParaRPr lang="en-US" dirty="0"/>
          </a:p>
        </p:txBody>
      </p:sp>
    </p:spTree>
    <p:extLst>
      <p:ext uri="{BB962C8B-B14F-4D97-AF65-F5344CB8AC3E}">
        <p14:creationId xmlns:p14="http://schemas.microsoft.com/office/powerpoint/2010/main" val="2982701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Positions of the plosive sounds</a:t>
            </a:r>
            <a:endParaRPr lang="en-US" dirty="0"/>
          </a:p>
        </p:txBody>
      </p:sp>
      <p:sp>
        <p:nvSpPr>
          <p:cNvPr id="3" name="Content Placeholder 2"/>
          <p:cNvSpPr>
            <a:spLocks noGrp="1"/>
          </p:cNvSpPr>
          <p:nvPr>
            <p:ph idx="1"/>
          </p:nvPr>
        </p:nvSpPr>
        <p:spPr>
          <a:xfrm>
            <a:off x="846161" y="1845734"/>
            <a:ext cx="10699845" cy="4023360"/>
          </a:xfrm>
        </p:spPr>
        <p:txBody>
          <a:bodyPr>
            <a:noAutofit/>
          </a:bodyPr>
          <a:lstStyle/>
          <a:p>
            <a:pPr algn="just"/>
            <a:r>
              <a:rPr lang="en-US" sz="2200" b="1" dirty="0"/>
              <a:t>Initial position </a:t>
            </a:r>
            <a:r>
              <a:rPr lang="en-US" sz="2200" dirty="0"/>
              <a:t>(CV): The closing phase for p, t, k and b, d, g takes place silently. During the compression phase there is no voicing in p, t, k; in b, d, g there is normally very little voicing </a:t>
            </a:r>
            <a:r>
              <a:rPr lang="en-US" sz="2200" dirty="0" smtClean="0"/>
              <a:t>– </a:t>
            </a:r>
            <a:r>
              <a:rPr lang="en-US" sz="2200" dirty="0"/>
              <a:t>it begins only just before the release. If the speaker pronounces an initial b, d, g very slowly and carefully there may be voicing during the entire compression phase </a:t>
            </a:r>
            <a:r>
              <a:rPr lang="en-US" sz="2200" b="1" dirty="0"/>
              <a:t>(the plosive is then fully voiced)</a:t>
            </a:r>
            <a:r>
              <a:rPr lang="en-US" sz="2200" dirty="0"/>
              <a:t>, while in rapid speech there may be no voicing at all. </a:t>
            </a:r>
            <a:endParaRPr lang="en-US" sz="2200" dirty="0" smtClean="0"/>
          </a:p>
          <a:p>
            <a:pPr algn="just"/>
            <a:r>
              <a:rPr lang="en-US" sz="2200" dirty="0" smtClean="0"/>
              <a:t>The </a:t>
            </a:r>
            <a:r>
              <a:rPr lang="en-US" sz="2200" dirty="0"/>
              <a:t>release of p, t, k is followed by audible </a:t>
            </a:r>
            <a:r>
              <a:rPr lang="en-US" sz="2200" dirty="0" err="1"/>
              <a:t>plosion</a:t>
            </a:r>
            <a:r>
              <a:rPr lang="en-US" sz="2200" dirty="0"/>
              <a:t> - that is, a burst of noise. There is then, in the post-release phase, a </a:t>
            </a:r>
            <a:r>
              <a:rPr lang="en-US" sz="2200" dirty="0" smtClean="0"/>
              <a:t>period </a:t>
            </a:r>
            <a:r>
              <a:rPr lang="en-US" sz="2200" dirty="0"/>
              <a:t>during which air escapes through the vocal folds, making a sound like h. This is called </a:t>
            </a:r>
            <a:r>
              <a:rPr lang="en-US" sz="2200" b="1" dirty="0"/>
              <a:t>aspiration</a:t>
            </a:r>
            <a:r>
              <a:rPr lang="en-US" sz="2200" dirty="0" smtClean="0"/>
              <a:t>. </a:t>
            </a:r>
            <a:r>
              <a:rPr lang="en-US" sz="2200" dirty="0"/>
              <a:t>The most noticeable and </a:t>
            </a:r>
            <a:r>
              <a:rPr lang="en-US" sz="2200" dirty="0" smtClean="0"/>
              <a:t>important </a:t>
            </a:r>
            <a:r>
              <a:rPr lang="en-US" sz="2200" dirty="0"/>
              <a:t>difference, then, between initial p, t, k and b, d, g is the aspiration of the voiceless plosives p, t, </a:t>
            </a:r>
            <a:r>
              <a:rPr lang="en-US" sz="2200" dirty="0" smtClean="0"/>
              <a:t>k. </a:t>
            </a:r>
          </a:p>
          <a:p>
            <a:pPr algn="just"/>
            <a:r>
              <a:rPr lang="en-US" sz="2200" dirty="0" smtClean="0"/>
              <a:t>‘t’ </a:t>
            </a:r>
            <a:r>
              <a:rPr lang="en-US" sz="2200" dirty="0"/>
              <a:t>in the word ‘tea’ is aspirated (as are all voiceless plosives when they occur before stressed vowels at the beginning of syllables</a:t>
            </a:r>
            <a:r>
              <a:rPr lang="en-US" sz="2200" dirty="0" smtClean="0"/>
              <a:t>)</a:t>
            </a:r>
          </a:p>
          <a:p>
            <a:pPr algn="just"/>
            <a:r>
              <a:rPr lang="en-US" sz="2200" dirty="0"/>
              <a:t>In the word ‘eat’, the </a:t>
            </a:r>
            <a:r>
              <a:rPr lang="en-US" sz="2200" dirty="0" err="1"/>
              <a:t>realisation</a:t>
            </a:r>
            <a:r>
              <a:rPr lang="en-US" sz="2200" dirty="0"/>
              <a:t> of </a:t>
            </a:r>
            <a:r>
              <a:rPr lang="en-US" sz="2200" dirty="0" smtClean="0"/>
              <a:t>‘t’ </a:t>
            </a:r>
            <a:r>
              <a:rPr lang="en-US" sz="2200" dirty="0"/>
              <a:t>is unaspirated (as are all voiceless plosives when they occur at the end of a syllable and are not followed by a vowel)</a:t>
            </a:r>
            <a:endParaRPr lang="en-US" sz="2200" dirty="0" smtClean="0"/>
          </a:p>
        </p:txBody>
      </p:sp>
    </p:spTree>
    <p:extLst>
      <p:ext uri="{BB962C8B-B14F-4D97-AF65-F5344CB8AC3E}">
        <p14:creationId xmlns:p14="http://schemas.microsoft.com/office/powerpoint/2010/main" val="2536324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position of plosives</a:t>
            </a:r>
            <a:endParaRPr lang="en-US" dirty="0"/>
          </a:p>
        </p:txBody>
      </p:sp>
      <p:sp>
        <p:nvSpPr>
          <p:cNvPr id="3" name="Content Placeholder 2"/>
          <p:cNvSpPr>
            <a:spLocks noGrp="1"/>
          </p:cNvSpPr>
          <p:nvPr>
            <p:ph idx="1"/>
          </p:nvPr>
        </p:nvSpPr>
        <p:spPr/>
        <p:txBody>
          <a:bodyPr>
            <a:normAutofit/>
          </a:bodyPr>
          <a:lstStyle/>
          <a:p>
            <a:pPr algn="just"/>
            <a:r>
              <a:rPr lang="en-US" sz="2200" dirty="0"/>
              <a:t>If English speakers hear a fully voiced initial plosive, they will hear it as one of b, d, g but will notice that it does not sound quite natural. If they hear a voiceless unaspirated plosive they will also hear that as one of b, d, g, because it is aspiration, not voicing which distinguishes initial p, t, k from b, d, g. </a:t>
            </a:r>
          </a:p>
          <a:p>
            <a:pPr algn="just"/>
            <a:r>
              <a:rPr lang="en-US" sz="2200" dirty="0"/>
              <a:t>In initial position, b, d, g cannot be preceded by any consonant, but p, t, k may be preceded by s. When one of p, t, k is preceded by s it is unaspirated. From what was said above it should be clear that the unaspirated p, t, k of the initial combinations </a:t>
            </a:r>
            <a:r>
              <a:rPr lang="en-US" sz="2200" dirty="0" err="1"/>
              <a:t>sp</a:t>
            </a:r>
            <a:r>
              <a:rPr lang="en-US" sz="2200" dirty="0"/>
              <a:t>, </a:t>
            </a:r>
            <a:r>
              <a:rPr lang="en-US" sz="2200" dirty="0" err="1"/>
              <a:t>st</a:t>
            </a:r>
            <a:r>
              <a:rPr lang="en-US" sz="2200" dirty="0"/>
              <a:t>, </a:t>
            </a:r>
            <a:r>
              <a:rPr lang="en-US" sz="2200" dirty="0" err="1"/>
              <a:t>sk</a:t>
            </a:r>
            <a:r>
              <a:rPr lang="en-US" sz="2200" dirty="0"/>
              <a:t> have the sound quality that makes English speakers perceive a plosive as one of b, d, g; if a recording of a word beginning with one of </a:t>
            </a:r>
            <a:r>
              <a:rPr lang="en-US" sz="2200" dirty="0" err="1"/>
              <a:t>sp</a:t>
            </a:r>
            <a:r>
              <a:rPr lang="en-US" sz="2200" dirty="0"/>
              <a:t>, </a:t>
            </a:r>
            <a:r>
              <a:rPr lang="en-US" sz="2200" dirty="0" err="1"/>
              <a:t>st</a:t>
            </a:r>
            <a:r>
              <a:rPr lang="en-US" sz="2200" dirty="0"/>
              <a:t>, </a:t>
            </a:r>
            <a:r>
              <a:rPr lang="en-US" sz="2200" dirty="0" err="1"/>
              <a:t>sk</a:t>
            </a:r>
            <a:r>
              <a:rPr lang="en-US" sz="2200" dirty="0"/>
              <a:t> is heard with the s removed, an initial b, d or g is perceived by English speakers.</a:t>
            </a:r>
          </a:p>
          <a:p>
            <a:pPr algn="just"/>
            <a:r>
              <a:rPr lang="en-US" sz="2200" dirty="0"/>
              <a:t>An onset is the part of the syllable that precedes the vowel of the syllable. </a:t>
            </a:r>
          </a:p>
          <a:p>
            <a:pPr algn="just"/>
            <a:endParaRPr lang="en-US" sz="2200" dirty="0"/>
          </a:p>
        </p:txBody>
      </p:sp>
    </p:spTree>
    <p:extLst>
      <p:ext uri="{BB962C8B-B14F-4D97-AF65-F5344CB8AC3E}">
        <p14:creationId xmlns:p14="http://schemas.microsoft.com/office/powerpoint/2010/main" val="108347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870" y="163776"/>
            <a:ext cx="10058400" cy="1450757"/>
          </a:xfrm>
        </p:spPr>
        <p:txBody>
          <a:bodyPr/>
          <a:lstStyle/>
          <a:p>
            <a:r>
              <a:rPr lang="en-US" dirty="0" smtClean="0"/>
              <a:t>Medial and final position</a:t>
            </a:r>
            <a:endParaRPr lang="en-US" dirty="0"/>
          </a:p>
        </p:txBody>
      </p:sp>
      <p:sp>
        <p:nvSpPr>
          <p:cNvPr id="3" name="Content Placeholder 2"/>
          <p:cNvSpPr>
            <a:spLocks noGrp="1"/>
          </p:cNvSpPr>
          <p:nvPr>
            <p:ph idx="1"/>
          </p:nvPr>
        </p:nvSpPr>
        <p:spPr/>
        <p:txBody>
          <a:bodyPr>
            <a:normAutofit/>
          </a:bodyPr>
          <a:lstStyle/>
          <a:p>
            <a:pPr algn="just"/>
            <a:r>
              <a:rPr lang="en-US" sz="2200" b="1" dirty="0"/>
              <a:t>Medial</a:t>
            </a:r>
            <a:r>
              <a:rPr lang="en-US" sz="2200" dirty="0"/>
              <a:t> </a:t>
            </a:r>
            <a:r>
              <a:rPr lang="en-US" sz="2200" b="1" dirty="0"/>
              <a:t>position</a:t>
            </a:r>
            <a:r>
              <a:rPr lang="en-US" sz="2200" dirty="0"/>
              <a:t> (VCV): The pronunciation of p, t, k and b, d, g in medial position depends to some extent on whether the syllables preceding and following the plosive are stressed. In general we can say that a medial plosive may have the characteristics either of final or of initial plosives.</a:t>
            </a:r>
          </a:p>
          <a:p>
            <a:pPr algn="just"/>
            <a:r>
              <a:rPr lang="en-US" sz="2200" b="1" dirty="0"/>
              <a:t>Final position </a:t>
            </a:r>
            <a:r>
              <a:rPr lang="en-US" sz="2200" dirty="0"/>
              <a:t>(VC): Final b, d, g normally have little voicing; if there is voicing, it is at the beginning of the compression phase; p, t, k are always voiceless. The </a:t>
            </a:r>
            <a:r>
              <a:rPr lang="en-US" sz="2200" dirty="0" err="1"/>
              <a:t>plosion</a:t>
            </a:r>
            <a:r>
              <a:rPr lang="en-US" sz="2200" dirty="0"/>
              <a:t> following the release of p, t, k and b, d, g is very weak and often not audible. The difference between p, t, k and b, d, g is primarily the fact that vowels preceding p, t, k are much shorter. The shortening effect of p, t, k is most noticeable when the vowel is one of the long vowels or diphthongs. This effect is sometimes known as pre-</a:t>
            </a:r>
            <a:r>
              <a:rPr lang="en-US" sz="2200" dirty="0" err="1"/>
              <a:t>fortis</a:t>
            </a:r>
            <a:r>
              <a:rPr lang="en-US" sz="2200" dirty="0"/>
              <a:t> clipping.</a:t>
            </a:r>
          </a:p>
        </p:txBody>
      </p:sp>
    </p:spTree>
    <p:extLst>
      <p:ext uri="{BB962C8B-B14F-4D97-AF65-F5344CB8AC3E}">
        <p14:creationId xmlns:p14="http://schemas.microsoft.com/office/powerpoint/2010/main" val="3450408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Fortis and lenis </a:t>
            </a:r>
          </a:p>
        </p:txBody>
      </p:sp>
      <p:sp>
        <p:nvSpPr>
          <p:cNvPr id="3" name="Content Placeholder 2"/>
          <p:cNvSpPr>
            <a:spLocks noGrp="1"/>
          </p:cNvSpPr>
          <p:nvPr>
            <p:ph idx="1"/>
          </p:nvPr>
        </p:nvSpPr>
        <p:spPr>
          <a:xfrm>
            <a:off x="1097280" y="1845734"/>
            <a:ext cx="10058400" cy="4023360"/>
          </a:xfrm>
        </p:spPr>
        <p:txBody>
          <a:bodyPr>
            <a:normAutofit/>
          </a:bodyPr>
          <a:lstStyle/>
          <a:p>
            <a:pPr algn="just"/>
            <a:r>
              <a:rPr lang="en-US" sz="2200" b="1" dirty="0"/>
              <a:t>Are b, d, g voiced plosives?  </a:t>
            </a:r>
            <a:r>
              <a:rPr lang="en-US" sz="2200" dirty="0"/>
              <a:t>The description of them makes it clear that it is not very accurate to call them “voiced”; in initial and final position they are scarcely voiced at all, and any voicing they may have seems to have no perceptual importance. </a:t>
            </a:r>
          </a:p>
          <a:p>
            <a:pPr algn="just"/>
            <a:r>
              <a:rPr lang="en-US" sz="2200" dirty="0"/>
              <a:t>Some phoneticians say that p, t, k are produced with more force than b, d, g, and that it would therefore be better to give the two sets of plosives (and some other consonants) names that indicate that fact; so the voiceless plosives p, t, k are sometimes called </a:t>
            </a:r>
            <a:r>
              <a:rPr lang="en-US" sz="2200" b="1" dirty="0" err="1"/>
              <a:t>fortis</a:t>
            </a:r>
            <a:r>
              <a:rPr lang="en-US" sz="2200" dirty="0"/>
              <a:t> (meaning ‘strong’) and b, d, g are then called </a:t>
            </a:r>
            <a:r>
              <a:rPr lang="en-US" sz="2200" b="1" dirty="0"/>
              <a:t>lenis</a:t>
            </a:r>
            <a:r>
              <a:rPr lang="en-US" sz="2200" dirty="0"/>
              <a:t> (meaning ‘weak’).</a:t>
            </a:r>
          </a:p>
          <a:p>
            <a:pPr algn="just"/>
            <a:r>
              <a:rPr lang="en-US" sz="2200" dirty="0"/>
              <a:t> It may well be true that p, t, k are produced with more force, though nobody has really proved it - force of articulation is very difficult to define and measure. </a:t>
            </a:r>
          </a:p>
        </p:txBody>
      </p:sp>
    </p:spTree>
    <p:extLst>
      <p:ext uri="{BB962C8B-B14F-4D97-AF65-F5344CB8AC3E}">
        <p14:creationId xmlns:p14="http://schemas.microsoft.com/office/powerpoint/2010/main" val="147328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Transcribe </a:t>
            </a:r>
            <a:r>
              <a:rPr lang="en-US" dirty="0"/>
              <a:t>the following </a:t>
            </a:r>
            <a:r>
              <a:rPr lang="en-US" dirty="0" smtClean="0"/>
              <a:t>words phonemically</a:t>
            </a:r>
            <a:br>
              <a:rPr lang="en-US" dirty="0" smtClean="0"/>
            </a:br>
            <a:endParaRPr lang="en-US" dirty="0"/>
          </a:p>
        </p:txBody>
      </p:sp>
      <p:sp>
        <p:nvSpPr>
          <p:cNvPr id="3" name="Content Placeholder 2"/>
          <p:cNvSpPr>
            <a:spLocks noGrp="1"/>
          </p:cNvSpPr>
          <p:nvPr>
            <p:ph idx="1"/>
          </p:nvPr>
        </p:nvSpPr>
        <p:spPr/>
        <p:txBody>
          <a:bodyPr/>
          <a:lstStyle/>
          <a:p>
            <a:r>
              <a:rPr lang="en-US" dirty="0" smtClean="0"/>
              <a:t>a</a:t>
            </a:r>
            <a:r>
              <a:rPr lang="en-US" dirty="0"/>
              <a:t>) bake </a:t>
            </a:r>
            <a:r>
              <a:rPr lang="en-US" dirty="0" smtClean="0"/>
              <a:t>                                d</a:t>
            </a:r>
            <a:r>
              <a:rPr lang="en-US" dirty="0"/>
              <a:t>) </a:t>
            </a:r>
            <a:r>
              <a:rPr lang="en-US" dirty="0" smtClean="0"/>
              <a:t>bought                                             g</a:t>
            </a:r>
            <a:r>
              <a:rPr lang="en-US" dirty="0"/>
              <a:t>) bored </a:t>
            </a:r>
            <a:endParaRPr lang="en-US" dirty="0" smtClean="0"/>
          </a:p>
          <a:p>
            <a:r>
              <a:rPr lang="en-US" dirty="0" smtClean="0"/>
              <a:t>b</a:t>
            </a:r>
            <a:r>
              <a:rPr lang="en-US" dirty="0"/>
              <a:t>) goat </a:t>
            </a:r>
            <a:r>
              <a:rPr lang="en-US" dirty="0" smtClean="0"/>
              <a:t>                                  e</a:t>
            </a:r>
            <a:r>
              <a:rPr lang="en-US" dirty="0"/>
              <a:t>) tick </a:t>
            </a:r>
            <a:r>
              <a:rPr lang="en-US" dirty="0" smtClean="0"/>
              <a:t>                                                 h</a:t>
            </a:r>
            <a:r>
              <a:rPr lang="en-US" dirty="0"/>
              <a:t>) guard </a:t>
            </a:r>
            <a:r>
              <a:rPr lang="en-US" dirty="0" smtClean="0"/>
              <a:t> </a:t>
            </a:r>
          </a:p>
          <a:p>
            <a:r>
              <a:rPr lang="en-US" dirty="0" smtClean="0"/>
              <a:t>c</a:t>
            </a:r>
            <a:r>
              <a:rPr lang="en-US" dirty="0"/>
              <a:t>) </a:t>
            </a:r>
            <a:r>
              <a:rPr lang="en-US"/>
              <a:t>doubt </a:t>
            </a:r>
            <a:r>
              <a:rPr lang="en-US" smtClean="0"/>
              <a:t>                                </a:t>
            </a:r>
            <a:r>
              <a:rPr lang="en-US" dirty="0" smtClean="0"/>
              <a:t>f</a:t>
            </a:r>
            <a:r>
              <a:rPr lang="en-US" dirty="0"/>
              <a:t>) bough </a:t>
            </a:r>
            <a:r>
              <a:rPr lang="en-US" dirty="0" smtClean="0"/>
              <a:t>                                             i</a:t>
            </a:r>
            <a:r>
              <a:rPr lang="en-US" dirty="0"/>
              <a:t>) pea </a:t>
            </a:r>
          </a:p>
        </p:txBody>
      </p:sp>
    </p:spTree>
    <p:extLst>
      <p:ext uri="{BB962C8B-B14F-4D97-AF65-F5344CB8AC3E}">
        <p14:creationId xmlns:p14="http://schemas.microsoft.com/office/powerpoint/2010/main" val="2119509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Vowel?</a:t>
            </a:r>
          </a:p>
        </p:txBody>
      </p:sp>
      <p:sp>
        <p:nvSpPr>
          <p:cNvPr id="5" name="Content Placeholder 4"/>
          <p:cNvSpPr>
            <a:spLocks noGrp="1"/>
          </p:cNvSpPr>
          <p:nvPr>
            <p:ph idx="1"/>
          </p:nvPr>
        </p:nvSpPr>
        <p:spPr>
          <a:xfrm>
            <a:off x="1097280" y="1937982"/>
            <a:ext cx="10058400" cy="3931112"/>
          </a:xfrm>
        </p:spPr>
        <p:txBody>
          <a:bodyPr>
            <a:normAutofit/>
          </a:bodyPr>
          <a:lstStyle/>
          <a:p>
            <a:pPr algn="just"/>
            <a:r>
              <a:rPr lang="en-US" sz="2400" dirty="0"/>
              <a:t>First things first: what's a vowel? There are 26 letters in the English alphabet, but there are only five </a:t>
            </a:r>
            <a:r>
              <a:rPr lang="en-US" sz="2400" b="1" dirty="0"/>
              <a:t>vowels</a:t>
            </a:r>
            <a:r>
              <a:rPr lang="en-US" sz="2400" dirty="0"/>
              <a:t>: </a:t>
            </a:r>
            <a:r>
              <a:rPr lang="en-US" sz="2400" i="1" dirty="0"/>
              <a:t>A, E, I, O,</a:t>
            </a:r>
            <a:r>
              <a:rPr lang="en-US" sz="2400" dirty="0"/>
              <a:t> and </a:t>
            </a:r>
            <a:r>
              <a:rPr lang="en-US" sz="2400" i="1" dirty="0"/>
              <a:t>U.</a:t>
            </a:r>
            <a:endParaRPr lang="en-US" sz="2400" dirty="0"/>
          </a:p>
          <a:p>
            <a:pPr algn="just"/>
            <a:r>
              <a:rPr lang="en-US" sz="2400" dirty="0"/>
              <a:t>What about vowels makes them so special? Of the 26 letters, </a:t>
            </a:r>
            <a:r>
              <a:rPr lang="en-US" sz="2400" i="1" dirty="0"/>
              <a:t>A, E, I, O</a:t>
            </a:r>
            <a:r>
              <a:rPr lang="en-US" sz="2400" dirty="0"/>
              <a:t>, and </a:t>
            </a:r>
            <a:r>
              <a:rPr lang="en-US" sz="2400" i="1" dirty="0"/>
              <a:t>U</a:t>
            </a:r>
            <a:r>
              <a:rPr lang="en-US" sz="2400" dirty="0"/>
              <a:t> are the only ones that represent sounds you can make just by using your voice and opening your mouth. Try saying the letter </a:t>
            </a:r>
            <a:r>
              <a:rPr lang="en-US" sz="2400" i="1" dirty="0"/>
              <a:t>A,</a:t>
            </a:r>
            <a:r>
              <a:rPr lang="en-US" sz="2400" dirty="0"/>
              <a:t> but hold the sound for five seconds. Notice how your mouth does not need to move to say it out loud. You can do the same thing for the letters </a:t>
            </a:r>
            <a:r>
              <a:rPr lang="en-US" sz="2400" i="1" dirty="0"/>
              <a:t>E, I, O,</a:t>
            </a:r>
            <a:r>
              <a:rPr lang="en-US" sz="2400" dirty="0"/>
              <a:t> and </a:t>
            </a:r>
            <a:r>
              <a:rPr lang="en-US" sz="2400" i="1" dirty="0"/>
              <a:t>U.</a:t>
            </a:r>
            <a:endParaRPr lang="en-US" sz="2400" dirty="0"/>
          </a:p>
          <a:p>
            <a:pPr marL="0" indent="0" algn="just">
              <a:buNone/>
            </a:pPr>
            <a:endParaRPr lang="en-US" sz="2400" dirty="0"/>
          </a:p>
        </p:txBody>
      </p:sp>
    </p:spTree>
    <p:extLst>
      <p:ext uri="{BB962C8B-B14F-4D97-AF65-F5344CB8AC3E}">
        <p14:creationId xmlns:p14="http://schemas.microsoft.com/office/powerpoint/2010/main" val="918126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 versus Short Vowels</a:t>
            </a:r>
          </a:p>
        </p:txBody>
      </p:sp>
      <p:sp>
        <p:nvSpPr>
          <p:cNvPr id="3" name="Content Placeholder 2"/>
          <p:cNvSpPr>
            <a:spLocks noGrp="1"/>
          </p:cNvSpPr>
          <p:nvPr>
            <p:ph idx="1"/>
          </p:nvPr>
        </p:nvSpPr>
        <p:spPr/>
        <p:txBody>
          <a:bodyPr>
            <a:normAutofit/>
          </a:bodyPr>
          <a:lstStyle/>
          <a:p>
            <a:pPr algn="just"/>
            <a:r>
              <a:rPr lang="en-US" sz="2400" dirty="0" smtClean="0"/>
              <a:t>According to their length English vowels are subdivided into long and short.</a:t>
            </a:r>
          </a:p>
          <a:p>
            <a:pPr algn="just"/>
            <a:r>
              <a:rPr lang="en-US" sz="2400" dirty="0" smtClean="0"/>
              <a:t>Look </a:t>
            </a:r>
            <a:r>
              <a:rPr lang="en-US" sz="2400" dirty="0"/>
              <a:t>at the words 'bug' and 'bugle.' How are they similar? How are they different?</a:t>
            </a:r>
          </a:p>
          <a:p>
            <a:pPr algn="just"/>
            <a:r>
              <a:rPr lang="en-US" sz="2400" dirty="0"/>
              <a:t>The words are similar because they both include the letters </a:t>
            </a:r>
            <a:r>
              <a:rPr lang="en-US" sz="2400" i="1" dirty="0"/>
              <a:t>B,</a:t>
            </a:r>
            <a:r>
              <a:rPr lang="en-US" sz="2400" dirty="0"/>
              <a:t> </a:t>
            </a:r>
            <a:r>
              <a:rPr lang="en-US" sz="2400" i="1" dirty="0"/>
              <a:t>U,</a:t>
            </a:r>
            <a:r>
              <a:rPr lang="en-US" sz="2400" dirty="0"/>
              <a:t> and </a:t>
            </a:r>
            <a:r>
              <a:rPr lang="en-US" sz="2400" i="1" dirty="0"/>
              <a:t>G.</a:t>
            </a:r>
            <a:r>
              <a:rPr lang="en-US" sz="2400" dirty="0"/>
              <a:t> The way the </a:t>
            </a:r>
            <a:r>
              <a:rPr lang="en-US" sz="2400" i="1" dirty="0"/>
              <a:t>U</a:t>
            </a:r>
            <a:r>
              <a:rPr lang="en-US" sz="2400" dirty="0"/>
              <a:t> sounds in each word is different. Why is this the case? Vowels can be used in words to make more than one sound. These sounds are described as 'long' and 'short</a:t>
            </a:r>
            <a:r>
              <a:rPr lang="en-US" sz="2400" dirty="0" smtClean="0"/>
              <a:t>.‘</a:t>
            </a:r>
          </a:p>
          <a:p>
            <a:pPr algn="just"/>
            <a:endParaRPr lang="en-US" sz="2400" dirty="0"/>
          </a:p>
          <a:p>
            <a:pPr algn="just"/>
            <a:endParaRPr lang="en-US" sz="2400" dirty="0"/>
          </a:p>
          <a:p>
            <a:pPr algn="just"/>
            <a:endParaRPr lang="en-US" sz="2400" dirty="0"/>
          </a:p>
        </p:txBody>
      </p:sp>
    </p:spTree>
    <p:extLst>
      <p:ext uri="{BB962C8B-B14F-4D97-AF65-F5344CB8AC3E}">
        <p14:creationId xmlns:p14="http://schemas.microsoft.com/office/powerpoint/2010/main" val="4012312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IPA symbols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86637" y="1873840"/>
            <a:ext cx="6965547" cy="4311968"/>
          </a:xfrm>
        </p:spPr>
      </p:pic>
      <p:pic>
        <p:nvPicPr>
          <p:cNvPr id="5" name="Picture 4"/>
          <p:cNvPicPr>
            <a:picLocks noChangeAspect="1"/>
          </p:cNvPicPr>
          <p:nvPr/>
        </p:nvPicPr>
        <p:blipFill>
          <a:blip r:embed="rId3"/>
          <a:stretch>
            <a:fillRect/>
          </a:stretch>
        </p:blipFill>
        <p:spPr>
          <a:xfrm>
            <a:off x="7524360" y="1737360"/>
            <a:ext cx="3639627" cy="4503040"/>
          </a:xfrm>
          <a:prstGeom prst="rect">
            <a:avLst/>
          </a:prstGeom>
        </p:spPr>
      </p:pic>
    </p:spTree>
    <p:extLst>
      <p:ext uri="{BB962C8B-B14F-4D97-AF65-F5344CB8AC3E}">
        <p14:creationId xmlns:p14="http://schemas.microsoft.com/office/powerpoint/2010/main" val="4238261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215189"/>
            <a:ext cx="9601196" cy="4981072"/>
          </a:xfrm>
        </p:spPr>
        <p:txBody>
          <a:bodyPr>
            <a:normAutofit/>
          </a:bodyPr>
          <a:lstStyle/>
          <a:p>
            <a:pPr marL="0" indent="0" algn="ctr">
              <a:buNone/>
            </a:pPr>
            <a:r>
              <a:rPr lang="en-US" sz="4400" dirty="0">
                <a:ln w="3175" cmpd="sng">
                  <a:noFill/>
                </a:ln>
                <a:latin typeface="+mj-lt"/>
                <a:ea typeface="+mj-ea"/>
                <a:cs typeface="+mj-cs"/>
              </a:rPr>
              <a:t>Consonant </a:t>
            </a:r>
            <a:r>
              <a:rPr lang="en-US" sz="4400" dirty="0" err="1">
                <a:ln w="3175" cmpd="sng">
                  <a:noFill/>
                </a:ln>
                <a:latin typeface="+mj-lt"/>
                <a:ea typeface="+mj-ea"/>
                <a:cs typeface="+mj-cs"/>
              </a:rPr>
              <a:t>monothongs</a:t>
            </a:r>
            <a:r>
              <a:rPr lang="en-US" sz="4400" dirty="0">
                <a:ln w="3175" cmpd="sng">
                  <a:noFill/>
                </a:ln>
                <a:latin typeface="+mj-lt"/>
                <a:ea typeface="+mj-ea"/>
                <a:cs typeface="+mj-cs"/>
              </a:rPr>
              <a:t> </a:t>
            </a:r>
          </a:p>
          <a:p>
            <a:endParaRPr lang="en-US" sz="2000" dirty="0" smtClean="0"/>
          </a:p>
          <a:p>
            <a:pPr marL="0" indent="0">
              <a:buNone/>
            </a:pPr>
            <a:endParaRPr lang="en-US" sz="2000" dirty="0"/>
          </a:p>
        </p:txBody>
      </p:sp>
      <p:pic>
        <p:nvPicPr>
          <p:cNvPr id="5" name="Picture 4"/>
          <p:cNvPicPr>
            <a:picLocks noChangeAspect="1"/>
          </p:cNvPicPr>
          <p:nvPr/>
        </p:nvPicPr>
        <p:blipFill>
          <a:blip r:embed="rId3"/>
          <a:stretch>
            <a:fillRect/>
          </a:stretch>
        </p:blipFill>
        <p:spPr>
          <a:xfrm>
            <a:off x="1060268" y="2305050"/>
            <a:ext cx="10124432" cy="3612424"/>
          </a:xfrm>
          <a:prstGeom prst="rect">
            <a:avLst/>
          </a:prstGeom>
        </p:spPr>
      </p:pic>
    </p:spTree>
    <p:extLst>
      <p:ext uri="{BB962C8B-B14F-4D97-AF65-F5344CB8AC3E}">
        <p14:creationId xmlns:p14="http://schemas.microsoft.com/office/powerpoint/2010/main" val="771682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Triphthong</a:t>
            </a:r>
            <a:r>
              <a:rPr lang="en-US" dirty="0" smtClean="0"/>
              <a:t> </a:t>
            </a:r>
            <a:endParaRPr lang="en-US" dirty="0"/>
          </a:p>
        </p:txBody>
      </p:sp>
      <p:pic>
        <p:nvPicPr>
          <p:cNvPr id="4" name="Picture 3"/>
          <p:cNvPicPr>
            <a:picLocks noChangeAspect="1"/>
          </p:cNvPicPr>
          <p:nvPr/>
        </p:nvPicPr>
        <p:blipFill>
          <a:blip r:embed="rId3"/>
          <a:stretch>
            <a:fillRect/>
          </a:stretch>
        </p:blipFill>
        <p:spPr>
          <a:xfrm>
            <a:off x="1404679" y="2407388"/>
            <a:ext cx="9300754" cy="3547519"/>
          </a:xfrm>
          <a:prstGeom prst="rect">
            <a:avLst/>
          </a:prstGeom>
          <a:ln>
            <a:solidFill>
              <a:schemeClr val="tx1">
                <a:lumMod val="75000"/>
                <a:lumOff val="25000"/>
              </a:schemeClr>
            </a:solidFill>
          </a:ln>
        </p:spPr>
      </p:pic>
    </p:spTree>
    <p:extLst>
      <p:ext uri="{BB962C8B-B14F-4D97-AF65-F5344CB8AC3E}">
        <p14:creationId xmlns:p14="http://schemas.microsoft.com/office/powerpoint/2010/main" val="3290536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vowels are classified according to the following principles</a:t>
            </a:r>
          </a:p>
        </p:txBody>
      </p:sp>
      <p:sp>
        <p:nvSpPr>
          <p:cNvPr id="3" name="Content Placeholder 2"/>
          <p:cNvSpPr>
            <a:spLocks noGrp="1"/>
          </p:cNvSpPr>
          <p:nvPr>
            <p:ph idx="1"/>
          </p:nvPr>
        </p:nvSpPr>
        <p:spPr/>
        <p:txBody>
          <a:bodyPr/>
          <a:lstStyle/>
          <a:p>
            <a:pPr marL="0" indent="0">
              <a:buNone/>
            </a:pPr>
            <a:endParaRPr lang="en-US" dirty="0" smtClean="0"/>
          </a:p>
          <a:p>
            <a:r>
              <a:rPr lang="en-US" dirty="0" smtClean="0"/>
              <a:t>Position of the tongue</a:t>
            </a:r>
          </a:p>
          <a:p>
            <a:r>
              <a:rPr lang="en-US" dirty="0" smtClean="0"/>
              <a:t>Shape of </a:t>
            </a:r>
            <a:r>
              <a:rPr lang="en-US" dirty="0" smtClean="0"/>
              <a:t>the lip</a:t>
            </a:r>
          </a:p>
          <a:p>
            <a:r>
              <a:rPr lang="en-US" dirty="0" smtClean="0"/>
              <a:t>Length of vowels</a:t>
            </a:r>
          </a:p>
          <a:p>
            <a:endParaRPr lang="en-US" dirty="0" smtClean="0"/>
          </a:p>
          <a:p>
            <a:endParaRPr lang="en-US" dirty="0"/>
          </a:p>
        </p:txBody>
      </p:sp>
      <p:pic>
        <p:nvPicPr>
          <p:cNvPr id="5122"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6716" y="1848303"/>
            <a:ext cx="6378964" cy="4305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81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vowels</a:t>
            </a:r>
            <a:endParaRPr lang="en-US" dirty="0"/>
          </a:p>
        </p:txBody>
      </p:sp>
      <p:sp>
        <p:nvSpPr>
          <p:cNvPr id="3" name="Content Placeholder 2"/>
          <p:cNvSpPr>
            <a:spLocks noGrp="1"/>
          </p:cNvSpPr>
          <p:nvPr>
            <p:ph idx="1"/>
          </p:nvPr>
        </p:nvSpPr>
        <p:spPr/>
        <p:txBody>
          <a:bodyPr/>
          <a:lstStyle/>
          <a:p>
            <a:pPr algn="just"/>
            <a:r>
              <a:rPr lang="en-US" dirty="0"/>
              <a:t>Three major factors in the production of vowels are the openness, or height, of the mouth, the position of the tongue, and the roundness of the lips.</a:t>
            </a:r>
          </a:p>
          <a:p>
            <a:pPr algn="just"/>
            <a:r>
              <a:rPr lang="en-US" dirty="0"/>
              <a:t>If a vowel is produced while the mouth is almost closed, it would be considered a </a:t>
            </a:r>
            <a:r>
              <a:rPr lang="en-US" b="1" dirty="0"/>
              <a:t>close</a:t>
            </a:r>
            <a:r>
              <a:rPr lang="en-US" dirty="0"/>
              <a:t> If the vowel is slightly more open, it would be considered a </a:t>
            </a:r>
            <a:r>
              <a:rPr lang="en-US" b="1" dirty="0"/>
              <a:t>mid</a:t>
            </a:r>
            <a:r>
              <a:rPr lang="en-US" dirty="0"/>
              <a:t> vowel. And if the mouth is open very tall, it would be considered an </a:t>
            </a:r>
            <a:r>
              <a:rPr lang="en-US" b="1" dirty="0"/>
              <a:t>open</a:t>
            </a:r>
            <a:r>
              <a:rPr lang="en-US" dirty="0"/>
              <a:t> vowel.</a:t>
            </a:r>
          </a:p>
          <a:p>
            <a:pPr algn="just"/>
            <a:r>
              <a:rPr lang="en-US" dirty="0"/>
              <a:t>If the tongue is positioned near the front of the mouth, any vowel produced would be a </a:t>
            </a:r>
            <a:r>
              <a:rPr lang="en-US" b="1" dirty="0"/>
              <a:t>front </a:t>
            </a:r>
            <a:r>
              <a:rPr lang="en-US" dirty="0"/>
              <a:t>If the tongue were set slightly more back in the mouth, the vowel would be a </a:t>
            </a:r>
            <a:r>
              <a:rPr lang="en-US" b="1" dirty="0"/>
              <a:t>central</a:t>
            </a:r>
            <a:r>
              <a:rPr lang="en-US" dirty="0"/>
              <a:t> vowel. If the tongue were set in the far back of the mouth, the vowel would be a </a:t>
            </a:r>
            <a:r>
              <a:rPr lang="en-US" b="1" dirty="0"/>
              <a:t>back </a:t>
            </a:r>
            <a:r>
              <a:rPr lang="en-US" dirty="0"/>
              <a:t>vowel.</a:t>
            </a:r>
          </a:p>
          <a:p>
            <a:pPr algn="just"/>
            <a:r>
              <a:rPr lang="en-US" dirty="0"/>
              <a:t>If a vowel is produced while the lips are tense and rounded, it would be considered a </a:t>
            </a:r>
            <a:r>
              <a:rPr lang="en-US" b="1" dirty="0"/>
              <a:t>rounded.</a:t>
            </a:r>
            <a:r>
              <a:rPr lang="en-US" dirty="0"/>
              <a:t> If the vowel is produced while the lips are relaxed, it would be considered an </a:t>
            </a:r>
            <a:r>
              <a:rPr lang="en-US" b="1" dirty="0"/>
              <a:t>unrounded</a:t>
            </a:r>
            <a:r>
              <a:rPr lang="en-US" dirty="0"/>
              <a:t> vowel.</a:t>
            </a:r>
          </a:p>
          <a:p>
            <a:pPr algn="just"/>
            <a:endParaRPr lang="en-US" dirty="0"/>
          </a:p>
        </p:txBody>
      </p:sp>
    </p:spTree>
    <p:extLst>
      <p:ext uri="{BB962C8B-B14F-4D97-AF65-F5344CB8AC3E}">
        <p14:creationId xmlns:p14="http://schemas.microsoft.com/office/powerpoint/2010/main" val="175215458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16293</TotalTime>
  <Words>2081</Words>
  <Application>Microsoft Office PowerPoint</Application>
  <PresentationFormat>Widescreen</PresentationFormat>
  <Paragraphs>132</Paragraphs>
  <Slides>28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Retrospect</vt:lpstr>
      <vt:lpstr>Vowels and consonants </vt:lpstr>
      <vt:lpstr>Vowels and consonants</vt:lpstr>
      <vt:lpstr>What is a Vowel?</vt:lpstr>
      <vt:lpstr>Long versus Short Vowels</vt:lpstr>
      <vt:lpstr>IPA symbols </vt:lpstr>
      <vt:lpstr>PowerPoint Presentation</vt:lpstr>
      <vt:lpstr>Triphthong </vt:lpstr>
      <vt:lpstr>All vowels are classified according to the following principles</vt:lpstr>
      <vt:lpstr>Classification of vowels</vt:lpstr>
      <vt:lpstr>Long vowel</vt:lpstr>
      <vt:lpstr>Short Vowels</vt:lpstr>
      <vt:lpstr>Front and back vowels</vt:lpstr>
      <vt:lpstr>Consonant sounds</vt:lpstr>
      <vt:lpstr>PowerPoint Presentation</vt:lpstr>
      <vt:lpstr>Classification of consonants </vt:lpstr>
      <vt:lpstr>Place of articulations</vt:lpstr>
      <vt:lpstr>Manner of Articulation</vt:lpstr>
      <vt:lpstr>PowerPoint Presentation</vt:lpstr>
      <vt:lpstr>Voicing </vt:lpstr>
      <vt:lpstr>Respiration and voicing</vt:lpstr>
      <vt:lpstr>Different sounds can be made by larynx</vt:lpstr>
      <vt:lpstr>Plosives </vt:lpstr>
      <vt:lpstr>English plosives</vt:lpstr>
      <vt:lpstr>Positions of the plosive sounds</vt:lpstr>
      <vt:lpstr>Initial position of plosives</vt:lpstr>
      <vt:lpstr>Medial and final position</vt:lpstr>
      <vt:lpstr>Fortis and lenis </vt:lpstr>
      <vt:lpstr>Transcribe the following words phonemically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i n o</dc:creator>
  <cp:lastModifiedBy>S i n o</cp:lastModifiedBy>
  <cp:revision>50</cp:revision>
  <dcterms:created xsi:type="dcterms:W3CDTF">2021-11-29T11:34:55Z</dcterms:created>
  <dcterms:modified xsi:type="dcterms:W3CDTF">2022-12-06T19:05:11Z</dcterms:modified>
</cp:coreProperties>
</file>