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4" r:id="rId14"/>
    <p:sldId id="272"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258A69D-DFB7-49CB-9311-408CBB10B3B4}" type="datetimeFigureOut">
              <a:rPr lang="en-US" smtClean="0"/>
              <a:t>12/11/2022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C740F-C693-44F5-BB95-90BA93D47C4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609095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58A69D-DFB7-49CB-9311-408CBB10B3B4}" type="datetimeFigureOut">
              <a:rPr lang="en-US" smtClean="0"/>
              <a:t>12/11/2022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C740F-C693-44F5-BB95-90BA93D47C48}" type="slidenum">
              <a:rPr lang="en-US" smtClean="0"/>
              <a:t>‹#›</a:t>
            </a:fld>
            <a:endParaRPr lang="en-US"/>
          </a:p>
        </p:txBody>
      </p:sp>
    </p:spTree>
    <p:extLst>
      <p:ext uri="{BB962C8B-B14F-4D97-AF65-F5344CB8AC3E}">
        <p14:creationId xmlns:p14="http://schemas.microsoft.com/office/powerpoint/2010/main" val="4046708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58A69D-DFB7-49CB-9311-408CBB10B3B4}" type="datetimeFigureOut">
              <a:rPr lang="en-US" smtClean="0"/>
              <a:t>12/11/2022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C740F-C693-44F5-BB95-90BA93D47C48}" type="slidenum">
              <a:rPr lang="en-US" smtClean="0"/>
              <a:t>‹#›</a:t>
            </a:fld>
            <a:endParaRPr lang="en-US"/>
          </a:p>
        </p:txBody>
      </p:sp>
    </p:spTree>
    <p:extLst>
      <p:ext uri="{BB962C8B-B14F-4D97-AF65-F5344CB8AC3E}">
        <p14:creationId xmlns:p14="http://schemas.microsoft.com/office/powerpoint/2010/main" val="2280129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58A69D-DFB7-49CB-9311-408CBB10B3B4}" type="datetimeFigureOut">
              <a:rPr lang="en-US" smtClean="0"/>
              <a:t>12/11/2022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C740F-C693-44F5-BB95-90BA93D47C48}" type="slidenum">
              <a:rPr lang="en-US" smtClean="0"/>
              <a:t>‹#›</a:t>
            </a:fld>
            <a:endParaRPr lang="en-US"/>
          </a:p>
        </p:txBody>
      </p:sp>
    </p:spTree>
    <p:extLst>
      <p:ext uri="{BB962C8B-B14F-4D97-AF65-F5344CB8AC3E}">
        <p14:creationId xmlns:p14="http://schemas.microsoft.com/office/powerpoint/2010/main" val="3145693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58A69D-DFB7-49CB-9311-408CBB10B3B4}" type="datetimeFigureOut">
              <a:rPr lang="en-US" smtClean="0"/>
              <a:t>12/11/2022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C740F-C693-44F5-BB95-90BA93D47C4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3317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58A69D-DFB7-49CB-9311-408CBB10B3B4}" type="datetimeFigureOut">
              <a:rPr lang="en-US" smtClean="0"/>
              <a:t>12/11/2022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C740F-C693-44F5-BB95-90BA93D47C48}" type="slidenum">
              <a:rPr lang="en-US" smtClean="0"/>
              <a:t>‹#›</a:t>
            </a:fld>
            <a:endParaRPr lang="en-US"/>
          </a:p>
        </p:txBody>
      </p:sp>
    </p:spTree>
    <p:extLst>
      <p:ext uri="{BB962C8B-B14F-4D97-AF65-F5344CB8AC3E}">
        <p14:creationId xmlns:p14="http://schemas.microsoft.com/office/powerpoint/2010/main" val="584620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58A69D-DFB7-49CB-9311-408CBB10B3B4}" type="datetimeFigureOut">
              <a:rPr lang="en-US" smtClean="0"/>
              <a:t>12/11/2022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AC740F-C693-44F5-BB95-90BA93D47C48}" type="slidenum">
              <a:rPr lang="en-US" smtClean="0"/>
              <a:t>‹#›</a:t>
            </a:fld>
            <a:endParaRPr lang="en-US"/>
          </a:p>
        </p:txBody>
      </p:sp>
    </p:spTree>
    <p:extLst>
      <p:ext uri="{BB962C8B-B14F-4D97-AF65-F5344CB8AC3E}">
        <p14:creationId xmlns:p14="http://schemas.microsoft.com/office/powerpoint/2010/main" val="1274181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258A69D-DFB7-49CB-9311-408CBB10B3B4}" type="datetimeFigureOut">
              <a:rPr lang="en-US" smtClean="0"/>
              <a:t>12/11/2022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AC740F-C693-44F5-BB95-90BA93D47C48}" type="slidenum">
              <a:rPr lang="en-US" smtClean="0"/>
              <a:t>‹#›</a:t>
            </a:fld>
            <a:endParaRPr lang="en-US"/>
          </a:p>
        </p:txBody>
      </p:sp>
    </p:spTree>
    <p:extLst>
      <p:ext uri="{BB962C8B-B14F-4D97-AF65-F5344CB8AC3E}">
        <p14:creationId xmlns:p14="http://schemas.microsoft.com/office/powerpoint/2010/main" val="2632024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258A69D-DFB7-49CB-9311-408CBB10B3B4}" type="datetimeFigureOut">
              <a:rPr lang="en-US" smtClean="0"/>
              <a:t>12/11/2022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DAC740F-C693-44F5-BB95-90BA93D47C48}" type="slidenum">
              <a:rPr lang="en-US" smtClean="0"/>
              <a:t>‹#›</a:t>
            </a:fld>
            <a:endParaRPr lang="en-US"/>
          </a:p>
        </p:txBody>
      </p:sp>
    </p:spTree>
    <p:extLst>
      <p:ext uri="{BB962C8B-B14F-4D97-AF65-F5344CB8AC3E}">
        <p14:creationId xmlns:p14="http://schemas.microsoft.com/office/powerpoint/2010/main" val="170180075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258A69D-DFB7-49CB-9311-408CBB10B3B4}" type="datetimeFigureOut">
              <a:rPr lang="en-US" smtClean="0"/>
              <a:t>12/11/2022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DAC740F-C693-44F5-BB95-90BA93D47C48}" type="slidenum">
              <a:rPr lang="en-US" smtClean="0"/>
              <a:t>‹#›</a:t>
            </a:fld>
            <a:endParaRPr lang="en-US"/>
          </a:p>
        </p:txBody>
      </p:sp>
    </p:spTree>
    <p:extLst>
      <p:ext uri="{BB962C8B-B14F-4D97-AF65-F5344CB8AC3E}">
        <p14:creationId xmlns:p14="http://schemas.microsoft.com/office/powerpoint/2010/main" val="76328403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8A69D-DFB7-49CB-9311-408CBB10B3B4}" type="datetimeFigureOut">
              <a:rPr lang="en-US" smtClean="0"/>
              <a:t>12/11/2022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C740F-C693-44F5-BB95-90BA93D47C48}" type="slidenum">
              <a:rPr lang="en-US" smtClean="0"/>
              <a:t>‹#›</a:t>
            </a:fld>
            <a:endParaRPr lang="en-US"/>
          </a:p>
        </p:txBody>
      </p:sp>
    </p:spTree>
    <p:extLst>
      <p:ext uri="{BB962C8B-B14F-4D97-AF65-F5344CB8AC3E}">
        <p14:creationId xmlns:p14="http://schemas.microsoft.com/office/powerpoint/2010/main" val="1353926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258A69D-DFB7-49CB-9311-408CBB10B3B4}" type="datetimeFigureOut">
              <a:rPr lang="en-US" smtClean="0"/>
              <a:t>12/11/2022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DAC740F-C693-44F5-BB95-90BA93D47C48}"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4904110"/>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merriam-webster.com/dictionary/pate#h2" TargetMode="External"/><Relationship Id="rId2" Type="http://schemas.openxmlformats.org/officeDocument/2006/relationships/hyperlink" Target="https://www.merriam-webster.com/dictionary/pate#h3" TargetMode="External"/><Relationship Id="rId1" Type="http://schemas.openxmlformats.org/officeDocument/2006/relationships/slideLayout" Target="../slideLayouts/slideLayout2.xml"/><Relationship Id="rId5" Type="http://schemas.openxmlformats.org/officeDocument/2006/relationships/hyperlink" Target="https://www.merriam-webster.com/dictionary/resume" TargetMode="External"/><Relationship Id="rId4" Type="http://schemas.openxmlformats.org/officeDocument/2006/relationships/hyperlink" Target="https://www.merriam-webster.com/dictionary/resume#h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Phonemes and symbols </a:t>
            </a:r>
            <a:endParaRPr lang="en-US" dirty="0"/>
          </a:p>
        </p:txBody>
      </p:sp>
    </p:spTree>
    <p:extLst>
      <p:ext uri="{BB962C8B-B14F-4D97-AF65-F5344CB8AC3E}">
        <p14:creationId xmlns:p14="http://schemas.microsoft.com/office/powerpoint/2010/main" val="35659178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phonetic transcription</a:t>
            </a:r>
            <a:endParaRPr lang="en-US" dirty="0"/>
          </a:p>
        </p:txBody>
      </p:sp>
      <p:sp>
        <p:nvSpPr>
          <p:cNvPr id="3" name="Content Placeholder 2"/>
          <p:cNvSpPr>
            <a:spLocks noGrp="1"/>
          </p:cNvSpPr>
          <p:nvPr>
            <p:ph idx="1"/>
          </p:nvPr>
        </p:nvSpPr>
        <p:spPr>
          <a:xfrm>
            <a:off x="1097280" y="1845734"/>
            <a:ext cx="10058400" cy="4516966"/>
          </a:xfrm>
        </p:spPr>
        <p:txBody>
          <a:bodyPr>
            <a:noAutofit/>
          </a:bodyPr>
          <a:lstStyle/>
          <a:p>
            <a:pPr marL="0" indent="0" algn="just">
              <a:buNone/>
            </a:pPr>
            <a:r>
              <a:rPr lang="en-US" sz="2200" dirty="0" smtClean="0"/>
              <a:t> A </a:t>
            </a:r>
            <a:r>
              <a:rPr lang="en-US" sz="2200" b="1" dirty="0" smtClean="0"/>
              <a:t>phonetic </a:t>
            </a:r>
            <a:r>
              <a:rPr lang="en-US" sz="2200" b="1" dirty="0"/>
              <a:t>transcription</a:t>
            </a:r>
            <a:r>
              <a:rPr lang="en-US" sz="2200" dirty="0"/>
              <a:t> </a:t>
            </a:r>
            <a:r>
              <a:rPr lang="en-US" sz="2200" dirty="0" smtClean="0"/>
              <a:t>containing </a:t>
            </a:r>
            <a:r>
              <a:rPr lang="en-US" sz="2200" dirty="0"/>
              <a:t>a lot of information about the exact quality of the sounds would be called a </a:t>
            </a:r>
            <a:r>
              <a:rPr lang="en-US" sz="2200" b="1" dirty="0"/>
              <a:t>narrow</a:t>
            </a:r>
            <a:r>
              <a:rPr lang="en-US" sz="2200" dirty="0"/>
              <a:t> </a:t>
            </a:r>
            <a:r>
              <a:rPr lang="en-US" sz="2200" b="1" dirty="0"/>
              <a:t>phonetic</a:t>
            </a:r>
            <a:r>
              <a:rPr lang="en-US" sz="2200" dirty="0"/>
              <a:t> </a:t>
            </a:r>
            <a:r>
              <a:rPr lang="en-US" sz="2200" b="1" dirty="0"/>
              <a:t>transcription</a:t>
            </a:r>
            <a:r>
              <a:rPr lang="en-US" sz="2200" dirty="0"/>
              <a:t>, while one which only included a little more information than a </a:t>
            </a:r>
            <a:r>
              <a:rPr lang="en-US" sz="2200" b="1" dirty="0"/>
              <a:t>phonemic</a:t>
            </a:r>
            <a:r>
              <a:rPr lang="en-US" sz="2200" dirty="0"/>
              <a:t> </a:t>
            </a:r>
            <a:r>
              <a:rPr lang="en-US" sz="2200" b="1" dirty="0"/>
              <a:t>transcription</a:t>
            </a:r>
            <a:r>
              <a:rPr lang="en-US" sz="2200" dirty="0"/>
              <a:t> would be called a </a:t>
            </a:r>
            <a:r>
              <a:rPr lang="en-US" sz="2200" b="1" dirty="0"/>
              <a:t>broad</a:t>
            </a:r>
            <a:r>
              <a:rPr lang="en-US" sz="2200" dirty="0"/>
              <a:t> </a:t>
            </a:r>
            <a:r>
              <a:rPr lang="en-US" sz="2200" b="1" dirty="0"/>
              <a:t>phonetic</a:t>
            </a:r>
            <a:r>
              <a:rPr lang="en-US" sz="2200" dirty="0"/>
              <a:t> </a:t>
            </a:r>
            <a:r>
              <a:rPr lang="en-US" sz="2200" b="1" dirty="0"/>
              <a:t>transcription</a:t>
            </a:r>
            <a:r>
              <a:rPr lang="en-US" sz="2200" dirty="0"/>
              <a:t>. One further type of </a:t>
            </a:r>
            <a:r>
              <a:rPr lang="en-US" sz="2200" dirty="0" err="1"/>
              <a:t>transcription</a:t>
            </a:r>
            <a:r>
              <a:rPr lang="en-US" sz="2200" dirty="0"/>
              <a:t> is one which is basically phonemic, but contains additional symbolic information about allophones of particular symbols: this is often called an </a:t>
            </a:r>
            <a:r>
              <a:rPr lang="en-US" sz="2200" b="1" dirty="0"/>
              <a:t>allophonic transcription</a:t>
            </a:r>
            <a:r>
              <a:rPr lang="en-US" sz="2200" dirty="0"/>
              <a:t>. As an example of the use of allophonic transcription, in this course phonetic symbols are used occasionally when it is necessary to give an accurate label to an allophone of some English phoneme, but we do not do any phonetic transcription of continuous speech: that is a rather </a:t>
            </a:r>
            <a:r>
              <a:rPr lang="en-US" sz="2200" dirty="0" err="1"/>
              <a:t>specialised</a:t>
            </a:r>
            <a:r>
              <a:rPr lang="en-US" sz="2200" dirty="0"/>
              <a:t> exercise. A widely-used convention is to enclose symbols within brackets that show whether they are phonemic or phonetic: when symbols are used to represent precise phonetic values, rather than phonemes, they are often enclosed in </a:t>
            </a:r>
            <a:r>
              <a:rPr lang="en-US" sz="2200" b="1" dirty="0"/>
              <a:t>square</a:t>
            </a:r>
            <a:r>
              <a:rPr lang="en-US" sz="2200" dirty="0"/>
              <a:t> </a:t>
            </a:r>
            <a:r>
              <a:rPr lang="en-US" sz="2200" b="1" dirty="0"/>
              <a:t>brackets [ </a:t>
            </a:r>
            <a:r>
              <a:rPr lang="en-US" sz="2200" b="1" dirty="0" smtClean="0"/>
              <a:t>], </a:t>
            </a:r>
            <a:r>
              <a:rPr lang="en-US" sz="2200" dirty="0" smtClean="0"/>
              <a:t> </a:t>
            </a:r>
            <a:r>
              <a:rPr lang="en-US" sz="2200" dirty="0"/>
              <a:t>in many phonetics books, </a:t>
            </a:r>
            <a:r>
              <a:rPr lang="en-US" sz="2200" dirty="0" smtClean="0"/>
              <a:t>phonemic </a:t>
            </a:r>
            <a:r>
              <a:rPr lang="en-US" sz="2200" dirty="0"/>
              <a:t>symbols are enclosed within </a:t>
            </a:r>
            <a:r>
              <a:rPr lang="en-US" sz="2200" b="1" dirty="0"/>
              <a:t>slant brackets / /</a:t>
            </a:r>
          </a:p>
        </p:txBody>
      </p:sp>
    </p:spTree>
    <p:extLst>
      <p:ext uri="{BB962C8B-B14F-4D97-AF65-F5344CB8AC3E}">
        <p14:creationId xmlns:p14="http://schemas.microsoft.com/office/powerpoint/2010/main" val="31403070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Phonology </a:t>
            </a:r>
          </a:p>
        </p:txBody>
      </p:sp>
      <p:sp>
        <p:nvSpPr>
          <p:cNvPr id="3" name="Content Placeholder 2"/>
          <p:cNvSpPr>
            <a:spLocks noGrp="1"/>
          </p:cNvSpPr>
          <p:nvPr>
            <p:ph idx="1"/>
          </p:nvPr>
        </p:nvSpPr>
        <p:spPr/>
        <p:txBody>
          <a:bodyPr>
            <a:normAutofit/>
          </a:bodyPr>
          <a:lstStyle/>
          <a:p>
            <a:pPr algn="just"/>
            <a:r>
              <a:rPr lang="en-US" sz="2200" dirty="0"/>
              <a:t>Previously we concerned with matters of phonetics - the comparatively straightforward business of describing the sounds that we use in speaking. When we talk about how phonemes function in language, and the relationships among the different </a:t>
            </a:r>
            <a:r>
              <a:rPr lang="en-US" sz="2200" b="1" dirty="0" smtClean="0"/>
              <a:t>phonemes</a:t>
            </a:r>
            <a:r>
              <a:rPr lang="en-US" sz="2200" dirty="0" smtClean="0"/>
              <a:t> </a:t>
            </a:r>
            <a:r>
              <a:rPr lang="en-US" sz="2200" dirty="0"/>
              <a:t>- when, in other words, we study the abstract side of the sounds of language, we are studying a related but different subject that we call </a:t>
            </a:r>
            <a:r>
              <a:rPr lang="en-US" sz="2200" b="1" dirty="0"/>
              <a:t>phonology</a:t>
            </a:r>
            <a:r>
              <a:rPr lang="en-US" sz="2200" dirty="0"/>
              <a:t>. </a:t>
            </a:r>
            <a:endParaRPr lang="en-US" sz="2200" dirty="0" smtClean="0"/>
          </a:p>
          <a:p>
            <a:pPr algn="just"/>
            <a:r>
              <a:rPr lang="en-US" sz="2200" dirty="0" smtClean="0"/>
              <a:t>Only </a:t>
            </a:r>
            <a:r>
              <a:rPr lang="en-US" sz="2200" dirty="0"/>
              <a:t>by studying both the phonetics and the phonology of </a:t>
            </a:r>
            <a:r>
              <a:rPr lang="en-US" sz="2200" dirty="0" smtClean="0"/>
              <a:t>English it is </a:t>
            </a:r>
            <a:r>
              <a:rPr lang="en-US" sz="2200" dirty="0"/>
              <a:t>possible to acquire a full understanding of the use of sounds in English speech. Let us look briefly at some areas that come within the subject of phonology; these areas of study will be covered in more detail later in the course. </a:t>
            </a:r>
          </a:p>
        </p:txBody>
      </p:sp>
    </p:spTree>
    <p:extLst>
      <p:ext uri="{BB962C8B-B14F-4D97-AF65-F5344CB8AC3E}">
        <p14:creationId xmlns:p14="http://schemas.microsoft.com/office/powerpoint/2010/main" val="854996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of the phonemic system</a:t>
            </a:r>
          </a:p>
        </p:txBody>
      </p:sp>
      <p:sp>
        <p:nvSpPr>
          <p:cNvPr id="3" name="Content Placeholder 2"/>
          <p:cNvSpPr>
            <a:spLocks noGrp="1"/>
          </p:cNvSpPr>
          <p:nvPr>
            <p:ph idx="1"/>
          </p:nvPr>
        </p:nvSpPr>
        <p:spPr/>
        <p:txBody>
          <a:bodyPr>
            <a:noAutofit/>
          </a:bodyPr>
          <a:lstStyle/>
          <a:p>
            <a:pPr marL="0" indent="0" algn="just">
              <a:buNone/>
            </a:pPr>
            <a:r>
              <a:rPr lang="en-US" sz="2200" dirty="0"/>
              <a:t> It is sometimes helpful to think of the phonemic system as being similar to the set of cards used in a card game, or the set of pieces used in a game of chess. In chess, for example, the exact shape and </a:t>
            </a:r>
            <a:r>
              <a:rPr lang="en-US" sz="2200" dirty="0" err="1"/>
              <a:t>colour</a:t>
            </a:r>
            <a:r>
              <a:rPr lang="en-US" sz="2200" dirty="0"/>
              <a:t> of the pieces are not important to the game as long as they can be reliably distinguished. But the number of pieces, the moves they can make and their relationship to all the other pieces are very important; we would say that if any of these were to be changed, the game would no longer be what we call chess. Similarly, playing cards can be printed in many different styles and sizes, but while changing these things does not affect the game played with them, if we were to remove one card from the pack or add one card to it before the start of a game, nobody would accept that we were playing the game correctly. In a similar way, we have a more or less fixed set of “pieces” (phonemes) with which to play the game of speaking English. There may be many slightly different </a:t>
            </a:r>
            <a:r>
              <a:rPr lang="en-US" sz="2200" dirty="0" err="1"/>
              <a:t>realisations</a:t>
            </a:r>
            <a:r>
              <a:rPr lang="en-US" sz="2200" dirty="0"/>
              <a:t> of the various phonemes, but the most important thing for </a:t>
            </a:r>
            <a:r>
              <a:rPr lang="en-US" sz="2200" dirty="0" err="1" smtClean="0"/>
              <a:t>commuseunication</a:t>
            </a:r>
            <a:r>
              <a:rPr lang="en-US" sz="2200" dirty="0" smtClean="0"/>
              <a:t> </a:t>
            </a:r>
            <a:r>
              <a:rPr lang="en-US" sz="2200" dirty="0"/>
              <a:t>is that we should be able to make use of the full set of </a:t>
            </a:r>
            <a:r>
              <a:rPr lang="en-US" sz="2200" dirty="0" smtClean="0"/>
              <a:t>phone.</a:t>
            </a:r>
          </a:p>
        </p:txBody>
      </p:sp>
    </p:spTree>
    <p:extLst>
      <p:ext uri="{BB962C8B-B14F-4D97-AF65-F5344CB8AC3E}">
        <p14:creationId xmlns:p14="http://schemas.microsoft.com/office/powerpoint/2010/main" val="1957980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a:t>
            </a:r>
            <a:endParaRPr lang="en-US" dirty="0"/>
          </a:p>
        </p:txBody>
      </p:sp>
      <p:sp>
        <p:nvSpPr>
          <p:cNvPr id="3" name="Content Placeholder 2"/>
          <p:cNvSpPr>
            <a:spLocks noGrp="1"/>
          </p:cNvSpPr>
          <p:nvPr>
            <p:ph idx="1"/>
          </p:nvPr>
        </p:nvSpPr>
        <p:spPr/>
        <p:txBody>
          <a:bodyPr/>
          <a:lstStyle/>
          <a:p>
            <a:r>
              <a:rPr lang="en-US" dirty="0"/>
              <a:t>Use the following to make English words: </a:t>
            </a:r>
            <a:r>
              <a:rPr lang="en-US" dirty="0" smtClean="0"/>
              <a:t>( </a:t>
            </a:r>
            <a:r>
              <a:rPr lang="en-US" dirty="0"/>
              <a:t>e, a, </a:t>
            </a:r>
            <a:r>
              <a:rPr lang="en-US" dirty="0" smtClean="0"/>
              <a:t>s, I, t   )</a:t>
            </a:r>
          </a:p>
          <a:p>
            <a:r>
              <a:rPr lang="en-US" dirty="0" smtClean="0">
                <a:solidFill>
                  <a:schemeClr val="bg1">
                    <a:lumMod val="85000"/>
                  </a:schemeClr>
                </a:solidFill>
              </a:rPr>
              <a:t>seal, least, test, last, salt, steel, late, east, else, seat.</a:t>
            </a:r>
          </a:p>
          <a:p>
            <a:endParaRPr lang="en-US" dirty="0" smtClean="0"/>
          </a:p>
          <a:p>
            <a:endParaRPr lang="en-US" dirty="0" smtClean="0"/>
          </a:p>
          <a:p>
            <a:r>
              <a:rPr lang="en-US" dirty="0" smtClean="0"/>
              <a:t>Use </a:t>
            </a:r>
            <a:r>
              <a:rPr lang="en-US" dirty="0"/>
              <a:t>the following to make English words: (m, n, e, a, </a:t>
            </a:r>
            <a:r>
              <a:rPr lang="en-US" dirty="0" smtClean="0"/>
              <a:t>s </a:t>
            </a:r>
            <a:r>
              <a:rPr lang="en-US" dirty="0"/>
              <a:t>)</a:t>
            </a:r>
          </a:p>
          <a:p>
            <a:r>
              <a:rPr lang="en-US" dirty="0">
                <a:solidFill>
                  <a:schemeClr val="bg1">
                    <a:lumMod val="85000"/>
                  </a:schemeClr>
                </a:solidFill>
              </a:rPr>
              <a:t>Me, as, man, men, mean, mama, name, sea, seen, sane. </a:t>
            </a:r>
          </a:p>
          <a:p>
            <a:r>
              <a:rPr lang="en-US" dirty="0"/>
              <a:t> </a:t>
            </a:r>
          </a:p>
          <a:p>
            <a:endParaRPr lang="en-US" dirty="0"/>
          </a:p>
          <a:p>
            <a:endParaRPr lang="en-US" dirty="0"/>
          </a:p>
        </p:txBody>
      </p:sp>
    </p:spTree>
    <p:extLst>
      <p:ext uri="{BB962C8B-B14F-4D97-AF65-F5344CB8AC3E}">
        <p14:creationId xmlns:p14="http://schemas.microsoft.com/office/powerpoint/2010/main" val="625175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a:t>Phoneme</a:t>
            </a:r>
            <a:r>
              <a:rPr lang="fr-FR" dirty="0"/>
              <a:t> </a:t>
            </a:r>
            <a:r>
              <a:rPr lang="fr-FR" dirty="0" err="1"/>
              <a:t>sequences</a:t>
            </a:r>
            <a:r>
              <a:rPr lang="fr-FR" dirty="0"/>
              <a:t> and </a:t>
            </a:r>
            <a:r>
              <a:rPr lang="fr-FR" dirty="0" err="1"/>
              <a:t>syllable</a:t>
            </a:r>
            <a:r>
              <a:rPr lang="fr-FR" dirty="0"/>
              <a:t> structure </a:t>
            </a:r>
            <a:endParaRPr lang="en-US" dirty="0"/>
          </a:p>
        </p:txBody>
      </p:sp>
      <p:sp>
        <p:nvSpPr>
          <p:cNvPr id="3" name="Content Placeholder 2"/>
          <p:cNvSpPr>
            <a:spLocks noGrp="1"/>
          </p:cNvSpPr>
          <p:nvPr>
            <p:ph idx="1"/>
          </p:nvPr>
        </p:nvSpPr>
        <p:spPr/>
        <p:txBody>
          <a:bodyPr>
            <a:normAutofit/>
          </a:bodyPr>
          <a:lstStyle/>
          <a:p>
            <a:pPr algn="just"/>
            <a:r>
              <a:rPr lang="en-US" sz="2200" dirty="0"/>
              <a:t>In every language we find that there are restrictions on the sequences of phonemes that are used. For example, no English word begins with the consonant sequence </a:t>
            </a:r>
            <a:r>
              <a:rPr lang="en-US" sz="2200" dirty="0" smtClean="0"/>
              <a:t>*</a:t>
            </a:r>
            <a:r>
              <a:rPr lang="en-US" sz="2200" dirty="0" err="1" smtClean="0"/>
              <a:t>zbf</a:t>
            </a:r>
            <a:r>
              <a:rPr lang="en-US" sz="2200" dirty="0" smtClean="0"/>
              <a:t> </a:t>
            </a:r>
            <a:r>
              <a:rPr lang="en-US" sz="2200" dirty="0"/>
              <a:t>and no word ends with the sequence </a:t>
            </a:r>
            <a:r>
              <a:rPr lang="en-US" sz="2200" dirty="0" smtClean="0"/>
              <a:t>*</a:t>
            </a:r>
            <a:r>
              <a:rPr lang="en-US" sz="2200" dirty="0" err="1" smtClean="0"/>
              <a:t>aeh</a:t>
            </a:r>
            <a:r>
              <a:rPr lang="en-US" sz="2200" dirty="0"/>
              <a:t>. In phonology we try to </a:t>
            </a:r>
            <a:r>
              <a:rPr lang="en-US" sz="2200" dirty="0" err="1"/>
              <a:t>analyse</a:t>
            </a:r>
            <a:r>
              <a:rPr lang="en-US" sz="2200" dirty="0"/>
              <a:t> what the restrictions and regularities are in a particular language, and it is usually found helpful to do this by studying the </a:t>
            </a:r>
            <a:r>
              <a:rPr lang="en-US" sz="2200" b="1" dirty="0"/>
              <a:t>syllables</a:t>
            </a:r>
            <a:r>
              <a:rPr lang="en-US" sz="2200" dirty="0"/>
              <a:t> of the language</a:t>
            </a:r>
            <a:r>
              <a:rPr lang="en-US" sz="2200" dirty="0" smtClean="0"/>
              <a:t>.</a:t>
            </a:r>
          </a:p>
          <a:p>
            <a:pPr algn="just"/>
            <a:r>
              <a:rPr lang="en-US" sz="2200" dirty="0"/>
              <a:t>syllable: a unit of pronunciation having one vowel sound, with or without surrounding consonants, forming the whole or a part of a word; for example, there are two syllables in </a:t>
            </a:r>
            <a:r>
              <a:rPr lang="en-US" sz="2200" dirty="0" smtClean="0"/>
              <a:t>“water and decide.” </a:t>
            </a:r>
            <a:r>
              <a:rPr lang="en-US" sz="2200" dirty="0"/>
              <a:t>and three in </a:t>
            </a:r>
            <a:r>
              <a:rPr lang="en-US" sz="2200" dirty="0" smtClean="0"/>
              <a:t>“informal and uniform.”</a:t>
            </a:r>
            <a:endParaRPr lang="en-US" sz="2200" dirty="0"/>
          </a:p>
        </p:txBody>
      </p:sp>
    </p:spTree>
    <p:extLst>
      <p:ext uri="{BB962C8B-B14F-4D97-AF65-F5344CB8AC3E}">
        <p14:creationId xmlns:p14="http://schemas.microsoft.com/office/powerpoint/2010/main" val="3495365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Suprasegmental</a:t>
            </a:r>
            <a:r>
              <a:rPr lang="en-US" dirty="0"/>
              <a:t> phonology </a:t>
            </a:r>
          </a:p>
        </p:txBody>
      </p:sp>
      <p:sp>
        <p:nvSpPr>
          <p:cNvPr id="3" name="Content Placeholder 2"/>
          <p:cNvSpPr>
            <a:spLocks noGrp="1"/>
          </p:cNvSpPr>
          <p:nvPr>
            <p:ph idx="1"/>
          </p:nvPr>
        </p:nvSpPr>
        <p:spPr/>
        <p:txBody>
          <a:bodyPr>
            <a:normAutofit fontScale="92500" lnSpcReduction="20000"/>
          </a:bodyPr>
          <a:lstStyle/>
          <a:p>
            <a:pPr algn="just"/>
            <a:r>
              <a:rPr lang="en-US" sz="2200" dirty="0" smtClean="0"/>
              <a:t>Many </a:t>
            </a:r>
            <a:r>
              <a:rPr lang="en-US" sz="2200" dirty="0"/>
              <a:t>significant sound contrasts are not the result of differences between phonemes. For example, </a:t>
            </a:r>
            <a:r>
              <a:rPr lang="en-US" sz="2200" b="1" dirty="0"/>
              <a:t>stress</a:t>
            </a:r>
            <a:r>
              <a:rPr lang="en-US" sz="2200" dirty="0"/>
              <a:t> is important: when the word ‘import’ is pronounced with the first syllable sounding stronger than the second, English speakers hear it as a noun, whereas when the second syllable is stronger the word is heard as a verb. </a:t>
            </a:r>
            <a:endParaRPr lang="en-US" sz="2200" dirty="0" smtClean="0"/>
          </a:p>
          <a:p>
            <a:pPr marL="0" indent="0" algn="just">
              <a:buNone/>
            </a:pPr>
            <a:r>
              <a:rPr lang="en-US" sz="2200" dirty="0" smtClean="0"/>
              <a:t>‘Import    noun</a:t>
            </a:r>
          </a:p>
          <a:p>
            <a:pPr algn="just"/>
            <a:r>
              <a:rPr lang="en-US" sz="2200" dirty="0" err="1" smtClean="0"/>
              <a:t>Im’port</a:t>
            </a:r>
            <a:r>
              <a:rPr lang="en-US" sz="2200" dirty="0" smtClean="0"/>
              <a:t>     verb </a:t>
            </a:r>
          </a:p>
          <a:p>
            <a:pPr algn="just"/>
            <a:r>
              <a:rPr lang="en-US" sz="2200" b="1" dirty="0" smtClean="0"/>
              <a:t>Intonation</a:t>
            </a:r>
            <a:r>
              <a:rPr lang="en-US" sz="2200" dirty="0" smtClean="0"/>
              <a:t> </a:t>
            </a:r>
            <a:r>
              <a:rPr lang="en-US" sz="2200" dirty="0"/>
              <a:t>is also </a:t>
            </a:r>
            <a:r>
              <a:rPr lang="en-US" sz="2200" dirty="0" smtClean="0"/>
              <a:t>important</a:t>
            </a:r>
            <a:r>
              <a:rPr lang="en-US" sz="2200" dirty="0"/>
              <a:t>: if the word ‘right’ is said with the pitch of the voice rising, it is likely to be heard as a question or as an invitation to a speaker to continue, while falling pitch is more likely to be heard as confirmation or agreement. </a:t>
            </a:r>
            <a:endParaRPr lang="en-US" sz="2200" dirty="0" smtClean="0"/>
          </a:p>
          <a:p>
            <a:pPr algn="just"/>
            <a:r>
              <a:rPr lang="en-US" sz="2200" dirty="0" smtClean="0"/>
              <a:t>Right          question</a:t>
            </a:r>
          </a:p>
          <a:p>
            <a:pPr algn="just"/>
            <a:r>
              <a:rPr lang="en-US" sz="2200" dirty="0" smtClean="0"/>
              <a:t>Right         agreement </a:t>
            </a:r>
            <a:endParaRPr lang="en-US" sz="2200" dirty="0"/>
          </a:p>
          <a:p>
            <a:pPr algn="just"/>
            <a:r>
              <a:rPr lang="en-US" sz="2200" dirty="0" smtClean="0"/>
              <a:t>These </a:t>
            </a:r>
            <a:r>
              <a:rPr lang="en-US" sz="2200" dirty="0"/>
              <a:t>examples show sound contrasts that extend over several segments (phonemes), and such contrasts are called </a:t>
            </a:r>
            <a:r>
              <a:rPr lang="en-US" sz="2200" b="1" dirty="0" err="1"/>
              <a:t>suprasegmental</a:t>
            </a:r>
            <a:r>
              <a:rPr lang="en-US" sz="2200" dirty="0"/>
              <a:t>. </a:t>
            </a:r>
          </a:p>
        </p:txBody>
      </p:sp>
      <p:cxnSp>
        <p:nvCxnSpPr>
          <p:cNvPr id="7" name="Straight Arrow Connector 6"/>
          <p:cNvCxnSpPr/>
          <p:nvPr/>
        </p:nvCxnSpPr>
        <p:spPr>
          <a:xfrm>
            <a:off x="1816100" y="4927600"/>
            <a:ext cx="279400" cy="177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1841500" y="4483100"/>
            <a:ext cx="279400"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9522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300" dirty="0"/>
              <a:t>The phonemes </a:t>
            </a:r>
          </a:p>
        </p:txBody>
      </p:sp>
      <p:sp>
        <p:nvSpPr>
          <p:cNvPr id="3" name="Content Placeholder 2"/>
          <p:cNvSpPr>
            <a:spLocks noGrp="1"/>
          </p:cNvSpPr>
          <p:nvPr>
            <p:ph idx="1"/>
          </p:nvPr>
        </p:nvSpPr>
        <p:spPr/>
        <p:txBody>
          <a:bodyPr>
            <a:normAutofit/>
          </a:bodyPr>
          <a:lstStyle/>
          <a:p>
            <a:pPr algn="just"/>
            <a:r>
              <a:rPr lang="en-US" sz="2400" dirty="0" smtClean="0"/>
              <a:t>In the previous chapter we </a:t>
            </a:r>
            <a:r>
              <a:rPr lang="en-US" sz="2400" dirty="0"/>
              <a:t>have been studying some of the sounds of English. It is now necessary to consider some fundamental theoretical questions. What do we mean when we use the word “sound”? How do we establish what are the sounds of English, and how do we decide how many there are of them</a:t>
            </a:r>
            <a:r>
              <a:rPr lang="en-US" sz="2400" dirty="0" smtClean="0"/>
              <a:t>?</a:t>
            </a:r>
          </a:p>
          <a:p>
            <a:pPr algn="just"/>
            <a:r>
              <a:rPr lang="en-US" sz="2400" dirty="0"/>
              <a:t>When we speak, we produce a continuous stream of sounds. In studying speech we divide this stream into small pieces that we call </a:t>
            </a:r>
            <a:r>
              <a:rPr lang="en-US" sz="2400" b="1" dirty="0"/>
              <a:t>segments</a:t>
            </a:r>
            <a:r>
              <a:rPr lang="en-US" sz="2400" dirty="0"/>
              <a:t>. The word ‘man’ is pronounced with a first segment </a:t>
            </a:r>
            <a:r>
              <a:rPr lang="en-US" sz="2400" u="sng" dirty="0"/>
              <a:t>m</a:t>
            </a:r>
            <a:r>
              <a:rPr lang="en-US" sz="2400" dirty="0"/>
              <a:t>, a second segment </a:t>
            </a:r>
            <a:r>
              <a:rPr lang="en-US" sz="2400" u="sng" dirty="0" smtClean="0"/>
              <a:t>ae</a:t>
            </a:r>
            <a:r>
              <a:rPr lang="en-US" sz="2400" dirty="0" smtClean="0"/>
              <a:t> </a:t>
            </a:r>
            <a:r>
              <a:rPr lang="en-US" sz="2400" dirty="0"/>
              <a:t>and a third segment </a:t>
            </a:r>
            <a:r>
              <a:rPr lang="en-US" sz="2400" u="sng" dirty="0"/>
              <a:t>n</a:t>
            </a:r>
            <a:r>
              <a:rPr lang="en-US" sz="2400" dirty="0"/>
              <a:t>. It is not always easy to decide on the number of segments. To give a simple example, in the word ‘</a:t>
            </a:r>
            <a:r>
              <a:rPr lang="en-US" sz="2400" dirty="0" smtClean="0"/>
              <a:t>mine </a:t>
            </a:r>
            <a:r>
              <a:rPr lang="en-US" sz="2400" dirty="0"/>
              <a:t>the first segment is </a:t>
            </a:r>
            <a:r>
              <a:rPr lang="en-US" sz="2400" u="sng" dirty="0"/>
              <a:t>m</a:t>
            </a:r>
            <a:r>
              <a:rPr lang="en-US" sz="2400" dirty="0"/>
              <a:t> and the last is </a:t>
            </a:r>
            <a:r>
              <a:rPr lang="en-US" sz="2400" u="sng" dirty="0"/>
              <a:t>n</a:t>
            </a:r>
            <a:r>
              <a:rPr lang="en-US" sz="2400" dirty="0"/>
              <a:t>, as in the word ‘man’ discussed above. But should we regard the </a:t>
            </a:r>
            <a:r>
              <a:rPr lang="en-US" sz="2400" u="sng" dirty="0" err="1" smtClean="0"/>
              <a:t>ai</a:t>
            </a:r>
            <a:r>
              <a:rPr lang="en-US" sz="2400" dirty="0" smtClean="0"/>
              <a:t> </a:t>
            </a:r>
            <a:r>
              <a:rPr lang="en-US" sz="2400" dirty="0"/>
              <a:t>in the middle as one segment or two? We will return to this question.</a:t>
            </a:r>
          </a:p>
          <a:p>
            <a:pPr algn="just"/>
            <a:endParaRPr lang="en-US" sz="2400" dirty="0"/>
          </a:p>
        </p:txBody>
      </p:sp>
    </p:spTree>
    <p:extLst>
      <p:ext uri="{BB962C8B-B14F-4D97-AF65-F5344CB8AC3E}">
        <p14:creationId xmlns:p14="http://schemas.microsoft.com/office/powerpoint/2010/main" val="4285716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Phonemes and phonemic system</a:t>
            </a:r>
            <a:endParaRPr lang="en-US" dirty="0"/>
          </a:p>
        </p:txBody>
      </p:sp>
      <p:sp>
        <p:nvSpPr>
          <p:cNvPr id="3" name="Content Placeholder 2"/>
          <p:cNvSpPr>
            <a:spLocks noGrp="1"/>
          </p:cNvSpPr>
          <p:nvPr>
            <p:ph idx="1"/>
          </p:nvPr>
        </p:nvSpPr>
        <p:spPr/>
        <p:txBody>
          <a:bodyPr>
            <a:noAutofit/>
          </a:bodyPr>
          <a:lstStyle/>
          <a:p>
            <a:pPr algn="just"/>
            <a:r>
              <a:rPr lang="fi-FI" sz="2200" dirty="0" smtClean="0"/>
              <a:t>For instance the following examples are all starting with p and ending with t but in each the medial vowel is different, as a result different words with different meaning we get.  </a:t>
            </a:r>
          </a:p>
          <a:p>
            <a:pPr algn="just"/>
            <a:r>
              <a:rPr lang="fi-FI" sz="2200" dirty="0" smtClean="0"/>
              <a:t>‘pat</a:t>
            </a:r>
            <a:r>
              <a:rPr lang="fi-FI" sz="2200" dirty="0"/>
              <a:t>’, ‘pet’, ‘</a:t>
            </a:r>
            <a:r>
              <a:rPr lang="fi-FI" sz="2200" dirty="0" smtClean="0"/>
              <a:t>pit, </a:t>
            </a:r>
            <a:r>
              <a:rPr lang="fi-FI" sz="2200" dirty="0"/>
              <a:t>‘</a:t>
            </a:r>
            <a:r>
              <a:rPr lang="fi-FI" sz="2200" dirty="0" smtClean="0"/>
              <a:t>pot, </a:t>
            </a:r>
            <a:r>
              <a:rPr lang="fi-FI" sz="2200" dirty="0"/>
              <a:t>‘put</a:t>
            </a:r>
            <a:r>
              <a:rPr lang="fi-FI" sz="2200" dirty="0" smtClean="0"/>
              <a:t>’.</a:t>
            </a:r>
          </a:p>
          <a:p>
            <a:pPr algn="just"/>
            <a:r>
              <a:rPr lang="en-US" sz="2200" dirty="0"/>
              <a:t>If we look at the </a:t>
            </a:r>
            <a:r>
              <a:rPr lang="en-US" sz="2200" dirty="0" smtClean="0"/>
              <a:t>short vowels </a:t>
            </a:r>
            <a:r>
              <a:rPr lang="en-US" sz="2200" dirty="0"/>
              <a:t>i, e</a:t>
            </a:r>
            <a:r>
              <a:rPr lang="en-US" sz="2200" dirty="0" smtClean="0"/>
              <a:t>, </a:t>
            </a:r>
            <a:r>
              <a:rPr lang="en-US" sz="2200" dirty="0"/>
              <a:t>a , </a:t>
            </a:r>
            <a:r>
              <a:rPr lang="en-US" sz="2200" dirty="0" smtClean="0"/>
              <a:t>o </a:t>
            </a:r>
            <a:r>
              <a:rPr lang="en-US" sz="2200" dirty="0"/>
              <a:t>, u, for example, we can see how substituting one for another in between </a:t>
            </a:r>
            <a:r>
              <a:rPr lang="en-US" sz="2200" dirty="0" smtClean="0"/>
              <a:t>the </a:t>
            </a:r>
            <a:r>
              <a:rPr lang="en-US" sz="2200" dirty="0"/>
              <a:t>plosives p and t gives us </a:t>
            </a:r>
            <a:r>
              <a:rPr lang="en-US" sz="2200" dirty="0" smtClean="0"/>
              <a:t>five different </a:t>
            </a:r>
            <a:r>
              <a:rPr lang="en-US" sz="2200" dirty="0"/>
              <a:t>words as follows (given in spelling </a:t>
            </a:r>
            <a:r>
              <a:rPr lang="en-US" sz="2200" dirty="0" smtClean="0"/>
              <a:t>bellow):</a:t>
            </a:r>
            <a:endParaRPr lang="en-US" sz="2200" dirty="0"/>
          </a:p>
          <a:p>
            <a:pPr algn="just"/>
            <a:r>
              <a:rPr lang="en-US" sz="2200" dirty="0" smtClean="0"/>
              <a:t>Let </a:t>
            </a:r>
            <a:r>
              <a:rPr lang="en-US" sz="2200" dirty="0"/>
              <a:t>us return to the example of letters of the alphabet. </a:t>
            </a:r>
            <a:r>
              <a:rPr lang="en-US" sz="2200" b="1" dirty="0"/>
              <a:t>phonemes</a:t>
            </a:r>
            <a:r>
              <a:rPr lang="en-US" sz="2200" dirty="0"/>
              <a:t> are abstract set of units of speech sounds, and the complete set of these units is called the </a:t>
            </a:r>
            <a:r>
              <a:rPr lang="en-US" sz="2200" b="1" dirty="0"/>
              <a:t>phonemic</a:t>
            </a:r>
            <a:r>
              <a:rPr lang="en-US" sz="2200" dirty="0"/>
              <a:t> </a:t>
            </a:r>
            <a:r>
              <a:rPr lang="en-US" sz="2200" b="1" dirty="0"/>
              <a:t>system</a:t>
            </a:r>
            <a:r>
              <a:rPr lang="en-US" sz="2200" dirty="0"/>
              <a:t> of the language. The phonemes themselves are abstract, but there are many slightly different ways in which we make the sounds that represent these phonemes, just as there are many ways in which we may make a mark on a piece of paper to represent a particular (abstract) letter of the alphabet.</a:t>
            </a:r>
          </a:p>
          <a:p>
            <a:pPr algn="just"/>
            <a:endParaRPr lang="en-US" sz="2200" dirty="0"/>
          </a:p>
        </p:txBody>
      </p:sp>
    </p:spTree>
    <p:extLst>
      <p:ext uri="{BB962C8B-B14F-4D97-AF65-F5344CB8AC3E}">
        <p14:creationId xmlns:p14="http://schemas.microsoft.com/office/powerpoint/2010/main" val="616138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Complementary</a:t>
            </a:r>
            <a:r>
              <a:rPr lang="en-US" dirty="0" smtClean="0"/>
              <a:t> </a:t>
            </a:r>
            <a:r>
              <a:rPr lang="en-US" b="1" dirty="0"/>
              <a:t>distribution</a:t>
            </a:r>
            <a:endParaRPr lang="en-US" dirty="0"/>
          </a:p>
        </p:txBody>
      </p:sp>
      <p:sp>
        <p:nvSpPr>
          <p:cNvPr id="3" name="Content Placeholder 2"/>
          <p:cNvSpPr>
            <a:spLocks noGrp="1"/>
          </p:cNvSpPr>
          <p:nvPr>
            <p:ph idx="1"/>
          </p:nvPr>
        </p:nvSpPr>
        <p:spPr>
          <a:xfrm>
            <a:off x="1097280" y="1845734"/>
            <a:ext cx="10058400" cy="5012266"/>
          </a:xfrm>
        </p:spPr>
        <p:txBody>
          <a:bodyPr>
            <a:noAutofit/>
          </a:bodyPr>
          <a:lstStyle/>
          <a:p>
            <a:pPr algn="just"/>
            <a:r>
              <a:rPr lang="en-US" sz="2200" dirty="0"/>
              <a:t>We also find cases in speech similar to the writing example of capital ‘A’ and little ‘</a:t>
            </a:r>
            <a:r>
              <a:rPr lang="en-US" sz="2200" dirty="0" smtClean="0"/>
              <a:t>a’ </a:t>
            </a:r>
            <a:r>
              <a:rPr lang="en-US" sz="2200" dirty="0"/>
              <a:t>(one can only occur where the other cannot). For example, we find that the </a:t>
            </a:r>
            <a:r>
              <a:rPr lang="en-US" sz="2200" dirty="0" err="1"/>
              <a:t>realisation</a:t>
            </a:r>
            <a:r>
              <a:rPr lang="en-US" sz="2200" dirty="0"/>
              <a:t> of t in the word ‘tea’ is aspirated (as are all voiceless plosives when they occur before stressed vowels at the beginning of syllables). In the word ‘eat’, the </a:t>
            </a:r>
            <a:r>
              <a:rPr lang="en-US" sz="2200" dirty="0" err="1"/>
              <a:t>realisation</a:t>
            </a:r>
            <a:r>
              <a:rPr lang="en-US" sz="2200" dirty="0"/>
              <a:t> of t is unaspirated (as are all voiceless plosives when they occur at the end of a syllable and are not followed by a vowel). The aspirated and unaspirated </a:t>
            </a:r>
            <a:r>
              <a:rPr lang="en-US" sz="2200" dirty="0" err="1"/>
              <a:t>realisations</a:t>
            </a:r>
            <a:r>
              <a:rPr lang="en-US" sz="2200" dirty="0"/>
              <a:t> are both </a:t>
            </a:r>
            <a:r>
              <a:rPr lang="en-US" sz="2200" dirty="0" err="1"/>
              <a:t>recognised</a:t>
            </a:r>
            <a:r>
              <a:rPr lang="en-US" sz="2200" dirty="0"/>
              <a:t> as t by English speakers despite their differences. But the aspirated </a:t>
            </a:r>
            <a:r>
              <a:rPr lang="en-US" sz="2200" dirty="0" err="1"/>
              <a:t>realisation</a:t>
            </a:r>
            <a:r>
              <a:rPr lang="en-US" sz="2200" dirty="0"/>
              <a:t> will never be found in the place where the unaspirated </a:t>
            </a:r>
            <a:r>
              <a:rPr lang="en-US" sz="2200" dirty="0" err="1"/>
              <a:t>realisation</a:t>
            </a:r>
            <a:r>
              <a:rPr lang="en-US" sz="2200" dirty="0"/>
              <a:t> is appropriate, and vice versa</a:t>
            </a:r>
            <a:r>
              <a:rPr lang="en-US" sz="2200" dirty="0" smtClean="0"/>
              <a:t>.</a:t>
            </a:r>
          </a:p>
          <a:p>
            <a:pPr algn="just"/>
            <a:r>
              <a:rPr lang="en-US" sz="2200" dirty="0" smtClean="0"/>
              <a:t>When </a:t>
            </a:r>
            <a:r>
              <a:rPr lang="en-US" sz="2200" dirty="0"/>
              <a:t>we find this strict separation of places where particular </a:t>
            </a:r>
            <a:r>
              <a:rPr lang="en-US" sz="2200" dirty="0" err="1"/>
              <a:t>realisations</a:t>
            </a:r>
            <a:r>
              <a:rPr lang="en-US" sz="2200" dirty="0"/>
              <a:t> can occur, we say that the </a:t>
            </a:r>
            <a:r>
              <a:rPr lang="en-US" sz="2200" dirty="0" err="1"/>
              <a:t>realisations</a:t>
            </a:r>
            <a:r>
              <a:rPr lang="en-US" sz="2200" dirty="0"/>
              <a:t> are </a:t>
            </a:r>
            <a:r>
              <a:rPr lang="en-US" sz="2200" dirty="0" smtClean="0"/>
              <a:t>in </a:t>
            </a:r>
            <a:r>
              <a:rPr lang="en-US" sz="2200" b="1" dirty="0" smtClean="0"/>
              <a:t>complementary distribution</a:t>
            </a:r>
            <a:r>
              <a:rPr lang="en-US" sz="2200" dirty="0" smtClean="0"/>
              <a:t>. </a:t>
            </a:r>
            <a:endParaRPr lang="en-US" sz="2200" dirty="0"/>
          </a:p>
        </p:txBody>
      </p:sp>
    </p:spTree>
    <p:extLst>
      <p:ext uri="{BB962C8B-B14F-4D97-AF65-F5344CB8AC3E}">
        <p14:creationId xmlns:p14="http://schemas.microsoft.com/office/powerpoint/2010/main" val="3896044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Allophones </a:t>
            </a:r>
            <a:endParaRPr lang="en-US" dirty="0"/>
          </a:p>
        </p:txBody>
      </p:sp>
      <p:sp>
        <p:nvSpPr>
          <p:cNvPr id="3" name="Content Placeholder 2"/>
          <p:cNvSpPr>
            <a:spLocks noGrp="1"/>
          </p:cNvSpPr>
          <p:nvPr>
            <p:ph idx="1"/>
          </p:nvPr>
        </p:nvSpPr>
        <p:spPr/>
        <p:txBody>
          <a:bodyPr>
            <a:normAutofit/>
          </a:bodyPr>
          <a:lstStyle/>
          <a:p>
            <a:pPr algn="just"/>
            <a:r>
              <a:rPr lang="en-US" sz="2200" dirty="0"/>
              <a:t>One more technical term needs to be introduced: when we talk about different </a:t>
            </a:r>
            <a:r>
              <a:rPr lang="en-US" sz="2200" dirty="0" err="1"/>
              <a:t>realisations</a:t>
            </a:r>
            <a:r>
              <a:rPr lang="en-US" sz="2200" dirty="0"/>
              <a:t> of phonemes, we sometimes call these </a:t>
            </a:r>
            <a:r>
              <a:rPr lang="en-US" sz="2200" dirty="0" err="1"/>
              <a:t>realisations</a:t>
            </a:r>
            <a:r>
              <a:rPr lang="en-US" sz="2200" dirty="0"/>
              <a:t> </a:t>
            </a:r>
            <a:r>
              <a:rPr lang="en-US" sz="2200" b="1" dirty="0"/>
              <a:t>allophones</a:t>
            </a:r>
            <a:r>
              <a:rPr lang="en-US" sz="2200" dirty="0"/>
              <a:t>. In the last example, we were studying the aspirated and unaspirated allophones of the phoneme </a:t>
            </a:r>
            <a:r>
              <a:rPr lang="en-US" sz="2200" dirty="0" smtClean="0"/>
              <a:t>‘t’. </a:t>
            </a:r>
            <a:r>
              <a:rPr lang="en-US" sz="2200" dirty="0"/>
              <a:t>Usually we do not indicate different allophones when we write symbols to represent sounds. </a:t>
            </a:r>
            <a:endParaRPr lang="en-US" sz="2200" dirty="0" smtClean="0"/>
          </a:p>
          <a:p>
            <a:pPr algn="just"/>
            <a:r>
              <a:rPr lang="en-US" sz="2200" dirty="0" smtClean="0"/>
              <a:t>Allophones are different </a:t>
            </a:r>
            <a:r>
              <a:rPr lang="en-US" sz="2200" dirty="0" err="1" smtClean="0"/>
              <a:t>realisations</a:t>
            </a:r>
            <a:r>
              <a:rPr lang="en-US" sz="2200" dirty="0" smtClean="0"/>
              <a:t> of a phoneme. One of them cannot replace the other one. For instance:</a:t>
            </a:r>
          </a:p>
          <a:p>
            <a:pPr algn="just"/>
            <a:r>
              <a:rPr lang="en-US" sz="2200" dirty="0" smtClean="0"/>
              <a:t> /l/ has two allophones in low and well, </a:t>
            </a:r>
            <a:endParaRPr lang="en-US" sz="2200" dirty="0"/>
          </a:p>
          <a:p>
            <a:pPr algn="just"/>
            <a:r>
              <a:rPr lang="en-US" sz="2200" dirty="0" smtClean="0"/>
              <a:t>Aspirated p in </a:t>
            </a:r>
            <a:r>
              <a:rPr lang="en-US" sz="2200" b="1" dirty="0" smtClean="0"/>
              <a:t>p</a:t>
            </a:r>
            <a:r>
              <a:rPr lang="en-US" sz="2200" dirty="0" smtClean="0"/>
              <a:t>eak </a:t>
            </a:r>
            <a:r>
              <a:rPr lang="en-US" sz="2200" dirty="0"/>
              <a:t>and unaspirated </a:t>
            </a:r>
            <a:r>
              <a:rPr lang="en-US" sz="2200" dirty="0" smtClean="0"/>
              <a:t>p in s</a:t>
            </a:r>
            <a:r>
              <a:rPr lang="en-US" sz="2200" b="1" dirty="0" smtClean="0"/>
              <a:t>p</a:t>
            </a:r>
            <a:r>
              <a:rPr lang="en-US" sz="2200" dirty="0" smtClean="0"/>
              <a:t>eak are in complementary distribution, which means their positions can never change.</a:t>
            </a:r>
          </a:p>
          <a:p>
            <a:pPr marL="0" indent="0" algn="just">
              <a:buNone/>
            </a:pPr>
            <a:endParaRPr lang="en-US" sz="2200" dirty="0"/>
          </a:p>
        </p:txBody>
      </p:sp>
    </p:spTree>
    <p:extLst>
      <p:ext uri="{BB962C8B-B14F-4D97-AF65-F5344CB8AC3E}">
        <p14:creationId xmlns:p14="http://schemas.microsoft.com/office/powerpoint/2010/main" val="27832025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Symbols and transcription</a:t>
            </a:r>
          </a:p>
        </p:txBody>
      </p:sp>
      <p:sp>
        <p:nvSpPr>
          <p:cNvPr id="3" name="Content Placeholder 2"/>
          <p:cNvSpPr>
            <a:spLocks noGrp="1"/>
          </p:cNvSpPr>
          <p:nvPr>
            <p:ph idx="1"/>
          </p:nvPr>
        </p:nvSpPr>
        <p:spPr/>
        <p:txBody>
          <a:bodyPr>
            <a:normAutofit/>
          </a:bodyPr>
          <a:lstStyle/>
          <a:p>
            <a:pPr algn="just"/>
            <a:r>
              <a:rPr lang="en-US" sz="2200" dirty="0"/>
              <a:t>You have now seen a number of symbols of several different sorts. Basically the symbols are for one of two purposes: either they are symbols for phonemes (phonemic symbols) or they are phonetic symbols (which is what the symbols were first introduced as).</a:t>
            </a:r>
          </a:p>
          <a:p>
            <a:pPr algn="just"/>
            <a:r>
              <a:rPr lang="en-US" sz="2200" dirty="0"/>
              <a:t>We will look first at phonemic symbols. The most important point to remember is the rather obvious-seeming fact that the number of phonemic symbols must be exactly the same as the number of phonemes we decide exist in the language. It is rather like typing on a keyboard - there is a fixed number of keys that you can press. However, some of our phonemic symbols consist of two characters; for example, we usually treat </a:t>
            </a:r>
            <a:r>
              <a:rPr lang="en-US" sz="2200" dirty="0" err="1" smtClean="0"/>
              <a:t>tʃ</a:t>
            </a:r>
            <a:r>
              <a:rPr lang="en-US" sz="2200" dirty="0" smtClean="0"/>
              <a:t> </a:t>
            </a:r>
            <a:r>
              <a:rPr lang="en-US" sz="2200" dirty="0"/>
              <a:t>(as in ‘chip’ </a:t>
            </a:r>
            <a:r>
              <a:rPr lang="en-US" sz="2200" dirty="0" err="1"/>
              <a:t>tʃip</a:t>
            </a:r>
            <a:r>
              <a:rPr lang="en-US" sz="2200" dirty="0"/>
              <a:t>) as one phoneme, so </a:t>
            </a:r>
            <a:r>
              <a:rPr lang="en-US" sz="2200" dirty="0" err="1"/>
              <a:t>tʃ</a:t>
            </a:r>
            <a:r>
              <a:rPr lang="en-US" sz="2200"/>
              <a:t> </a:t>
            </a:r>
            <a:r>
              <a:rPr lang="en-US" sz="2200" smtClean="0"/>
              <a:t>is </a:t>
            </a:r>
            <a:r>
              <a:rPr lang="en-US" sz="2200" dirty="0"/>
              <a:t>a phonemic symbol consisting of two characters (t and ʃ). </a:t>
            </a:r>
          </a:p>
        </p:txBody>
      </p:sp>
    </p:spTree>
    <p:extLst>
      <p:ext uri="{BB962C8B-B14F-4D97-AF65-F5344CB8AC3E}">
        <p14:creationId xmlns:p14="http://schemas.microsoft.com/office/powerpoint/2010/main" val="3174872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Symbols and transcription </a:t>
            </a:r>
            <a:endParaRPr lang="en-US" dirty="0"/>
          </a:p>
        </p:txBody>
      </p:sp>
      <p:sp>
        <p:nvSpPr>
          <p:cNvPr id="3" name="Content Placeholder 2"/>
          <p:cNvSpPr>
            <a:spLocks noGrp="1"/>
          </p:cNvSpPr>
          <p:nvPr>
            <p:ph idx="1"/>
          </p:nvPr>
        </p:nvSpPr>
        <p:spPr/>
        <p:txBody>
          <a:bodyPr>
            <a:normAutofit/>
          </a:bodyPr>
          <a:lstStyle/>
          <a:p>
            <a:pPr algn="just"/>
            <a:r>
              <a:rPr lang="en-US" sz="2200" dirty="0"/>
              <a:t>One of the traditional exercises in pronunciation teaching by phonetic methods is that of </a:t>
            </a:r>
            <a:r>
              <a:rPr lang="en-US" sz="2200" b="1" dirty="0"/>
              <a:t>phonemic transcription</a:t>
            </a:r>
            <a:r>
              <a:rPr lang="en-US" sz="2200" dirty="0"/>
              <a:t>, where every speech sound must be identified as one of the phonemes and written with the appropriate symbol</a:t>
            </a:r>
            <a:r>
              <a:rPr lang="en-US" sz="2200" dirty="0" smtClean="0"/>
              <a:t>.</a:t>
            </a:r>
          </a:p>
          <a:p>
            <a:pPr algn="just"/>
            <a:r>
              <a:rPr lang="en-US" sz="2200" dirty="0" smtClean="0"/>
              <a:t> </a:t>
            </a:r>
            <a:r>
              <a:rPr lang="en-US" sz="2200" dirty="0"/>
              <a:t>There are two different kinds of transcription exercise: in one, </a:t>
            </a:r>
            <a:r>
              <a:rPr lang="en-US" sz="2200" b="1" dirty="0"/>
              <a:t>transcription from dictation</a:t>
            </a:r>
            <a:r>
              <a:rPr lang="en-US" sz="2200" dirty="0"/>
              <a:t>, the student must listen to a person, or a recording, and write down what they hear; in the other, </a:t>
            </a:r>
            <a:r>
              <a:rPr lang="en-US" sz="2200" b="1" dirty="0"/>
              <a:t>transcription from a written text</a:t>
            </a:r>
            <a:r>
              <a:rPr lang="en-US" sz="2200" dirty="0"/>
              <a:t>, the student is given a passage written in orthography and must use phonemic symbols to represent how she or he thinks it would be pronounced by a speaker of a particular accent. </a:t>
            </a:r>
            <a:endParaRPr lang="en-US" sz="2200" dirty="0" smtClean="0"/>
          </a:p>
          <a:p>
            <a:pPr algn="just"/>
            <a:r>
              <a:rPr lang="en-US" sz="2200" dirty="0" smtClean="0"/>
              <a:t>In </a:t>
            </a:r>
            <a:r>
              <a:rPr lang="en-US" sz="2200" dirty="0"/>
              <a:t>a phonemic transcription, then, only the phonemic symbols may be used; this has the advantage that it is comparatively quick and easy to learn to use it.</a:t>
            </a:r>
          </a:p>
        </p:txBody>
      </p:sp>
    </p:spTree>
    <p:extLst>
      <p:ext uri="{BB962C8B-B14F-4D97-AF65-F5344CB8AC3E}">
        <p14:creationId xmlns:p14="http://schemas.microsoft.com/office/powerpoint/2010/main" val="21837877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400" dirty="0"/>
              <a:t>The phonemic system described here for the BBC accent contains forty-four </a:t>
            </a:r>
            <a:r>
              <a:rPr lang="en-US" sz="2400" dirty="0" smtClean="0"/>
              <a:t>phonemes</a:t>
            </a:r>
            <a:r>
              <a:rPr lang="en-US" sz="2400" dirty="0"/>
              <a:t>. We can display the complete set of these phonemes by the usual classificatory methods used by most phoneticians; the vowels and diphthongs can be located in the vowel quadrilateral - as was </a:t>
            </a:r>
            <a:r>
              <a:rPr lang="en-US" sz="2400" dirty="0" smtClean="0"/>
              <a:t>done before- </a:t>
            </a:r>
            <a:r>
              <a:rPr lang="en-US" sz="2400" dirty="0"/>
              <a:t>and the consonants can be placed in a chart or table according to place of articulation, manner of articulation and voicing</a:t>
            </a:r>
            <a:r>
              <a:rPr lang="en-US" sz="2400" dirty="0" smtClean="0"/>
              <a:t>.</a:t>
            </a:r>
          </a:p>
          <a:p>
            <a:pPr algn="just"/>
            <a:r>
              <a:rPr lang="en-US" sz="2400" dirty="0" smtClean="0"/>
              <a:t>Human </a:t>
            </a:r>
            <a:r>
              <a:rPr lang="en-US" sz="2400" dirty="0"/>
              <a:t>beings can make many more sounds than these, and phoneticians use a much larger set of symbols when they are trying to represent sounds more accurately. The </a:t>
            </a:r>
            <a:r>
              <a:rPr lang="en-US" sz="2400" dirty="0" smtClean="0"/>
              <a:t>best known </a:t>
            </a:r>
            <a:r>
              <a:rPr lang="en-US" sz="2400" dirty="0"/>
              <a:t>set of symbols is that of the International Phonetic Association’s alphabet (the </a:t>
            </a:r>
            <a:r>
              <a:rPr lang="en-US" sz="2400" dirty="0" smtClean="0"/>
              <a:t>letters </a:t>
            </a:r>
            <a:r>
              <a:rPr lang="en-US" sz="2400" dirty="0"/>
              <a:t>IPA are used to refer to the Association and also to its alphabet).</a:t>
            </a:r>
          </a:p>
        </p:txBody>
      </p:sp>
    </p:spTree>
    <p:extLst>
      <p:ext uri="{BB962C8B-B14F-4D97-AF65-F5344CB8AC3E}">
        <p14:creationId xmlns:p14="http://schemas.microsoft.com/office/powerpoint/2010/main" val="3562906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Diacritics and </a:t>
            </a:r>
            <a:r>
              <a:rPr lang="en-US" dirty="0" err="1"/>
              <a:t>centralisation</a:t>
            </a:r>
            <a:endParaRPr lang="en-US" dirty="0"/>
          </a:p>
        </p:txBody>
      </p:sp>
      <p:sp>
        <p:nvSpPr>
          <p:cNvPr id="3" name="Content Placeholder 2"/>
          <p:cNvSpPr>
            <a:spLocks noGrp="1"/>
          </p:cNvSpPr>
          <p:nvPr>
            <p:ph idx="1"/>
          </p:nvPr>
        </p:nvSpPr>
        <p:spPr>
          <a:xfrm>
            <a:off x="1097280" y="1845734"/>
            <a:ext cx="10058400" cy="4440766"/>
          </a:xfrm>
        </p:spPr>
        <p:txBody>
          <a:bodyPr>
            <a:noAutofit/>
          </a:bodyPr>
          <a:lstStyle/>
          <a:p>
            <a:pPr algn="just"/>
            <a:r>
              <a:rPr lang="en-US" sz="2200" dirty="0"/>
              <a:t>Diacritics are small markings which are placed around the IPA letter in order to show a certain alteration or </a:t>
            </a:r>
            <a:r>
              <a:rPr lang="en-US" sz="2200" dirty="0" smtClean="0"/>
              <a:t>more </a:t>
            </a:r>
            <a:r>
              <a:rPr lang="en-US" sz="2200" dirty="0"/>
              <a:t>specific description in the letter's pronunciation</a:t>
            </a:r>
            <a:r>
              <a:rPr lang="en-US" sz="2200" dirty="0" smtClean="0"/>
              <a:t>.</a:t>
            </a:r>
          </a:p>
          <a:p>
            <a:pPr algn="just"/>
            <a:r>
              <a:rPr lang="en-US" sz="2200" b="1" dirty="0" smtClean="0"/>
              <a:t>Diacritics</a:t>
            </a:r>
            <a:r>
              <a:rPr lang="en-US" sz="2200" dirty="0" smtClean="0"/>
              <a:t> </a:t>
            </a:r>
            <a:r>
              <a:rPr lang="en-US" sz="2200" dirty="0"/>
              <a:t>are marks placed above or below (or sometimes next to) a letter in a word to indicate a particular pronunciation—in regard to accent, tone, or stress—as well as meaning, especially when a homograph exists without the marked letter or letters. For example, </a:t>
            </a:r>
            <a:r>
              <a:rPr lang="en-US" sz="2200" dirty="0" err="1">
                <a:hlinkClick r:id="rId2"/>
              </a:rPr>
              <a:t>pâte</a:t>
            </a:r>
            <a:r>
              <a:rPr lang="en-US" sz="2200" dirty="0"/>
              <a:t> refers to clay whereas </a:t>
            </a:r>
            <a:r>
              <a:rPr lang="en-US" sz="2200" dirty="0">
                <a:hlinkClick r:id="rId3"/>
              </a:rPr>
              <a:t>pate</a:t>
            </a:r>
            <a:r>
              <a:rPr lang="en-US" sz="2200" dirty="0"/>
              <a:t> refers to the head, and </a:t>
            </a:r>
            <a:r>
              <a:rPr lang="en-US" sz="2200" dirty="0">
                <a:hlinkClick r:id="rId4"/>
              </a:rPr>
              <a:t>résumé</a:t>
            </a:r>
            <a:r>
              <a:rPr lang="en-US" sz="2200" dirty="0"/>
              <a:t> or </a:t>
            </a:r>
            <a:r>
              <a:rPr lang="en-US" sz="2200" dirty="0" err="1"/>
              <a:t>resumé</a:t>
            </a:r>
            <a:r>
              <a:rPr lang="en-US" sz="2200" dirty="0"/>
              <a:t> is used for a work history versus </a:t>
            </a:r>
            <a:r>
              <a:rPr lang="en-US" sz="2200" dirty="0">
                <a:hlinkClick r:id="rId5"/>
              </a:rPr>
              <a:t>resume</a:t>
            </a:r>
            <a:r>
              <a:rPr lang="en-US" sz="2200" dirty="0"/>
              <a:t>, which means "to begin again."</a:t>
            </a:r>
          </a:p>
          <a:p>
            <a:pPr algn="just"/>
            <a:r>
              <a:rPr lang="en-US" sz="2200" dirty="0" smtClean="0"/>
              <a:t>For example: The </a:t>
            </a:r>
            <a:r>
              <a:rPr lang="en-US" sz="2200" dirty="0" err="1"/>
              <a:t>dotless</a:t>
            </a:r>
            <a:r>
              <a:rPr lang="en-US" sz="2200" dirty="0"/>
              <a:t> i, ⟨ı⟩, is used when the dot would interfere with the diacritic. Other IPA letters may appear as diacritic variants to represent phonetic detail: </a:t>
            </a:r>
            <a:r>
              <a:rPr lang="en-US" sz="2200" dirty="0" err="1"/>
              <a:t>tˢ</a:t>
            </a:r>
            <a:r>
              <a:rPr lang="en-US" sz="2200" dirty="0"/>
              <a:t> (fricative release), </a:t>
            </a:r>
            <a:r>
              <a:rPr lang="en-US" sz="2200" dirty="0" err="1"/>
              <a:t>tʱ</a:t>
            </a:r>
            <a:r>
              <a:rPr lang="en-US" sz="2200" dirty="0"/>
              <a:t> (aspirated), </a:t>
            </a:r>
            <a:r>
              <a:rPr lang="en-US" sz="2200" dirty="0" smtClean="0"/>
              <a:t>and n</a:t>
            </a:r>
            <a:r>
              <a:rPr lang="en-US" sz="2200" dirty="0"/>
              <a:t>̩ (syllabic</a:t>
            </a:r>
            <a:r>
              <a:rPr lang="en-US" sz="2200" dirty="0" smtClean="0"/>
              <a:t>). </a:t>
            </a:r>
            <a:endParaRPr lang="en-US" sz="2200" dirty="0"/>
          </a:p>
          <a:p>
            <a:pPr algn="just"/>
            <a:r>
              <a:rPr lang="en-US" sz="2200" dirty="0"/>
              <a:t> </a:t>
            </a:r>
            <a:br>
              <a:rPr lang="en-US" sz="2200" dirty="0"/>
            </a:br>
            <a:endParaRPr lang="en-US" sz="2200" dirty="0"/>
          </a:p>
        </p:txBody>
      </p:sp>
    </p:spTree>
    <p:extLst>
      <p:ext uri="{BB962C8B-B14F-4D97-AF65-F5344CB8AC3E}">
        <p14:creationId xmlns:p14="http://schemas.microsoft.com/office/powerpoint/2010/main" val="95850098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TM02900769[[fn=Retrospect]]</Template>
  <TotalTime>2417</TotalTime>
  <Words>2094</Words>
  <Application>Microsoft Office PowerPoint</Application>
  <PresentationFormat>Widescreen</PresentationFormat>
  <Paragraphs>57</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Calibri</vt:lpstr>
      <vt:lpstr>Calibri Light</vt:lpstr>
      <vt:lpstr>Retrospect</vt:lpstr>
      <vt:lpstr>Phonemes and symbols </vt:lpstr>
      <vt:lpstr>The phonemes </vt:lpstr>
      <vt:lpstr>Phonemes and phonemic system</vt:lpstr>
      <vt:lpstr>Complementary distribution</vt:lpstr>
      <vt:lpstr>Allophones </vt:lpstr>
      <vt:lpstr>Symbols and transcription</vt:lpstr>
      <vt:lpstr>Symbols and transcription </vt:lpstr>
      <vt:lpstr>PowerPoint Presentation</vt:lpstr>
      <vt:lpstr>Diacritics and centralisation</vt:lpstr>
      <vt:lpstr>phonetic transcription</vt:lpstr>
      <vt:lpstr>Phonology </vt:lpstr>
      <vt:lpstr>Study of the phonemic system</vt:lpstr>
      <vt:lpstr>Game </vt:lpstr>
      <vt:lpstr>Phoneme sequences and syllable structure </vt:lpstr>
      <vt:lpstr>Suprasegmental phonology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i n o</dc:creator>
  <cp:lastModifiedBy>S i n o</cp:lastModifiedBy>
  <cp:revision>28</cp:revision>
  <dcterms:created xsi:type="dcterms:W3CDTF">2021-11-30T13:45:23Z</dcterms:created>
  <dcterms:modified xsi:type="dcterms:W3CDTF">2022-12-11T07:39:41Z</dcterms:modified>
</cp:coreProperties>
</file>