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9D4D1-3DD4-47C8-A74C-1C7F80FC5894}"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69210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9D4D1-3DD4-47C8-A74C-1C7F80FC5894}"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18396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9D4D1-3DD4-47C8-A74C-1C7F80FC5894}"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9717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9D4D1-3DD4-47C8-A74C-1C7F80FC5894}"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63674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9D4D1-3DD4-47C8-A74C-1C7F80FC5894}"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122439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9D4D1-3DD4-47C8-A74C-1C7F80FC5894}"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327370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9D4D1-3DD4-47C8-A74C-1C7F80FC5894}"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17622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9D4D1-3DD4-47C8-A74C-1C7F80FC5894}"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97540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9D4D1-3DD4-47C8-A74C-1C7F80FC5894}"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150080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9D4D1-3DD4-47C8-A74C-1C7F80FC5894}"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99456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9D4D1-3DD4-47C8-A74C-1C7F80FC5894}"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80D0-0A2D-4796-B33B-8D98BD191BF4}" type="slidenum">
              <a:rPr lang="en-US" smtClean="0"/>
              <a:t>‹#›</a:t>
            </a:fld>
            <a:endParaRPr lang="en-US"/>
          </a:p>
        </p:txBody>
      </p:sp>
    </p:spTree>
    <p:extLst>
      <p:ext uri="{BB962C8B-B14F-4D97-AF65-F5344CB8AC3E}">
        <p14:creationId xmlns:p14="http://schemas.microsoft.com/office/powerpoint/2010/main" val="272834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9D4D1-3DD4-47C8-A74C-1C7F80FC5894}" type="datetimeFigureOut">
              <a:rPr lang="en-US" smtClean="0"/>
              <a:t>12/18/2022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980D0-0A2D-4796-B33B-8D98BD191BF4}" type="slidenum">
              <a:rPr lang="en-US" smtClean="0"/>
              <a:t>‹#›</a:t>
            </a:fld>
            <a:endParaRPr lang="en-US"/>
          </a:p>
        </p:txBody>
      </p:sp>
    </p:spTree>
    <p:extLst>
      <p:ext uri="{BB962C8B-B14F-4D97-AF65-F5344CB8AC3E}">
        <p14:creationId xmlns:p14="http://schemas.microsoft.com/office/powerpoint/2010/main" val="4227948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Fricatives and affricates</a:t>
            </a:r>
            <a:br>
              <a:rPr lang="en-US" dirty="0" smtClean="0"/>
            </a:br>
            <a:endParaRPr lang="en-US" dirty="0"/>
          </a:p>
        </p:txBody>
      </p:sp>
      <p:sp>
        <p:nvSpPr>
          <p:cNvPr id="3" name="Subtitle 2"/>
          <p:cNvSpPr>
            <a:spLocks noGrp="1"/>
          </p:cNvSpPr>
          <p:nvPr>
            <p:ph type="subTitle" idx="1"/>
          </p:nvPr>
        </p:nvSpPr>
        <p:spPr/>
        <p:txBody>
          <a:bodyPr/>
          <a:lstStyle/>
          <a:p>
            <a:r>
              <a:rPr lang="en-US" dirty="0" err="1" smtClean="0"/>
              <a:t>Prpared</a:t>
            </a:r>
            <a:r>
              <a:rPr lang="en-US" dirty="0" smtClean="0"/>
              <a:t> by </a:t>
            </a:r>
          </a:p>
          <a:p>
            <a:r>
              <a:rPr lang="en-US" dirty="0" err="1" smtClean="0"/>
              <a:t>Hajan</a:t>
            </a:r>
            <a:r>
              <a:rPr lang="en-US" dirty="0" smtClean="0"/>
              <a:t> M </a:t>
            </a:r>
            <a:r>
              <a:rPr lang="en-US" dirty="0" err="1" smtClean="0"/>
              <a:t>Ma’ruf</a:t>
            </a:r>
            <a:endParaRPr lang="en-US" dirty="0"/>
          </a:p>
        </p:txBody>
      </p:sp>
    </p:spTree>
    <p:extLst>
      <p:ext uri="{BB962C8B-B14F-4D97-AF65-F5344CB8AC3E}">
        <p14:creationId xmlns:p14="http://schemas.microsoft.com/office/powerpoint/2010/main" val="58471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1570"/>
            <a:ext cx="10515600" cy="5385393"/>
          </a:xfrm>
        </p:spPr>
        <p:txBody>
          <a:bodyPr>
            <a:normAutofit lnSpcReduction="10000"/>
          </a:bodyPr>
          <a:lstStyle/>
          <a:p>
            <a:pPr marL="0" indent="0" algn="just">
              <a:buNone/>
            </a:pPr>
            <a:r>
              <a:rPr lang="en-US" dirty="0" smtClean="0"/>
              <a:t>Phonologically, h is a consonant. It is usually found before vowels. As well as being found in initial position it is found medially in words such as ‘ahead’ shed, ‘greenhouse’ /</a:t>
            </a:r>
            <a:r>
              <a:rPr lang="en-US" dirty="0" err="1" smtClean="0"/>
              <a:t>gri:nhaus</a:t>
            </a:r>
            <a:r>
              <a:rPr lang="en-US" dirty="0" smtClean="0"/>
              <a:t>/, ‘boathook’ /</a:t>
            </a:r>
            <a:r>
              <a:rPr lang="en-US" dirty="0" err="1" smtClean="0"/>
              <a:t>bəu</a:t>
            </a:r>
            <a:r>
              <a:rPr lang="az-Cyrl-AZ" dirty="0" smtClean="0"/>
              <a:t>ѳ</a:t>
            </a:r>
            <a:r>
              <a:rPr lang="en-US" dirty="0" err="1" smtClean="0"/>
              <a:t>huk</a:t>
            </a:r>
            <a:r>
              <a:rPr lang="en-US" dirty="0" smtClean="0"/>
              <a:t>/. It is noticeable that when h occurs between voiced sounds (as in the words ‘ahead’, ‘greenhouse’), it is pronounced with voicing - not the normal voicing of vowels but a weak, slightly fricative sound called </a:t>
            </a:r>
            <a:r>
              <a:rPr lang="en-US" b="1" dirty="0" smtClean="0"/>
              <a:t>breathy voice</a:t>
            </a:r>
            <a:r>
              <a:rPr lang="en-US" dirty="0" smtClean="0"/>
              <a:t>. It is not necessary for foreign learners to attempt to copy this voicing, although it is important to pronounce /h/ where it should occur in BBC pronunciation. Many English speakers are surprisingly sensitive about this consonant; they tend to judge as sub-standard a pronunciation in which h is missing. In reality, however, practically all English speakers, however carefully they speak, omit the h in non-initial unstressed pronunciations of the words ‘her’, ‘he’, ‘him’, ‘his’ and the auxiliary ‘have’, ‘has’, ‘had’, although few are aware that they do this.</a:t>
            </a:r>
            <a:endParaRPr lang="en-US" dirty="0"/>
          </a:p>
        </p:txBody>
      </p:sp>
    </p:spTree>
    <p:extLst>
      <p:ext uri="{BB962C8B-B14F-4D97-AF65-F5344CB8AC3E}">
        <p14:creationId xmlns:p14="http://schemas.microsoft.com/office/powerpoint/2010/main" val="384470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affricates of English</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a:t>
            </a:r>
            <a:r>
              <a:rPr lang="en-US" dirty="0" err="1" smtClean="0"/>
              <a:t>tʃ</a:t>
            </a:r>
            <a:r>
              <a:rPr lang="en-US" dirty="0" smtClean="0"/>
              <a:t>, </a:t>
            </a:r>
            <a:r>
              <a:rPr lang="en-US" dirty="0" err="1" smtClean="0"/>
              <a:t>dȜ</a:t>
            </a:r>
            <a:r>
              <a:rPr lang="en-US" dirty="0" smtClean="0"/>
              <a:t>/ are the only two affricate phonemes in English. As with the plosives and most of the fricatives, we have a </a:t>
            </a:r>
            <a:r>
              <a:rPr lang="en-US" dirty="0" err="1" smtClean="0"/>
              <a:t>fortis</a:t>
            </a:r>
            <a:r>
              <a:rPr lang="en-US" dirty="0" smtClean="0"/>
              <a:t>/lenis pair, and the voicing characteristics are the same as for these other consonants, </a:t>
            </a:r>
            <a:r>
              <a:rPr lang="en-US" dirty="0" err="1" smtClean="0"/>
              <a:t>tʃ</a:t>
            </a:r>
            <a:r>
              <a:rPr lang="en-US" dirty="0" smtClean="0"/>
              <a:t> is slightly aspirated in the positions where p, t , k are aspirated, but' not strongly enough for it to be necessary for foreign learners to give much attention to it. The place of articulation is the same as for </a:t>
            </a:r>
            <a:r>
              <a:rPr lang="en-US" dirty="0"/>
              <a:t>/</a:t>
            </a:r>
            <a:r>
              <a:rPr lang="en-US" dirty="0" smtClean="0"/>
              <a:t>ʃ, Ȝ/ - that is, it is post-alveolar. </a:t>
            </a:r>
          </a:p>
          <a:p>
            <a:pPr marL="0" indent="0" algn="just">
              <a:buNone/>
            </a:pPr>
            <a:r>
              <a:rPr lang="en-US" dirty="0" smtClean="0"/>
              <a:t>This means that the t component of t f has a place of articulation rather further back in the mouth than the t plosive usually has. When /</a:t>
            </a:r>
            <a:r>
              <a:rPr lang="en-US" dirty="0" err="1" smtClean="0"/>
              <a:t>tʃ</a:t>
            </a:r>
            <a:r>
              <a:rPr lang="en-US" dirty="0" smtClean="0"/>
              <a:t>/ is final in the syllable it has the effect of shortening a preceding vowel, as do other </a:t>
            </a:r>
            <a:r>
              <a:rPr lang="en-US" dirty="0" err="1" smtClean="0"/>
              <a:t>fortis</a:t>
            </a:r>
            <a:r>
              <a:rPr lang="en-US" dirty="0" smtClean="0"/>
              <a:t> consonants ,</a:t>
            </a:r>
            <a:r>
              <a:rPr lang="en-US" dirty="0" err="1" smtClean="0"/>
              <a:t>tʃ</a:t>
            </a:r>
            <a:r>
              <a:rPr lang="en-US" dirty="0" smtClean="0"/>
              <a:t>, </a:t>
            </a:r>
            <a:r>
              <a:rPr lang="en-US" dirty="0" err="1" smtClean="0"/>
              <a:t>dȜ</a:t>
            </a:r>
            <a:r>
              <a:rPr lang="en-US" dirty="0" smtClean="0"/>
              <a:t> often have rounded lips.</a:t>
            </a:r>
            <a:endParaRPr lang="en-US" dirty="0"/>
          </a:p>
        </p:txBody>
      </p:sp>
    </p:spTree>
    <p:extLst>
      <p:ext uri="{BB962C8B-B14F-4D97-AF65-F5344CB8AC3E}">
        <p14:creationId xmlns:p14="http://schemas.microsoft.com/office/powerpoint/2010/main" val="420950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Fortis consonants</a:t>
            </a:r>
            <a:endParaRPr lang="en-US" dirty="0"/>
          </a:p>
        </p:txBody>
      </p:sp>
      <p:sp>
        <p:nvSpPr>
          <p:cNvPr id="3" name="Content Placeholder 2"/>
          <p:cNvSpPr>
            <a:spLocks noGrp="1"/>
          </p:cNvSpPr>
          <p:nvPr>
            <p:ph idx="1"/>
          </p:nvPr>
        </p:nvSpPr>
        <p:spPr/>
        <p:txBody>
          <a:bodyPr>
            <a:normAutofit/>
          </a:bodyPr>
          <a:lstStyle/>
          <a:p>
            <a:pPr algn="just"/>
            <a:r>
              <a:rPr lang="en-US" dirty="0" smtClean="0"/>
              <a:t>All the consonants described so far, with the exception of h, belong to pairs distinguished by the difference between </a:t>
            </a:r>
            <a:r>
              <a:rPr lang="en-US" dirty="0" err="1" smtClean="0"/>
              <a:t>fortis</a:t>
            </a:r>
            <a:r>
              <a:rPr lang="en-US" dirty="0" smtClean="0"/>
              <a:t> and lenis. Since the remaining consonants to be described are not paired in this way, a few points that still have to be made about </a:t>
            </a:r>
            <a:r>
              <a:rPr lang="en-US" dirty="0" err="1" smtClean="0"/>
              <a:t>fortis</a:t>
            </a:r>
            <a:r>
              <a:rPr lang="en-US" dirty="0" smtClean="0"/>
              <a:t> consonants are included in this chapter. The first point concerns the shortening of a preceding vowel by a syllable-final </a:t>
            </a:r>
            <a:r>
              <a:rPr lang="en-US" dirty="0" err="1" smtClean="0"/>
              <a:t>fortis</a:t>
            </a:r>
            <a:r>
              <a:rPr lang="en-US" dirty="0" smtClean="0"/>
              <a:t> consonant. What happens if something other than a vowel precedes a </a:t>
            </a:r>
            <a:r>
              <a:rPr lang="en-US" dirty="0" err="1" smtClean="0"/>
              <a:t>fortis</a:t>
            </a:r>
            <a:r>
              <a:rPr lang="en-US" dirty="0" smtClean="0"/>
              <a:t> consonant? This arises in syllables ending with l, m, n, </a:t>
            </a:r>
            <a:r>
              <a:rPr lang="en-US" dirty="0"/>
              <a:t>ŋ</a:t>
            </a:r>
            <a:r>
              <a:rPr lang="en-US" dirty="0" smtClean="0"/>
              <a:t>, followed by a </a:t>
            </a:r>
            <a:r>
              <a:rPr lang="en-US" dirty="0" err="1" smtClean="0"/>
              <a:t>fortis</a:t>
            </a:r>
            <a:r>
              <a:rPr lang="en-US" dirty="0" smtClean="0"/>
              <a:t> consonant such as /p, t, k/ as in ‘belt, /belt/, ‘bump’ /</a:t>
            </a:r>
            <a:r>
              <a:rPr lang="en-US" dirty="0" err="1" smtClean="0"/>
              <a:t>b</a:t>
            </a:r>
            <a:r>
              <a:rPr lang="en-US" dirty="0" err="1" smtClean="0">
                <a:latin typeface="Calibri" panose="020F0502020204030204" pitchFamily="34" charset="0"/>
                <a:cs typeface="Calibri" panose="020F0502020204030204" pitchFamily="34" charset="0"/>
              </a:rPr>
              <a:t>Ʌ</a:t>
            </a:r>
            <a:r>
              <a:rPr lang="en-US" dirty="0" err="1" smtClean="0"/>
              <a:t>mp</a:t>
            </a:r>
            <a:r>
              <a:rPr lang="en-US" dirty="0" smtClean="0"/>
              <a:t>/, ‘bent’ /bent/, ‘bank’ /</a:t>
            </a:r>
            <a:r>
              <a:rPr lang="en-US" dirty="0" err="1" smtClean="0"/>
              <a:t>baŋk</a:t>
            </a:r>
            <a:r>
              <a:rPr lang="en-US" dirty="0" smtClean="0"/>
              <a:t>/. The effect on those continuant consonants is the same as on a vowel: they are considerably shortened.</a:t>
            </a:r>
            <a:endParaRPr lang="en-US" dirty="0"/>
          </a:p>
        </p:txBody>
      </p:sp>
    </p:spTree>
    <p:extLst>
      <p:ext uri="{BB962C8B-B14F-4D97-AF65-F5344CB8AC3E}">
        <p14:creationId xmlns:p14="http://schemas.microsoft.com/office/powerpoint/2010/main" val="355298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Nasals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The basic characteristic of a nasal consonant is that the air escapes through the nose. For this to happen, the soft palate must be lowered; in the case of all the other consonants and vowels of English, the soft palate is raised and air cannot pass through the nose. In nasal consonants, however, air does not pass through the mouth; it is prevented by a complete closure in the mouth at some point. If you produce a long sequence (</a:t>
            </a:r>
            <a:r>
              <a:rPr lang="en-US" dirty="0" err="1" smtClean="0"/>
              <a:t>dndndndndn</a:t>
            </a:r>
            <a:r>
              <a:rPr lang="en-US" dirty="0" smtClean="0"/>
              <a:t>) without moving your tongue from the position for alveolar closure, you will feel your soft palate moving up and down. </a:t>
            </a:r>
          </a:p>
          <a:p>
            <a:pPr marL="0" indent="0" algn="just">
              <a:buNone/>
            </a:pPr>
            <a:r>
              <a:rPr lang="en-US" dirty="0" smtClean="0"/>
              <a:t>The three types of closure are: </a:t>
            </a:r>
            <a:r>
              <a:rPr lang="en-US" b="1" dirty="0" smtClean="0"/>
              <a:t>bilabial</a:t>
            </a:r>
            <a:r>
              <a:rPr lang="en-US" dirty="0" smtClean="0"/>
              <a:t> (lips), </a:t>
            </a:r>
            <a:r>
              <a:rPr lang="en-US" b="1" dirty="0" smtClean="0"/>
              <a:t>alveolar</a:t>
            </a:r>
            <a:r>
              <a:rPr lang="en-US" dirty="0" smtClean="0"/>
              <a:t> (tongue blade against alveolar ridge) and </a:t>
            </a:r>
            <a:r>
              <a:rPr lang="en-US" b="1" dirty="0" smtClean="0"/>
              <a:t>velar</a:t>
            </a:r>
            <a:r>
              <a:rPr lang="en-US" dirty="0" smtClean="0"/>
              <a:t> (back of tongue against the palate). This set of places produces three nasal consonants - m, n, ŋ - which correspond to the three places of articulation for the pairs of plosives p b, t d, k g.</a:t>
            </a:r>
            <a:endParaRPr lang="en-US" dirty="0"/>
          </a:p>
        </p:txBody>
      </p:sp>
    </p:spTree>
    <p:extLst>
      <p:ext uri="{BB962C8B-B14F-4D97-AF65-F5344CB8AC3E}">
        <p14:creationId xmlns:p14="http://schemas.microsoft.com/office/powerpoint/2010/main" val="249573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Nasals </a:t>
            </a:r>
            <a:endParaRPr lang="en-US" dirty="0"/>
          </a:p>
        </p:txBody>
      </p:sp>
      <p:sp>
        <p:nvSpPr>
          <p:cNvPr id="3" name="Content Placeholder 2"/>
          <p:cNvSpPr>
            <a:spLocks noGrp="1"/>
          </p:cNvSpPr>
          <p:nvPr>
            <p:ph idx="1"/>
          </p:nvPr>
        </p:nvSpPr>
        <p:spPr/>
        <p:txBody>
          <a:bodyPr/>
          <a:lstStyle/>
          <a:p>
            <a:pPr algn="just"/>
            <a:r>
              <a:rPr lang="en-US" dirty="0" smtClean="0"/>
              <a:t>The consonants m, n are simple and straightforward with distributions quite similar to those of the plosives. There is in fact little to describe. However, /ŋ/ is a different matter. It is a sound that gives considerable problems to foreign learners, and one that is so unusual in its phonological aspect that some people argue that it is not one of the phonemes of English at all. The place of articulation of ŋ) is the same as that of k, g; it is a useful exercise to </a:t>
            </a:r>
            <a:r>
              <a:rPr lang="en-US" dirty="0" err="1" smtClean="0"/>
              <a:t>practise</a:t>
            </a:r>
            <a:r>
              <a:rPr lang="en-US" dirty="0" smtClean="0"/>
              <a:t> making a continuous ŋ sound. If you do this, it is very important not to produce a k or g at the end - pronounce the ŋ like m or n. </a:t>
            </a:r>
            <a:endParaRPr lang="en-US" dirty="0"/>
          </a:p>
        </p:txBody>
      </p:sp>
    </p:spTree>
    <p:extLst>
      <p:ext uri="{BB962C8B-B14F-4D97-AF65-F5344CB8AC3E}">
        <p14:creationId xmlns:p14="http://schemas.microsoft.com/office/powerpoint/2010/main" val="157133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6537"/>
            <a:ext cx="10515600" cy="4880426"/>
          </a:xfrm>
        </p:spPr>
        <p:txBody>
          <a:bodyPr>
            <a:normAutofit lnSpcReduction="10000"/>
          </a:bodyPr>
          <a:lstStyle/>
          <a:p>
            <a:pPr marL="0" indent="0" algn="just">
              <a:buNone/>
            </a:pPr>
            <a:r>
              <a:rPr lang="en-US" dirty="0" smtClean="0"/>
              <a:t>We will now look at some ways in which the distribution of ŋ is unusual. </a:t>
            </a:r>
          </a:p>
          <a:p>
            <a:pPr marL="0" indent="0" algn="just">
              <a:buNone/>
            </a:pPr>
            <a:r>
              <a:rPr lang="en-US" dirty="0" smtClean="0"/>
              <a:t>i) In initial position we find m, n occurring freely, but r) never occurs in this position. With the possible exception of Ȝ, this makes ŋ ) the only English consonant that does not occur initially. </a:t>
            </a:r>
          </a:p>
          <a:p>
            <a:pPr marL="0" indent="0" algn="just">
              <a:buNone/>
            </a:pPr>
            <a:r>
              <a:rPr lang="en-US" dirty="0" smtClean="0"/>
              <a:t>ii) Medially, ŋ occurs quite frequently, but there is in the BBC accent a rather complex and quite interesting rule concerning the question of when ŋ ) may be pronounced without a following plosive. When we find the letters ‘</a:t>
            </a:r>
            <a:r>
              <a:rPr lang="en-US" dirty="0" err="1" smtClean="0"/>
              <a:t>nk</a:t>
            </a:r>
            <a:r>
              <a:rPr lang="en-US" dirty="0" smtClean="0"/>
              <a:t>’ in the middle of a word in its orthographic form, a k will always be pronounced; however, some words with orthographic ‘ng’ in the middle will have a pronunciation containing </a:t>
            </a:r>
            <a:r>
              <a:rPr lang="en-US" dirty="0" err="1" smtClean="0"/>
              <a:t>ŋg</a:t>
            </a:r>
            <a:r>
              <a:rPr lang="en-US" dirty="0" smtClean="0"/>
              <a:t> and others will have ŋ without g. For example, in BBC pronunciation we find the following: </a:t>
            </a:r>
          </a:p>
          <a:p>
            <a:pPr marL="0" indent="0" algn="just">
              <a:buNone/>
            </a:pPr>
            <a:endParaRPr lang="en-US" dirty="0"/>
          </a:p>
        </p:txBody>
      </p:sp>
    </p:spTree>
    <p:extLst>
      <p:ext uri="{BB962C8B-B14F-4D97-AF65-F5344CB8AC3E}">
        <p14:creationId xmlns:p14="http://schemas.microsoft.com/office/powerpoint/2010/main" val="96992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6274"/>
            <a:ext cx="10515600" cy="5310689"/>
          </a:xfrm>
        </p:spPr>
        <p:txBody>
          <a:bodyPr>
            <a:normAutofit fontScale="92500" lnSpcReduction="10000"/>
          </a:bodyPr>
          <a:lstStyle/>
          <a:p>
            <a:pPr marL="0" indent="0" algn="just">
              <a:buNone/>
            </a:pPr>
            <a:r>
              <a:rPr lang="en-US" dirty="0" smtClean="0"/>
              <a:t>                 A                                        B</a:t>
            </a:r>
          </a:p>
          <a:p>
            <a:pPr marL="0" indent="0" algn="just">
              <a:buNone/>
            </a:pPr>
            <a:r>
              <a:rPr lang="en-US" dirty="0" smtClean="0"/>
              <a:t>                ‘finger’ /</a:t>
            </a:r>
            <a:r>
              <a:rPr lang="en-US" dirty="0" err="1" smtClean="0"/>
              <a:t>firŋgə</a:t>
            </a:r>
            <a:r>
              <a:rPr lang="en-US" dirty="0" smtClean="0"/>
              <a:t>/                ‘singer’ /</a:t>
            </a:r>
            <a:r>
              <a:rPr lang="en-US" dirty="0" err="1" smtClean="0"/>
              <a:t>siŋə</a:t>
            </a:r>
            <a:r>
              <a:rPr lang="en-US" dirty="0" smtClean="0"/>
              <a:t>/ </a:t>
            </a:r>
          </a:p>
          <a:p>
            <a:pPr marL="0" indent="0" algn="just">
              <a:buNone/>
            </a:pPr>
            <a:r>
              <a:rPr lang="en-US" dirty="0" smtClean="0"/>
              <a:t>                ‘anger’ /</a:t>
            </a:r>
            <a:r>
              <a:rPr lang="en-US" dirty="0" err="1" smtClean="0"/>
              <a:t>aŋgə</a:t>
            </a:r>
            <a:r>
              <a:rPr lang="en-US" dirty="0" smtClean="0"/>
              <a:t>/                  ‘hanger’ /</a:t>
            </a:r>
            <a:r>
              <a:rPr lang="en-US" dirty="0" err="1" smtClean="0"/>
              <a:t>haŋə</a:t>
            </a:r>
            <a:r>
              <a:rPr lang="en-US" dirty="0" smtClean="0"/>
              <a:t>/ </a:t>
            </a:r>
          </a:p>
          <a:p>
            <a:pPr marL="0" indent="0" algn="just">
              <a:buNone/>
            </a:pPr>
            <a:endParaRPr lang="en-US" dirty="0" smtClean="0"/>
          </a:p>
          <a:p>
            <a:pPr marL="0" indent="0" algn="just">
              <a:buNone/>
            </a:pPr>
            <a:r>
              <a:rPr lang="en-US" sz="3000" dirty="0" smtClean="0"/>
              <a:t>In the words of column A the ŋ is followed by g, while the words of column B have no g. What is the difference between A and B?</a:t>
            </a:r>
          </a:p>
          <a:p>
            <a:pPr marL="0" indent="0" algn="just">
              <a:buNone/>
            </a:pPr>
            <a:r>
              <a:rPr lang="en-US" sz="3000" dirty="0" smtClean="0"/>
              <a:t>The important difference is in the way the words are constructed - their morphology.</a:t>
            </a:r>
          </a:p>
          <a:p>
            <a:pPr marL="0" indent="0" algn="just">
              <a:buNone/>
            </a:pPr>
            <a:r>
              <a:rPr lang="en-US" sz="3000" dirty="0" smtClean="0"/>
              <a:t> The words of column B can be divided into two grammatical pieces: ‘sing’ + ‘-</a:t>
            </a:r>
            <a:r>
              <a:rPr lang="en-US" sz="3000" dirty="0" err="1" smtClean="0"/>
              <a:t>er</a:t>
            </a:r>
            <a:r>
              <a:rPr lang="en-US" sz="3000" dirty="0" smtClean="0"/>
              <a:t>’, ‘hang’ + ‘-</a:t>
            </a:r>
            <a:r>
              <a:rPr lang="en-US" sz="3000" dirty="0" err="1" smtClean="0"/>
              <a:t>er</a:t>
            </a:r>
            <a:r>
              <a:rPr lang="en-US" sz="3000" dirty="0" smtClean="0"/>
              <a:t>’. These pieces are called morphemes, and we say that column B words are morphologically different from column A words, since these cannot be divided into two morphemes. ‘Finger’ and ‘anger’ consist of just one morpheme each.</a:t>
            </a:r>
            <a:endParaRPr lang="en-US" sz="3000" dirty="0"/>
          </a:p>
        </p:txBody>
      </p:sp>
    </p:spTree>
    <p:extLst>
      <p:ext uri="{BB962C8B-B14F-4D97-AF65-F5344CB8AC3E}">
        <p14:creationId xmlns:p14="http://schemas.microsoft.com/office/powerpoint/2010/main" val="790219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Unfortunately, rules often have exceptions. The main exception to the above </a:t>
            </a:r>
            <a:r>
              <a:rPr lang="en-US" dirty="0" smtClean="0"/>
              <a:t>morpheme-based </a:t>
            </a:r>
            <a:r>
              <a:rPr lang="en-US" dirty="0"/>
              <a:t>rule concerns the comparative and superlative suffixes ‘-</a:t>
            </a:r>
            <a:r>
              <a:rPr lang="en-US" dirty="0" err="1"/>
              <a:t>er</a:t>
            </a:r>
            <a:r>
              <a:rPr lang="en-US" dirty="0"/>
              <a:t>’ and ‘-</a:t>
            </a:r>
            <a:r>
              <a:rPr lang="en-US" dirty="0" err="1"/>
              <a:t>est</a:t>
            </a:r>
            <a:r>
              <a:rPr lang="en-US" dirty="0"/>
              <a:t>’. </a:t>
            </a:r>
          </a:p>
          <a:p>
            <a:pPr marL="0" indent="0" algn="just">
              <a:buNone/>
            </a:pPr>
            <a:r>
              <a:rPr lang="en-US" dirty="0"/>
              <a:t>According to the rule given above, the adjective ‘long’ will be pronounced </a:t>
            </a:r>
            <a:r>
              <a:rPr lang="en-US" dirty="0" err="1" smtClean="0"/>
              <a:t>lorŋ</a:t>
            </a:r>
            <a:r>
              <a:rPr lang="en-US" dirty="0" smtClean="0"/>
              <a:t>, </a:t>
            </a:r>
            <a:r>
              <a:rPr lang="en-US" dirty="0"/>
              <a:t>which is </a:t>
            </a:r>
            <a:r>
              <a:rPr lang="en-US" dirty="0" smtClean="0"/>
              <a:t>correct</a:t>
            </a:r>
            <a:r>
              <a:rPr lang="en-US" dirty="0"/>
              <a:t>. It would also predict correctly that if we add another morpheme to ‘long’, such as </a:t>
            </a:r>
            <a:r>
              <a:rPr lang="en-US" dirty="0" smtClean="0"/>
              <a:t>the </a:t>
            </a:r>
            <a:r>
              <a:rPr lang="en-US" dirty="0"/>
              <a:t>suffix ‘-</a:t>
            </a:r>
            <a:r>
              <a:rPr lang="en-US" dirty="0" err="1"/>
              <a:t>ish</a:t>
            </a:r>
            <a:r>
              <a:rPr lang="en-US" dirty="0"/>
              <a:t>’, the pronunciation of </a:t>
            </a:r>
            <a:r>
              <a:rPr lang="en-US" dirty="0" smtClean="0"/>
              <a:t>ŋ </a:t>
            </a:r>
            <a:r>
              <a:rPr lang="en-US" dirty="0"/>
              <a:t>would again be without a following g. However, it </a:t>
            </a:r>
            <a:r>
              <a:rPr lang="en-US" dirty="0" smtClean="0"/>
              <a:t>would </a:t>
            </a:r>
            <a:r>
              <a:rPr lang="en-US" dirty="0"/>
              <a:t>additionally predict that the comparative and superlative forms ‘longer’ and ‘longest’ </a:t>
            </a:r>
          </a:p>
          <a:p>
            <a:pPr marL="0" indent="0" algn="just">
              <a:buNone/>
            </a:pPr>
            <a:r>
              <a:rPr lang="en-US" dirty="0"/>
              <a:t>would be pronounced with no g following the </a:t>
            </a:r>
            <a:r>
              <a:rPr lang="en-US" dirty="0" smtClean="0"/>
              <a:t>ŋ, </a:t>
            </a:r>
            <a:r>
              <a:rPr lang="en-US" dirty="0"/>
              <a:t>while in fact the correct pronunciation </a:t>
            </a:r>
            <a:r>
              <a:rPr lang="en-US" dirty="0" smtClean="0"/>
              <a:t>of </a:t>
            </a:r>
            <a:r>
              <a:rPr lang="en-US" dirty="0"/>
              <a:t>the words </a:t>
            </a:r>
            <a:r>
              <a:rPr lang="en-US" dirty="0" smtClean="0"/>
              <a:t>is:</a:t>
            </a:r>
            <a:endParaRPr lang="en-US" dirty="0"/>
          </a:p>
          <a:p>
            <a:pPr algn="just"/>
            <a:r>
              <a:rPr lang="en-US" dirty="0"/>
              <a:t>‘longer’ </a:t>
            </a:r>
            <a:r>
              <a:rPr lang="en-US" dirty="0" err="1" smtClean="0"/>
              <a:t>loŋgə</a:t>
            </a:r>
            <a:r>
              <a:rPr lang="en-US" dirty="0" smtClean="0"/>
              <a:t> </a:t>
            </a:r>
            <a:r>
              <a:rPr lang="en-US" dirty="0"/>
              <a:t>‘longest’ </a:t>
            </a:r>
            <a:r>
              <a:rPr lang="en-US" dirty="0" err="1" smtClean="0"/>
              <a:t>loŋgəst</a:t>
            </a:r>
            <a:endParaRPr lang="en-US" dirty="0"/>
          </a:p>
        </p:txBody>
      </p:sp>
    </p:spTree>
    <p:extLst>
      <p:ext uri="{BB962C8B-B14F-4D97-AF65-F5344CB8AC3E}">
        <p14:creationId xmlns:p14="http://schemas.microsoft.com/office/powerpoint/2010/main" val="138965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t>As </a:t>
            </a:r>
            <a:r>
              <a:rPr lang="en-US" dirty="0"/>
              <a:t>a result of this, the rule must be modified: it must state that comparative and </a:t>
            </a:r>
            <a:r>
              <a:rPr lang="en-US" dirty="0" smtClean="0"/>
              <a:t>superlative </a:t>
            </a:r>
            <a:r>
              <a:rPr lang="en-US" dirty="0"/>
              <a:t>forms of adjectives are to be treated as single-morpheme words for the purposes of </a:t>
            </a:r>
            <a:r>
              <a:rPr lang="en-US" dirty="0" smtClean="0"/>
              <a:t>this </a:t>
            </a:r>
            <a:r>
              <a:rPr lang="en-US" dirty="0"/>
              <a:t>rule. It is important to remember that English speakers in general (apart from those trained in phonetics) are quite ignorant of this rule, and yet if a foreigner uses the wrong pronunciation (i.e. pronounces </a:t>
            </a:r>
            <a:r>
              <a:rPr lang="en-US" dirty="0" err="1" smtClean="0"/>
              <a:t>ŋg</a:t>
            </a:r>
            <a:r>
              <a:rPr lang="en-US" dirty="0" smtClean="0"/>
              <a:t> </a:t>
            </a:r>
            <a:r>
              <a:rPr lang="en-US" dirty="0"/>
              <a:t>where </a:t>
            </a:r>
            <a:r>
              <a:rPr lang="en-US" dirty="0" smtClean="0"/>
              <a:t>ŋ should </a:t>
            </a:r>
            <a:r>
              <a:rPr lang="en-US" dirty="0"/>
              <a:t>occur, </a:t>
            </a:r>
            <a:r>
              <a:rPr lang="en-US" dirty="0" smtClean="0"/>
              <a:t>or ŋ </a:t>
            </a:r>
            <a:r>
              <a:rPr lang="en-US" dirty="0"/>
              <a:t>where </a:t>
            </a:r>
            <a:r>
              <a:rPr lang="en-US" dirty="0" err="1" smtClean="0"/>
              <a:t>ŋg</a:t>
            </a:r>
            <a:r>
              <a:rPr lang="en-US" dirty="0" smtClean="0"/>
              <a:t> should </a:t>
            </a:r>
            <a:r>
              <a:rPr lang="en-US" dirty="0"/>
              <a:t>be used), they notice that a mispronunciation has occurred.</a:t>
            </a:r>
          </a:p>
        </p:txBody>
      </p:sp>
    </p:spTree>
    <p:extLst>
      <p:ext uri="{BB962C8B-B14F-4D97-AF65-F5344CB8AC3E}">
        <p14:creationId xmlns:p14="http://schemas.microsoft.com/office/powerpoint/2010/main" val="419166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of fricatives and affricates</a:t>
            </a:r>
            <a:endParaRPr lang="en-US" dirty="0"/>
          </a:p>
        </p:txBody>
      </p:sp>
      <p:sp>
        <p:nvSpPr>
          <p:cNvPr id="3" name="Content Placeholder 2"/>
          <p:cNvSpPr>
            <a:spLocks noGrp="1"/>
          </p:cNvSpPr>
          <p:nvPr>
            <p:ph idx="1"/>
          </p:nvPr>
        </p:nvSpPr>
        <p:spPr/>
        <p:txBody>
          <a:bodyPr>
            <a:noAutofit/>
          </a:bodyPr>
          <a:lstStyle/>
          <a:p>
            <a:pPr marL="0" indent="0" algn="just">
              <a:buNone/>
            </a:pPr>
            <a:r>
              <a:rPr lang="en-US" sz="2400" b="1" dirty="0" smtClean="0"/>
              <a:t>Fricatives</a:t>
            </a:r>
            <a:r>
              <a:rPr lang="en-US" sz="2400" dirty="0" smtClean="0"/>
              <a:t> are consonants with the characteristic that air escapes through a narrow passage and makes a hissing sound. Most languages have fricatives, the most commonly found being something like /s/. Fricatives are </a:t>
            </a:r>
            <a:r>
              <a:rPr lang="en-US" sz="2400" b="1" dirty="0" smtClean="0"/>
              <a:t>continuant</a:t>
            </a:r>
            <a:r>
              <a:rPr lang="en-US" sz="2400" dirty="0" smtClean="0"/>
              <a:t> </a:t>
            </a:r>
            <a:r>
              <a:rPr lang="en-US" sz="2400" b="1" dirty="0" smtClean="0"/>
              <a:t>consonants</a:t>
            </a:r>
            <a:r>
              <a:rPr lang="en-US" sz="2400" dirty="0" smtClean="0"/>
              <a:t>, which means that you can continue making them without interruption as long as you have enough air in your lungs. Plosives are not continuants. </a:t>
            </a:r>
          </a:p>
          <a:p>
            <a:pPr marL="0" indent="0" algn="just">
              <a:buNone/>
            </a:pPr>
            <a:endParaRPr lang="en-US" sz="2400" dirty="0" smtClean="0"/>
          </a:p>
          <a:p>
            <a:pPr marL="0" indent="0" algn="just">
              <a:buNone/>
            </a:pPr>
            <a:r>
              <a:rPr lang="en-US" sz="2400" dirty="0" smtClean="0"/>
              <a:t>The importance of the narrow passage for the air in the following ways:</a:t>
            </a:r>
          </a:p>
          <a:p>
            <a:pPr marL="0" indent="0" algn="just">
              <a:buNone/>
            </a:pPr>
            <a:r>
              <a:rPr lang="en-US" sz="2400" dirty="0" smtClean="0"/>
              <a:t>i) Make a long, hissing /s/ sound and gradually lower your tongue so that it is no longer close to the roof of the mouth. The hissing sound will stop as the air passage gets larger.</a:t>
            </a:r>
          </a:p>
          <a:p>
            <a:pPr marL="0" indent="0" algn="just">
              <a:buNone/>
            </a:pPr>
            <a:r>
              <a:rPr lang="en-US" sz="2400" dirty="0" smtClean="0"/>
              <a:t>ii) Make a long /f/ sound and, while you are producing this sound, use your fingers to pull the lower lip away from the upper teeth. Notice how the hissing sound of the air escaping between teeth and lip suddenly stops.</a:t>
            </a:r>
            <a:endParaRPr lang="en-US" sz="2400" dirty="0"/>
          </a:p>
        </p:txBody>
      </p:sp>
    </p:spTree>
    <p:extLst>
      <p:ext uri="{BB962C8B-B14F-4D97-AF65-F5344CB8AC3E}">
        <p14:creationId xmlns:p14="http://schemas.microsoft.com/office/powerpoint/2010/main" val="41782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Affricates</a:t>
            </a:r>
            <a:endParaRPr lang="en-US"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lgn="just">
              <a:buNone/>
            </a:pPr>
            <a:r>
              <a:rPr lang="en-US" b="1" dirty="0" smtClean="0"/>
              <a:t>Affricates</a:t>
            </a:r>
            <a:r>
              <a:rPr lang="en-US" dirty="0" smtClean="0"/>
              <a:t> are rather complex consonants. They begin as plosives and end as fricatives. A familiar example is the affricate heard at the beginning and end of the word ‘church’. It begins with an articulation practically the same as that for /t/, but instead of a rapid release with </a:t>
            </a:r>
            <a:r>
              <a:rPr lang="en-US" dirty="0" err="1" smtClean="0"/>
              <a:t>plosion</a:t>
            </a:r>
            <a:r>
              <a:rPr lang="en-US" dirty="0" smtClean="0"/>
              <a:t> and aspiration as we would find in the word ‘tip’, the tongue moves to the position for the fricative /ʃ/ that we find at the beginning of the word ‘ship’. So the plosive is followed immediately by fricative noise. Since phonetically this affricate is composed of /t/ and /ʃ/ we represent it as </a:t>
            </a:r>
            <a:r>
              <a:rPr lang="en-US" dirty="0" err="1" smtClean="0"/>
              <a:t>tʃ</a:t>
            </a:r>
            <a:r>
              <a:rPr lang="en-US" dirty="0" smtClean="0"/>
              <a:t>, so that the word ‘church’ is transcribed as /tʃ3:tʃ/. </a:t>
            </a:r>
          </a:p>
          <a:p>
            <a:pPr marL="0" indent="0" algn="just">
              <a:buNone/>
            </a:pPr>
            <a:r>
              <a:rPr lang="en-US" dirty="0" smtClean="0"/>
              <a:t>However, the definition of an affricate must be more restricted than what has been given so far. We would not class all sequences of plosive plus fricative as affricates; for example, we find in the middle of the word ‘breakfast’ the plosive k followed by the fricative f. </a:t>
            </a:r>
            <a:endParaRPr lang="en-US" dirty="0"/>
          </a:p>
        </p:txBody>
      </p:sp>
    </p:spTree>
    <p:extLst>
      <p:ext uri="{BB962C8B-B14F-4D97-AF65-F5344CB8AC3E}">
        <p14:creationId xmlns:p14="http://schemas.microsoft.com/office/powerpoint/2010/main" val="109708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0627"/>
            <a:ext cx="10515600" cy="5426336"/>
          </a:xfrm>
        </p:spPr>
        <p:txBody>
          <a:bodyPr>
            <a:normAutofit fontScale="92500" lnSpcReduction="10000"/>
          </a:bodyPr>
          <a:lstStyle/>
          <a:p>
            <a:pPr marL="0" indent="0" algn="just">
              <a:buNone/>
            </a:pPr>
            <a:r>
              <a:rPr lang="en-US" dirty="0" smtClean="0"/>
              <a:t>English speakers would generally not accept that </a:t>
            </a:r>
            <a:r>
              <a:rPr lang="en-US" dirty="0" err="1" smtClean="0"/>
              <a:t>kf</a:t>
            </a:r>
            <a:r>
              <a:rPr lang="en-US" dirty="0" smtClean="0"/>
              <a:t> forms a consonantal unit in the way that </a:t>
            </a:r>
            <a:r>
              <a:rPr lang="en-US" dirty="0" err="1" smtClean="0"/>
              <a:t>tʃ</a:t>
            </a:r>
            <a:r>
              <a:rPr lang="en-US" dirty="0" smtClean="0"/>
              <a:t> seems to. It is usually said that the plosive and the following fricative must be made with the same articulators - the plosive and fricative must be </a:t>
            </a:r>
            <a:r>
              <a:rPr lang="en-US" b="1" dirty="0" smtClean="0"/>
              <a:t>homorganic</a:t>
            </a:r>
            <a:r>
              <a:rPr lang="en-US" dirty="0" smtClean="0"/>
              <a:t>. The sounds k, f are not homorganic, but t, d and ʃ, Ȝ, being made with the tongue blade against the alveolar ridge, are homorganic. This still leaves the possibility of quite a large number of affricates since, for example, t, d are homorganic not only with ʃ, Ȝ but also with s, z, so </a:t>
            </a:r>
            <a:r>
              <a:rPr lang="en-US" dirty="0" err="1" smtClean="0"/>
              <a:t>ts</a:t>
            </a:r>
            <a:r>
              <a:rPr lang="en-US" dirty="0" smtClean="0"/>
              <a:t>, </a:t>
            </a:r>
            <a:r>
              <a:rPr lang="en-US" dirty="0" err="1" smtClean="0"/>
              <a:t>dz</a:t>
            </a:r>
            <a:r>
              <a:rPr lang="en-US" dirty="0" smtClean="0"/>
              <a:t> would also count as affricates. We could also consider </a:t>
            </a:r>
            <a:r>
              <a:rPr lang="en-US" dirty="0" err="1" smtClean="0"/>
              <a:t>tr</a:t>
            </a:r>
            <a:r>
              <a:rPr lang="en-US" dirty="0" smtClean="0"/>
              <a:t>, </a:t>
            </a:r>
            <a:r>
              <a:rPr lang="en-US" dirty="0" err="1" smtClean="0"/>
              <a:t>dr</a:t>
            </a:r>
            <a:r>
              <a:rPr lang="en-US" dirty="0" smtClean="0"/>
              <a:t> as affricates for the same reason. However, we normally only count </a:t>
            </a:r>
            <a:r>
              <a:rPr lang="en-US" dirty="0" err="1" smtClean="0"/>
              <a:t>tʃ</a:t>
            </a:r>
            <a:r>
              <a:rPr lang="en-US" dirty="0" smtClean="0"/>
              <a:t>, </a:t>
            </a:r>
            <a:r>
              <a:rPr lang="en-US" dirty="0" err="1" smtClean="0"/>
              <a:t>dȜ</a:t>
            </a:r>
            <a:r>
              <a:rPr lang="en-US" dirty="0" smtClean="0"/>
              <a:t>, as affricate phonemes of English. </a:t>
            </a:r>
          </a:p>
          <a:p>
            <a:pPr marL="0" indent="0" algn="just">
              <a:buNone/>
            </a:pPr>
            <a:r>
              <a:rPr lang="en-US" dirty="0" smtClean="0"/>
              <a:t>Although </a:t>
            </a:r>
            <a:r>
              <a:rPr lang="en-US" dirty="0" err="1" smtClean="0"/>
              <a:t>tʃ</a:t>
            </a:r>
            <a:r>
              <a:rPr lang="en-US" dirty="0" smtClean="0"/>
              <a:t>, </a:t>
            </a:r>
            <a:r>
              <a:rPr lang="en-US" dirty="0" err="1" smtClean="0"/>
              <a:t>dȜ</a:t>
            </a:r>
            <a:r>
              <a:rPr lang="en-US" dirty="0" smtClean="0"/>
              <a:t>  can be said to be composed of a plosive and a fricative, it is usual to regard them as being single, independent phonemes of English. In this way, t is one phoneme, /ʃ/ is another and /</a:t>
            </a:r>
            <a:r>
              <a:rPr lang="en-US" dirty="0" err="1" smtClean="0"/>
              <a:t>tʃ</a:t>
            </a:r>
            <a:r>
              <a:rPr lang="en-US" dirty="0" smtClean="0"/>
              <a:t>/ yet another. We would say that the pronunciation of the word ‘church’ tʃ3:tʃ  is composed of three phonemes, </a:t>
            </a:r>
            <a:r>
              <a:rPr lang="en-US" dirty="0" err="1" smtClean="0"/>
              <a:t>tʃ</a:t>
            </a:r>
            <a:r>
              <a:rPr lang="en-US" dirty="0" smtClean="0"/>
              <a:t>, 3: and </a:t>
            </a:r>
            <a:r>
              <a:rPr lang="en-US" dirty="0" err="1" smtClean="0"/>
              <a:t>tʃ</a:t>
            </a:r>
            <a:r>
              <a:rPr lang="en-US" dirty="0" smtClean="0"/>
              <a:t>. We will look at this question of “two sounds = one phoneme” </a:t>
            </a:r>
          </a:p>
          <a:p>
            <a:pPr marL="0" indent="0" algn="just">
              <a:buNone/>
            </a:pPr>
            <a:endParaRPr lang="en-US" dirty="0"/>
          </a:p>
        </p:txBody>
      </p:sp>
    </p:spTree>
    <p:extLst>
      <p:ext uri="{BB962C8B-B14F-4D97-AF65-F5344CB8AC3E}">
        <p14:creationId xmlns:p14="http://schemas.microsoft.com/office/powerpoint/2010/main" val="17379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7358"/>
            <a:ext cx="10515600" cy="5659605"/>
          </a:xfrm>
        </p:spPr>
        <p:txBody>
          <a:bodyPr>
            <a:normAutofit lnSpcReduction="10000"/>
          </a:bodyPr>
          <a:lstStyle/>
          <a:p>
            <a:pPr marL="0" indent="0">
              <a:buNone/>
            </a:pPr>
            <a:r>
              <a:rPr lang="en-US" sz="3000" dirty="0" smtClean="0"/>
              <a:t>The fricatives of English </a:t>
            </a:r>
          </a:p>
          <a:p>
            <a:pPr marL="0" indent="0">
              <a:buNone/>
            </a:pPr>
            <a:endParaRPr lang="en-US" sz="1400" dirty="0" smtClean="0"/>
          </a:p>
          <a:p>
            <a:pPr marL="0" indent="0">
              <a:buNone/>
            </a:pPr>
            <a:r>
              <a:rPr lang="en-US" sz="2400" dirty="0" smtClean="0"/>
              <a:t>English has quite a complex system of fricative phonemes. They can be seen in the table below:</a:t>
            </a:r>
          </a:p>
          <a:p>
            <a:pPr marL="0" indent="0">
              <a:buNone/>
            </a:pPr>
            <a:endParaRPr lang="en-US" sz="2400" dirty="0"/>
          </a:p>
          <a:p>
            <a:pPr marL="0" indent="0">
              <a:buNone/>
            </a:pPr>
            <a:endParaRPr lang="en-US" sz="2400" dirty="0" smtClean="0"/>
          </a:p>
          <a:p>
            <a:endParaRPr lang="en-US" dirty="0" smtClean="0"/>
          </a:p>
          <a:p>
            <a:endParaRPr lang="en-US" dirty="0"/>
          </a:p>
          <a:p>
            <a:endParaRPr lang="en-US" dirty="0" smtClean="0"/>
          </a:p>
          <a:p>
            <a:endParaRPr lang="en-US" dirty="0"/>
          </a:p>
          <a:p>
            <a:endParaRPr lang="en-US" dirty="0" smtClean="0"/>
          </a:p>
          <a:p>
            <a:r>
              <a:rPr lang="en-US" sz="2400" dirty="0" smtClean="0"/>
              <a:t>With the exception of glottal, each place of articulation has a pair of phonemes, one </a:t>
            </a:r>
            <a:r>
              <a:rPr lang="en-US" sz="2400" dirty="0" err="1" smtClean="0"/>
              <a:t>fortis</a:t>
            </a:r>
            <a:r>
              <a:rPr lang="en-US" sz="2400" dirty="0" smtClean="0"/>
              <a:t> and one lenis.</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286208504"/>
              </p:ext>
            </p:extLst>
          </p:nvPr>
        </p:nvGraphicFramePr>
        <p:xfrm>
          <a:off x="1118937" y="2045361"/>
          <a:ext cx="9661358" cy="3121543"/>
        </p:xfrm>
        <a:graphic>
          <a:graphicData uri="http://schemas.openxmlformats.org/drawingml/2006/table">
            <a:tbl>
              <a:tblPr firstRow="1" bandRow="1">
                <a:tableStyleId>{5C22544A-7EE6-4342-B048-85BDC9FD1C3A}</a:tableStyleId>
              </a:tblPr>
              <a:tblGrid>
                <a:gridCol w="2184523"/>
                <a:gridCol w="1562605"/>
                <a:gridCol w="1143014"/>
                <a:gridCol w="1233935"/>
                <a:gridCol w="1740499"/>
                <a:gridCol w="1796782"/>
              </a:tblGrid>
              <a:tr h="2165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PLACE OF ARTICULATION</a:t>
                      </a:r>
                    </a:p>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637715">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Labiodental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Dental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Alveolar</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Post-alveolar</a:t>
                      </a:r>
                    </a:p>
                    <a:p>
                      <a:endParaRPr lang="en-US" dirty="0"/>
                    </a:p>
                  </a:txBody>
                  <a:tcPr/>
                </a:tc>
                <a:tc>
                  <a:txBody>
                    <a:bodyPr/>
                    <a:lstStyle/>
                    <a:p>
                      <a:r>
                        <a:rPr lang="en-US" dirty="0" smtClean="0"/>
                        <a:t>Glottal</a:t>
                      </a:r>
                      <a:endParaRPr lang="en-US" dirty="0"/>
                    </a:p>
                  </a:txBody>
                  <a:tcPr/>
                </a:tc>
              </a:tr>
              <a:tr h="595000">
                <a:tc>
                  <a:txBody>
                    <a:bodyPr/>
                    <a:lstStyle/>
                    <a:p>
                      <a:r>
                        <a:rPr lang="en-US" dirty="0" smtClean="0"/>
                        <a:t>Fortis (“voiceless”) </a:t>
                      </a:r>
                      <a:endParaRPr lang="en-US" dirty="0"/>
                    </a:p>
                  </a:txBody>
                  <a:tcPr/>
                </a:tc>
                <a:tc>
                  <a:txBody>
                    <a:bodyPr/>
                    <a:lstStyle/>
                    <a:p>
                      <a:r>
                        <a:rPr lang="en-US" dirty="0" smtClean="0"/>
                        <a:t>f</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z-Cyrl-AZ" dirty="0" smtClean="0"/>
                        <a:t>ѳ</a:t>
                      </a:r>
                      <a:endParaRPr lang="en-US" dirty="0" smtClean="0"/>
                    </a:p>
                    <a:p>
                      <a:endParaRPr lang="en-US" dirty="0"/>
                    </a:p>
                  </a:txBody>
                  <a:tcPr/>
                </a:tc>
                <a:tc>
                  <a:txBody>
                    <a:bodyPr/>
                    <a:lstStyle/>
                    <a:p>
                      <a:r>
                        <a:rPr lang="en-US" dirty="0" smtClean="0"/>
                        <a:t>s</a:t>
                      </a:r>
                      <a:endParaRPr lang="en-US" dirty="0"/>
                    </a:p>
                  </a:txBody>
                  <a:tcPr/>
                </a:tc>
                <a:tc>
                  <a:txBody>
                    <a:bodyPr/>
                    <a:lstStyle/>
                    <a:p>
                      <a:r>
                        <a:rPr lang="en-US" dirty="0" smtClean="0"/>
                        <a:t>ʃ</a:t>
                      </a:r>
                      <a:endParaRPr lang="en-US" dirty="0"/>
                    </a:p>
                  </a:txBody>
                  <a:tcPr/>
                </a:tc>
                <a:tc>
                  <a:txBody>
                    <a:bodyPr/>
                    <a:lstStyle/>
                    <a:p>
                      <a:endParaRPr lang="en-US" dirty="0"/>
                    </a:p>
                  </a:txBody>
                  <a:tcPr/>
                </a:tc>
              </a:tr>
              <a:tr h="34000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h</a:t>
                      </a:r>
                      <a:endParaRPr lang="en-US" dirty="0"/>
                    </a:p>
                  </a:txBody>
                  <a:tcPr/>
                </a:tc>
              </a:tr>
              <a:tr h="469783">
                <a:tc>
                  <a:txBody>
                    <a:bodyPr/>
                    <a:lstStyle/>
                    <a:p>
                      <a:r>
                        <a:rPr lang="en-US" dirty="0" smtClean="0"/>
                        <a:t>Lenis ("voiced”) </a:t>
                      </a:r>
                      <a:endParaRPr lang="en-US" dirty="0"/>
                    </a:p>
                  </a:txBody>
                  <a:tcPr/>
                </a:tc>
                <a:tc>
                  <a:txBody>
                    <a:bodyPr/>
                    <a:lstStyle/>
                    <a:p>
                      <a:r>
                        <a:rPr lang="en-US" dirty="0" smtClean="0"/>
                        <a:t>v</a:t>
                      </a:r>
                      <a:endParaRPr lang="en-US" dirty="0"/>
                    </a:p>
                  </a:txBody>
                  <a:tcPr/>
                </a:tc>
                <a:tc>
                  <a:txBody>
                    <a:bodyPr/>
                    <a:lstStyle/>
                    <a:p>
                      <a:r>
                        <a:rPr lang="en-US" dirty="0" smtClean="0"/>
                        <a:t>ð</a:t>
                      </a:r>
                      <a:endParaRPr lang="en-US" dirty="0"/>
                    </a:p>
                  </a:txBody>
                  <a:tcPr/>
                </a:tc>
                <a:tc>
                  <a:txBody>
                    <a:bodyPr/>
                    <a:lstStyle/>
                    <a:p>
                      <a:r>
                        <a:rPr lang="en-US" dirty="0" smtClean="0"/>
                        <a:t>z</a:t>
                      </a:r>
                      <a:endParaRPr lang="en-US" dirty="0"/>
                    </a:p>
                  </a:txBody>
                  <a:tcPr/>
                </a:tc>
                <a:tc>
                  <a:txBody>
                    <a:bodyPr/>
                    <a:lstStyle/>
                    <a:p>
                      <a:r>
                        <a:rPr lang="en-US" dirty="0" smtClean="0"/>
                        <a:t>Ȝ</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2100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6663"/>
            <a:ext cx="10515600" cy="4730300"/>
          </a:xfrm>
        </p:spPr>
        <p:txBody>
          <a:bodyPr>
            <a:normAutofit fontScale="92500"/>
          </a:bodyPr>
          <a:lstStyle/>
          <a:p>
            <a:pPr marL="0" indent="0" algn="just">
              <a:buNone/>
            </a:pPr>
            <a:r>
              <a:rPr lang="en-US" dirty="0" smtClean="0"/>
              <a:t>We will now look at the fricatives separately, according to their place of articulation, f, v (example words: ‘fan’, ‘van’; ‘safer’, ‘saver’; ‘half’, ‘halve’) These are labiodental: the lower lip is in contact with the upper teeth.</a:t>
            </a:r>
          </a:p>
          <a:p>
            <a:pPr marL="0" indent="0" algn="just">
              <a:buNone/>
            </a:pPr>
            <a:r>
              <a:rPr lang="en-US" dirty="0" smtClean="0"/>
              <a:t>The fricative noise is never very strong and is scarcely audible in the case of v.</a:t>
            </a:r>
          </a:p>
          <a:p>
            <a:pPr marL="0" indent="0" algn="just">
              <a:buNone/>
            </a:pPr>
            <a:r>
              <a:rPr lang="az-Cyrl-AZ" dirty="0" smtClean="0"/>
              <a:t>Ѳ</a:t>
            </a:r>
            <a:r>
              <a:rPr lang="en-US" dirty="0" smtClean="0"/>
              <a:t>, ð (example words: ‘thumb’, ‘thus’; ‘ether’, ‘father’; ‘breath’, ‘breathe’) The dental fricatives are sometimes described as if the tongue were placed between the front teeth, and it is common for teachers to make their students do this when they are trying to teach them to make this sound. In fact, however, the tongue is normally placed behind the teeth, with the tip touching the inner side of the lower teeth. The air escapes through the gaps between the tongue and the teeth. As with f, v, the fricative noise is weak. </a:t>
            </a:r>
          </a:p>
        </p:txBody>
      </p:sp>
    </p:spTree>
    <p:extLst>
      <p:ext uri="{BB962C8B-B14F-4D97-AF65-F5344CB8AC3E}">
        <p14:creationId xmlns:p14="http://schemas.microsoft.com/office/powerpoint/2010/main" val="341900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 z (example words: ‘sip’, ‘zip’; ‘facing’, ‘phasing’; ‘rice, ‘rise’) </a:t>
            </a:r>
          </a:p>
          <a:p>
            <a:pPr marL="0" indent="0" algn="just">
              <a:buNone/>
            </a:pPr>
            <a:r>
              <a:rPr lang="en-US" dirty="0" smtClean="0"/>
              <a:t>These are alveolar fricatives, with the same place of articulation as t, d. The air escapes through a narrow passage along the </a:t>
            </a:r>
            <a:r>
              <a:rPr lang="en-US" dirty="0" err="1" smtClean="0"/>
              <a:t>centre</a:t>
            </a:r>
            <a:r>
              <a:rPr lang="en-US" dirty="0" smtClean="0"/>
              <a:t> of the tongue, and the sound produced is comparatively intense. </a:t>
            </a:r>
            <a:endParaRPr lang="en-US" dirty="0"/>
          </a:p>
          <a:p>
            <a:pPr marL="0" indent="0" algn="just">
              <a:buNone/>
            </a:pPr>
            <a:r>
              <a:rPr lang="en-US" dirty="0" smtClean="0"/>
              <a:t>ʃ, Ȝ (example words: ‘ship’ (initial Ȝ is very rare in English); ‘Russia’, ‘measure’; ‘Irish’, ‘garage’) </a:t>
            </a:r>
          </a:p>
          <a:p>
            <a:pPr marL="0" indent="0" algn="just">
              <a:buNone/>
            </a:pPr>
            <a:r>
              <a:rPr lang="en-US" dirty="0" smtClean="0"/>
              <a:t>These fricatives are called post-alveolar, which can be taken to mean that the tongue is in contact with an area slightly further back than that for s, z . If you make s, then ʃ, you should be able to feel your tongue move backwards.</a:t>
            </a:r>
            <a:endParaRPr lang="en-US" dirty="0"/>
          </a:p>
        </p:txBody>
      </p:sp>
    </p:spTree>
    <p:extLst>
      <p:ext uri="{BB962C8B-B14F-4D97-AF65-F5344CB8AC3E}">
        <p14:creationId xmlns:p14="http://schemas.microsoft.com/office/powerpoint/2010/main" val="2162620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0185"/>
            <a:ext cx="10515600" cy="4866778"/>
          </a:xfrm>
        </p:spPr>
        <p:txBody>
          <a:bodyPr>
            <a:normAutofit/>
          </a:bodyPr>
          <a:lstStyle/>
          <a:p>
            <a:pPr marL="0" indent="0" algn="just">
              <a:buNone/>
            </a:pPr>
            <a:r>
              <a:rPr lang="en-US" dirty="0" smtClean="0"/>
              <a:t>The air escapes through a passage along the </a:t>
            </a:r>
            <a:r>
              <a:rPr lang="en-US" dirty="0" err="1" smtClean="0"/>
              <a:t>centre</a:t>
            </a:r>
            <a:r>
              <a:rPr lang="en-US" dirty="0" smtClean="0"/>
              <a:t> of the tongue, as in s, z, but the passage is a little wider. Most BBC speakers have rounded lips for ʃ, Ȝ and this is an important difference between these consonants and s, z. The fricative /ʃ/ is a common and widely distributed phoneme, but /Ȝ/ is not. </a:t>
            </a:r>
          </a:p>
          <a:p>
            <a:pPr marL="0" indent="0" algn="just">
              <a:buNone/>
            </a:pPr>
            <a:r>
              <a:rPr lang="en-US" dirty="0" smtClean="0"/>
              <a:t>All the other fricatives described so far (f, v, </a:t>
            </a:r>
            <a:r>
              <a:rPr lang="az-Cyrl-AZ" dirty="0" smtClean="0"/>
              <a:t>Ѳ</a:t>
            </a:r>
            <a:r>
              <a:rPr lang="en-US" dirty="0" smtClean="0"/>
              <a:t>, ð, s, z, ʃ) can be found in initial, medial and final positions, as shown in the example words. In the case of , however, the distribution is much more limited. Very few English words begin with Ȝ (most of them have come into the language comparatively recently from French) and not many end with this consonant. Only medially, in words such as ‘measure’ /</a:t>
            </a:r>
            <a:r>
              <a:rPr lang="en-US" dirty="0" err="1" smtClean="0"/>
              <a:t>meȜə</a:t>
            </a:r>
            <a:r>
              <a:rPr lang="en-US" dirty="0" smtClean="0"/>
              <a:t>/, ‘usual’ /</a:t>
            </a:r>
            <a:r>
              <a:rPr lang="en-US" dirty="0" err="1" smtClean="0"/>
              <a:t>ju:Ȝuəl</a:t>
            </a:r>
            <a:r>
              <a:rPr lang="en-US" dirty="0" smtClean="0"/>
              <a:t>/ is it found at all commonly.</a:t>
            </a:r>
            <a:endParaRPr lang="en-US" dirty="0"/>
          </a:p>
        </p:txBody>
      </p:sp>
    </p:spTree>
    <p:extLst>
      <p:ext uri="{BB962C8B-B14F-4D97-AF65-F5344CB8AC3E}">
        <p14:creationId xmlns:p14="http://schemas.microsoft.com/office/powerpoint/2010/main" val="209172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6"/>
            <a:ext cx="10515600" cy="5895832"/>
          </a:xfrm>
        </p:spPr>
        <p:txBody>
          <a:bodyPr>
            <a:normAutofit fontScale="92500" lnSpcReduction="10000"/>
          </a:bodyPr>
          <a:lstStyle/>
          <a:p>
            <a:pPr marL="0" indent="0" algn="just">
              <a:buNone/>
            </a:pPr>
            <a:r>
              <a:rPr lang="en-US" sz="4800" dirty="0" smtClean="0"/>
              <a:t>Glottal h</a:t>
            </a:r>
          </a:p>
          <a:p>
            <a:pPr marL="0" indent="0" algn="just">
              <a:buNone/>
            </a:pPr>
            <a:r>
              <a:rPr lang="en-US" dirty="0" smtClean="0"/>
              <a:t>h (example words: ‘head’, ‘ahead’, ‘playhouse’) </a:t>
            </a:r>
          </a:p>
          <a:p>
            <a:pPr marL="0" indent="0" algn="just">
              <a:buNone/>
            </a:pPr>
            <a:r>
              <a:rPr lang="en-US" dirty="0" smtClean="0"/>
              <a:t>The place of articulation of this consonant is glottal. This means that the narrowing that produces the friction noise is between the vocal folds. If you breathe out silently, then produce /h/, you are moving your vocal folds from wide apart to close together. </a:t>
            </a:r>
          </a:p>
          <a:p>
            <a:pPr marL="0" indent="0" algn="just">
              <a:buNone/>
            </a:pPr>
            <a:r>
              <a:rPr lang="en-US" dirty="0" smtClean="0"/>
              <a:t>However, this is not producing speech. When we produce h in speaking English, many different things happen in different contexts. In the word ‘hat’, the /h/ is followed by an /a/ vowel. The tongue, jaw and lip positions for the vowel are all produced simultaneously with the h consonant, so that the glottal fricative has an /a/ quality. </a:t>
            </a:r>
          </a:p>
          <a:p>
            <a:pPr marL="0" indent="0" algn="just">
              <a:buNone/>
            </a:pPr>
            <a:r>
              <a:rPr lang="en-US" dirty="0" smtClean="0"/>
              <a:t>The same is found for all vowels following h; the consonant always has the quality of the vowel it precedes, so that in theory if you could listen to a recording of h-sounds cut off from the beginnings of different vowels in words like ‘hit’, ‘hat’, ‘hot’, ‘hut’, etc., you should be able to identify which vowel would have followed the h. </a:t>
            </a:r>
          </a:p>
        </p:txBody>
      </p:sp>
    </p:spTree>
    <p:extLst>
      <p:ext uri="{BB962C8B-B14F-4D97-AF65-F5344CB8AC3E}">
        <p14:creationId xmlns:p14="http://schemas.microsoft.com/office/powerpoint/2010/main" val="1811175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2799</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Fricatives and affricates </vt:lpstr>
      <vt:lpstr>Production of fricatives and affricates</vt:lpstr>
      <vt:lpstr>Affricates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affricates of English</vt:lpstr>
      <vt:lpstr>Fortis consonants</vt:lpstr>
      <vt:lpstr>Nasals</vt:lpstr>
      <vt:lpstr>Nasals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Fricatives and affricates </dc:title>
  <dc:creator>S i n o</dc:creator>
  <cp:lastModifiedBy>S i n o</cp:lastModifiedBy>
  <cp:revision>18</cp:revision>
  <dcterms:created xsi:type="dcterms:W3CDTF">2022-12-10T16:27:41Z</dcterms:created>
  <dcterms:modified xsi:type="dcterms:W3CDTF">2022-12-18T08:14:50Z</dcterms:modified>
</cp:coreProperties>
</file>