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74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3" r:id="rId19"/>
    <p:sldId id="275" r:id="rId20"/>
    <p:sldId id="281" r:id="rId21"/>
    <p:sldId id="276" r:id="rId22"/>
    <p:sldId id="277" r:id="rId23"/>
    <p:sldId id="279" r:id="rId24"/>
    <p:sldId id="280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32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1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00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4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77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8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0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4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9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0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5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66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4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F8ECD4-9493-48D8-AD5E-2082AA79FD56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3208EA-A865-44DD-B36B-93D26D09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  <p:sldLayoutId id="21474839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vowels in English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Hajan</a:t>
            </a:r>
            <a:r>
              <a:rPr lang="en-US" dirty="0" smtClean="0"/>
              <a:t> M. </a:t>
            </a:r>
            <a:r>
              <a:rPr lang="en-US" dirty="0" err="1" smtClean="0"/>
              <a:t>Ma’ruf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vowels: /</a:t>
            </a:r>
            <a:r>
              <a:rPr lang="en-US" dirty="0"/>
              <a:t> iː,</a:t>
            </a:r>
            <a:r>
              <a:rPr lang="en-US" b="1" dirty="0"/>
              <a:t> </a:t>
            </a:r>
            <a:r>
              <a:rPr lang="en-US" dirty="0"/>
              <a:t>ɪ</a:t>
            </a:r>
            <a:r>
              <a:rPr lang="en-US" dirty="0" smtClean="0"/>
              <a:t>, e, </a:t>
            </a:r>
            <a:r>
              <a:rPr lang="en-US" dirty="0"/>
              <a:t>æ 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ʌ 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Now try all five of these vowels in the sets given below: you will </a:t>
            </a:r>
            <a:r>
              <a:rPr lang="en-US" sz="2600" dirty="0" smtClean="0"/>
              <a:t>see that </a:t>
            </a:r>
            <a:r>
              <a:rPr lang="en-US" sz="2600" dirty="0"/>
              <a:t>there are gaps in some of the sets, where no word exists, </a:t>
            </a:r>
            <a:r>
              <a:rPr lang="en-US" sz="2600" dirty="0" smtClean="0"/>
              <a:t>for instance </a:t>
            </a:r>
            <a:r>
              <a:rPr lang="en-US" sz="2600" dirty="0"/>
              <a:t>there is no word </a:t>
            </a:r>
            <a:r>
              <a:rPr lang="en-US" sz="2600" dirty="0" err="1"/>
              <a:t>lek</a:t>
            </a:r>
            <a:r>
              <a:rPr lang="en-US" sz="2600" dirty="0"/>
              <a:t>; but for practice you can fill in the </a:t>
            </a:r>
            <a:r>
              <a:rPr lang="en-US" sz="2600" dirty="0" smtClean="0"/>
              <a:t>gaps too</a:t>
            </a:r>
            <a:r>
              <a:rPr lang="en-US" sz="2600" dirty="0"/>
              <a:t>. Some of the words are rather uncommon, but don t worry </a:t>
            </a:r>
            <a:r>
              <a:rPr lang="en-US" sz="2600" dirty="0" smtClean="0"/>
              <a:t>about the </a:t>
            </a:r>
            <a:r>
              <a:rPr lang="en-US" sz="2600" dirty="0"/>
              <a:t>meanings just be sure that the vowel sounds are different:</a:t>
            </a:r>
          </a:p>
        </p:txBody>
      </p:sp>
    </p:spTree>
    <p:extLst>
      <p:ext uri="{BB962C8B-B14F-4D97-AF65-F5344CB8AC3E}">
        <p14:creationId xmlns:p14="http://schemas.microsoft.com/office/powerpoint/2010/main" val="19715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627666"/>
              </p:ext>
            </p:extLst>
          </p:nvPr>
        </p:nvGraphicFramePr>
        <p:xfrm>
          <a:off x="1729011" y="1881389"/>
          <a:ext cx="10018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742"/>
                <a:gridCol w="2003742"/>
                <a:gridCol w="2003742"/>
                <a:gridCol w="2003742"/>
                <a:gridCol w="20037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Bead  </a:t>
                      </a:r>
                      <a:r>
                        <a:rPr lang="en-US" sz="2400" dirty="0" err="1" smtClean="0"/>
                        <a:t>bi:d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Bid  </a:t>
                      </a:r>
                      <a:r>
                        <a:rPr lang="en-US" sz="2400" dirty="0" err="1" smtClean="0"/>
                        <a:t>bid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Bed  </a:t>
                      </a:r>
                      <a:r>
                        <a:rPr lang="en-US" sz="2400" dirty="0" err="1" smtClean="0"/>
                        <a:t>bed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Bad  </a:t>
                      </a:r>
                      <a:r>
                        <a:rPr lang="en-US" sz="2400" dirty="0" err="1" smtClean="0"/>
                        <a:t>bad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Bud  </a:t>
                      </a:r>
                      <a:r>
                        <a:rPr lang="en-US" sz="2400" dirty="0" err="1" smtClean="0"/>
                        <a:t>bʌd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Leak  </a:t>
                      </a:r>
                      <a:r>
                        <a:rPr lang="en-US" sz="2400" dirty="0" err="1" smtClean="0"/>
                        <a:t>li:k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Lick  </a:t>
                      </a:r>
                      <a:r>
                        <a:rPr lang="en-US" sz="2400" dirty="0" err="1" smtClean="0"/>
                        <a:t>lik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Lack  </a:t>
                      </a:r>
                      <a:r>
                        <a:rPr lang="en-US" sz="2400" dirty="0" err="1" smtClean="0"/>
                        <a:t>lak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Luck  </a:t>
                      </a:r>
                      <a:r>
                        <a:rPr lang="en-US" sz="2400" dirty="0" err="1" smtClean="0"/>
                        <a:t>lʌk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Heel  </a:t>
                      </a:r>
                      <a:r>
                        <a:rPr lang="en-US" sz="2400" dirty="0" err="1" smtClean="0"/>
                        <a:t>hi:l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Hill  </a:t>
                      </a:r>
                      <a:r>
                        <a:rPr lang="en-US" sz="2400" dirty="0" err="1" smtClean="0"/>
                        <a:t>hil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Hell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Hal  </a:t>
                      </a:r>
                      <a:r>
                        <a:rPr lang="en-US" sz="2400" dirty="0" err="1" smtClean="0"/>
                        <a:t>hal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Hull  </a:t>
                      </a:r>
                      <a:r>
                        <a:rPr lang="en-US" sz="2400" dirty="0" err="1" smtClean="0"/>
                        <a:t>hʌl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Teen  </a:t>
                      </a:r>
                      <a:r>
                        <a:rPr lang="en-US" sz="2400" dirty="0" err="1" smtClean="0"/>
                        <a:t>ti:n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tin  </a:t>
                      </a:r>
                      <a:r>
                        <a:rPr lang="en-US" sz="2400" dirty="0" err="1" smtClean="0"/>
                        <a:t>tin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Ten  </a:t>
                      </a:r>
                      <a:r>
                        <a:rPr lang="en-US" sz="2400" dirty="0" err="1" smtClean="0"/>
                        <a:t>ten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Tan  </a:t>
                      </a:r>
                      <a:r>
                        <a:rPr lang="en-US" sz="2400" dirty="0" err="1" smtClean="0"/>
                        <a:t>tan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Ton  </a:t>
                      </a:r>
                      <a:r>
                        <a:rPr lang="en-US" sz="2400" dirty="0" err="1" smtClean="0"/>
                        <a:t>tʌn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Neat   </a:t>
                      </a:r>
                      <a:r>
                        <a:rPr lang="en-US" sz="2400" dirty="0" err="1" smtClean="0"/>
                        <a:t>ni:t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Knit  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Net  </a:t>
                      </a:r>
                      <a:r>
                        <a:rPr lang="en-US" sz="2400" dirty="0" err="1" smtClean="0"/>
                        <a:t>net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Gnat  </a:t>
                      </a:r>
                      <a:r>
                        <a:rPr lang="en-US" sz="2400" dirty="0" err="1" smtClean="0"/>
                        <a:t>nat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Nut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baseline="0" dirty="0" err="1" smtClean="0"/>
                        <a:t>n</a:t>
                      </a:r>
                      <a:r>
                        <a:rPr lang="en-US" sz="2400" dirty="0" err="1" smtClean="0"/>
                        <a:t>ʌt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Least   </a:t>
                      </a:r>
                      <a:r>
                        <a:rPr lang="en-US" sz="2400" dirty="0" err="1" smtClean="0"/>
                        <a:t>li:st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List  </a:t>
                      </a:r>
                      <a:r>
                        <a:rPr lang="en-US" sz="2400" dirty="0" err="1" smtClean="0"/>
                        <a:t>list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Lest  </a:t>
                      </a:r>
                      <a:r>
                        <a:rPr lang="en-US" sz="2400" dirty="0" err="1" smtClean="0"/>
                        <a:t>lest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Lust  </a:t>
                      </a:r>
                      <a:r>
                        <a:rPr lang="en-US" sz="2400" dirty="0" err="1" smtClean="0"/>
                        <a:t>lʌst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Ream   </a:t>
                      </a:r>
                      <a:r>
                        <a:rPr lang="en-US" sz="2400" dirty="0" err="1" smtClean="0"/>
                        <a:t>ri:m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Rim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rim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Ram   </a:t>
                      </a:r>
                      <a:r>
                        <a:rPr lang="en-US" sz="2400" dirty="0" err="1" smtClean="0"/>
                        <a:t>ram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Rum  </a:t>
                      </a:r>
                      <a:r>
                        <a:rPr lang="en-US" sz="2400" dirty="0" err="1" smtClean="0"/>
                        <a:t>rʌm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Beat   </a:t>
                      </a:r>
                      <a:r>
                        <a:rPr lang="en-US" sz="2400" dirty="0" err="1" smtClean="0"/>
                        <a:t>bi:t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Bit  </a:t>
                      </a:r>
                      <a:r>
                        <a:rPr lang="en-US" sz="2400" dirty="0" err="1" smtClean="0"/>
                        <a:t>bit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Bet  </a:t>
                      </a:r>
                      <a:r>
                        <a:rPr lang="en-US" sz="2400" dirty="0" err="1" smtClean="0"/>
                        <a:t>bet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Bat  </a:t>
                      </a:r>
                      <a:r>
                        <a:rPr lang="en-US" sz="2400" dirty="0" err="1" smtClean="0"/>
                        <a:t>bat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But  </a:t>
                      </a:r>
                      <a:r>
                        <a:rPr lang="en-US" sz="2400" dirty="0" err="1" smtClean="0"/>
                        <a:t>bʌt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1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b="1" dirty="0"/>
              <a:t> </a:t>
            </a:r>
            <a:r>
              <a:rPr lang="en-US" dirty="0"/>
              <a:t>ʌ </a:t>
            </a:r>
            <a:r>
              <a:rPr lang="en-US" dirty="0" smtClean="0"/>
              <a:t>, </a:t>
            </a:r>
            <a:r>
              <a:rPr lang="en-US" dirty="0"/>
              <a:t>ɑː </a:t>
            </a:r>
            <a:r>
              <a:rPr lang="en-US" dirty="0" smtClean="0"/>
              <a:t>,</a:t>
            </a:r>
            <a:r>
              <a:rPr lang="en-US" dirty="0"/>
              <a:t> ɒ </a:t>
            </a:r>
            <a:r>
              <a:rPr lang="en-US" dirty="0" smtClean="0"/>
              <a:t>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769" y="2060620"/>
            <a:ext cx="10367492" cy="4520484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In </a:t>
            </a:r>
            <a:r>
              <a:rPr lang="en-US" sz="2600" dirty="0"/>
              <a:t>England when the doctor wants to look into your mouth </a:t>
            </a:r>
            <a:r>
              <a:rPr lang="en-US" sz="2600" dirty="0" smtClean="0"/>
              <a:t>and examine </a:t>
            </a:r>
            <a:r>
              <a:rPr lang="en-US" sz="2600" dirty="0"/>
              <a:t>your throat he asks you to say Ah, that is the vowel /a:/,because for this vowel the tongue is very low and he can see over it </a:t>
            </a:r>
            <a:r>
              <a:rPr lang="en-US" sz="2600" dirty="0" smtClean="0"/>
              <a:t>to the </a:t>
            </a:r>
            <a:r>
              <a:rPr lang="en-US" sz="2600" dirty="0"/>
              <a:t>back of the palate and the pharynx. </a:t>
            </a:r>
            <a:r>
              <a:rPr lang="en-US" sz="2600" dirty="0" smtClean="0"/>
              <a:t>this </a:t>
            </a:r>
            <a:r>
              <a:rPr lang="en-US" sz="2600" dirty="0"/>
              <a:t>will be similar to an English /a:/, but you must compare </a:t>
            </a:r>
            <a:r>
              <a:rPr lang="en-US" sz="2600" dirty="0" smtClean="0"/>
              <a:t>it with </a:t>
            </a:r>
            <a:r>
              <a:rPr lang="en-US" sz="2600" dirty="0"/>
              <a:t>the /a:/ vowels that you hear when </a:t>
            </a:r>
            <a:r>
              <a:rPr lang="en-US" sz="2600" dirty="0" smtClean="0"/>
              <a:t>you listen </a:t>
            </a:r>
            <a:r>
              <a:rPr lang="en-US" sz="2600" dirty="0"/>
              <a:t>to </a:t>
            </a:r>
            <a:r>
              <a:rPr lang="en-US" sz="2600" dirty="0" smtClean="0"/>
              <a:t>English and adjust </a:t>
            </a:r>
            <a:r>
              <a:rPr lang="en-US" sz="2600" dirty="0"/>
              <a:t>your sound if necessary. Remember that /a:/ is a long vowel</a:t>
            </a:r>
            <a:r>
              <a:rPr lang="en-US" sz="2600" dirty="0" smtClean="0"/>
              <a:t>. The </a:t>
            </a:r>
            <a:r>
              <a:rPr lang="en-US" sz="2600" dirty="0"/>
              <a:t>short vowel </a:t>
            </a:r>
            <a:r>
              <a:rPr lang="en-US" sz="2600" dirty="0" smtClean="0"/>
              <a:t>/o/ </a:t>
            </a:r>
            <a:r>
              <a:rPr lang="en-US" sz="2600" dirty="0"/>
              <a:t>is a bit like /a:/ in quality though of course </a:t>
            </a:r>
            <a:r>
              <a:rPr lang="en-US" sz="2600" dirty="0" smtClean="0"/>
              <a:t>they must </a:t>
            </a:r>
            <a:r>
              <a:rPr lang="en-US" sz="2600" dirty="0"/>
              <a:t>be kept separate. For </a:t>
            </a:r>
            <a:r>
              <a:rPr lang="en-US" sz="2600" dirty="0" smtClean="0"/>
              <a:t>/o/ </a:t>
            </a:r>
            <a:r>
              <a:rPr lang="en-US" sz="2600" dirty="0"/>
              <a:t>the lips may be slightly rounded, for/a:/ they are not. Try the following sets: </a:t>
            </a:r>
          </a:p>
        </p:txBody>
      </p:sp>
    </p:spTree>
    <p:extLst>
      <p:ext uri="{BB962C8B-B14F-4D97-AF65-F5344CB8AC3E}">
        <p14:creationId xmlns:p14="http://schemas.microsoft.com/office/powerpoint/2010/main" val="23262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760880"/>
              </p:ext>
            </p:extLst>
          </p:nvPr>
        </p:nvGraphicFramePr>
        <p:xfrm>
          <a:off x="1613102" y="2319270"/>
          <a:ext cx="1001871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1"/>
                <a:gridCol w="3339571"/>
                <a:gridCol w="3339571"/>
              </a:tblGrid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Luck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lʌk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Lark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lɑːk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Lock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lɒk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Cud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kʌd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Card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kɑːd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kɒd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Duck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dʌk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Dark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dɑːk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Dock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dɒk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Lust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lʌst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lɑːst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Lost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lɒst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Bucks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bʌks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Barks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bɑːks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Box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bɒks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Cup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kʌp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Carp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kɑːp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   </a:t>
                      </a:r>
                      <a:r>
                        <a:rPr lang="en-US" sz="2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kɒp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3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Schwa /</a:t>
            </a:r>
            <a:r>
              <a:rPr lang="en-US" b="1" dirty="0"/>
              <a:t> </a:t>
            </a:r>
            <a:r>
              <a:rPr lang="en-US" dirty="0"/>
              <a:t>ə</a:t>
            </a:r>
            <a:r>
              <a:rPr lang="en-US" b="1" dirty="0"/>
              <a:t> </a:t>
            </a:r>
            <a:r>
              <a:rPr lang="en-US" dirty="0"/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5" y="2666999"/>
            <a:ext cx="9725738" cy="3308798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Schwa </a:t>
            </a:r>
            <a:r>
              <a:rPr lang="en-US" sz="2600" dirty="0"/>
              <a:t>is the name for the most common sound in English. It is a weak, unstressed sound and it occurs in many words. It is often the sound in grammar words such as articles and prepositions. Getting the schwa sound correct is a good way of making your pronunciation more accurate and </a:t>
            </a:r>
            <a:r>
              <a:rPr lang="en-US" sz="2600" dirty="0" smtClean="0"/>
              <a:t>natural. It’s not easy to guess the sound so practicing is the only solution for a better pronunciation. 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The phonemic symbol for this sound is </a:t>
            </a:r>
            <a:r>
              <a:rPr lang="en-US" sz="2800" dirty="0" smtClean="0"/>
              <a:t>/</a:t>
            </a:r>
            <a:r>
              <a:rPr lang="en-US" sz="2800" b="1" dirty="0" smtClean="0"/>
              <a:t> </a:t>
            </a:r>
            <a:r>
              <a:rPr lang="en-US" sz="2800" dirty="0"/>
              <a:t>ə</a:t>
            </a:r>
            <a:r>
              <a:rPr lang="en-US" sz="2800" b="1" dirty="0"/>
              <a:t> </a:t>
            </a:r>
            <a:r>
              <a:rPr lang="en-US" sz="2800" dirty="0"/>
              <a:t>/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9996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271789"/>
          </a:xfrm>
        </p:spPr>
        <p:txBody>
          <a:bodyPr>
            <a:noAutofit/>
          </a:bodyPr>
          <a:lstStyle/>
          <a:p>
            <a:r>
              <a:rPr lang="en-US" dirty="0"/>
              <a:t>Schwa / </a:t>
            </a:r>
            <a:r>
              <a:rPr lang="en-US" dirty="0" smtClean="0"/>
              <a:t>ə/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40" y="2060620"/>
            <a:ext cx="10560676" cy="4468969"/>
          </a:xfrm>
        </p:spPr>
        <p:txBody>
          <a:bodyPr>
            <a:noAutofit/>
          </a:bodyPr>
          <a:lstStyle/>
          <a:p>
            <a:pPr algn="just"/>
            <a:r>
              <a:rPr lang="en-US" sz="2600" dirty="0" smtClean="0"/>
              <a:t>The vowel /ə/ </a:t>
            </a:r>
            <a:r>
              <a:rPr lang="en-US" sz="2600" dirty="0"/>
              <a:t>in </a:t>
            </a:r>
            <a:r>
              <a:rPr lang="en-US" sz="2600" dirty="0" smtClean="0"/>
              <a:t>/</a:t>
            </a:r>
            <a:r>
              <a:rPr lang="en-US" sz="2600" dirty="0" err="1" smtClean="0"/>
              <a:t>bəna:nə</a:t>
            </a:r>
            <a:r>
              <a:rPr lang="en-US" sz="2600" dirty="0" smtClean="0"/>
              <a:t>/ </a:t>
            </a:r>
            <a:r>
              <a:rPr lang="en-US" sz="2600" dirty="0"/>
              <a:t>banana is the commonest of the </a:t>
            </a:r>
            <a:r>
              <a:rPr lang="en-US" sz="2600" dirty="0" smtClean="0"/>
              <a:t>English </a:t>
            </a:r>
            <a:r>
              <a:rPr lang="en-US" sz="2600" dirty="0"/>
              <a:t>vowels and is a short version of </a:t>
            </a:r>
            <a:r>
              <a:rPr lang="en-US" sz="2600" dirty="0" smtClean="0"/>
              <a:t>/</a:t>
            </a:r>
            <a:r>
              <a:rPr lang="en-US" sz="2600" b="1" dirty="0" smtClean="0"/>
              <a:t>ɜː</a:t>
            </a:r>
            <a:r>
              <a:rPr lang="en-US" sz="2600" dirty="0" smtClean="0"/>
              <a:t>/. </a:t>
            </a:r>
            <a:r>
              <a:rPr lang="en-US" sz="2600" dirty="0"/>
              <a:t>It is particularly short and indistinct when it is not final, e.g. in </a:t>
            </a:r>
            <a:r>
              <a:rPr lang="en-US" sz="2600" dirty="0" smtClean="0"/>
              <a:t>/</a:t>
            </a:r>
            <a:r>
              <a:rPr lang="en-US" sz="2600" dirty="0" err="1" smtClean="0"/>
              <a:t>əgen</a:t>
            </a:r>
            <a:r>
              <a:rPr lang="en-US" sz="2600" dirty="0" smtClean="0"/>
              <a:t>/ </a:t>
            </a:r>
            <a:r>
              <a:rPr lang="en-US" sz="2600" dirty="0"/>
              <a:t>again, </a:t>
            </a:r>
            <a:r>
              <a:rPr lang="en-US" sz="2600" dirty="0" smtClean="0"/>
              <a:t>/</a:t>
            </a:r>
            <a:r>
              <a:rPr lang="en-US" sz="2600" dirty="0" err="1" smtClean="0"/>
              <a:t>kəntein</a:t>
            </a:r>
            <a:r>
              <a:rPr lang="en-US" sz="2600" dirty="0" smtClean="0"/>
              <a:t>/ contain, /</a:t>
            </a:r>
            <a:r>
              <a:rPr lang="en-US" sz="2600" dirty="0" err="1" smtClean="0"/>
              <a:t>pəustmən</a:t>
            </a:r>
            <a:r>
              <a:rPr lang="en-US" sz="2600" dirty="0" smtClean="0"/>
              <a:t> /post </a:t>
            </a:r>
            <a:r>
              <a:rPr lang="en-US" sz="2600" dirty="0"/>
              <a:t>man. In final position, that is before a pause, as in </a:t>
            </a:r>
            <a:r>
              <a:rPr lang="en-US" sz="2600" dirty="0" smtClean="0"/>
              <a:t>/</a:t>
            </a:r>
            <a:r>
              <a:rPr lang="en-US" sz="2600" dirty="0" err="1" smtClean="0"/>
              <a:t>betə</a:t>
            </a:r>
            <a:r>
              <a:rPr lang="en-US" sz="2600" dirty="0" smtClean="0"/>
              <a:t>/ better, /</a:t>
            </a:r>
            <a:r>
              <a:rPr lang="en-US" sz="2600" dirty="0" err="1" smtClean="0"/>
              <a:t>eiʃə</a:t>
            </a:r>
            <a:r>
              <a:rPr lang="en-US" sz="2600" dirty="0" smtClean="0"/>
              <a:t>/ Asia,  /</a:t>
            </a:r>
            <a:r>
              <a:rPr lang="en-US" sz="2600" dirty="0" err="1" smtClean="0"/>
              <a:t>kolə</a:t>
            </a:r>
            <a:r>
              <a:rPr lang="en-US" sz="2600" dirty="0" smtClean="0"/>
              <a:t>/ </a:t>
            </a:r>
            <a:r>
              <a:rPr lang="en-US" sz="2600" dirty="0"/>
              <a:t>collar, the vowel sounds more like / </a:t>
            </a:r>
            <a:r>
              <a:rPr lang="en-US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Ʌ</a:t>
            </a:r>
            <a:r>
              <a:rPr lang="en-US" sz="2600" dirty="0" smtClean="0"/>
              <a:t>/, </a:t>
            </a:r>
            <a:r>
              <a:rPr lang="en-US" sz="2600" dirty="0"/>
              <a:t>though it is not usually so </a:t>
            </a:r>
            <a:r>
              <a:rPr lang="en-US" sz="2600" dirty="0" smtClean="0"/>
              <a:t>clear.</a:t>
            </a:r>
          </a:p>
          <a:p>
            <a:pPr algn="just"/>
            <a:r>
              <a:rPr lang="en-US" sz="2600" dirty="0" smtClean="0"/>
              <a:t> </a:t>
            </a:r>
            <a:r>
              <a:rPr lang="en-US" sz="2600" dirty="0"/>
              <a:t>There are two main difficulties with this vowel: </a:t>
            </a:r>
            <a:r>
              <a:rPr lang="en-US" sz="2600" b="1" dirty="0"/>
              <a:t>first</a:t>
            </a:r>
            <a:r>
              <a:rPr lang="en-US" sz="2600" dirty="0"/>
              <a:t>, to identify it</a:t>
            </a:r>
            <a:r>
              <a:rPr lang="en-US" sz="2600" dirty="0" smtClean="0"/>
              <a:t>, that </a:t>
            </a:r>
            <a:r>
              <a:rPr lang="en-US" sz="2600" dirty="0"/>
              <a:t>is to know when it is this vowel you should be aiming at, </a:t>
            </a:r>
            <a:r>
              <a:rPr lang="en-US" sz="2600" dirty="0" smtClean="0"/>
              <a:t>and </a:t>
            </a:r>
            <a:r>
              <a:rPr lang="en-US" sz="2600" b="1" dirty="0" smtClean="0"/>
              <a:t>second</a:t>
            </a:r>
            <a:r>
              <a:rPr lang="en-US" sz="2600" dirty="0"/>
              <a:t>, to get the right quality. </a:t>
            </a:r>
            <a:r>
              <a:rPr lang="en-US" sz="2600" dirty="0" smtClean="0"/>
              <a:t>										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552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b="1" dirty="0"/>
              <a:t> </a:t>
            </a:r>
            <a:r>
              <a:rPr lang="en-US" dirty="0"/>
              <a:t>ə</a:t>
            </a:r>
            <a:r>
              <a:rPr lang="en-US" b="1" dirty="0"/>
              <a:t> </a:t>
            </a:r>
            <a:r>
              <a:rPr lang="en-US" dirty="0"/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600" dirty="0"/>
              <a:t>In the first case, do not be deceived by English spelling: there is no single letter which always stands for this vowel, so rely on your ear listen very carefully and you will hear dozens of examples of /ə/ in every bit of English you listen to. In the second case, it is often useful to think of leaving out the vowel altogether in words such as /</a:t>
            </a:r>
            <a:r>
              <a:rPr lang="en-US" sz="2600" dirty="0" err="1"/>
              <a:t>kəndem</a:t>
            </a:r>
            <a:r>
              <a:rPr lang="en-US" sz="2600" dirty="0"/>
              <a:t>/ condemn, /</a:t>
            </a:r>
            <a:r>
              <a:rPr lang="en-US" sz="2600" dirty="0" err="1"/>
              <a:t>satədi</a:t>
            </a:r>
            <a:r>
              <a:rPr lang="en-US" sz="2600" dirty="0"/>
              <a:t>/ Saturday, /d3entlmən/  gentleman, where /ə/ comes between consonants. Of </a:t>
            </a:r>
            <a:r>
              <a:rPr lang="en-US" sz="2600" dirty="0" smtClean="0"/>
              <a:t>course, </a:t>
            </a:r>
            <a:r>
              <a:rPr lang="en-US" sz="2600" dirty="0"/>
              <a:t>you </a:t>
            </a:r>
            <a:r>
              <a:rPr lang="en-US" sz="2600" dirty="0" smtClean="0"/>
              <a:t>will not </a:t>
            </a:r>
            <a:r>
              <a:rPr lang="en-US" sz="2600" dirty="0"/>
              <a:t>really leave out the vowel, but you will have a minimum </a:t>
            </a:r>
            <a:r>
              <a:rPr lang="en-US" sz="2600" dirty="0" smtClean="0"/>
              <a:t>vowel and </a:t>
            </a:r>
            <a:r>
              <a:rPr lang="en-US" sz="2600" dirty="0"/>
              <a:t>that is what </a:t>
            </a:r>
            <a:r>
              <a:rPr lang="en-US" sz="2600" dirty="0" smtClean="0"/>
              <a:t>/ə/ </a:t>
            </a:r>
            <a:r>
              <a:rPr lang="en-US" sz="2600" dirty="0"/>
              <a:t>is. Then in initial position, as in </a:t>
            </a:r>
            <a:r>
              <a:rPr lang="en-US" sz="2600" dirty="0" smtClean="0"/>
              <a:t>/</a:t>
            </a:r>
            <a:r>
              <a:rPr lang="en-US" sz="2600" dirty="0" err="1" smtClean="0"/>
              <a:t>ətempt</a:t>
            </a:r>
            <a:r>
              <a:rPr lang="en-US" sz="2600" dirty="0" smtClean="0"/>
              <a:t>/  attempt, /</a:t>
            </a:r>
            <a:r>
              <a:rPr lang="en-US" sz="2600" dirty="0" err="1" smtClean="0"/>
              <a:t>əkaunt</a:t>
            </a:r>
            <a:r>
              <a:rPr lang="en-US" sz="2600" dirty="0" smtClean="0"/>
              <a:t>/ </a:t>
            </a:r>
            <a:r>
              <a:rPr lang="en-US" sz="2600" dirty="0"/>
              <a:t>account, </a:t>
            </a:r>
            <a:r>
              <a:rPr lang="en-US" sz="2600" dirty="0" smtClean="0"/>
              <a:t>/</a:t>
            </a:r>
            <a:r>
              <a:rPr lang="en-US" sz="2600" dirty="0" err="1" smtClean="0"/>
              <a:t>əbzɜːv</a:t>
            </a:r>
            <a:r>
              <a:rPr lang="en-US" sz="2600" dirty="0" smtClean="0"/>
              <a:t>/ </a:t>
            </a:r>
            <a:r>
              <a:rPr lang="en-US" sz="2600" dirty="0"/>
              <a:t>observe, you must again keep it very short </a:t>
            </a:r>
            <a:r>
              <a:rPr lang="en-US" sz="2600" dirty="0" smtClean="0"/>
              <a:t>and very </a:t>
            </a:r>
            <a:r>
              <a:rPr lang="en-US" sz="2600" dirty="0"/>
              <a:t>obscure</a:t>
            </a:r>
            <a:r>
              <a:rPr lang="en-US" sz="2600" dirty="0" smtClean="0"/>
              <a:t>.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7344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1"/>
            <a:ext cx="10196828" cy="3962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dirty="0"/>
              <a:t> But in final position it need not be so short and it may be more like /</a:t>
            </a:r>
            <a:r>
              <a:rPr lang="en-US" sz="2600" b="1" dirty="0"/>
              <a:t> </a:t>
            </a:r>
            <a:r>
              <a:rPr lang="en-US" sz="2600" dirty="0"/>
              <a:t>ʌ</a:t>
            </a:r>
            <a:r>
              <a:rPr lang="en-US" sz="2600" b="1" dirty="0"/>
              <a:t> </a:t>
            </a:r>
            <a:r>
              <a:rPr lang="en-US" sz="2600" dirty="0"/>
              <a:t>/, with the mouth a little more open than in other positions. Try the following examples</a:t>
            </a:r>
            <a:r>
              <a:rPr lang="en-US" sz="2600" dirty="0" smtClean="0"/>
              <a:t>:</a:t>
            </a:r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r>
              <a:rPr lang="en-US" sz="2600" dirty="0" smtClean="0"/>
              <a:t>Initial position:</a:t>
            </a:r>
          </a:p>
          <a:p>
            <a:pPr algn="just"/>
            <a:r>
              <a:rPr lang="en-US" sz="2600" dirty="0" smtClean="0"/>
              <a:t>Obey /</a:t>
            </a:r>
            <a:r>
              <a:rPr lang="en-US" sz="2600" dirty="0" err="1" smtClean="0"/>
              <a:t>əbei</a:t>
            </a:r>
            <a:r>
              <a:rPr lang="en-US" sz="2600" dirty="0" smtClean="0"/>
              <a:t> /                       attend  /</a:t>
            </a:r>
            <a:r>
              <a:rPr lang="en-US" sz="2600" dirty="0"/>
              <a:t> </a:t>
            </a:r>
            <a:r>
              <a:rPr lang="en-US" sz="2600" dirty="0" err="1" smtClean="0"/>
              <a:t>ətend</a:t>
            </a:r>
            <a:r>
              <a:rPr lang="en-US" sz="2600" dirty="0" smtClean="0"/>
              <a:t>/                        allow/</a:t>
            </a:r>
            <a:r>
              <a:rPr lang="en-US" sz="2600" dirty="0"/>
              <a:t> </a:t>
            </a:r>
            <a:r>
              <a:rPr lang="en-US" sz="2600" dirty="0" err="1" smtClean="0"/>
              <a:t>əlau</a:t>
            </a:r>
            <a:r>
              <a:rPr lang="en-US" sz="2600" dirty="0" smtClean="0"/>
              <a:t>/</a:t>
            </a:r>
          </a:p>
          <a:p>
            <a:pPr algn="just"/>
            <a:r>
              <a:rPr lang="en-US" sz="2600" dirty="0" smtClean="0"/>
              <a:t>Amount /</a:t>
            </a:r>
            <a:r>
              <a:rPr lang="en-US" sz="2600" dirty="0"/>
              <a:t> </a:t>
            </a:r>
            <a:r>
              <a:rPr lang="en-US" sz="2600" dirty="0" err="1" smtClean="0"/>
              <a:t>əmaunt</a:t>
            </a:r>
            <a:r>
              <a:rPr lang="en-US" sz="2600" dirty="0" smtClean="0"/>
              <a:t>/          achieve /</a:t>
            </a:r>
            <a:r>
              <a:rPr lang="en-US" sz="2600" dirty="0"/>
              <a:t> </a:t>
            </a:r>
            <a:r>
              <a:rPr lang="en-US" sz="2600" dirty="0" err="1" smtClean="0"/>
              <a:t>ətʃi:v</a:t>
            </a:r>
            <a:r>
              <a:rPr lang="en-US" sz="2600" dirty="0" smtClean="0"/>
              <a:t>/                        account /</a:t>
            </a:r>
            <a:r>
              <a:rPr lang="en-US" sz="2600" dirty="0" err="1" smtClean="0"/>
              <a:t>əkaunt</a:t>
            </a:r>
            <a:r>
              <a:rPr lang="en-US" sz="2600" dirty="0" smtClean="0"/>
              <a:t>/</a:t>
            </a:r>
          </a:p>
          <a:p>
            <a:pPr algn="just"/>
            <a:r>
              <a:rPr lang="en-US" sz="2600" dirty="0" smtClean="0"/>
              <a:t>Adore /</a:t>
            </a:r>
            <a:r>
              <a:rPr lang="en-US" sz="2600" dirty="0" err="1" smtClean="0"/>
              <a:t>ədo</a:t>
            </a:r>
            <a:r>
              <a:rPr lang="en-US" sz="2600" dirty="0" smtClean="0"/>
              <a:t>:/                      aside /</a:t>
            </a:r>
            <a:r>
              <a:rPr lang="en-US" sz="2600" dirty="0" err="1" smtClean="0"/>
              <a:t>əsaid</a:t>
            </a:r>
            <a:r>
              <a:rPr lang="en-US" sz="2600" dirty="0" smtClean="0"/>
              <a:t>/                             obstruct /</a:t>
            </a:r>
            <a:r>
              <a:rPr lang="en-US" sz="2600" dirty="0" err="1" smtClean="0"/>
              <a:t>əbstr</a:t>
            </a:r>
            <a:r>
              <a:rPr lang="en-US" sz="2600" dirty="0" err="1"/>
              <a:t>ʌ</a:t>
            </a:r>
            <a:r>
              <a:rPr lang="en-US" sz="2600" dirty="0" err="1" smtClean="0"/>
              <a:t>kt</a:t>
            </a:r>
            <a:r>
              <a:rPr lang="en-US" sz="2600" dirty="0" smtClean="0"/>
              <a:t>/ </a:t>
            </a:r>
          </a:p>
          <a:p>
            <a:pPr algn="just"/>
            <a:endParaRPr lang="en-US" sz="2600" dirty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90970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/ə/ In </a:t>
            </a:r>
            <a:r>
              <a:rPr lang="en-US" dirty="0"/>
              <a:t>medial position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76545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/</a:t>
            </a:r>
            <a:r>
              <a:rPr lang="en-US" sz="2500" dirty="0" err="1" smtClean="0"/>
              <a:t>Pəhaps</a:t>
            </a:r>
            <a:r>
              <a:rPr lang="en-US" sz="2500" dirty="0" smtClean="0"/>
              <a:t>/ perhaps                 /</a:t>
            </a:r>
            <a:r>
              <a:rPr lang="en-US" sz="2500" dirty="0" err="1" smtClean="0"/>
              <a:t>entətein</a:t>
            </a:r>
            <a:r>
              <a:rPr lang="en-US" sz="2500" dirty="0" smtClean="0"/>
              <a:t>/ entertain                  /</a:t>
            </a:r>
            <a:r>
              <a:rPr lang="en-US" sz="2500" dirty="0" err="1" smtClean="0"/>
              <a:t>dinəz</a:t>
            </a:r>
            <a:r>
              <a:rPr lang="en-US" sz="2500" dirty="0" smtClean="0"/>
              <a:t>/ dinners</a:t>
            </a:r>
          </a:p>
          <a:p>
            <a:r>
              <a:rPr lang="en-US" sz="2500" dirty="0" smtClean="0"/>
              <a:t> /amət3:/ amateur                 /</a:t>
            </a:r>
            <a:r>
              <a:rPr lang="en-US" sz="2500" dirty="0" err="1" smtClean="0"/>
              <a:t>kʌmfət</a:t>
            </a:r>
            <a:r>
              <a:rPr lang="en-US" sz="2500" dirty="0" err="1"/>
              <a:t>e</a:t>
            </a:r>
            <a:r>
              <a:rPr lang="en-US" sz="2500" dirty="0" err="1" smtClean="0"/>
              <a:t>bl</a:t>
            </a:r>
            <a:r>
              <a:rPr lang="en-US" sz="2500" dirty="0" smtClean="0"/>
              <a:t>/comfortable       /</a:t>
            </a:r>
            <a:r>
              <a:rPr lang="en-US" sz="2500" dirty="0" err="1" smtClean="0"/>
              <a:t>ignərənt</a:t>
            </a:r>
            <a:r>
              <a:rPr lang="en-US" sz="2500" dirty="0" smtClean="0"/>
              <a:t>/ ignorant </a:t>
            </a:r>
          </a:p>
          <a:p>
            <a:r>
              <a:rPr lang="en-US" sz="2500" dirty="0" smtClean="0"/>
              <a:t>/</a:t>
            </a:r>
            <a:r>
              <a:rPr lang="en-US" sz="2500" dirty="0" err="1" smtClean="0"/>
              <a:t>ʌndəstand</a:t>
            </a:r>
            <a:r>
              <a:rPr lang="en-US" sz="2500" dirty="0" smtClean="0"/>
              <a:t>/ understand      /</a:t>
            </a:r>
            <a:r>
              <a:rPr lang="en-US" sz="2500" dirty="0" err="1" smtClean="0"/>
              <a:t>pailət</a:t>
            </a:r>
            <a:r>
              <a:rPr lang="en-US" sz="2500" dirty="0" smtClean="0"/>
              <a:t>/ pilot                             /</a:t>
            </a:r>
            <a:r>
              <a:rPr lang="en-US" sz="2500" dirty="0" err="1"/>
              <a:t>hindəd</a:t>
            </a:r>
            <a:r>
              <a:rPr lang="en-US" sz="2500" dirty="0"/>
              <a:t>/ hindered</a:t>
            </a:r>
            <a:endParaRPr lang="en-US" sz="2500" dirty="0" smtClean="0"/>
          </a:p>
          <a:p>
            <a:r>
              <a:rPr lang="en-US" sz="2500" dirty="0"/>
              <a:t>/p3:mənənt/ permanent </a:t>
            </a:r>
            <a:r>
              <a:rPr lang="en-US" sz="2500" dirty="0" smtClean="0"/>
              <a:t>     /</a:t>
            </a:r>
            <a:r>
              <a:rPr lang="en-US" sz="2500" dirty="0" err="1" smtClean="0"/>
              <a:t>kəntein</a:t>
            </a:r>
            <a:r>
              <a:rPr lang="en-US" sz="2500" dirty="0" smtClean="0"/>
              <a:t>/contain                   /</a:t>
            </a:r>
            <a:r>
              <a:rPr lang="en-US" sz="2500" dirty="0" err="1" smtClean="0"/>
              <a:t>imbarəs</a:t>
            </a:r>
            <a:r>
              <a:rPr lang="en-US" sz="2500" dirty="0" smtClean="0"/>
              <a:t>/ embarrass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84153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/ə/ </a:t>
            </a:r>
            <a:r>
              <a:rPr lang="en-US" dirty="0" smtClean="0"/>
              <a:t>In final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638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/p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Ვ:</a:t>
            </a:r>
            <a:r>
              <a:rPr lang="en-US" dirty="0" err="1" smtClean="0"/>
              <a:t>ʃə</a:t>
            </a:r>
            <a:r>
              <a:rPr lang="en-US" dirty="0" smtClean="0"/>
              <a:t> / </a:t>
            </a:r>
            <a:r>
              <a:rPr lang="en-US" dirty="0"/>
              <a:t>Persia </a:t>
            </a:r>
            <a:r>
              <a:rPr lang="en-US" dirty="0" smtClean="0"/>
              <a:t>                        /</a:t>
            </a:r>
            <a:r>
              <a:rPr lang="en-US" dirty="0" err="1" smtClean="0"/>
              <a:t>kanədə</a:t>
            </a:r>
            <a:r>
              <a:rPr lang="en-US" dirty="0" smtClean="0"/>
              <a:t>/  </a:t>
            </a:r>
            <a:r>
              <a:rPr lang="en-US" dirty="0"/>
              <a:t>Canada </a:t>
            </a:r>
            <a:r>
              <a:rPr lang="en-US" dirty="0" smtClean="0"/>
              <a:t>             /</a:t>
            </a:r>
            <a:r>
              <a:rPr lang="en-US" dirty="0" err="1" smtClean="0"/>
              <a:t>flatərə</a:t>
            </a:r>
            <a:r>
              <a:rPr lang="en-US" dirty="0" smtClean="0"/>
              <a:t> / </a:t>
            </a:r>
            <a:r>
              <a:rPr lang="en-US" dirty="0"/>
              <a:t>flatterer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Admai</a:t>
            </a:r>
            <a:r>
              <a:rPr lang="en-US" dirty="0" err="1"/>
              <a:t>ə</a:t>
            </a:r>
            <a:r>
              <a:rPr lang="en-US" dirty="0" err="1" smtClean="0"/>
              <a:t>rə</a:t>
            </a:r>
            <a:r>
              <a:rPr lang="en-US" dirty="0"/>
              <a:t>/ </a:t>
            </a:r>
            <a:r>
              <a:rPr lang="en-US" dirty="0" smtClean="0"/>
              <a:t>admirer             /</a:t>
            </a:r>
            <a:r>
              <a:rPr lang="en-US" dirty="0" err="1" smtClean="0"/>
              <a:t>k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Ʌ</a:t>
            </a:r>
            <a:r>
              <a:rPr lang="en-US" dirty="0" err="1" smtClean="0"/>
              <a:t>lə</a:t>
            </a:r>
            <a:r>
              <a:rPr lang="en-US" dirty="0" smtClean="0"/>
              <a:t> / </a:t>
            </a:r>
            <a:r>
              <a:rPr lang="en-US" dirty="0" err="1"/>
              <a:t>colour</a:t>
            </a:r>
            <a:r>
              <a:rPr lang="en-US" dirty="0"/>
              <a:t> </a:t>
            </a:r>
            <a:r>
              <a:rPr lang="en-US" dirty="0" smtClean="0"/>
              <a:t>                     /</a:t>
            </a:r>
            <a:r>
              <a:rPr lang="en-US" dirty="0" err="1" smtClean="0"/>
              <a:t>zefə</a:t>
            </a:r>
            <a:r>
              <a:rPr lang="en-US" dirty="0" smtClean="0"/>
              <a:t> / zephyr</a:t>
            </a:r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err="1"/>
              <a:t>piktʃə</a:t>
            </a:r>
            <a:r>
              <a:rPr lang="en-US" dirty="0" smtClean="0"/>
              <a:t>/ </a:t>
            </a:r>
            <a:r>
              <a:rPr lang="en-US" dirty="0"/>
              <a:t>picture </a:t>
            </a:r>
            <a:r>
              <a:rPr lang="en-US" dirty="0" smtClean="0"/>
              <a:t>                     /</a:t>
            </a:r>
            <a:r>
              <a:rPr lang="en-US" dirty="0" err="1" smtClean="0"/>
              <a:t>tʃain</a:t>
            </a:r>
            <a:r>
              <a:rPr lang="en-US" dirty="0" err="1"/>
              <a:t>ə</a:t>
            </a:r>
            <a:r>
              <a:rPr lang="en-US" dirty="0"/>
              <a:t>/ China </a:t>
            </a:r>
            <a:r>
              <a:rPr lang="en-US" dirty="0" smtClean="0"/>
              <a:t>                    /</a:t>
            </a:r>
            <a:r>
              <a:rPr lang="en-US" dirty="0" err="1" smtClean="0"/>
              <a:t>mɜ:dərə</a:t>
            </a:r>
            <a:r>
              <a:rPr lang="en-US" dirty="0" smtClean="0"/>
              <a:t> / </a:t>
            </a:r>
            <a:r>
              <a:rPr lang="en-US" dirty="0"/>
              <a:t>murderer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/</a:t>
            </a:r>
            <a:r>
              <a:rPr lang="en-US" dirty="0" err="1" smtClean="0"/>
              <a:t>kəmpəuzə</a:t>
            </a:r>
            <a:r>
              <a:rPr lang="en-US" dirty="0" smtClean="0"/>
              <a:t>/ composer        /me3ə/  measure             /</a:t>
            </a:r>
            <a:r>
              <a:rPr lang="en-US" dirty="0" err="1" smtClean="0"/>
              <a:t>kolə</a:t>
            </a:r>
            <a:r>
              <a:rPr lang="en-US" dirty="0" smtClean="0"/>
              <a:t>/ </a:t>
            </a:r>
            <a:r>
              <a:rPr lang="en-US" dirty="0"/>
              <a:t>collar </a:t>
            </a:r>
            <a:endParaRPr lang="en-US" dirty="0" smtClean="0"/>
          </a:p>
          <a:p>
            <a:r>
              <a:rPr lang="en-US" sz="2600" dirty="0" smtClean="0"/>
              <a:t>More </a:t>
            </a:r>
            <a:r>
              <a:rPr lang="en-US" sz="2600" dirty="0"/>
              <a:t>examples of /</a:t>
            </a:r>
            <a:r>
              <a:rPr lang="en-US" sz="2600" dirty="0" smtClean="0"/>
              <a:t>ə/ </a:t>
            </a:r>
            <a:r>
              <a:rPr lang="en-US" sz="2600" dirty="0"/>
              <a:t>will be found in the next chapter when we con-sider the weak forms of certain words, such as </a:t>
            </a:r>
            <a:r>
              <a:rPr lang="en-US" sz="2600" i="1" dirty="0" smtClean="0"/>
              <a:t>a</a:t>
            </a:r>
            <a:r>
              <a:rPr lang="en-US" sz="2600" i="1" dirty="0"/>
              <a:t>t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i="1" dirty="0" smtClean="0"/>
              <a:t>for</a:t>
            </a:r>
            <a:r>
              <a:rPr lang="en-US" sz="2600" dirty="0" smtClean="0"/>
              <a:t> </a:t>
            </a:r>
            <a:r>
              <a:rPr lang="en-US" sz="2600" dirty="0"/>
              <a:t>in </a:t>
            </a:r>
            <a:r>
              <a:rPr lang="en-US" sz="2600" dirty="0" smtClean="0"/>
              <a:t>/</a:t>
            </a:r>
            <a:r>
              <a:rPr lang="en-US" sz="2600" dirty="0" err="1" smtClean="0"/>
              <a:t>ət</a:t>
            </a:r>
            <a:r>
              <a:rPr lang="en-US" sz="2600" dirty="0" smtClean="0"/>
              <a:t> </a:t>
            </a:r>
            <a:r>
              <a:rPr lang="en-US" sz="2600" dirty="0" err="1" smtClean="0"/>
              <a:t>taimz</a:t>
            </a:r>
            <a:r>
              <a:rPr lang="en-US" sz="2600" dirty="0" smtClean="0"/>
              <a:t>/ at times </a:t>
            </a:r>
            <a:r>
              <a:rPr lang="en-US" sz="2600" dirty="0"/>
              <a:t>and /</a:t>
            </a:r>
            <a:r>
              <a:rPr lang="en-US" sz="2600" dirty="0" err="1"/>
              <a:t>fə</a:t>
            </a:r>
            <a:r>
              <a:rPr lang="en-US" sz="2600" dirty="0"/>
              <a:t> </a:t>
            </a:r>
            <a:r>
              <a:rPr lang="en-US" sz="2600" dirty="0" err="1"/>
              <a:t>ju</a:t>
            </a:r>
            <a:r>
              <a:rPr lang="en-US" sz="2600" dirty="0" smtClean="0"/>
              <a:t>:/ </a:t>
            </a:r>
            <a:r>
              <a:rPr lang="en-US" sz="2600" dirty="0"/>
              <a:t>for </a:t>
            </a:r>
            <a:r>
              <a:rPr lang="en-US" sz="2600" dirty="0" smtClean="0"/>
              <a:t>you.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443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vowel?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/>
              <a:t>vowel: one of a set of voiced sounds in which air leaves the mouth </a:t>
            </a:r>
            <a:r>
              <a:rPr lang="en-US" sz="2800" dirty="0" smtClean="0"/>
              <a:t>with no </a:t>
            </a:r>
            <a:r>
              <a:rPr lang="en-US" sz="2800" dirty="0"/>
              <a:t>interference and which occur in similar positions in words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Vowels are </a:t>
            </a:r>
            <a:r>
              <a:rPr lang="en-US" sz="2800" dirty="0" err="1" smtClean="0"/>
              <a:t>monothong</a:t>
            </a:r>
            <a:r>
              <a:rPr lang="en-US" sz="2800" dirty="0" smtClean="0"/>
              <a:t>, diphthong or </a:t>
            </a:r>
            <a:r>
              <a:rPr lang="en-US" sz="2800" dirty="0" err="1" smtClean="0"/>
              <a:t>triphthong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173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English diphthongs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2131" y="2424460"/>
            <a:ext cx="8625809" cy="410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70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Diphthongs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diphthong is a glide from one vowel to </a:t>
            </a:r>
            <a:r>
              <a:rPr lang="en-US" dirty="0" smtClean="0"/>
              <a:t>another, </a:t>
            </a:r>
            <a:r>
              <a:rPr lang="en-US" dirty="0"/>
              <a:t>and the whole </a:t>
            </a:r>
            <a:r>
              <a:rPr lang="en-US" dirty="0" smtClean="0"/>
              <a:t>glide acts </a:t>
            </a:r>
            <a:r>
              <a:rPr lang="en-US" dirty="0"/>
              <a:t>like </a:t>
            </a:r>
            <a:r>
              <a:rPr lang="en-US" dirty="0" smtClean="0"/>
              <a:t>one </a:t>
            </a:r>
            <a:r>
              <a:rPr lang="en-US" dirty="0"/>
              <a:t>of the </a:t>
            </a:r>
            <a:r>
              <a:rPr lang="en-US" dirty="0" smtClean="0"/>
              <a:t>long, simple </a:t>
            </a:r>
            <a:r>
              <a:rPr lang="en-US" dirty="0"/>
              <a:t>vowels; so we have bi</a:t>
            </a:r>
            <a:r>
              <a:rPr lang="en-US" dirty="0" smtClean="0"/>
              <a:t>:, </a:t>
            </a:r>
            <a:r>
              <a:rPr lang="en-US" dirty="0" err="1"/>
              <a:t>ba</a:t>
            </a:r>
            <a:r>
              <a:rPr lang="en-US" dirty="0"/>
              <a:t>:, </a:t>
            </a:r>
            <a:r>
              <a:rPr lang="en-US" dirty="0" err="1"/>
              <a:t>bo</a:t>
            </a:r>
            <a:r>
              <a:rPr lang="en-US" dirty="0"/>
              <a:t>: </a:t>
            </a:r>
            <a:r>
              <a:rPr lang="en-US" dirty="0" smtClean="0"/>
              <a:t>and also </a:t>
            </a:r>
            <a:r>
              <a:rPr lang="en-US" dirty="0" err="1"/>
              <a:t>bei</a:t>
            </a:r>
            <a:r>
              <a:rPr lang="en-US" dirty="0"/>
              <a:t>, </a:t>
            </a:r>
            <a:r>
              <a:rPr lang="en-US" dirty="0" err="1" smtClean="0"/>
              <a:t>b</a:t>
            </a:r>
            <a:r>
              <a:rPr lang="en-US" dirty="0" err="1"/>
              <a:t>ə</a:t>
            </a:r>
            <a:r>
              <a:rPr lang="en-US" dirty="0" err="1" smtClean="0"/>
              <a:t>u</a:t>
            </a:r>
            <a:r>
              <a:rPr lang="en-US" dirty="0"/>
              <a:t>, </a:t>
            </a:r>
            <a:r>
              <a:rPr lang="en-US" dirty="0" err="1"/>
              <a:t>bai</a:t>
            </a:r>
            <a:r>
              <a:rPr lang="en-US" dirty="0"/>
              <a:t>, </a:t>
            </a:r>
            <a:r>
              <a:rPr lang="en-US" dirty="0" err="1"/>
              <a:t>bau</a:t>
            </a:r>
            <a:r>
              <a:rPr lang="en-US" dirty="0"/>
              <a:t>, </a:t>
            </a:r>
            <a:r>
              <a:rPr lang="en-US" dirty="0" err="1"/>
              <a:t>boi</a:t>
            </a:r>
            <a:r>
              <a:rPr lang="en-US" dirty="0"/>
              <a:t>, </a:t>
            </a:r>
            <a:r>
              <a:rPr lang="en-US" dirty="0" err="1" smtClean="0"/>
              <a:t>biə</a:t>
            </a:r>
            <a:r>
              <a:rPr lang="en-US" dirty="0" smtClean="0"/>
              <a:t>, </a:t>
            </a:r>
            <a:r>
              <a:rPr lang="en-US" dirty="0" err="1" smtClean="0"/>
              <a:t>beə</a:t>
            </a:r>
            <a:r>
              <a:rPr lang="en-US" dirty="0" smtClean="0"/>
              <a:t>, </a:t>
            </a:r>
            <a:r>
              <a:rPr lang="en-US" dirty="0" err="1" smtClean="0"/>
              <a:t>buə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The diphthongs of </a:t>
            </a:r>
            <a:r>
              <a:rPr lang="en-US" dirty="0" smtClean="0"/>
              <a:t>English are </a:t>
            </a:r>
            <a:r>
              <a:rPr lang="en-US" dirty="0"/>
              <a:t>in </a:t>
            </a:r>
            <a:r>
              <a:rPr lang="en-US" i="1" dirty="0"/>
              <a:t>three</a:t>
            </a:r>
            <a:r>
              <a:rPr lang="en-US" dirty="0"/>
              <a:t> groups: those which end in /u/, </a:t>
            </a:r>
            <a:r>
              <a:rPr lang="en-US" dirty="0" smtClean="0"/>
              <a:t>/</a:t>
            </a:r>
            <a:r>
              <a:rPr lang="en-US" dirty="0" err="1" smtClean="0"/>
              <a:t>əu</a:t>
            </a:r>
            <a:r>
              <a:rPr lang="en-US" dirty="0"/>
              <a:t>, au/, those which </a:t>
            </a:r>
            <a:r>
              <a:rPr lang="en-US" dirty="0" smtClean="0"/>
              <a:t>ending </a:t>
            </a:r>
            <a:r>
              <a:rPr lang="en-US" dirty="0"/>
              <a:t>/</a:t>
            </a:r>
            <a:r>
              <a:rPr lang="en-US" dirty="0" smtClean="0"/>
              <a:t>i/, </a:t>
            </a:r>
            <a:r>
              <a:rPr lang="en-US" dirty="0"/>
              <a:t>/</a:t>
            </a:r>
            <a:r>
              <a:rPr lang="en-US" dirty="0" err="1"/>
              <a:t>ei</a:t>
            </a:r>
            <a:r>
              <a:rPr lang="en-US" dirty="0"/>
              <a:t>, </a:t>
            </a:r>
            <a:r>
              <a:rPr lang="en-US" dirty="0" err="1"/>
              <a:t>ai</a:t>
            </a:r>
            <a:r>
              <a:rPr lang="en-US" dirty="0"/>
              <a:t>, </a:t>
            </a:r>
            <a:r>
              <a:rPr lang="en-US" dirty="0" smtClean="0"/>
              <a:t>0i/, </a:t>
            </a:r>
            <a:r>
              <a:rPr lang="en-US" dirty="0"/>
              <a:t>and those which end in </a:t>
            </a:r>
            <a:r>
              <a:rPr lang="en-US" dirty="0" smtClean="0"/>
              <a:t>/ə/, </a:t>
            </a:r>
            <a:r>
              <a:rPr lang="en-US" dirty="0"/>
              <a:t>/</a:t>
            </a:r>
            <a:r>
              <a:rPr lang="en-US" dirty="0" err="1" smtClean="0"/>
              <a:t>iə</a:t>
            </a:r>
            <a:r>
              <a:rPr lang="en-US" dirty="0" smtClean="0"/>
              <a:t>, </a:t>
            </a:r>
            <a:r>
              <a:rPr lang="en-US" dirty="0" err="1" smtClean="0"/>
              <a:t>eə</a:t>
            </a:r>
            <a:r>
              <a:rPr lang="en-US" dirty="0" smtClean="0"/>
              <a:t>, </a:t>
            </a:r>
            <a:r>
              <a:rPr lang="en-US" dirty="0" err="1" smtClean="0"/>
              <a:t>uə</a:t>
            </a:r>
            <a:r>
              <a:rPr lang="en-US" dirty="0" smtClean="0"/>
              <a:t>/.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811" y="555312"/>
            <a:ext cx="3776726" cy="204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37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əu</a:t>
            </a:r>
            <a:r>
              <a:rPr lang="en-US" dirty="0"/>
              <a:t>, au/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8"/>
            <a:ext cx="10018713" cy="393664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Both </a:t>
            </a:r>
            <a:r>
              <a:rPr lang="en-US" dirty="0"/>
              <a:t>these diphthongs end with /u/ rather than /u:/ although you </a:t>
            </a:r>
            <a:r>
              <a:rPr lang="en-US" dirty="0" smtClean="0"/>
              <a:t>will not </a:t>
            </a:r>
            <a:r>
              <a:rPr lang="en-US" dirty="0"/>
              <a:t>be misunderstood if you do use /u:/. To get </a:t>
            </a:r>
            <a:r>
              <a:rPr lang="en-US" dirty="0" smtClean="0"/>
              <a:t>/</a:t>
            </a:r>
            <a:r>
              <a:rPr lang="en-US" dirty="0" err="1" smtClean="0"/>
              <a:t>əu</a:t>
            </a:r>
            <a:r>
              <a:rPr lang="en-US" dirty="0"/>
              <a:t>/ as in </a:t>
            </a:r>
            <a:r>
              <a:rPr lang="en-US" dirty="0" smtClean="0"/>
              <a:t>/</a:t>
            </a:r>
            <a:r>
              <a:rPr lang="en-US" dirty="0" err="1" smtClean="0"/>
              <a:t>səu</a:t>
            </a:r>
            <a:r>
              <a:rPr lang="en-US" dirty="0" smtClean="0"/>
              <a:t>/ </a:t>
            </a:r>
            <a:r>
              <a:rPr lang="en-US" dirty="0"/>
              <a:t>so, </a:t>
            </a:r>
            <a:r>
              <a:rPr lang="en-US" dirty="0" smtClean="0"/>
              <a:t>start with </a:t>
            </a:r>
            <a:r>
              <a:rPr lang="en-US" dirty="0"/>
              <a:t>/s3:/ and then glide away to /u/ with the lips getting </a:t>
            </a:r>
            <a:r>
              <a:rPr lang="en-US" dirty="0" smtClean="0"/>
              <a:t>slightly rounded </a:t>
            </a:r>
            <a:r>
              <a:rPr lang="en-US" dirty="0"/>
              <a:t>and the sound becoming less loud as the glide progresses. </a:t>
            </a:r>
            <a:r>
              <a:rPr lang="en-US" dirty="0" smtClean="0"/>
              <a:t>Be sure </a:t>
            </a:r>
            <a:r>
              <a:rPr lang="en-US" dirty="0"/>
              <a:t>that the first part of the diphthong is /3:/ (a real English </a:t>
            </a:r>
            <a:r>
              <a:rPr lang="en-US" dirty="0" smtClean="0"/>
              <a:t>/3:/!) and not /o:/ </a:t>
            </a:r>
            <a:r>
              <a:rPr lang="en-US" dirty="0"/>
              <a:t>or anything like it, and be sure that the sound </a:t>
            </a:r>
            <a:r>
              <a:rPr lang="en-US" dirty="0" smtClean="0"/>
              <a:t>is </a:t>
            </a:r>
            <a:r>
              <a:rPr lang="en-US" dirty="0"/>
              <a:t>a diphthong</a:t>
            </a:r>
            <a:r>
              <a:rPr lang="en-US" dirty="0" smtClean="0"/>
              <a:t>, not </a:t>
            </a:r>
            <a:r>
              <a:rPr lang="en-US" dirty="0"/>
              <a:t>a simple vowel of the </a:t>
            </a:r>
            <a:r>
              <a:rPr lang="en-US" dirty="0" smtClean="0"/>
              <a:t>/o:/ </a:t>
            </a:r>
            <a:r>
              <a:rPr lang="en-US" dirty="0"/>
              <a:t>type, </a:t>
            </a:r>
            <a:r>
              <a:rPr lang="en-US" dirty="0" smtClean="0"/>
              <a:t>/</a:t>
            </a:r>
            <a:r>
              <a:rPr lang="en-US" dirty="0" err="1" smtClean="0"/>
              <a:t>əu</a:t>
            </a:r>
            <a:r>
              <a:rPr lang="en-US" dirty="0"/>
              <a:t>/ and </a:t>
            </a:r>
            <a:r>
              <a:rPr lang="en-US" dirty="0" smtClean="0"/>
              <a:t>/o:/ </a:t>
            </a:r>
            <a:r>
              <a:rPr lang="en-US" dirty="0"/>
              <a:t>must be kept </a:t>
            </a:r>
            <a:r>
              <a:rPr lang="en-US" dirty="0" smtClean="0"/>
              <a:t>quite separate</a:t>
            </a:r>
            <a:r>
              <a:rPr lang="en-US" dirty="0"/>
              <a:t>. Try the following: </a:t>
            </a:r>
            <a:endParaRPr lang="en-US" dirty="0" smtClean="0"/>
          </a:p>
          <a:p>
            <a:pPr algn="just"/>
            <a:r>
              <a:rPr lang="en-US" dirty="0" smtClean="0"/>
              <a:t>/</a:t>
            </a:r>
            <a:r>
              <a:rPr lang="en-US" dirty="0" err="1" smtClean="0"/>
              <a:t>ləu</a:t>
            </a:r>
            <a:r>
              <a:rPr lang="en-US" dirty="0" smtClean="0"/>
              <a:t>/ </a:t>
            </a:r>
            <a:r>
              <a:rPr lang="en-US" dirty="0"/>
              <a:t>low </a:t>
            </a:r>
            <a:r>
              <a:rPr lang="en-US" dirty="0" smtClean="0"/>
              <a:t>                          /lo:/  </a:t>
            </a:r>
            <a:r>
              <a:rPr lang="en-US" dirty="0"/>
              <a:t>law </a:t>
            </a:r>
            <a:r>
              <a:rPr lang="en-US" dirty="0" smtClean="0"/>
              <a:t>                        /</a:t>
            </a:r>
            <a:r>
              <a:rPr lang="en-US" dirty="0" err="1" smtClean="0"/>
              <a:t>səu</a:t>
            </a:r>
            <a:r>
              <a:rPr lang="en-US" dirty="0" smtClean="0"/>
              <a:t>/ so                          /so:/ </a:t>
            </a:r>
            <a:r>
              <a:rPr lang="en-US" dirty="0"/>
              <a:t>saw </a:t>
            </a:r>
            <a:endParaRPr lang="en-US" dirty="0" smtClean="0"/>
          </a:p>
          <a:p>
            <a:pPr algn="just"/>
            <a:r>
              <a:rPr lang="en-US" dirty="0" smtClean="0"/>
              <a:t>/</a:t>
            </a:r>
            <a:r>
              <a:rPr lang="en-US" dirty="0" err="1" smtClean="0"/>
              <a:t>sn</a:t>
            </a:r>
            <a:r>
              <a:rPr lang="en-US" dirty="0" err="1"/>
              <a:t>ə</a:t>
            </a:r>
            <a:r>
              <a:rPr lang="en-US" dirty="0" err="1" smtClean="0"/>
              <a:t>u</a:t>
            </a:r>
            <a:r>
              <a:rPr lang="en-US" dirty="0" smtClean="0"/>
              <a:t>/ </a:t>
            </a:r>
            <a:r>
              <a:rPr lang="en-US" dirty="0"/>
              <a:t>snow </a:t>
            </a:r>
            <a:r>
              <a:rPr lang="en-US" dirty="0" smtClean="0"/>
              <a:t>                 /</a:t>
            </a:r>
            <a:r>
              <a:rPr lang="en-US" dirty="0" err="1" smtClean="0"/>
              <a:t>sno</a:t>
            </a:r>
            <a:r>
              <a:rPr lang="en-US" dirty="0" smtClean="0"/>
              <a:t>:/ </a:t>
            </a:r>
            <a:r>
              <a:rPr lang="en-US" dirty="0"/>
              <a:t>snore </a:t>
            </a:r>
            <a:r>
              <a:rPr lang="en-US" dirty="0" smtClean="0"/>
              <a:t>                  /</a:t>
            </a:r>
            <a:r>
              <a:rPr lang="en-US" dirty="0" err="1" smtClean="0"/>
              <a:t>bəut</a:t>
            </a:r>
            <a:r>
              <a:rPr lang="en-US" dirty="0" smtClean="0"/>
              <a:t>/ </a:t>
            </a:r>
            <a:r>
              <a:rPr lang="en-US" dirty="0"/>
              <a:t>boat </a:t>
            </a:r>
            <a:r>
              <a:rPr lang="en-US" dirty="0" smtClean="0"/>
              <a:t>                   /</a:t>
            </a:r>
            <a:r>
              <a:rPr lang="en-US" dirty="0" err="1" smtClean="0"/>
              <a:t>bo:t</a:t>
            </a:r>
            <a:r>
              <a:rPr lang="en-US" dirty="0" smtClean="0"/>
              <a:t>/ </a:t>
            </a:r>
            <a:r>
              <a:rPr lang="en-US" dirty="0"/>
              <a:t>bought </a:t>
            </a:r>
            <a:endParaRPr lang="en-US" dirty="0" smtClean="0"/>
          </a:p>
          <a:p>
            <a:pPr algn="just"/>
            <a:r>
              <a:rPr lang="en-US" dirty="0" smtClean="0"/>
              <a:t>/</a:t>
            </a:r>
            <a:r>
              <a:rPr lang="en-US" dirty="0" err="1" smtClean="0"/>
              <a:t>kləuz</a:t>
            </a:r>
            <a:r>
              <a:rPr lang="en-US" dirty="0" smtClean="0"/>
              <a:t>/  close                /</a:t>
            </a:r>
            <a:r>
              <a:rPr lang="en-US" dirty="0" err="1" smtClean="0"/>
              <a:t>klo:z</a:t>
            </a:r>
            <a:r>
              <a:rPr lang="en-US" dirty="0" smtClean="0"/>
              <a:t>/ </a:t>
            </a:r>
            <a:r>
              <a:rPr lang="en-US" dirty="0"/>
              <a:t>claws </a:t>
            </a:r>
            <a:r>
              <a:rPr lang="en-US" dirty="0" smtClean="0"/>
              <a:t>                /</a:t>
            </a:r>
            <a:r>
              <a:rPr lang="en-US" dirty="0" err="1" smtClean="0"/>
              <a:t>k</a:t>
            </a:r>
            <a:r>
              <a:rPr lang="en-US" dirty="0" err="1"/>
              <a:t>ə</a:t>
            </a:r>
            <a:r>
              <a:rPr lang="en-US" dirty="0" err="1" smtClean="0"/>
              <a:t>uk</a:t>
            </a:r>
            <a:r>
              <a:rPr lang="en-US" dirty="0" smtClean="0"/>
              <a:t>/ coke                     / </a:t>
            </a:r>
            <a:r>
              <a:rPr lang="en-US" dirty="0" err="1" smtClean="0"/>
              <a:t>ko:k</a:t>
            </a:r>
            <a:r>
              <a:rPr lang="en-US" dirty="0" smtClean="0"/>
              <a:t>/ cork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00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 smtClean="0"/>
              <a:t>ei</a:t>
            </a:r>
            <a:r>
              <a:rPr lang="en-US" dirty="0" smtClean="0"/>
              <a:t>, </a:t>
            </a:r>
            <a:r>
              <a:rPr lang="en-US" dirty="0" err="1"/>
              <a:t>ai</a:t>
            </a:r>
            <a:r>
              <a:rPr lang="en-US" dirty="0"/>
              <a:t>, </a:t>
            </a:r>
            <a:r>
              <a:rPr lang="en-US" dirty="0" smtClean="0"/>
              <a:t>oi </a:t>
            </a:r>
            <a:r>
              <a:rPr lang="en-US" dirty="0"/>
              <a:t>/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208629"/>
            <a:ext cx="10018713" cy="416641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These </a:t>
            </a:r>
            <a:r>
              <a:rPr lang="en-US" dirty="0"/>
              <a:t>diphthongs all end in /i/, not /</a:t>
            </a:r>
            <a:r>
              <a:rPr lang="en-US" dirty="0" smtClean="0"/>
              <a:t>I:/  (</a:t>
            </a:r>
            <a:r>
              <a:rPr lang="en-US" dirty="0"/>
              <a:t>though it is not serious if </a:t>
            </a:r>
            <a:r>
              <a:rPr lang="en-US" dirty="0" smtClean="0"/>
              <a:t>you do </a:t>
            </a:r>
            <a:r>
              <a:rPr lang="en-US" dirty="0"/>
              <a:t>use /i:/ finally). </a:t>
            </a:r>
            <a:r>
              <a:rPr lang="en-US" dirty="0" smtClean="0"/>
              <a:t>/</a:t>
            </a:r>
            <a:r>
              <a:rPr lang="en-US" dirty="0" err="1" smtClean="0"/>
              <a:t>ei</a:t>
            </a:r>
            <a:r>
              <a:rPr lang="en-US" dirty="0" smtClean="0"/>
              <a:t>/ </a:t>
            </a:r>
            <a:r>
              <a:rPr lang="en-US" dirty="0"/>
              <a:t>begins with /e/ as in </a:t>
            </a:r>
            <a:r>
              <a:rPr lang="en-US" i="1" dirty="0" smtClean="0"/>
              <a:t>men.</a:t>
            </a:r>
            <a:r>
              <a:rPr lang="en-US" dirty="0" smtClean="0"/>
              <a:t> </a:t>
            </a:r>
            <a:r>
              <a:rPr lang="en-US" dirty="0"/>
              <a:t>Say men and then </a:t>
            </a:r>
            <a:r>
              <a:rPr lang="en-US" dirty="0" smtClean="0"/>
              <a:t>add /i/ </a:t>
            </a:r>
            <a:r>
              <a:rPr lang="en-US" dirty="0"/>
              <a:t>after /e/, gliding smoothly from /e/ to /i/ and making the sound </a:t>
            </a:r>
            <a:r>
              <a:rPr lang="en-US" dirty="0" smtClean="0"/>
              <a:t>less loud </a:t>
            </a:r>
            <a:r>
              <a:rPr lang="en-US" dirty="0"/>
              <a:t>as the glide progresses this will give </a:t>
            </a:r>
            <a:r>
              <a:rPr lang="en-US" dirty="0" smtClean="0"/>
              <a:t>/</a:t>
            </a:r>
            <a:r>
              <a:rPr lang="en-US" dirty="0" err="1" smtClean="0"/>
              <a:t>mein</a:t>
            </a:r>
            <a:r>
              <a:rPr lang="en-US" dirty="0" smtClean="0"/>
              <a:t>/ </a:t>
            </a:r>
            <a:r>
              <a:rPr lang="en-US" dirty="0"/>
              <a:t>main. The </a:t>
            </a:r>
            <a:r>
              <a:rPr lang="en-US" dirty="0" smtClean="0"/>
              <a:t>most common </a:t>
            </a:r>
            <a:r>
              <a:rPr lang="en-US" dirty="0"/>
              <a:t>mistake is to use a long, simple vowel so try to be sure </a:t>
            </a:r>
            <a:r>
              <a:rPr lang="en-US" dirty="0" smtClean="0"/>
              <a:t>that here </a:t>
            </a:r>
            <a:r>
              <a:rPr lang="en-US" dirty="0"/>
              <a:t>is a glide from /e/ to /i/; however, if you do use a simple </a:t>
            </a:r>
            <a:r>
              <a:rPr lang="en-US" dirty="0" smtClean="0"/>
              <a:t>vowel for </a:t>
            </a:r>
            <a:r>
              <a:rPr lang="en-US" dirty="0"/>
              <a:t>/</a:t>
            </a:r>
            <a:r>
              <a:rPr lang="en-US" dirty="0" err="1"/>
              <a:t>ei</a:t>
            </a:r>
            <a:r>
              <a:rPr lang="en-US" dirty="0"/>
              <a:t>/ it will not be misunderstood some accents of English (</a:t>
            </a:r>
            <a:r>
              <a:rPr lang="en-US" dirty="0" err="1"/>
              <a:t>e.g.Scottish</a:t>
            </a:r>
            <a:r>
              <a:rPr lang="en-US" dirty="0"/>
              <a:t>) do the same. But </a:t>
            </a:r>
            <a:r>
              <a:rPr lang="en-US" dirty="0" smtClean="0"/>
              <a:t>/</a:t>
            </a:r>
            <a:r>
              <a:rPr lang="en-US" dirty="0" err="1" smtClean="0"/>
              <a:t>ei</a:t>
            </a:r>
            <a:r>
              <a:rPr lang="en-US" dirty="0" smtClean="0"/>
              <a:t>/ </a:t>
            </a:r>
            <a:r>
              <a:rPr lang="en-US" dirty="0"/>
              <a:t>and /e/ must be quite separate. Try the </a:t>
            </a:r>
            <a:r>
              <a:rPr lang="en-US" dirty="0" smtClean="0"/>
              <a:t>following</a:t>
            </a:r>
          </a:p>
          <a:p>
            <a:pPr algn="just"/>
            <a:r>
              <a:rPr lang="en-US" dirty="0" smtClean="0"/>
              <a:t>/</a:t>
            </a:r>
            <a:r>
              <a:rPr lang="en-US" dirty="0" err="1" smtClean="0"/>
              <a:t>leit</a:t>
            </a:r>
            <a:r>
              <a:rPr lang="en-US" dirty="0" smtClean="0"/>
              <a:t>/ </a:t>
            </a:r>
            <a:r>
              <a:rPr lang="en-US" dirty="0"/>
              <a:t>late </a:t>
            </a:r>
            <a:r>
              <a:rPr lang="en-US" dirty="0" smtClean="0"/>
              <a:t>                       /let/ let                           /</a:t>
            </a:r>
            <a:r>
              <a:rPr lang="en-US" dirty="0" err="1" smtClean="0"/>
              <a:t>seil</a:t>
            </a:r>
            <a:r>
              <a:rPr lang="en-US" dirty="0" smtClean="0"/>
              <a:t>/ </a:t>
            </a:r>
            <a:r>
              <a:rPr lang="en-US" dirty="0"/>
              <a:t>sail </a:t>
            </a:r>
            <a:r>
              <a:rPr lang="en-US" dirty="0" smtClean="0"/>
              <a:t>                      /</a:t>
            </a:r>
            <a:r>
              <a:rPr lang="en-US" dirty="0" err="1" smtClean="0"/>
              <a:t>sel</a:t>
            </a:r>
            <a:r>
              <a:rPr lang="en-US" dirty="0" smtClean="0"/>
              <a:t>/ sell   </a:t>
            </a:r>
          </a:p>
          <a:p>
            <a:pPr algn="just"/>
            <a:r>
              <a:rPr lang="en-US" dirty="0" smtClean="0"/>
              <a:t> /</a:t>
            </a:r>
            <a:r>
              <a:rPr lang="en-US" dirty="0" err="1" smtClean="0"/>
              <a:t>peipə</a:t>
            </a:r>
            <a:r>
              <a:rPr lang="en-US" dirty="0" smtClean="0"/>
              <a:t>/ </a:t>
            </a:r>
            <a:r>
              <a:rPr lang="en-US" dirty="0"/>
              <a:t>paper </a:t>
            </a:r>
            <a:r>
              <a:rPr lang="en-US" dirty="0" smtClean="0"/>
              <a:t>             /</a:t>
            </a:r>
            <a:r>
              <a:rPr lang="en-US" dirty="0" err="1" smtClean="0"/>
              <a:t>pep</a:t>
            </a:r>
            <a:r>
              <a:rPr lang="en-US" dirty="0" err="1"/>
              <a:t>ə</a:t>
            </a:r>
            <a:r>
              <a:rPr lang="en-US" dirty="0" smtClean="0"/>
              <a:t>/ </a:t>
            </a:r>
            <a:r>
              <a:rPr lang="en-US" dirty="0"/>
              <a:t>pepper </a:t>
            </a:r>
            <a:r>
              <a:rPr lang="en-US" dirty="0" smtClean="0"/>
              <a:t>            /</a:t>
            </a:r>
            <a:r>
              <a:rPr lang="en-US" dirty="0" err="1" smtClean="0"/>
              <a:t>treid</a:t>
            </a:r>
            <a:r>
              <a:rPr lang="en-US" dirty="0" smtClean="0"/>
              <a:t>/  trade              /</a:t>
            </a:r>
            <a:r>
              <a:rPr lang="en-US" dirty="0" err="1" smtClean="0"/>
              <a:t>tred</a:t>
            </a:r>
            <a:r>
              <a:rPr lang="en-US" dirty="0" smtClean="0"/>
              <a:t>/ tread</a:t>
            </a:r>
          </a:p>
          <a:p>
            <a:pPr algn="just"/>
            <a:r>
              <a:rPr lang="en-US" dirty="0" smtClean="0"/>
              <a:t> /</a:t>
            </a:r>
            <a:r>
              <a:rPr lang="en-US" dirty="0" err="1" smtClean="0"/>
              <a:t>reik</a:t>
            </a:r>
            <a:r>
              <a:rPr lang="en-US" dirty="0" smtClean="0"/>
              <a:t>/ rake                    /</a:t>
            </a:r>
            <a:r>
              <a:rPr lang="en-US" dirty="0" err="1" smtClean="0"/>
              <a:t>rek</a:t>
            </a:r>
            <a:r>
              <a:rPr lang="en-US" dirty="0" smtClean="0"/>
              <a:t>/ </a:t>
            </a:r>
            <a:r>
              <a:rPr lang="en-US" dirty="0"/>
              <a:t>wreck </a:t>
            </a:r>
            <a:r>
              <a:rPr lang="en-US" dirty="0" smtClean="0"/>
              <a:t>                  /</a:t>
            </a:r>
            <a:r>
              <a:rPr lang="en-US" dirty="0" err="1" smtClean="0"/>
              <a:t>feil</a:t>
            </a:r>
            <a:r>
              <a:rPr lang="en-US" dirty="0" smtClean="0"/>
              <a:t>/ fail                        /</a:t>
            </a:r>
            <a:r>
              <a:rPr lang="en-US" dirty="0" err="1" smtClean="0"/>
              <a:t>fel</a:t>
            </a:r>
            <a:r>
              <a:rPr lang="en-US" dirty="0" smtClean="0"/>
              <a:t>/ fell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40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iə</a:t>
            </a:r>
            <a:r>
              <a:rPr lang="en-US" dirty="0" smtClean="0"/>
              <a:t>, </a:t>
            </a:r>
            <a:r>
              <a:rPr lang="en-US" dirty="0" err="1" smtClean="0"/>
              <a:t>e</a:t>
            </a:r>
            <a:r>
              <a:rPr lang="en-US" dirty="0" err="1"/>
              <a:t>ə</a:t>
            </a:r>
            <a:r>
              <a:rPr lang="en-US" dirty="0" smtClean="0"/>
              <a:t>, </a:t>
            </a:r>
            <a:r>
              <a:rPr lang="en-US" dirty="0" err="1" smtClean="0"/>
              <a:t>u</a:t>
            </a:r>
            <a:r>
              <a:rPr lang="en-US" dirty="0" err="1"/>
              <a:t>ə</a:t>
            </a:r>
            <a:r>
              <a:rPr lang="en-US" dirty="0" smtClean="0"/>
              <a:t>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smtClean="0"/>
              <a:t>These </a:t>
            </a:r>
            <a:r>
              <a:rPr lang="en-US" sz="2500" dirty="0"/>
              <a:t>are all glides to the sort of </a:t>
            </a:r>
            <a:r>
              <a:rPr lang="en-US" sz="2500" dirty="0" smtClean="0"/>
              <a:t>/ə/-</a:t>
            </a:r>
            <a:r>
              <a:rPr lang="en-US" sz="2500" dirty="0"/>
              <a:t>sound found in final position, </a:t>
            </a:r>
            <a:r>
              <a:rPr lang="en-US" sz="2500" dirty="0" smtClean="0"/>
              <a:t>as described </a:t>
            </a:r>
            <a:r>
              <a:rPr lang="en-US" sz="2500" dirty="0"/>
              <a:t>on p. 83. /</a:t>
            </a:r>
            <a:r>
              <a:rPr lang="en-US" sz="2500" dirty="0" err="1" smtClean="0"/>
              <a:t>i</a:t>
            </a:r>
            <a:r>
              <a:rPr lang="en-US" sz="2500" dirty="0" err="1"/>
              <a:t>ə</a:t>
            </a:r>
            <a:r>
              <a:rPr lang="en-US" sz="2500" dirty="0" smtClean="0"/>
              <a:t>/ </a:t>
            </a:r>
            <a:r>
              <a:rPr lang="en-US" sz="2500" dirty="0"/>
              <a:t>glides from /1/ (not /i:/) to this </a:t>
            </a:r>
            <a:r>
              <a:rPr lang="en-US" sz="2500" dirty="0" smtClean="0"/>
              <a:t>/</a:t>
            </a:r>
            <a:r>
              <a:rPr lang="en-US" sz="2500" dirty="0"/>
              <a:t>ə</a:t>
            </a:r>
            <a:r>
              <a:rPr lang="en-US" sz="2500" dirty="0" smtClean="0"/>
              <a:t>/ </a:t>
            </a:r>
            <a:r>
              <a:rPr lang="en-US" sz="2500" dirty="0"/>
              <a:t>in words </a:t>
            </a:r>
            <a:r>
              <a:rPr lang="en-US" sz="2500" dirty="0" smtClean="0"/>
              <a:t>like /</a:t>
            </a:r>
            <a:r>
              <a:rPr lang="en-US" sz="2500" dirty="0" err="1" smtClean="0"/>
              <a:t>hiə</a:t>
            </a:r>
            <a:r>
              <a:rPr lang="en-US" sz="2500" dirty="0" smtClean="0"/>
              <a:t>/ </a:t>
            </a:r>
            <a:r>
              <a:rPr lang="en-US" sz="2500" dirty="0"/>
              <a:t>hear, </a:t>
            </a:r>
            <a:r>
              <a:rPr lang="en-US" sz="2500" dirty="0" smtClean="0"/>
              <a:t>/</a:t>
            </a:r>
            <a:r>
              <a:rPr lang="en-US" sz="2500" dirty="0" err="1" smtClean="0"/>
              <a:t>ni</a:t>
            </a:r>
            <a:r>
              <a:rPr lang="en-US" sz="2500" dirty="0" err="1"/>
              <a:t>ə</a:t>
            </a:r>
            <a:r>
              <a:rPr lang="en-US" sz="2500" dirty="0" smtClean="0"/>
              <a:t>/ </a:t>
            </a:r>
            <a:r>
              <a:rPr lang="en-US" sz="2500" dirty="0"/>
              <a:t>near, etc. If you do use /i:/ at the beginning of the glide </a:t>
            </a:r>
            <a:r>
              <a:rPr lang="en-US" sz="2500" dirty="0" smtClean="0"/>
              <a:t>it will </a:t>
            </a:r>
            <a:r>
              <a:rPr lang="en-US" sz="2500" dirty="0"/>
              <a:t>sound a bit strange but you will not be misunderstood. Try </a:t>
            </a:r>
            <a:r>
              <a:rPr lang="en-US" sz="2500" dirty="0" smtClean="0"/>
              <a:t>the following</a:t>
            </a:r>
            <a:r>
              <a:rPr lang="en-US" sz="2500" dirty="0"/>
              <a:t>: </a:t>
            </a:r>
            <a:r>
              <a:rPr lang="en-US" sz="2500" dirty="0" smtClean="0"/>
              <a:t>/</a:t>
            </a:r>
            <a:r>
              <a:rPr lang="en-US" sz="2500" dirty="0" err="1" smtClean="0"/>
              <a:t>fiə</a:t>
            </a:r>
            <a:r>
              <a:rPr lang="en-US" sz="2500" dirty="0" smtClean="0"/>
              <a:t>/ fear, /</a:t>
            </a:r>
            <a:r>
              <a:rPr lang="en-US" sz="2500" dirty="0" err="1" smtClean="0"/>
              <a:t>kəri</a:t>
            </a:r>
            <a:r>
              <a:rPr lang="en-US" sz="2500" dirty="0" err="1"/>
              <a:t>ə</a:t>
            </a:r>
            <a:r>
              <a:rPr lang="en-US" sz="2500" dirty="0" err="1" smtClean="0"/>
              <a:t>n</a:t>
            </a:r>
            <a:r>
              <a:rPr lang="en-US" sz="2500" dirty="0" smtClean="0"/>
              <a:t>/ Korean, /</a:t>
            </a:r>
            <a:r>
              <a:rPr lang="en-US" sz="2500" dirty="0" err="1" smtClean="0"/>
              <a:t>riəli</a:t>
            </a:r>
            <a:r>
              <a:rPr lang="en-US" sz="2500" dirty="0" smtClean="0"/>
              <a:t>/ really, /</a:t>
            </a:r>
            <a:r>
              <a:rPr lang="en-US" sz="2500" dirty="0" err="1" smtClean="0"/>
              <a:t>ji</a:t>
            </a:r>
            <a:r>
              <a:rPr lang="en-US" sz="2500" dirty="0" err="1"/>
              <a:t>ə</a:t>
            </a:r>
            <a:r>
              <a:rPr lang="en-US" sz="2500" dirty="0" smtClean="0"/>
              <a:t>/ year, /</a:t>
            </a:r>
            <a:r>
              <a:rPr lang="en-US" sz="2500" dirty="0" err="1" smtClean="0"/>
              <a:t>riəl</a:t>
            </a:r>
            <a:r>
              <a:rPr lang="en-US" sz="2500" dirty="0" smtClean="0"/>
              <a:t>/ real, /</a:t>
            </a:r>
            <a:r>
              <a:rPr lang="en-US" sz="2500" dirty="0" err="1" smtClean="0"/>
              <a:t>fi</a:t>
            </a:r>
            <a:r>
              <a:rPr lang="en-US" sz="2500" dirty="0" err="1"/>
              <a:t>ə</a:t>
            </a:r>
            <a:r>
              <a:rPr lang="en-US" sz="2500" dirty="0" err="1" smtClean="0"/>
              <a:t>s</a:t>
            </a:r>
            <a:r>
              <a:rPr lang="en-US" sz="2500" dirty="0" smtClean="0"/>
              <a:t>/ fierce, /</a:t>
            </a:r>
            <a:r>
              <a:rPr lang="en-US" sz="2500" dirty="0" err="1" smtClean="0"/>
              <a:t>kliə</a:t>
            </a:r>
            <a:r>
              <a:rPr lang="en-US" sz="2500" dirty="0" smtClean="0"/>
              <a:t>/ clear,  /</a:t>
            </a:r>
            <a:r>
              <a:rPr lang="en-US" sz="2500" dirty="0" err="1" smtClean="0"/>
              <a:t>biəd</a:t>
            </a:r>
            <a:r>
              <a:rPr lang="en-US" sz="2500" dirty="0" smtClean="0"/>
              <a:t>/ beard,  /</a:t>
            </a:r>
            <a:r>
              <a:rPr lang="en-US" sz="2500" dirty="0" err="1" smtClean="0"/>
              <a:t>aidi</a:t>
            </a:r>
            <a:r>
              <a:rPr lang="en-US" sz="2500" dirty="0" err="1"/>
              <a:t>ə</a:t>
            </a:r>
            <a:r>
              <a:rPr lang="en-US" sz="2500" dirty="0" err="1" smtClean="0"/>
              <a:t>z</a:t>
            </a:r>
            <a:r>
              <a:rPr lang="en-US" sz="2500" dirty="0" smtClean="0"/>
              <a:t>/ ideas, /</a:t>
            </a:r>
            <a:r>
              <a:rPr lang="en-US" sz="2500" dirty="0" err="1" smtClean="0"/>
              <a:t>piəs</a:t>
            </a:r>
            <a:r>
              <a:rPr lang="en-US" sz="2500" dirty="0" smtClean="0"/>
              <a:t>/ pierce, /</a:t>
            </a:r>
            <a:r>
              <a:rPr lang="en-US" sz="2500" dirty="0" err="1" smtClean="0"/>
              <a:t>niərə</a:t>
            </a:r>
            <a:r>
              <a:rPr lang="en-US" sz="2500" dirty="0" smtClean="0"/>
              <a:t>/ nearer.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89249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sequences  (</a:t>
            </a:r>
            <a:r>
              <a:rPr lang="en-US" dirty="0" err="1" smtClean="0"/>
              <a:t>triphthongs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There are vowel sequences as well as consonant sequences but they </a:t>
            </a:r>
            <a:r>
              <a:rPr lang="en-US" dirty="0" smtClean="0"/>
              <a:t>are not </a:t>
            </a:r>
            <a:r>
              <a:rPr lang="en-US" dirty="0"/>
              <a:t>so difficult. In general, when one vowel (or diphthong) </a:t>
            </a:r>
            <a:r>
              <a:rPr lang="en-US" dirty="0" smtClean="0"/>
              <a:t>follows another </a:t>
            </a:r>
            <a:r>
              <a:rPr lang="en-US" dirty="0"/>
              <a:t>you should pronounce each one quite normally but with </a:t>
            </a:r>
            <a:r>
              <a:rPr lang="en-US" dirty="0" smtClean="0"/>
              <a:t>a smooth </a:t>
            </a:r>
            <a:r>
              <a:rPr lang="en-US" dirty="0"/>
              <a:t>glide between them. The most common sequences are </a:t>
            </a:r>
            <a:r>
              <a:rPr lang="en-US" dirty="0" smtClean="0"/>
              <a:t>formed by </a:t>
            </a:r>
            <a:r>
              <a:rPr lang="en-US" dirty="0"/>
              <a:t>adding </a:t>
            </a:r>
            <a:r>
              <a:rPr lang="en-US" dirty="0" smtClean="0"/>
              <a:t>/ə/ </a:t>
            </a:r>
            <a:r>
              <a:rPr lang="en-US" dirty="0"/>
              <a:t>to a diphthong, especially to /</a:t>
            </a:r>
            <a:r>
              <a:rPr lang="en-US" dirty="0" err="1"/>
              <a:t>ai</a:t>
            </a:r>
            <a:r>
              <a:rPr lang="en-US" dirty="0"/>
              <a:t>/ and /au/ in words </a:t>
            </a:r>
            <a:r>
              <a:rPr lang="en-US" dirty="0" smtClean="0"/>
              <a:t>like /</a:t>
            </a:r>
            <a:r>
              <a:rPr lang="en-US" dirty="0" err="1" smtClean="0"/>
              <a:t>fai</a:t>
            </a:r>
            <a:r>
              <a:rPr lang="en-US" dirty="0" err="1"/>
              <a:t>ə</a:t>
            </a:r>
            <a:r>
              <a:rPr lang="en-US" dirty="0" smtClean="0"/>
              <a:t>/ </a:t>
            </a:r>
            <a:r>
              <a:rPr lang="en-US" dirty="0"/>
              <a:t>fire and </a:t>
            </a:r>
            <a:r>
              <a:rPr lang="en-US" dirty="0" smtClean="0"/>
              <a:t>/</a:t>
            </a:r>
            <a:r>
              <a:rPr lang="en-US" dirty="0" err="1" smtClean="0"/>
              <a:t>au</a:t>
            </a:r>
            <a:r>
              <a:rPr lang="en-US" dirty="0" err="1"/>
              <a:t>ə</a:t>
            </a:r>
            <a:r>
              <a:rPr lang="en-US" dirty="0" smtClean="0"/>
              <a:t>/ </a:t>
            </a:r>
            <a:r>
              <a:rPr lang="en-US" dirty="0"/>
              <a:t>our. When you listen to these two sequences /</a:t>
            </a:r>
            <a:r>
              <a:rPr lang="en-US" dirty="0" err="1" smtClean="0"/>
              <a:t>aiə</a:t>
            </a:r>
            <a:r>
              <a:rPr lang="en-US" dirty="0" smtClean="0"/>
              <a:t>, </a:t>
            </a:r>
            <a:r>
              <a:rPr lang="en-US" dirty="0" err="1" smtClean="0"/>
              <a:t>auə</a:t>
            </a:r>
            <a:r>
              <a:rPr lang="en-US" dirty="0" smtClean="0"/>
              <a:t>/ you </a:t>
            </a:r>
            <a:r>
              <a:rPr lang="en-US" dirty="0"/>
              <a:t>will notice that the /i/ in </a:t>
            </a:r>
            <a:r>
              <a:rPr lang="en-US" i="1" dirty="0"/>
              <a:t>fire</a:t>
            </a:r>
            <a:r>
              <a:rPr lang="en-US" dirty="0"/>
              <a:t> and the /u/ in </a:t>
            </a:r>
            <a:r>
              <a:rPr lang="en-US" i="1" dirty="0"/>
              <a:t>our</a:t>
            </a:r>
            <a:r>
              <a:rPr lang="en-US" dirty="0"/>
              <a:t> are rather weak; </a:t>
            </a:r>
            <a:r>
              <a:rPr lang="en-US" dirty="0" smtClean="0"/>
              <a:t>in fact </a:t>
            </a:r>
            <a:r>
              <a:rPr lang="en-US" dirty="0"/>
              <a:t>both sequences may sound rather like /a:/. It is probably best </a:t>
            </a:r>
            <a:r>
              <a:rPr lang="en-US" dirty="0" smtClean="0"/>
              <a:t>for you </a:t>
            </a:r>
            <a:r>
              <a:rPr lang="en-US" dirty="0"/>
              <a:t>not to imitate this but to pronounce the sequences as /</a:t>
            </a:r>
            <a:r>
              <a:rPr lang="en-US" dirty="0" err="1" smtClean="0"/>
              <a:t>ai+</a:t>
            </a:r>
            <a:r>
              <a:rPr lang="en-US" dirty="0" err="1"/>
              <a:t>ə</a:t>
            </a:r>
            <a:r>
              <a:rPr lang="en-US" dirty="0" smtClean="0"/>
              <a:t>/ and /</a:t>
            </a:r>
            <a:r>
              <a:rPr lang="en-US" dirty="0" err="1" smtClean="0"/>
              <a:t>au+ə</a:t>
            </a:r>
            <a:r>
              <a:rPr lang="en-US" dirty="0" smtClean="0"/>
              <a:t>/, </a:t>
            </a:r>
            <a:r>
              <a:rPr lang="en-US" dirty="0"/>
              <a:t>though the /i/ and the /u/ should not be made too strong.</a:t>
            </a:r>
          </a:p>
        </p:txBody>
      </p:sp>
    </p:spTree>
    <p:extLst>
      <p:ext uri="{BB962C8B-B14F-4D97-AF65-F5344CB8AC3E}">
        <p14:creationId xmlns:p14="http://schemas.microsoft.com/office/powerpoint/2010/main" val="4084752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aiə</a:t>
            </a:r>
            <a:r>
              <a:rPr lang="en-US" dirty="0" smtClean="0"/>
              <a:t>- </a:t>
            </a:r>
            <a:r>
              <a:rPr lang="en-US" dirty="0" err="1" smtClean="0"/>
              <a:t>auə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traiəl</a:t>
            </a:r>
            <a:r>
              <a:rPr lang="en-US" dirty="0" smtClean="0"/>
              <a:t>/   trial                       /</a:t>
            </a:r>
            <a:r>
              <a:rPr lang="en-US" dirty="0" err="1" smtClean="0"/>
              <a:t>kwaiət</a:t>
            </a:r>
            <a:r>
              <a:rPr lang="en-US" dirty="0" smtClean="0"/>
              <a:t>/  quiet               /</a:t>
            </a:r>
            <a:r>
              <a:rPr lang="en-US" dirty="0" err="1" smtClean="0"/>
              <a:t>kauəd</a:t>
            </a:r>
            <a:r>
              <a:rPr lang="en-US" dirty="0" smtClean="0"/>
              <a:t>/  coward    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baiə</a:t>
            </a:r>
            <a:r>
              <a:rPr lang="en-US" dirty="0" smtClean="0"/>
              <a:t>/  buyer                     /</a:t>
            </a:r>
            <a:r>
              <a:rPr lang="en-US" dirty="0" err="1" smtClean="0"/>
              <a:t>flaiə</a:t>
            </a:r>
            <a:r>
              <a:rPr lang="en-US" dirty="0" smtClean="0"/>
              <a:t>/  flyer                      /</a:t>
            </a:r>
            <a:r>
              <a:rPr lang="en-US" dirty="0" err="1" smtClean="0"/>
              <a:t>aiən</a:t>
            </a:r>
            <a:r>
              <a:rPr lang="en-US" dirty="0" smtClean="0"/>
              <a:t>/  iron  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auəz</a:t>
            </a:r>
            <a:r>
              <a:rPr lang="en-US" dirty="0" smtClean="0"/>
              <a:t>/ ours                        /</a:t>
            </a:r>
            <a:r>
              <a:rPr lang="en-US" dirty="0" err="1" smtClean="0"/>
              <a:t>tauə</a:t>
            </a:r>
            <a:r>
              <a:rPr lang="en-US" dirty="0" smtClean="0"/>
              <a:t>/ tower                    /</a:t>
            </a:r>
            <a:r>
              <a:rPr lang="en-US" dirty="0" err="1" smtClean="0"/>
              <a:t>trau</a:t>
            </a:r>
            <a:r>
              <a:rPr lang="en-US" dirty="0" err="1"/>
              <a:t>ə</a:t>
            </a:r>
            <a:r>
              <a:rPr lang="en-US" dirty="0" err="1" smtClean="0"/>
              <a:t>l</a:t>
            </a:r>
            <a:r>
              <a:rPr lang="en-US" dirty="0" smtClean="0"/>
              <a:t>/ trowel  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taiəd</a:t>
            </a:r>
            <a:r>
              <a:rPr lang="en-US" dirty="0" smtClean="0"/>
              <a:t>/ tired                     /</a:t>
            </a:r>
            <a:r>
              <a:rPr lang="en-US" dirty="0" err="1" smtClean="0"/>
              <a:t>pauəful</a:t>
            </a:r>
            <a:r>
              <a:rPr lang="en-US" dirty="0" smtClean="0"/>
              <a:t>/ powerful         /</a:t>
            </a:r>
            <a:r>
              <a:rPr lang="en-US" dirty="0" err="1" smtClean="0"/>
              <a:t>bauə</a:t>
            </a:r>
            <a:r>
              <a:rPr lang="en-US" dirty="0" smtClean="0"/>
              <a:t>/ bower</a:t>
            </a:r>
          </a:p>
          <a:p>
            <a:r>
              <a:rPr lang="en-US" dirty="0"/>
              <a:t>/</a:t>
            </a:r>
            <a:r>
              <a:rPr lang="en-US" dirty="0" err="1" smtClean="0"/>
              <a:t>flauə</a:t>
            </a:r>
            <a:r>
              <a:rPr lang="en-US" dirty="0" smtClean="0"/>
              <a:t>/ flower                  /</a:t>
            </a:r>
            <a:r>
              <a:rPr lang="en-US" dirty="0" err="1" smtClean="0"/>
              <a:t>raiət</a:t>
            </a:r>
            <a:r>
              <a:rPr lang="en-US" dirty="0" smtClean="0"/>
              <a:t>/ riot                          /</a:t>
            </a:r>
            <a:r>
              <a:rPr lang="en-US" dirty="0" err="1" smtClean="0"/>
              <a:t>ʃauəri</a:t>
            </a:r>
            <a:r>
              <a:rPr lang="en-US" dirty="0" smtClean="0"/>
              <a:t>/ showery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/</a:t>
            </a:r>
            <a:r>
              <a:rPr lang="en-US" dirty="0" err="1"/>
              <a:t>eiə</a:t>
            </a:r>
            <a:r>
              <a:rPr lang="en-US" dirty="0"/>
              <a:t>, </a:t>
            </a:r>
            <a:r>
              <a:rPr lang="en-US" dirty="0" err="1" smtClean="0"/>
              <a:t>ai</a:t>
            </a:r>
            <a:r>
              <a:rPr lang="en-US" dirty="0" err="1" smtClean="0"/>
              <a:t>ə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dirty="0" err="1" smtClean="0"/>
              <a:t>iə</a:t>
            </a:r>
            <a:r>
              <a:rPr lang="en-US" dirty="0"/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less common sequences /</a:t>
            </a:r>
            <a:r>
              <a:rPr lang="en-US" dirty="0" err="1" smtClean="0"/>
              <a:t>eiə</a:t>
            </a:r>
            <a:r>
              <a:rPr lang="en-US" dirty="0" smtClean="0"/>
              <a:t>, </a:t>
            </a:r>
            <a:r>
              <a:rPr lang="en-US" dirty="0" err="1" smtClean="0"/>
              <a:t>oi</a:t>
            </a:r>
            <a:r>
              <a:rPr lang="en-US" dirty="0" err="1" smtClean="0"/>
              <a:t>ə</a:t>
            </a:r>
            <a:r>
              <a:rPr lang="en-US" dirty="0" smtClean="0"/>
              <a:t>, </a:t>
            </a:r>
            <a:r>
              <a:rPr lang="en-US" dirty="0" err="1" smtClean="0"/>
              <a:t>aiə</a:t>
            </a:r>
            <a:r>
              <a:rPr lang="en-US" dirty="0" smtClean="0"/>
              <a:t>/ </a:t>
            </a:r>
            <a:r>
              <a:rPr lang="en-US" dirty="0"/>
              <a:t>should be pronounced </a:t>
            </a:r>
            <a:r>
              <a:rPr lang="en-US" dirty="0" smtClean="0"/>
              <a:t>with the </a:t>
            </a:r>
            <a:r>
              <a:rPr lang="en-US" dirty="0"/>
              <a:t>normal diphthong smoothly followed by </a:t>
            </a:r>
            <a:r>
              <a:rPr lang="en-US" dirty="0" smtClean="0"/>
              <a:t>/ə/. </a:t>
            </a:r>
            <a:r>
              <a:rPr lang="en-US" dirty="0"/>
              <a:t>The /i/ and /u/ </a:t>
            </a:r>
            <a:r>
              <a:rPr lang="en-US" dirty="0" smtClean="0"/>
              <a:t>need not </a:t>
            </a:r>
            <a:r>
              <a:rPr lang="en-US" dirty="0"/>
              <a:t>be weakened at all. Try: </a:t>
            </a:r>
            <a:endParaRPr lang="en-US" dirty="0" smtClean="0"/>
          </a:p>
          <a:p>
            <a:pPr algn="just"/>
            <a:r>
              <a:rPr lang="en-US" dirty="0"/>
              <a:t>/</a:t>
            </a:r>
            <a:r>
              <a:rPr lang="en-US" dirty="0" err="1" smtClean="0"/>
              <a:t>grei</a:t>
            </a:r>
            <a:r>
              <a:rPr lang="en-US" dirty="0" err="1"/>
              <a:t>ə</a:t>
            </a:r>
            <a:r>
              <a:rPr lang="en-US" dirty="0" smtClean="0"/>
              <a:t>/ greyer                  /</a:t>
            </a:r>
            <a:r>
              <a:rPr lang="en-US" dirty="0" err="1" smtClean="0"/>
              <a:t>grəuə</a:t>
            </a:r>
            <a:r>
              <a:rPr lang="en-US" dirty="0" smtClean="0"/>
              <a:t>/ grower             /</a:t>
            </a:r>
            <a:r>
              <a:rPr lang="en-US" dirty="0" err="1" smtClean="0"/>
              <a:t>pleiə</a:t>
            </a:r>
            <a:r>
              <a:rPr lang="en-US" dirty="0" smtClean="0"/>
              <a:t>/ player      /</a:t>
            </a:r>
            <a:r>
              <a:rPr lang="en-US" dirty="0" err="1" smtClean="0"/>
              <a:t>roiəl</a:t>
            </a:r>
            <a:r>
              <a:rPr lang="en-US" dirty="0" smtClean="0"/>
              <a:t>/ royal /</a:t>
            </a:r>
          </a:p>
          <a:p>
            <a:pPr algn="just"/>
            <a:r>
              <a:rPr lang="en-US" dirty="0" smtClean="0"/>
              <a:t>/</a:t>
            </a:r>
            <a:r>
              <a:rPr lang="en-US" dirty="0" err="1" smtClean="0"/>
              <a:t>imploi</a:t>
            </a:r>
            <a:r>
              <a:rPr lang="en-US" dirty="0" err="1"/>
              <a:t>ə</a:t>
            </a:r>
            <a:r>
              <a:rPr lang="en-US" dirty="0" smtClean="0"/>
              <a:t>/ employer  /</a:t>
            </a:r>
            <a:r>
              <a:rPr lang="az-Cyrl-AZ" dirty="0" smtClean="0"/>
              <a:t>ѳ</a:t>
            </a:r>
            <a:r>
              <a:rPr lang="en-US" dirty="0" err="1" smtClean="0"/>
              <a:t>rəuə</a:t>
            </a:r>
            <a:r>
              <a:rPr lang="en-US" dirty="0" smtClean="0"/>
              <a:t>/thrower  /</a:t>
            </a:r>
            <a:r>
              <a:rPr lang="en-US" dirty="0" err="1" smtClean="0"/>
              <a:t>bitreiəl</a:t>
            </a:r>
            <a:r>
              <a:rPr lang="en-US" dirty="0" smtClean="0"/>
              <a:t>/ betrayal  /</a:t>
            </a:r>
            <a:r>
              <a:rPr lang="en-US" dirty="0" err="1" smtClean="0"/>
              <a:t>loiəz</a:t>
            </a:r>
            <a:r>
              <a:rPr lang="en-US" dirty="0" smtClean="0"/>
              <a:t>/ </a:t>
            </a:r>
            <a:r>
              <a:rPr lang="en-US" dirty="0"/>
              <a:t>lawyers </a:t>
            </a:r>
            <a:r>
              <a:rPr lang="en-US" dirty="0" smtClean="0"/>
              <a:t>/</a:t>
            </a:r>
            <a:r>
              <a:rPr lang="en-US" dirty="0" err="1" smtClean="0"/>
              <a:t>foləuəz</a:t>
            </a:r>
            <a:r>
              <a:rPr lang="en-US" dirty="0"/>
              <a:t>/ followers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vowels of </a:t>
            </a:r>
            <a:r>
              <a:rPr lang="en-US" dirty="0" smtClean="0"/>
              <a:t>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014" y="2156346"/>
            <a:ext cx="9579258" cy="393355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Vowels </a:t>
            </a:r>
            <a:r>
              <a:rPr lang="en-US" sz="2800" dirty="0" smtClean="0"/>
              <a:t>are </a:t>
            </a:r>
            <a:r>
              <a:rPr lang="en-US" sz="2800" dirty="0"/>
              <a:t>made by voiced air passing through different mouth-shapes; the differences in the shape of the mouth are caused by </a:t>
            </a:r>
            <a:r>
              <a:rPr lang="en-US" sz="2800" dirty="0" smtClean="0"/>
              <a:t>different positions </a:t>
            </a:r>
            <a:r>
              <a:rPr lang="en-US" sz="2800" dirty="0"/>
              <a:t>of the tongue and of the lips. It is easy to see and to feel </a:t>
            </a:r>
            <a:r>
              <a:rPr lang="en-US" sz="2800" dirty="0" smtClean="0"/>
              <a:t>the lip differences</a:t>
            </a:r>
            <a:r>
              <a:rPr lang="en-US" sz="2800" dirty="0"/>
              <a:t>, but it is very difficult to see or to feel the </a:t>
            </a:r>
            <a:r>
              <a:rPr lang="en-US" sz="2800" dirty="0" smtClean="0"/>
              <a:t>tongue differences</a:t>
            </a:r>
            <a:r>
              <a:rPr lang="en-US" sz="2800" dirty="0"/>
              <a:t>, and that is why a detailed description of the tongue </a:t>
            </a:r>
            <a:r>
              <a:rPr lang="en-US" sz="2800" dirty="0" smtClean="0"/>
              <a:t>position for </a:t>
            </a:r>
            <a:r>
              <a:rPr lang="en-US" sz="2800" dirty="0"/>
              <a:t>a certain vowel does not really help us to pronounce it well. </a:t>
            </a:r>
          </a:p>
        </p:txBody>
      </p:sp>
    </p:spTree>
    <p:extLst>
      <p:ext uri="{BB962C8B-B14F-4D97-AF65-F5344CB8AC3E}">
        <p14:creationId xmlns:p14="http://schemas.microsoft.com/office/powerpoint/2010/main" val="7793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586" y="1596789"/>
            <a:ext cx="9479686" cy="44931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/>
              <a:t>Vowels must be learned by listening and imitating: I could tell </a:t>
            </a:r>
            <a:r>
              <a:rPr lang="en-US" sz="2800" dirty="0" smtClean="0"/>
              <a:t>you that </a:t>
            </a:r>
            <a:r>
              <a:rPr lang="en-US" sz="2800" dirty="0"/>
              <a:t>the English vowel </a:t>
            </a:r>
            <a:r>
              <a:rPr lang="en-US" sz="2800" dirty="0" smtClean="0"/>
              <a:t>/o:/ </a:t>
            </a:r>
            <a:r>
              <a:rPr lang="en-US" sz="2800" dirty="0"/>
              <a:t>as in </a:t>
            </a:r>
            <a:r>
              <a:rPr lang="en-US" sz="2800" dirty="0" smtClean="0"/>
              <a:t>‘saw’ </a:t>
            </a:r>
            <a:r>
              <a:rPr lang="en-US" sz="2800" dirty="0"/>
              <a:t>is made by rounding the lips </a:t>
            </a:r>
            <a:r>
              <a:rPr lang="en-US" sz="2800" dirty="0" smtClean="0"/>
              <a:t>and by </a:t>
            </a:r>
            <a:r>
              <a:rPr lang="en-US" sz="2800" dirty="0"/>
              <a:t>placing the back of the tongue in a position mid-way between </a:t>
            </a:r>
            <a:r>
              <a:rPr lang="en-US" sz="2800" dirty="0" smtClean="0"/>
              <a:t>the highest </a:t>
            </a:r>
            <a:r>
              <a:rPr lang="en-US" sz="2800" dirty="0"/>
              <a:t>possible and the lowest possible position, but it would be </a:t>
            </a:r>
            <a:r>
              <a:rPr lang="en-US" sz="2800" dirty="0" smtClean="0"/>
              <a:t>much more </a:t>
            </a:r>
            <a:r>
              <a:rPr lang="en-US" sz="2800" dirty="0"/>
              <a:t>helpful if I could simply say the sound for you and get you </a:t>
            </a:r>
            <a:r>
              <a:rPr lang="en-US" sz="2800" dirty="0" smtClean="0"/>
              <a:t>to imitate </a:t>
            </a:r>
            <a:r>
              <a:rPr lang="en-US" sz="2800" dirty="0"/>
              <a:t>me. Since I cannot do this I must leave the listening </a:t>
            </a:r>
            <a:r>
              <a:rPr lang="en-US" sz="2800" dirty="0" smtClean="0"/>
              <a:t>and imitating </a:t>
            </a:r>
            <a:r>
              <a:rPr lang="en-US" sz="2800" dirty="0"/>
              <a:t>to you. So spend some of your listening time on the vowels.</a:t>
            </a:r>
          </a:p>
        </p:txBody>
      </p:sp>
    </p:spTree>
    <p:extLst>
      <p:ext uri="{BB962C8B-B14F-4D97-AF65-F5344CB8AC3E}">
        <p14:creationId xmlns:p14="http://schemas.microsoft.com/office/powerpoint/2010/main" val="317559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08" y="1419367"/>
            <a:ext cx="9514863" cy="46705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/>
              <a:t>English </a:t>
            </a:r>
            <a:r>
              <a:rPr lang="en-US" sz="2800" dirty="0"/>
              <a:t>speakers vary quite </a:t>
            </a:r>
            <a:r>
              <a:rPr lang="en-US" sz="2800" dirty="0" smtClean="0"/>
              <a:t>a lot </a:t>
            </a:r>
            <a:r>
              <a:rPr lang="en-US" sz="2800" dirty="0"/>
              <a:t>in their vowel sounds; the vowels used by an Australian, an American and a Scotsman in the word </a:t>
            </a:r>
            <a:r>
              <a:rPr lang="en-US" sz="2800" dirty="0" smtClean="0"/>
              <a:t>‘see’ </a:t>
            </a:r>
            <a:r>
              <a:rPr lang="en-US" sz="2800" dirty="0"/>
              <a:t>are all different, but they are </a:t>
            </a:r>
            <a:r>
              <a:rPr lang="en-US" sz="2800" dirty="0" smtClean="0"/>
              <a:t>all recognized </a:t>
            </a:r>
            <a:r>
              <a:rPr lang="en-US" sz="2800" dirty="0"/>
              <a:t>quite easily as /i:/. So the actual sounds that you use for </a:t>
            </a:r>
            <a:r>
              <a:rPr lang="en-US" sz="2800" dirty="0" smtClean="0"/>
              <a:t>the English </a:t>
            </a:r>
            <a:r>
              <a:rPr lang="en-US" sz="2800" dirty="0"/>
              <a:t>vowels are not so important as the differences that you </a:t>
            </a:r>
            <a:r>
              <a:rPr lang="en-US" sz="2800" dirty="0" smtClean="0"/>
              <a:t>make between </a:t>
            </a:r>
            <a:r>
              <a:rPr lang="en-US" sz="2800" dirty="0"/>
              <a:t>them. There must be differences between the vowels, and that </a:t>
            </a:r>
            <a:r>
              <a:rPr lang="en-US" sz="2800" dirty="0" smtClean="0"/>
              <a:t>is what </a:t>
            </a:r>
            <a:r>
              <a:rPr lang="en-US" sz="2800" dirty="0"/>
              <a:t>we will concentrate </a:t>
            </a:r>
            <a:r>
              <a:rPr lang="en-US" sz="2800" dirty="0" smtClean="0"/>
              <a:t>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48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</a:t>
            </a:r>
            <a:r>
              <a:rPr lang="en-US" dirty="0" smtClean="0"/>
              <a:t>vowels /</a:t>
            </a:r>
            <a:r>
              <a:rPr lang="en-US" dirty="0"/>
              <a:t>iː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/>
              <a:t>ɪ</a:t>
            </a:r>
            <a:r>
              <a:rPr lang="en-US" dirty="0" smtClean="0"/>
              <a:t> , e/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2" y="2306471"/>
            <a:ext cx="9772440" cy="42231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600" dirty="0"/>
              <a:t>In your language you will have a vowel which is like the English /i</a:t>
            </a:r>
            <a:r>
              <a:rPr lang="en-US" sz="2600" dirty="0" smtClean="0"/>
              <a:t>:/ in </a:t>
            </a:r>
            <a:r>
              <a:rPr lang="en-US" sz="2600" dirty="0"/>
              <a:t>see, and one which is like the English </a:t>
            </a:r>
            <a:r>
              <a:rPr lang="en-US" sz="2600" dirty="0" smtClean="0"/>
              <a:t>/</a:t>
            </a:r>
            <a:r>
              <a:rPr lang="en-US" sz="2600" dirty="0"/>
              <a:t>ʌ</a:t>
            </a:r>
            <a:r>
              <a:rPr lang="en-US" sz="2600" dirty="0" smtClean="0"/>
              <a:t>/ </a:t>
            </a:r>
            <a:r>
              <a:rPr lang="en-US" sz="2600" dirty="0"/>
              <a:t>in sun, and almost </a:t>
            </a:r>
            <a:r>
              <a:rPr lang="en-US" sz="2600" dirty="0" smtClean="0"/>
              <a:t>certainly one </a:t>
            </a:r>
            <a:r>
              <a:rPr lang="en-US" sz="2600" dirty="0"/>
              <a:t>which is like the English /e/ in get. They may not be exactly </a:t>
            </a:r>
            <a:r>
              <a:rPr lang="en-US" sz="2600" dirty="0" smtClean="0"/>
              <a:t>the same </a:t>
            </a:r>
            <a:r>
              <a:rPr lang="en-US" sz="2600" dirty="0"/>
              <a:t>as the English vowels you hear in listening to English, but </a:t>
            </a:r>
            <a:r>
              <a:rPr lang="en-US" sz="2600" dirty="0" smtClean="0"/>
              <a:t>they will </a:t>
            </a:r>
            <a:r>
              <a:rPr lang="en-US" sz="2600" dirty="0"/>
              <a:t>do for a starting-point. Say the words </a:t>
            </a:r>
            <a:r>
              <a:rPr lang="en-US" sz="2600" dirty="0" smtClean="0"/>
              <a:t>/</a:t>
            </a:r>
            <a:r>
              <a:rPr lang="en-US" sz="2600" dirty="0" err="1" smtClean="0"/>
              <a:t>bi:d</a:t>
            </a:r>
            <a:r>
              <a:rPr lang="en-US" sz="2600" dirty="0" smtClean="0"/>
              <a:t>/ </a:t>
            </a:r>
            <a:r>
              <a:rPr lang="en-US" sz="2600" dirty="0"/>
              <a:t>bead and </a:t>
            </a:r>
            <a:r>
              <a:rPr lang="en-US" sz="2600" dirty="0" smtClean="0"/>
              <a:t>/bed/ </a:t>
            </a:r>
            <a:r>
              <a:rPr lang="en-US" sz="2600" dirty="0"/>
              <a:t>bed </a:t>
            </a:r>
            <a:r>
              <a:rPr lang="en-US" sz="2600" dirty="0" smtClean="0"/>
              <a:t>several times </a:t>
            </a:r>
            <a:r>
              <a:rPr lang="en-US" sz="2600" dirty="0"/>
              <a:t>and listen carefully to the sound of the vowels; then try to </a:t>
            </a:r>
            <a:r>
              <a:rPr lang="en-US" sz="2600" dirty="0" smtClean="0"/>
              <a:t>say a </a:t>
            </a:r>
            <a:r>
              <a:rPr lang="en-US" sz="2600" dirty="0"/>
              <a:t>vowel which is between the other two, and different from both, </a:t>
            </a:r>
            <a:r>
              <a:rPr lang="en-US" sz="2600" dirty="0" smtClean="0"/>
              <a:t>not </a:t>
            </a:r>
            <a:r>
              <a:rPr lang="en-US" sz="2600" dirty="0" err="1" smtClean="0"/>
              <a:t>bi:d</a:t>
            </a:r>
            <a:r>
              <a:rPr lang="en-US" sz="2600" dirty="0" smtClean="0"/>
              <a:t> </a:t>
            </a:r>
            <a:r>
              <a:rPr lang="en-US" sz="2600" dirty="0"/>
              <a:t>and not bed, but... </a:t>
            </a:r>
            <a:r>
              <a:rPr lang="en-US" sz="2600" dirty="0" smtClean="0"/>
              <a:t>/bid/ </a:t>
            </a:r>
            <a:r>
              <a:rPr lang="en-US" sz="2600" dirty="0"/>
              <a:t>- that will be the vowel in bid. You </a:t>
            </a:r>
            <a:r>
              <a:rPr lang="en-US" sz="2600" dirty="0" smtClean="0"/>
              <a:t>need three </a:t>
            </a:r>
            <a:r>
              <a:rPr lang="en-US" sz="2600" dirty="0"/>
              <a:t>different vowels for the three words bead, bid and bed.</a:t>
            </a:r>
          </a:p>
        </p:txBody>
      </p:sp>
    </p:spTree>
    <p:extLst>
      <p:ext uri="{BB962C8B-B14F-4D97-AF65-F5344CB8AC3E}">
        <p14:creationId xmlns:p14="http://schemas.microsoft.com/office/powerpoint/2010/main" val="31358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/iː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ɪ , </a:t>
            </a:r>
            <a:r>
              <a:rPr lang="en-US" dirty="0" smtClean="0"/>
              <a:t>e/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M</a:t>
            </a:r>
            <a:r>
              <a:rPr lang="en-US" dirty="0" smtClean="0"/>
              <a:t>iddle </a:t>
            </a:r>
            <a:r>
              <a:rPr lang="en-US" dirty="0"/>
              <a:t>vowel is different and between the other two: one </a:t>
            </a:r>
            <a:r>
              <a:rPr lang="en-US" dirty="0" smtClean="0"/>
              <a:t>thing which </a:t>
            </a:r>
            <a:r>
              <a:rPr lang="en-US" dirty="0"/>
              <a:t>will help you to distinguish /i:/ from /1/ is that /i:/ is </a:t>
            </a:r>
            <a:r>
              <a:rPr lang="en-US" dirty="0" smtClean="0"/>
              <a:t>longer than </a:t>
            </a:r>
            <a:r>
              <a:rPr lang="en-US" dirty="0"/>
              <a:t>/i/ as well as different in the quality of the sound. </a:t>
            </a:r>
            <a:r>
              <a:rPr lang="en-US" dirty="0" smtClean="0"/>
              <a:t>The </a:t>
            </a:r>
            <a:r>
              <a:rPr lang="en-US" dirty="0"/>
              <a:t>most likely difficulty is that you </a:t>
            </a:r>
            <a:r>
              <a:rPr lang="en-US" dirty="0" smtClean="0"/>
              <a:t>will confuse </a:t>
            </a:r>
            <a:r>
              <a:rPr lang="en-US" dirty="0"/>
              <a:t>/i:/ with /i/, so be sure that /1/ is nearer in quality to /e/ </a:t>
            </a:r>
            <a:r>
              <a:rPr lang="en-US" dirty="0" smtClean="0"/>
              <a:t>and that </a:t>
            </a:r>
            <a:r>
              <a:rPr lang="en-US" dirty="0"/>
              <a:t>it is always shorter than /i:/. </a:t>
            </a:r>
            <a:endParaRPr lang="en-US" dirty="0" smtClean="0"/>
          </a:p>
          <a:p>
            <a:pPr algn="just"/>
            <a:r>
              <a:rPr lang="en-US" dirty="0" smtClean="0"/>
              <a:t>Remember </a:t>
            </a:r>
            <a:r>
              <a:rPr lang="en-US" dirty="0"/>
              <a:t>that when the vowels are followed by a strong </a:t>
            </a:r>
            <a:r>
              <a:rPr lang="en-US" dirty="0" smtClean="0"/>
              <a:t>consonant they </a:t>
            </a:r>
            <a:r>
              <a:rPr lang="en-US" dirty="0"/>
              <a:t>are shorter than when they are followed by a weak consonant, </a:t>
            </a:r>
            <a:r>
              <a:rPr lang="en-US" dirty="0" smtClean="0"/>
              <a:t>so that  </a:t>
            </a:r>
            <a:r>
              <a:rPr lang="en-US" i="1" dirty="0"/>
              <a:t>beat, bit and bet</a:t>
            </a:r>
            <a:r>
              <a:rPr lang="en-US" dirty="0"/>
              <a:t> all have shorter vowels than </a:t>
            </a:r>
            <a:r>
              <a:rPr lang="en-US" i="1" dirty="0" smtClean="0"/>
              <a:t>bead</a:t>
            </a:r>
            <a:r>
              <a:rPr lang="en-US" i="1" dirty="0"/>
              <a:t>, bid and bed</a:t>
            </a:r>
            <a:r>
              <a:rPr lang="en-US" dirty="0"/>
              <a:t>, </a:t>
            </a:r>
            <a:r>
              <a:rPr lang="en-US" dirty="0" smtClean="0"/>
              <a:t>but even </a:t>
            </a:r>
            <a:r>
              <a:rPr lang="en-US" dirty="0"/>
              <a:t>so the vowel /i:/ is always longer than the vowels /i/ and /e/ </a:t>
            </a:r>
            <a:r>
              <a:rPr lang="en-US" dirty="0" smtClean="0"/>
              <a:t>in any </a:t>
            </a:r>
            <a:r>
              <a:rPr lang="en-US" dirty="0"/>
              <a:t>one set. </a:t>
            </a:r>
          </a:p>
        </p:txBody>
      </p:sp>
    </p:spTree>
    <p:extLst>
      <p:ext uri="{BB962C8B-B14F-4D97-AF65-F5344CB8AC3E}">
        <p14:creationId xmlns:p14="http://schemas.microsoft.com/office/powerpoint/2010/main" val="3666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</a:t>
            </a:r>
            <a:r>
              <a:rPr lang="en-US" dirty="0" err="1"/>
              <a:t>practise</a:t>
            </a:r>
            <a:r>
              <a:rPr lang="en-US" dirty="0"/>
              <a:t> the following sets and pay attention to both the length of the vowels and </a:t>
            </a:r>
            <a:r>
              <a:rPr lang="en-US" dirty="0" smtClean="0"/>
              <a:t>their quality: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/>
              <a:t>l</a:t>
            </a:r>
            <a:r>
              <a:rPr lang="en-US" dirty="0" err="1" smtClean="0"/>
              <a:t>i:d</a:t>
            </a:r>
            <a:r>
              <a:rPr lang="en-US" dirty="0" smtClean="0"/>
              <a:t>/  </a:t>
            </a:r>
            <a:r>
              <a:rPr lang="en-US" dirty="0"/>
              <a:t>lead </a:t>
            </a:r>
            <a:r>
              <a:rPr lang="en-US" dirty="0" smtClean="0"/>
              <a:t>                         /lid/   </a:t>
            </a:r>
            <a:r>
              <a:rPr lang="en-US" dirty="0"/>
              <a:t>lid </a:t>
            </a:r>
            <a:r>
              <a:rPr lang="en-US" dirty="0" smtClean="0"/>
              <a:t>                           /led/  </a:t>
            </a:r>
            <a:r>
              <a:rPr lang="en-US" dirty="0"/>
              <a:t>led </a:t>
            </a:r>
            <a:endParaRPr lang="en-US" dirty="0" smtClean="0"/>
          </a:p>
          <a:p>
            <a:r>
              <a:rPr lang="en-US" dirty="0"/>
              <a:t>/</a:t>
            </a:r>
            <a:r>
              <a:rPr lang="en-US" dirty="0" err="1" smtClean="0"/>
              <a:t>wi:t</a:t>
            </a:r>
            <a:r>
              <a:rPr lang="en-US" dirty="0" smtClean="0"/>
              <a:t>/  </a:t>
            </a:r>
            <a:r>
              <a:rPr lang="en-US" dirty="0"/>
              <a:t>wheat </a:t>
            </a:r>
            <a:r>
              <a:rPr lang="en-US" dirty="0" smtClean="0"/>
              <a:t>                    /wit/  </a:t>
            </a:r>
            <a:r>
              <a:rPr lang="en-US" dirty="0"/>
              <a:t>wit </a:t>
            </a:r>
            <a:r>
              <a:rPr lang="en-US" dirty="0" smtClean="0"/>
              <a:t>                        /wet/  wet</a:t>
            </a:r>
          </a:p>
          <a:p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bi:n</a:t>
            </a:r>
            <a:r>
              <a:rPr lang="en-US" dirty="0" smtClean="0"/>
              <a:t>/  </a:t>
            </a:r>
            <a:r>
              <a:rPr lang="en-US" dirty="0"/>
              <a:t>been </a:t>
            </a:r>
            <a:r>
              <a:rPr lang="en-US" dirty="0" smtClean="0"/>
              <a:t>                      /bin/ bin                          / ben/  Ben</a:t>
            </a:r>
          </a:p>
          <a:p>
            <a:r>
              <a:rPr lang="en-US" dirty="0" smtClean="0"/>
              <a:t> /</a:t>
            </a:r>
            <a:r>
              <a:rPr lang="en-US" dirty="0" err="1" smtClean="0"/>
              <a:t>t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ʃ</a:t>
            </a:r>
            <a:r>
              <a:rPr lang="en-US" dirty="0"/>
              <a:t> </a:t>
            </a:r>
            <a:r>
              <a:rPr lang="en-US" dirty="0" smtClean="0"/>
              <a:t>i:k/  </a:t>
            </a:r>
            <a:r>
              <a:rPr lang="en-US"/>
              <a:t>cheek </a:t>
            </a:r>
            <a:r>
              <a:rPr lang="en-US" smtClean="0"/>
              <a:t>                   </a:t>
            </a:r>
            <a:r>
              <a:rPr lang="en-US" dirty="0" smtClean="0"/>
              <a:t>/</a:t>
            </a:r>
            <a:r>
              <a:rPr lang="en-US" dirty="0" err="1" smtClean="0"/>
              <a:t>t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ʃ</a:t>
            </a:r>
            <a:r>
              <a:rPr lang="en-US" dirty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/  </a:t>
            </a:r>
            <a:r>
              <a:rPr lang="en-US" dirty="0"/>
              <a:t>chick </a:t>
            </a:r>
            <a:r>
              <a:rPr lang="en-US" dirty="0" smtClean="0"/>
              <a:t>                   /</a:t>
            </a:r>
            <a:r>
              <a:rPr lang="en-US" dirty="0" err="1" smtClean="0"/>
              <a:t>t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ʃ</a:t>
            </a:r>
            <a:r>
              <a:rPr lang="en-US" dirty="0" err="1" smtClean="0"/>
              <a:t>ek</a:t>
            </a:r>
            <a:r>
              <a:rPr lang="en-US" dirty="0" smtClean="0"/>
              <a:t>/ </a:t>
            </a:r>
            <a:r>
              <a:rPr lang="en-US" dirty="0"/>
              <a:t>check </a:t>
            </a:r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fi:l</a:t>
            </a:r>
            <a:r>
              <a:rPr lang="en-US" dirty="0" smtClean="0"/>
              <a:t>/ feel                               /fil/ </a:t>
            </a:r>
            <a:r>
              <a:rPr lang="en-US" dirty="0"/>
              <a:t>fill </a:t>
            </a:r>
            <a:r>
              <a:rPr lang="en-US" dirty="0" smtClean="0"/>
              <a:t>                             /</a:t>
            </a:r>
            <a:r>
              <a:rPr lang="en-US" dirty="0" err="1" smtClean="0"/>
              <a:t>fel</a:t>
            </a:r>
            <a:r>
              <a:rPr lang="en-US" dirty="0" smtClean="0"/>
              <a:t>/ fell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ri:t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ʃ</a:t>
            </a:r>
            <a:r>
              <a:rPr lang="en-US" dirty="0"/>
              <a:t> </a:t>
            </a:r>
            <a:r>
              <a:rPr lang="en-US" dirty="0" smtClean="0"/>
              <a:t>/ reach                       /</a:t>
            </a:r>
            <a:r>
              <a:rPr lang="en-US" dirty="0" err="1" smtClean="0"/>
              <a:t>rit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ʃ</a:t>
            </a:r>
            <a:r>
              <a:rPr lang="en-US" dirty="0" smtClean="0"/>
              <a:t> / </a:t>
            </a:r>
            <a:r>
              <a:rPr lang="en-US" dirty="0"/>
              <a:t>rich </a:t>
            </a:r>
            <a:r>
              <a:rPr lang="en-US" dirty="0" smtClean="0"/>
              <a:t>                        /</a:t>
            </a:r>
            <a:r>
              <a:rPr lang="en-US" dirty="0" err="1" smtClean="0"/>
              <a:t>ret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ʃ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dirty="0" smtClean="0"/>
              <a:t>wretch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vowels: /e</a:t>
            </a:r>
            <a:r>
              <a:rPr lang="en-US" dirty="0"/>
              <a:t>, </a:t>
            </a:r>
            <a:r>
              <a:rPr lang="en-US" dirty="0" smtClean="0"/>
              <a:t>æ or a,</a:t>
            </a:r>
            <a:r>
              <a:rPr lang="en-US" b="1" dirty="0"/>
              <a:t> </a:t>
            </a:r>
            <a:r>
              <a:rPr lang="en-US" dirty="0"/>
              <a:t>ʌ</a:t>
            </a:r>
            <a:r>
              <a:rPr lang="en-US" dirty="0" smtClean="0"/>
              <a:t> 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31831"/>
            <a:ext cx="10018713" cy="4305196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Now you need another vowel between /e/ and / ʌ /, that is the vowel /a/. Say the words /bed/ bed and /</a:t>
            </a:r>
            <a:r>
              <a:rPr lang="en-US" sz="2600" dirty="0" err="1" smtClean="0"/>
              <a:t>bʌd</a:t>
            </a:r>
            <a:r>
              <a:rPr lang="en-US" sz="2600" dirty="0" smtClean="0"/>
              <a:t>/ bud several times and be sure that your mouth is quite wide open for the vowel of </a:t>
            </a:r>
            <a:r>
              <a:rPr lang="en-US" sz="2600" dirty="0" err="1" smtClean="0"/>
              <a:t>bʌd</a:t>
            </a:r>
            <a:r>
              <a:rPr lang="en-US" sz="2600" dirty="0" smtClean="0"/>
              <a:t>. Listen to the vowels carefully and then try to say a vowel which is between those two, a vowel which sounds a bit like /e/ and a bit like / ʌ / but which is different from both. You must have different vowels in bed, bad and bud. </a:t>
            </a:r>
            <a:r>
              <a:rPr lang="en-US" sz="2600" dirty="0" err="1" smtClean="0"/>
              <a:t>Practise</a:t>
            </a:r>
            <a:r>
              <a:rPr lang="en-US" sz="2600" dirty="0" smtClean="0"/>
              <a:t> those three words until you can always make a difference between them; they all have comparatively short vowels so that length differences will </a:t>
            </a:r>
            <a:r>
              <a:rPr lang="en-US" sz="2600" dirty="0"/>
              <a:t>not help you here</a:t>
            </a:r>
            <a:r>
              <a:rPr lang="en-US" sz="2600" dirty="0" smtClean="0"/>
              <a:t>.</a:t>
            </a:r>
          </a:p>
          <a:p>
            <a:pPr algn="just"/>
            <a:r>
              <a:rPr lang="en-US" dirty="0" smtClean="0"/>
              <a:t>Bet          bat             but                                     ten         tan         ton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2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13654</TotalTime>
  <Words>2829</Words>
  <Application>Microsoft Office PowerPoint</Application>
  <PresentationFormat>Widescreen</PresentationFormat>
  <Paragraphs>135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Parallax</vt:lpstr>
      <vt:lpstr>The vowels in English </vt:lpstr>
      <vt:lpstr>What is vowel?</vt:lpstr>
      <vt:lpstr>The vowels of English</vt:lpstr>
      <vt:lpstr>PowerPoint Presentation</vt:lpstr>
      <vt:lpstr>PowerPoint Presentation</vt:lpstr>
      <vt:lpstr>Simple vowels /iː, ɪ , e/</vt:lpstr>
      <vt:lpstr>/iː, ɪ , e/ </vt:lpstr>
      <vt:lpstr>Now practise the following sets and pay attention to both the length of the vowels and their quality: </vt:lpstr>
      <vt:lpstr>Simple vowels: /e, æ or a, ʌ /</vt:lpstr>
      <vt:lpstr>Simple vowels: / iː, ɪ, e, æ , ʌ /</vt:lpstr>
      <vt:lpstr>PowerPoint Presentation</vt:lpstr>
      <vt:lpstr>/ ʌ , ɑː , ɒ / </vt:lpstr>
      <vt:lpstr>PowerPoint Presentation</vt:lpstr>
      <vt:lpstr>Schwa / ə /</vt:lpstr>
      <vt:lpstr>Schwa / ə/ </vt:lpstr>
      <vt:lpstr>/ ə /</vt:lpstr>
      <vt:lpstr>PowerPoint Presentation</vt:lpstr>
      <vt:lpstr>/ə/ In medial position </vt:lpstr>
      <vt:lpstr>/ə/ In final position</vt:lpstr>
      <vt:lpstr>Classification of English diphthongs</vt:lpstr>
      <vt:lpstr>              Diphthongs</vt:lpstr>
      <vt:lpstr>/əu, au/ </vt:lpstr>
      <vt:lpstr>/ei, ai, oi / </vt:lpstr>
      <vt:lpstr>/iə, eə, uə/ </vt:lpstr>
      <vt:lpstr>Vowel sequences  (triphthongs)</vt:lpstr>
      <vt:lpstr>/aiə- auə/</vt:lpstr>
      <vt:lpstr>/eiə, aiə, oiə/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vowels in English </dc:title>
  <dc:creator>S i n o</dc:creator>
  <cp:lastModifiedBy>S i n o</cp:lastModifiedBy>
  <cp:revision>38</cp:revision>
  <dcterms:created xsi:type="dcterms:W3CDTF">2022-04-09T14:54:25Z</dcterms:created>
  <dcterms:modified xsi:type="dcterms:W3CDTF">2022-04-27T08:12:15Z</dcterms:modified>
</cp:coreProperties>
</file>