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2" r:id="rId4"/>
    <p:sldId id="264" r:id="rId5"/>
    <p:sldId id="263" r:id="rId6"/>
    <p:sldId id="265" r:id="rId7"/>
    <p:sldId id="266" r:id="rId8"/>
    <p:sldId id="267" r:id="rId9"/>
    <p:sldId id="259" r:id="rId10"/>
    <p:sldId id="260" r:id="rId11"/>
    <p:sldId id="261" r:id="rId12"/>
    <p:sldId id="268" r:id="rId13"/>
    <p:sldId id="269" r:id="rId14"/>
    <p:sldId id="270" r:id="rId15"/>
    <p:sldId id="271" r:id="rId16"/>
    <p:sldId id="272" r:id="rId17"/>
    <p:sldId id="273"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4"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5478E0-CFBB-4989-81FF-C821B08DD6B2}" type="datetimeFigureOut">
              <a:rPr lang="en-US" smtClean="0"/>
              <a:t>4/24/2022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BE434-DBED-4AB9-A457-D88846D7C252}" type="slidenum">
              <a:rPr lang="en-US" smtClean="0"/>
              <a:t>‹#›</a:t>
            </a:fld>
            <a:endParaRPr lang="en-US"/>
          </a:p>
        </p:txBody>
      </p:sp>
    </p:spTree>
    <p:extLst>
      <p:ext uri="{BB962C8B-B14F-4D97-AF65-F5344CB8AC3E}">
        <p14:creationId xmlns:p14="http://schemas.microsoft.com/office/powerpoint/2010/main" val="2764030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5478E0-CFBB-4989-81FF-C821B08DD6B2}" type="datetimeFigureOut">
              <a:rPr lang="en-US" smtClean="0"/>
              <a:t>4/24/2022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BE434-DBED-4AB9-A457-D88846D7C252}" type="slidenum">
              <a:rPr lang="en-US" smtClean="0"/>
              <a:t>‹#›</a:t>
            </a:fld>
            <a:endParaRPr lang="en-US"/>
          </a:p>
        </p:txBody>
      </p:sp>
    </p:spTree>
    <p:extLst>
      <p:ext uri="{BB962C8B-B14F-4D97-AF65-F5344CB8AC3E}">
        <p14:creationId xmlns:p14="http://schemas.microsoft.com/office/powerpoint/2010/main" val="1029011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5478E0-CFBB-4989-81FF-C821B08DD6B2}" type="datetimeFigureOut">
              <a:rPr lang="en-US" smtClean="0"/>
              <a:t>4/24/2022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BE434-DBED-4AB9-A457-D88846D7C252}" type="slidenum">
              <a:rPr lang="en-US" smtClean="0"/>
              <a:t>‹#›</a:t>
            </a:fld>
            <a:endParaRPr lang="en-US"/>
          </a:p>
        </p:txBody>
      </p:sp>
    </p:spTree>
    <p:extLst>
      <p:ext uri="{BB962C8B-B14F-4D97-AF65-F5344CB8AC3E}">
        <p14:creationId xmlns:p14="http://schemas.microsoft.com/office/powerpoint/2010/main" val="158745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5478E0-CFBB-4989-81FF-C821B08DD6B2}" type="datetimeFigureOut">
              <a:rPr lang="en-US" smtClean="0"/>
              <a:t>4/24/2022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BE434-DBED-4AB9-A457-D88846D7C252}" type="slidenum">
              <a:rPr lang="en-US" smtClean="0"/>
              <a:t>‹#›</a:t>
            </a:fld>
            <a:endParaRPr lang="en-US"/>
          </a:p>
        </p:txBody>
      </p:sp>
    </p:spTree>
    <p:extLst>
      <p:ext uri="{BB962C8B-B14F-4D97-AF65-F5344CB8AC3E}">
        <p14:creationId xmlns:p14="http://schemas.microsoft.com/office/powerpoint/2010/main" val="2196059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5478E0-CFBB-4989-81FF-C821B08DD6B2}" type="datetimeFigureOut">
              <a:rPr lang="en-US" smtClean="0"/>
              <a:t>4/24/2022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BE434-DBED-4AB9-A457-D88846D7C252}" type="slidenum">
              <a:rPr lang="en-US" smtClean="0"/>
              <a:t>‹#›</a:t>
            </a:fld>
            <a:endParaRPr lang="en-US"/>
          </a:p>
        </p:txBody>
      </p:sp>
    </p:spTree>
    <p:extLst>
      <p:ext uri="{BB962C8B-B14F-4D97-AF65-F5344CB8AC3E}">
        <p14:creationId xmlns:p14="http://schemas.microsoft.com/office/powerpoint/2010/main" val="1462992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5478E0-CFBB-4989-81FF-C821B08DD6B2}" type="datetimeFigureOut">
              <a:rPr lang="en-US" smtClean="0"/>
              <a:t>4/24/2022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ABE434-DBED-4AB9-A457-D88846D7C252}" type="slidenum">
              <a:rPr lang="en-US" smtClean="0"/>
              <a:t>‹#›</a:t>
            </a:fld>
            <a:endParaRPr lang="en-US"/>
          </a:p>
        </p:txBody>
      </p:sp>
    </p:spTree>
    <p:extLst>
      <p:ext uri="{BB962C8B-B14F-4D97-AF65-F5344CB8AC3E}">
        <p14:creationId xmlns:p14="http://schemas.microsoft.com/office/powerpoint/2010/main" val="225651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5478E0-CFBB-4989-81FF-C821B08DD6B2}" type="datetimeFigureOut">
              <a:rPr lang="en-US" smtClean="0"/>
              <a:t>4/24/2022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ABE434-DBED-4AB9-A457-D88846D7C252}" type="slidenum">
              <a:rPr lang="en-US" smtClean="0"/>
              <a:t>‹#›</a:t>
            </a:fld>
            <a:endParaRPr lang="en-US"/>
          </a:p>
        </p:txBody>
      </p:sp>
    </p:spTree>
    <p:extLst>
      <p:ext uri="{BB962C8B-B14F-4D97-AF65-F5344CB8AC3E}">
        <p14:creationId xmlns:p14="http://schemas.microsoft.com/office/powerpoint/2010/main" val="4245258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5478E0-CFBB-4989-81FF-C821B08DD6B2}" type="datetimeFigureOut">
              <a:rPr lang="en-US" smtClean="0"/>
              <a:t>4/24/2022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ABE434-DBED-4AB9-A457-D88846D7C252}" type="slidenum">
              <a:rPr lang="en-US" smtClean="0"/>
              <a:t>‹#›</a:t>
            </a:fld>
            <a:endParaRPr lang="en-US"/>
          </a:p>
        </p:txBody>
      </p:sp>
    </p:spTree>
    <p:extLst>
      <p:ext uri="{BB962C8B-B14F-4D97-AF65-F5344CB8AC3E}">
        <p14:creationId xmlns:p14="http://schemas.microsoft.com/office/powerpoint/2010/main" val="837169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5478E0-CFBB-4989-81FF-C821B08DD6B2}" type="datetimeFigureOut">
              <a:rPr lang="en-US" smtClean="0"/>
              <a:t>4/24/2022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ABE434-DBED-4AB9-A457-D88846D7C252}" type="slidenum">
              <a:rPr lang="en-US" smtClean="0"/>
              <a:t>‹#›</a:t>
            </a:fld>
            <a:endParaRPr lang="en-US"/>
          </a:p>
        </p:txBody>
      </p:sp>
    </p:spTree>
    <p:extLst>
      <p:ext uri="{BB962C8B-B14F-4D97-AF65-F5344CB8AC3E}">
        <p14:creationId xmlns:p14="http://schemas.microsoft.com/office/powerpoint/2010/main" val="2334426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5478E0-CFBB-4989-81FF-C821B08DD6B2}" type="datetimeFigureOut">
              <a:rPr lang="en-US" smtClean="0"/>
              <a:t>4/24/2022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ABE434-DBED-4AB9-A457-D88846D7C252}" type="slidenum">
              <a:rPr lang="en-US" smtClean="0"/>
              <a:t>‹#›</a:t>
            </a:fld>
            <a:endParaRPr lang="en-US"/>
          </a:p>
        </p:txBody>
      </p:sp>
    </p:spTree>
    <p:extLst>
      <p:ext uri="{BB962C8B-B14F-4D97-AF65-F5344CB8AC3E}">
        <p14:creationId xmlns:p14="http://schemas.microsoft.com/office/powerpoint/2010/main" val="3825063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5478E0-CFBB-4989-81FF-C821B08DD6B2}" type="datetimeFigureOut">
              <a:rPr lang="en-US" smtClean="0"/>
              <a:t>4/24/2022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ABE434-DBED-4AB9-A457-D88846D7C252}" type="slidenum">
              <a:rPr lang="en-US" smtClean="0"/>
              <a:t>‹#›</a:t>
            </a:fld>
            <a:endParaRPr lang="en-US"/>
          </a:p>
        </p:txBody>
      </p:sp>
    </p:spTree>
    <p:extLst>
      <p:ext uri="{BB962C8B-B14F-4D97-AF65-F5344CB8AC3E}">
        <p14:creationId xmlns:p14="http://schemas.microsoft.com/office/powerpoint/2010/main" val="3896283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5478E0-CFBB-4989-81FF-C821B08DD6B2}" type="datetimeFigureOut">
              <a:rPr lang="en-US" smtClean="0"/>
              <a:t>4/24/2022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ABE434-DBED-4AB9-A457-D88846D7C252}" type="slidenum">
              <a:rPr lang="en-US" smtClean="0"/>
              <a:t>‹#›</a:t>
            </a:fld>
            <a:endParaRPr lang="en-US"/>
          </a:p>
        </p:txBody>
      </p:sp>
    </p:spTree>
    <p:extLst>
      <p:ext uri="{BB962C8B-B14F-4D97-AF65-F5344CB8AC3E}">
        <p14:creationId xmlns:p14="http://schemas.microsoft.com/office/powerpoint/2010/main" val="40721428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Consonant sequences</a:t>
            </a:r>
            <a:endParaRPr lang="en-US" dirty="0"/>
          </a:p>
        </p:txBody>
      </p:sp>
      <p:sp>
        <p:nvSpPr>
          <p:cNvPr id="3" name="Subtitle 2"/>
          <p:cNvSpPr>
            <a:spLocks noGrp="1"/>
          </p:cNvSpPr>
          <p:nvPr>
            <p:ph type="subTitle" idx="1"/>
          </p:nvPr>
        </p:nvSpPr>
        <p:spPr/>
        <p:txBody>
          <a:bodyPr/>
          <a:lstStyle/>
          <a:p>
            <a:r>
              <a:rPr lang="en-US" dirty="0" smtClean="0"/>
              <a:t>By: Assistance Instructor. </a:t>
            </a:r>
            <a:r>
              <a:rPr lang="en-US" dirty="0" err="1" smtClean="0"/>
              <a:t>Hajan</a:t>
            </a:r>
            <a:r>
              <a:rPr lang="en-US" dirty="0" smtClean="0"/>
              <a:t> M. </a:t>
            </a:r>
            <a:r>
              <a:rPr lang="en-US" dirty="0" err="1" smtClean="0"/>
              <a:t>Ma’ruf</a:t>
            </a:r>
            <a:endParaRPr lang="en-US" dirty="0"/>
          </a:p>
        </p:txBody>
      </p:sp>
    </p:spTree>
    <p:extLst>
      <p:ext uri="{BB962C8B-B14F-4D97-AF65-F5344CB8AC3E}">
        <p14:creationId xmlns:p14="http://schemas.microsoft.com/office/powerpoint/2010/main" val="29020617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S+/f, m, n, l/</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US" dirty="0" smtClean="0"/>
              <a:t>In /sf/ (which is rare) the long /s/ is ended by the lower lip moving up to the upper teeth for /f/: </a:t>
            </a:r>
          </a:p>
          <a:p>
            <a:pPr algn="just"/>
            <a:r>
              <a:rPr lang="en-US" dirty="0" smtClean="0"/>
              <a:t>sphere /</a:t>
            </a:r>
            <a:r>
              <a:rPr lang="en-US" dirty="0" err="1" smtClean="0"/>
              <a:t>sfiə</a:t>
            </a:r>
            <a:r>
              <a:rPr lang="en-US" dirty="0" smtClean="0"/>
              <a:t>/ , spherical /</a:t>
            </a:r>
            <a:r>
              <a:rPr lang="en-US" dirty="0" err="1" smtClean="0"/>
              <a:t>sferikəl</a:t>
            </a:r>
            <a:r>
              <a:rPr lang="en-US" dirty="0" smtClean="0"/>
              <a:t>/ </a:t>
            </a:r>
          </a:p>
          <a:p>
            <a:pPr algn="just"/>
            <a:r>
              <a:rPr lang="en-US" dirty="0" smtClean="0"/>
              <a:t>In /</a:t>
            </a:r>
            <a:r>
              <a:rPr lang="en-US" dirty="0" err="1" smtClean="0"/>
              <a:t>sm</a:t>
            </a:r>
            <a:r>
              <a:rPr lang="en-US" dirty="0" smtClean="0"/>
              <a:t>/, the /s/ is continued until the lips meet for /m/, and in /</a:t>
            </a:r>
            <a:r>
              <a:rPr lang="en-US" dirty="0" err="1" smtClean="0"/>
              <a:t>sn</a:t>
            </a:r>
            <a:r>
              <a:rPr lang="en-US" dirty="0" smtClean="0"/>
              <a:t> </a:t>
            </a:r>
            <a:r>
              <a:rPr lang="en-US" dirty="0" err="1" smtClean="0"/>
              <a:t>sl</a:t>
            </a:r>
            <a:r>
              <a:rPr lang="en-US" dirty="0" smtClean="0"/>
              <a:t>/,until the tongue-tip touches the alveolar ridge.</a:t>
            </a:r>
          </a:p>
          <a:p>
            <a:pPr algn="just"/>
            <a:r>
              <a:rPr lang="en-US" dirty="0" smtClean="0"/>
              <a:t> Those of you who have trouble with /I/ and /r/ must be careful not to pronounce /</a:t>
            </a:r>
            <a:r>
              <a:rPr lang="en-US" dirty="0" err="1" smtClean="0"/>
              <a:t>srip</a:t>
            </a:r>
            <a:r>
              <a:rPr lang="en-US" dirty="0" smtClean="0"/>
              <a:t>/ for </a:t>
            </a:r>
            <a:r>
              <a:rPr lang="en-US" u="sng" dirty="0" smtClean="0"/>
              <a:t>sleep</a:t>
            </a:r>
            <a:r>
              <a:rPr lang="en-US" dirty="0" smtClean="0"/>
              <a:t> /slip/.</a:t>
            </a:r>
          </a:p>
          <a:p>
            <a:pPr algn="just"/>
            <a:r>
              <a:rPr lang="en-US" dirty="0" smtClean="0"/>
              <a:t>/</a:t>
            </a:r>
            <a:r>
              <a:rPr lang="en-US" dirty="0" err="1" smtClean="0"/>
              <a:t>smail</a:t>
            </a:r>
            <a:r>
              <a:rPr lang="en-US" dirty="0" smtClean="0"/>
              <a:t>/ smile, /</a:t>
            </a:r>
            <a:r>
              <a:rPr lang="en-US" dirty="0" err="1" smtClean="0"/>
              <a:t>sməuk</a:t>
            </a:r>
            <a:r>
              <a:rPr lang="en-US" dirty="0" smtClean="0"/>
              <a:t>/ smoke, /</a:t>
            </a:r>
            <a:r>
              <a:rPr lang="en-US" dirty="0" err="1" smtClean="0"/>
              <a:t>smel</a:t>
            </a:r>
            <a:r>
              <a:rPr lang="en-US" dirty="0" smtClean="0"/>
              <a:t>/ smell, /</a:t>
            </a:r>
            <a:r>
              <a:rPr lang="en-US" dirty="0" err="1" smtClean="0"/>
              <a:t>smiə</a:t>
            </a:r>
            <a:r>
              <a:rPr lang="en-US" dirty="0" smtClean="0"/>
              <a:t>/ smear </a:t>
            </a:r>
          </a:p>
          <a:p>
            <a:pPr algn="just"/>
            <a:r>
              <a:rPr lang="en-US" dirty="0"/>
              <a:t>/</a:t>
            </a:r>
            <a:r>
              <a:rPr lang="en-US" dirty="0" err="1" smtClean="0"/>
              <a:t>snəu</a:t>
            </a:r>
            <a:r>
              <a:rPr lang="en-US" dirty="0" smtClean="0"/>
              <a:t>/ snow,  /</a:t>
            </a:r>
            <a:r>
              <a:rPr lang="en-US" dirty="0" err="1" smtClean="0"/>
              <a:t>sno</a:t>
            </a:r>
            <a:r>
              <a:rPr lang="en-US" dirty="0" smtClean="0"/>
              <a:t>:/ snore, /</a:t>
            </a:r>
            <a:r>
              <a:rPr lang="en-US" dirty="0" err="1" smtClean="0"/>
              <a:t>sneik</a:t>
            </a:r>
            <a:r>
              <a:rPr lang="en-US" dirty="0" smtClean="0"/>
              <a:t>/ snake, /</a:t>
            </a:r>
            <a:r>
              <a:rPr lang="en-US" dirty="0" err="1" smtClean="0"/>
              <a:t>sn</a:t>
            </a:r>
            <a:r>
              <a:rPr lang="en-US" dirty="0" err="1"/>
              <a:t>a</a:t>
            </a:r>
            <a:r>
              <a:rPr lang="en-US" dirty="0" err="1" smtClean="0"/>
              <a:t>k</a:t>
            </a:r>
            <a:r>
              <a:rPr lang="en-US" dirty="0" smtClean="0"/>
              <a:t>/ snack </a:t>
            </a:r>
          </a:p>
          <a:p>
            <a:pPr algn="just"/>
            <a:r>
              <a:rPr lang="en-US" dirty="0" smtClean="0"/>
              <a:t>/</a:t>
            </a:r>
            <a:r>
              <a:rPr lang="en-US" dirty="0" err="1" smtClean="0"/>
              <a:t>Sləu</a:t>
            </a:r>
            <a:r>
              <a:rPr lang="en-US" dirty="0" smtClean="0"/>
              <a:t>/ slow, /</a:t>
            </a:r>
            <a:r>
              <a:rPr lang="en-US" dirty="0" err="1" smtClean="0"/>
              <a:t>slai</a:t>
            </a:r>
            <a:r>
              <a:rPr lang="en-US" dirty="0" smtClean="0"/>
              <a:t>/ sly,  /slip/ slip, /</a:t>
            </a:r>
            <a:r>
              <a:rPr lang="en-US" dirty="0" err="1" smtClean="0"/>
              <a:t>slak</a:t>
            </a:r>
            <a:r>
              <a:rPr lang="en-US" dirty="0" smtClean="0"/>
              <a:t>/ slack </a:t>
            </a:r>
          </a:p>
        </p:txBody>
      </p:sp>
    </p:spTree>
    <p:extLst>
      <p:ext uri="{BB962C8B-B14F-4D97-AF65-F5344CB8AC3E}">
        <p14:creationId xmlns:p14="http://schemas.microsoft.com/office/powerpoint/2010/main" val="26487038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36129"/>
          </a:xfrm>
        </p:spPr>
        <p:txBody>
          <a:bodyPr>
            <a:normAutofit fontScale="90000"/>
          </a:bodyPr>
          <a:lstStyle/>
          <a:p>
            <a:r>
              <a:rPr lang="en-US" dirty="0"/>
              <a:t>Sequences of three consonants initially: ccc-</a:t>
            </a:r>
            <a:br>
              <a:rPr lang="en-US" dirty="0"/>
            </a:br>
            <a:endParaRPr lang="en-US" dirty="0"/>
          </a:p>
        </p:txBody>
      </p:sp>
      <p:sp>
        <p:nvSpPr>
          <p:cNvPr id="3" name="Content Placeholder 2"/>
          <p:cNvSpPr>
            <a:spLocks noGrp="1"/>
          </p:cNvSpPr>
          <p:nvPr>
            <p:ph idx="1"/>
          </p:nvPr>
        </p:nvSpPr>
        <p:spPr>
          <a:xfrm>
            <a:off x="838200" y="1516244"/>
            <a:ext cx="10515600" cy="4675709"/>
          </a:xfrm>
        </p:spPr>
        <p:txBody>
          <a:bodyPr>
            <a:normAutofit lnSpcReduction="10000"/>
          </a:bodyPr>
          <a:lstStyle/>
          <a:p>
            <a:pPr algn="just"/>
            <a:r>
              <a:rPr lang="en-US" dirty="0" smtClean="0"/>
              <a:t>The first sound must be </a:t>
            </a:r>
            <a:r>
              <a:rPr lang="en-US" b="1" dirty="0" smtClean="0"/>
              <a:t>/s/ + /</a:t>
            </a:r>
            <a:r>
              <a:rPr lang="en-US" b="1" dirty="0" err="1" smtClean="0"/>
              <a:t>p,t,k</a:t>
            </a:r>
            <a:r>
              <a:rPr lang="en-US" b="1" dirty="0" smtClean="0"/>
              <a:t>/ + /</a:t>
            </a:r>
            <a:r>
              <a:rPr lang="en-US" b="1" dirty="0" err="1" smtClean="0"/>
              <a:t>r,I,j,w</a:t>
            </a:r>
            <a:r>
              <a:rPr lang="en-US" b="1" dirty="0" smtClean="0"/>
              <a:t>/</a:t>
            </a:r>
          </a:p>
          <a:p>
            <a:pPr algn="just"/>
            <a:r>
              <a:rPr lang="en-US" dirty="0"/>
              <a:t>These are /</a:t>
            </a:r>
            <a:r>
              <a:rPr lang="en-US" dirty="0" err="1"/>
              <a:t>spr</a:t>
            </a:r>
            <a:r>
              <a:rPr lang="en-US" dirty="0"/>
              <a:t>, </a:t>
            </a:r>
            <a:r>
              <a:rPr lang="en-US" dirty="0" err="1"/>
              <a:t>str</a:t>
            </a:r>
            <a:r>
              <a:rPr lang="en-US" dirty="0"/>
              <a:t>, </a:t>
            </a:r>
            <a:r>
              <a:rPr lang="en-US" dirty="0" err="1"/>
              <a:t>skr</a:t>
            </a:r>
            <a:r>
              <a:rPr lang="en-US" dirty="0"/>
              <a:t>, </a:t>
            </a:r>
            <a:r>
              <a:rPr lang="en-US" dirty="0" err="1"/>
              <a:t>spj</a:t>
            </a:r>
            <a:r>
              <a:rPr lang="en-US" dirty="0"/>
              <a:t>, </a:t>
            </a:r>
            <a:r>
              <a:rPr lang="en-US" dirty="0" err="1"/>
              <a:t>stj</a:t>
            </a:r>
            <a:r>
              <a:rPr lang="en-US" dirty="0"/>
              <a:t>, </a:t>
            </a:r>
            <a:r>
              <a:rPr lang="en-US" dirty="0" err="1"/>
              <a:t>skj</a:t>
            </a:r>
            <a:r>
              <a:rPr lang="en-US" dirty="0"/>
              <a:t>, </a:t>
            </a:r>
            <a:r>
              <a:rPr lang="en-US" dirty="0" err="1"/>
              <a:t>spl</a:t>
            </a:r>
            <a:r>
              <a:rPr lang="en-US" dirty="0"/>
              <a:t>, </a:t>
            </a:r>
            <a:r>
              <a:rPr lang="en-US" dirty="0" err="1"/>
              <a:t>skw</a:t>
            </a:r>
            <a:r>
              <a:rPr lang="en-US" dirty="0"/>
              <a:t>/ and are a combination </a:t>
            </a:r>
            <a:r>
              <a:rPr lang="en-US" dirty="0" smtClean="0"/>
              <a:t>of the </a:t>
            </a:r>
            <a:r>
              <a:rPr lang="en-US" dirty="0"/>
              <a:t>/</a:t>
            </a:r>
            <a:r>
              <a:rPr lang="en-US" dirty="0" err="1"/>
              <a:t>sp</a:t>
            </a:r>
            <a:r>
              <a:rPr lang="en-US" dirty="0"/>
              <a:t>/ type of </a:t>
            </a:r>
            <a:r>
              <a:rPr lang="en-US" dirty="0" smtClean="0"/>
              <a:t>sequence </a:t>
            </a:r>
            <a:r>
              <a:rPr lang="en-US" dirty="0"/>
              <a:t>and the /</a:t>
            </a:r>
            <a:r>
              <a:rPr lang="en-US" dirty="0" err="1"/>
              <a:t>pr</a:t>
            </a:r>
            <a:r>
              <a:rPr lang="en-US" dirty="0"/>
              <a:t>/ type. The </a:t>
            </a:r>
            <a:r>
              <a:rPr lang="en-US" dirty="0" smtClean="0"/>
              <a:t>// </a:t>
            </a:r>
            <a:r>
              <a:rPr lang="en-US" dirty="0"/>
              <a:t>at the beginning </a:t>
            </a:r>
            <a:r>
              <a:rPr lang="en-US" dirty="0" smtClean="0"/>
              <a:t>is cut </a:t>
            </a:r>
            <a:r>
              <a:rPr lang="en-US" dirty="0"/>
              <a:t>off by the following stop, and during the stop the </a:t>
            </a:r>
            <a:r>
              <a:rPr lang="en-US" dirty="0" smtClean="0"/>
              <a:t>following consonant </a:t>
            </a:r>
            <a:r>
              <a:rPr lang="en-US" dirty="0"/>
              <a:t>is fully prepared. Try the following examples very </a:t>
            </a:r>
            <a:r>
              <a:rPr lang="en-US" dirty="0" smtClean="0"/>
              <a:t>slowly at </a:t>
            </a:r>
            <a:r>
              <a:rPr lang="en-US" dirty="0"/>
              <a:t>first; cut off the /s/ by the tongue or lips and, whilst holding </a:t>
            </a:r>
            <a:r>
              <a:rPr lang="en-US" dirty="0" smtClean="0"/>
              <a:t>this stop</a:t>
            </a:r>
            <a:r>
              <a:rPr lang="en-US" dirty="0"/>
              <a:t>, get the third consonant ready, then release the stop straight </a:t>
            </a:r>
            <a:r>
              <a:rPr lang="en-US" dirty="0" smtClean="0"/>
              <a:t>into the </a:t>
            </a:r>
            <a:r>
              <a:rPr lang="en-US" dirty="0"/>
              <a:t>third consonant</a:t>
            </a:r>
            <a:r>
              <a:rPr lang="en-US" dirty="0" smtClean="0"/>
              <a:t>:</a:t>
            </a:r>
          </a:p>
          <a:p>
            <a:pPr algn="just"/>
            <a:r>
              <a:rPr lang="en-US" dirty="0" smtClean="0"/>
              <a:t>/</a:t>
            </a:r>
            <a:r>
              <a:rPr lang="en-US" dirty="0" err="1" smtClean="0"/>
              <a:t>spred</a:t>
            </a:r>
            <a:r>
              <a:rPr lang="en-US" dirty="0" smtClean="0"/>
              <a:t>/ spread, /</a:t>
            </a:r>
            <a:r>
              <a:rPr lang="en-US" dirty="0" err="1" smtClean="0"/>
              <a:t>stju:pid</a:t>
            </a:r>
            <a:r>
              <a:rPr lang="en-US" dirty="0" smtClean="0"/>
              <a:t>/ stupid, /</a:t>
            </a:r>
            <a:r>
              <a:rPr lang="en-US" dirty="0" err="1" smtClean="0"/>
              <a:t>streit</a:t>
            </a:r>
            <a:r>
              <a:rPr lang="en-US" dirty="0" smtClean="0"/>
              <a:t>/ straight, /</a:t>
            </a:r>
            <a:r>
              <a:rPr lang="en-US" dirty="0" err="1"/>
              <a:t>skjuə</a:t>
            </a:r>
            <a:r>
              <a:rPr lang="en-US" dirty="0"/>
              <a:t>/ skewer </a:t>
            </a:r>
            <a:r>
              <a:rPr lang="en-US" dirty="0" smtClean="0"/>
              <a:t>/</a:t>
            </a:r>
            <a:r>
              <a:rPr lang="en-US" dirty="0" err="1" smtClean="0"/>
              <a:t>skru</a:t>
            </a:r>
            <a:r>
              <a:rPr lang="en-US" dirty="0" smtClean="0"/>
              <a:t>:/ screw, /splendid/ splendid, /</a:t>
            </a:r>
            <a:r>
              <a:rPr lang="en-US" dirty="0" err="1"/>
              <a:t>spjuəriəs</a:t>
            </a:r>
            <a:r>
              <a:rPr lang="en-US" dirty="0" smtClean="0"/>
              <a:t>/ spurious, /</a:t>
            </a:r>
            <a:r>
              <a:rPr lang="en-US" dirty="0" err="1" smtClean="0"/>
              <a:t>skwea</a:t>
            </a:r>
            <a:r>
              <a:rPr lang="en-US" dirty="0" smtClean="0"/>
              <a:t>/ square. </a:t>
            </a:r>
          </a:p>
          <a:p>
            <a:pPr algn="just"/>
            <a:r>
              <a:rPr lang="en-US" dirty="0" smtClean="0"/>
              <a:t> </a:t>
            </a:r>
            <a:r>
              <a:rPr lang="en-US" b="1" dirty="0"/>
              <a:t>The sequence /</a:t>
            </a:r>
            <a:r>
              <a:rPr lang="en-US" b="1" dirty="0" err="1"/>
              <a:t>spj</a:t>
            </a:r>
            <a:r>
              <a:rPr lang="en-US" b="1" dirty="0"/>
              <a:t>/ is rare.</a:t>
            </a:r>
            <a:endParaRPr lang="en-US" b="1" dirty="0" smtClean="0"/>
          </a:p>
          <a:p>
            <a:pPr algn="just"/>
            <a:endParaRPr lang="en-US" dirty="0"/>
          </a:p>
        </p:txBody>
      </p:sp>
    </p:spTree>
    <p:extLst>
      <p:ext uri="{BB962C8B-B14F-4D97-AF65-F5344CB8AC3E}">
        <p14:creationId xmlns:p14="http://schemas.microsoft.com/office/powerpoint/2010/main" val="13422652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sequences </a:t>
            </a:r>
          </a:p>
        </p:txBody>
      </p:sp>
      <p:sp>
        <p:nvSpPr>
          <p:cNvPr id="3" name="Content Placeholder 2"/>
          <p:cNvSpPr>
            <a:spLocks noGrp="1"/>
          </p:cNvSpPr>
          <p:nvPr>
            <p:ph idx="1"/>
          </p:nvPr>
        </p:nvSpPr>
        <p:spPr>
          <a:xfrm>
            <a:off x="838200" y="1690688"/>
            <a:ext cx="10515600" cy="4486275"/>
          </a:xfrm>
        </p:spPr>
        <p:txBody>
          <a:bodyPr>
            <a:normAutofit fontScale="92500" lnSpcReduction="10000"/>
          </a:bodyPr>
          <a:lstStyle/>
          <a:p>
            <a:pPr algn="just"/>
            <a:r>
              <a:rPr lang="en-US" dirty="0" smtClean="0"/>
              <a:t>Sequences </a:t>
            </a:r>
            <a:r>
              <a:rPr lang="en-US" dirty="0"/>
              <a:t>of consonants at the ends of words are more varied than </a:t>
            </a:r>
            <a:r>
              <a:rPr lang="en-US" dirty="0" smtClean="0"/>
              <a:t>at the </a:t>
            </a:r>
            <a:r>
              <a:rPr lang="en-US" dirty="0"/>
              <a:t>beginning mainly because /s/ or /z/ have to be added to </a:t>
            </a:r>
            <a:r>
              <a:rPr lang="en-US" dirty="0" smtClean="0"/>
              <a:t>most nouns </a:t>
            </a:r>
            <a:r>
              <a:rPr lang="en-US" dirty="0"/>
              <a:t>to give their plural forms, as in </a:t>
            </a:r>
            <a:r>
              <a:rPr lang="en-US" dirty="0" smtClean="0"/>
              <a:t>/</a:t>
            </a:r>
            <a:r>
              <a:rPr lang="en-US" dirty="0" err="1" smtClean="0"/>
              <a:t>kats</a:t>
            </a:r>
            <a:r>
              <a:rPr lang="en-US" dirty="0" smtClean="0"/>
              <a:t>/ </a:t>
            </a:r>
            <a:r>
              <a:rPr lang="en-US" dirty="0"/>
              <a:t>cats, </a:t>
            </a:r>
            <a:r>
              <a:rPr lang="en-US" dirty="0" smtClean="0"/>
              <a:t>/</a:t>
            </a:r>
            <a:r>
              <a:rPr lang="en-US" dirty="0" err="1" smtClean="0"/>
              <a:t>dogz</a:t>
            </a:r>
            <a:r>
              <a:rPr lang="en-US" dirty="0" smtClean="0"/>
              <a:t>/ </a:t>
            </a:r>
            <a:r>
              <a:rPr lang="en-US" dirty="0"/>
              <a:t>dogs, </a:t>
            </a:r>
            <a:r>
              <a:rPr lang="en-US" dirty="0" smtClean="0"/>
              <a:t>/</a:t>
            </a:r>
            <a:r>
              <a:rPr lang="en-US" dirty="0" err="1" smtClean="0"/>
              <a:t>fakts</a:t>
            </a:r>
            <a:r>
              <a:rPr lang="en-US" dirty="0" smtClean="0"/>
              <a:t>/ </a:t>
            </a:r>
            <a:r>
              <a:rPr lang="en-US" dirty="0"/>
              <a:t>f</a:t>
            </a:r>
            <a:r>
              <a:rPr lang="en-US" dirty="0" smtClean="0"/>
              <a:t>acts, /</a:t>
            </a:r>
            <a:r>
              <a:rPr lang="en-US" dirty="0" err="1" smtClean="0"/>
              <a:t>fildz</a:t>
            </a:r>
            <a:r>
              <a:rPr lang="en-US" dirty="0" smtClean="0"/>
              <a:t>/ fields</a:t>
            </a:r>
            <a:r>
              <a:rPr lang="en-US" dirty="0"/>
              <a:t>, etc., and /t/ or /d/ have to be added to most verbs to </a:t>
            </a:r>
            <a:r>
              <a:rPr lang="en-US" dirty="0" smtClean="0"/>
              <a:t>form their </a:t>
            </a:r>
            <a:r>
              <a:rPr lang="en-US" dirty="0"/>
              <a:t>past tense, as in </a:t>
            </a:r>
            <a:r>
              <a:rPr lang="en-US" dirty="0" smtClean="0"/>
              <a:t>/</a:t>
            </a:r>
            <a:r>
              <a:rPr lang="en-US" dirty="0" err="1" smtClean="0"/>
              <a:t>wiʃt</a:t>
            </a:r>
            <a:r>
              <a:rPr lang="en-US" dirty="0" smtClean="0"/>
              <a:t>/ </a:t>
            </a:r>
            <a:r>
              <a:rPr lang="en-US" dirty="0"/>
              <a:t>wished, </a:t>
            </a:r>
            <a:r>
              <a:rPr lang="en-US" dirty="0" smtClean="0"/>
              <a:t>/</a:t>
            </a:r>
            <a:r>
              <a:rPr lang="en-US" dirty="0" err="1" smtClean="0"/>
              <a:t>reizd</a:t>
            </a:r>
            <a:r>
              <a:rPr lang="en-US" dirty="0" smtClean="0"/>
              <a:t>/ </a:t>
            </a:r>
            <a:r>
              <a:rPr lang="en-US" dirty="0"/>
              <a:t>raised, </a:t>
            </a:r>
            <a:r>
              <a:rPr lang="en-US" dirty="0" smtClean="0"/>
              <a:t>/</a:t>
            </a:r>
            <a:r>
              <a:rPr lang="en-US" dirty="0" err="1" smtClean="0"/>
              <a:t>riskt</a:t>
            </a:r>
            <a:r>
              <a:rPr lang="en-US" dirty="0" smtClean="0"/>
              <a:t>/ </a:t>
            </a:r>
            <a:r>
              <a:rPr lang="en-US" dirty="0"/>
              <a:t>risked</a:t>
            </a:r>
            <a:r>
              <a:rPr lang="en-US" dirty="0" smtClean="0"/>
              <a:t>, </a:t>
            </a:r>
            <a:r>
              <a:rPr lang="en-US" dirty="0"/>
              <a:t>etc. Also </a:t>
            </a:r>
            <a:r>
              <a:rPr lang="en-US" dirty="0" smtClean="0"/>
              <a:t>/</a:t>
            </a:r>
            <a:r>
              <a:rPr lang="az-Cyrl-AZ" dirty="0" smtClean="0"/>
              <a:t>ѳ</a:t>
            </a:r>
            <a:r>
              <a:rPr lang="en-US" dirty="0" smtClean="0"/>
              <a:t>/ </a:t>
            </a:r>
            <a:r>
              <a:rPr lang="en-US" dirty="0"/>
              <a:t>is used to form nouns like </a:t>
            </a:r>
            <a:r>
              <a:rPr lang="en-US" dirty="0" smtClean="0"/>
              <a:t>/</a:t>
            </a:r>
            <a:r>
              <a:rPr lang="en-US" dirty="0" err="1"/>
              <a:t>streŋ</a:t>
            </a:r>
            <a:r>
              <a:rPr lang="az-Cyrl-AZ" dirty="0" smtClean="0"/>
              <a:t>ѳ</a:t>
            </a:r>
            <a:r>
              <a:rPr lang="en-US" dirty="0" smtClean="0"/>
              <a:t>/ </a:t>
            </a:r>
            <a:r>
              <a:rPr lang="en-US" dirty="0"/>
              <a:t>strength </a:t>
            </a:r>
            <a:r>
              <a:rPr lang="en-US" dirty="0" smtClean="0"/>
              <a:t>and /bred</a:t>
            </a:r>
            <a:r>
              <a:rPr lang="az-Cyrl-AZ" dirty="0" smtClean="0"/>
              <a:t>ѳ</a:t>
            </a:r>
            <a:r>
              <a:rPr lang="en-US" dirty="0" smtClean="0"/>
              <a:t>/ </a:t>
            </a:r>
            <a:r>
              <a:rPr lang="en-US" dirty="0"/>
              <a:t>breadth and numerals like </a:t>
            </a:r>
            <a:r>
              <a:rPr lang="en-US" dirty="0" smtClean="0"/>
              <a:t>/</a:t>
            </a:r>
            <a:r>
              <a:rPr lang="en-US" dirty="0" err="1" smtClean="0"/>
              <a:t>fif</a:t>
            </a:r>
            <a:r>
              <a:rPr lang="az-Cyrl-AZ" dirty="0" smtClean="0"/>
              <a:t>ѳ</a:t>
            </a:r>
            <a:r>
              <a:rPr lang="en-US" dirty="0" smtClean="0"/>
              <a:t>/ fifth </a:t>
            </a:r>
            <a:r>
              <a:rPr lang="en-US" dirty="0"/>
              <a:t>(and all these can have plurals -</a:t>
            </a:r>
            <a:r>
              <a:rPr lang="en-US" dirty="0" err="1" smtClean="0"/>
              <a:t>streŋ</a:t>
            </a:r>
            <a:r>
              <a:rPr lang="az-Cyrl-AZ" dirty="0" smtClean="0"/>
              <a:t>ѳ</a:t>
            </a:r>
            <a:r>
              <a:rPr lang="en-US" dirty="0" smtClean="0"/>
              <a:t>s</a:t>
            </a:r>
            <a:r>
              <a:rPr lang="en-US" dirty="0"/>
              <a:t>, </a:t>
            </a:r>
            <a:r>
              <a:rPr lang="en-US" dirty="0" err="1" smtClean="0"/>
              <a:t>bre</a:t>
            </a:r>
            <a:r>
              <a:rPr lang="az-Cyrl-AZ" dirty="0"/>
              <a:t> ѳ</a:t>
            </a:r>
            <a:r>
              <a:rPr lang="en-US" dirty="0" smtClean="0"/>
              <a:t> </a:t>
            </a:r>
            <a:r>
              <a:rPr lang="en-US" dirty="0" err="1" smtClean="0"/>
              <a:t>ths,fif</a:t>
            </a:r>
            <a:r>
              <a:rPr lang="az-Cyrl-AZ" dirty="0" smtClean="0"/>
              <a:t>ѳ</a:t>
            </a:r>
            <a:r>
              <a:rPr lang="en-US" dirty="0" smtClean="0"/>
              <a:t>s</a:t>
            </a:r>
            <a:r>
              <a:rPr lang="en-US" dirty="0"/>
              <a:t>!). </a:t>
            </a:r>
            <a:endParaRPr lang="en-US" dirty="0" smtClean="0"/>
          </a:p>
          <a:p>
            <a:pPr algn="just"/>
            <a:r>
              <a:rPr lang="en-US" dirty="0" err="1" smtClean="0"/>
              <a:t>Stop+stop</a:t>
            </a:r>
            <a:endParaRPr lang="en-US" dirty="0" smtClean="0"/>
          </a:p>
          <a:p>
            <a:pPr algn="just"/>
            <a:r>
              <a:rPr lang="en-US" dirty="0" smtClean="0"/>
              <a:t> </a:t>
            </a:r>
            <a:r>
              <a:rPr lang="en-US" dirty="0"/>
              <a:t>When one stop consonant is immediately followed by another, as </a:t>
            </a:r>
            <a:r>
              <a:rPr lang="en-US" dirty="0" smtClean="0"/>
              <a:t>in /kept/ </a:t>
            </a:r>
            <a:r>
              <a:rPr lang="en-US" dirty="0"/>
              <a:t>kept and </a:t>
            </a:r>
            <a:r>
              <a:rPr lang="en-US" dirty="0" smtClean="0"/>
              <a:t>/</a:t>
            </a:r>
            <a:r>
              <a:rPr lang="en-US" dirty="0" err="1" smtClean="0"/>
              <a:t>akt</a:t>
            </a:r>
            <a:r>
              <a:rPr lang="en-US" dirty="0" smtClean="0"/>
              <a:t>/ </a:t>
            </a:r>
            <a:r>
              <a:rPr lang="en-US" dirty="0"/>
              <a:t>act, the closure of the speech organs for the </a:t>
            </a:r>
            <a:r>
              <a:rPr lang="en-US" dirty="0" smtClean="0"/>
              <a:t>second consonant </a:t>
            </a:r>
            <a:r>
              <a:rPr lang="en-US" dirty="0"/>
              <a:t>is made whilst the closure for the first consonant is still </a:t>
            </a:r>
            <a:r>
              <a:rPr lang="en-US" dirty="0" smtClean="0"/>
              <a:t>in position</a:t>
            </a:r>
            <a:r>
              <a:rPr lang="en-US" dirty="0"/>
              <a:t>. In the sequence / </a:t>
            </a:r>
            <a:r>
              <a:rPr lang="en-US" dirty="0" err="1"/>
              <a:t>pt</a:t>
            </a:r>
            <a:r>
              <a:rPr lang="en-US" dirty="0"/>
              <a:t>/ this is what </a:t>
            </a:r>
            <a:r>
              <a:rPr lang="en-US" dirty="0" smtClean="0"/>
              <a:t>happens. So </a:t>
            </a:r>
            <a:r>
              <a:rPr lang="en-US" dirty="0"/>
              <a:t>there is only one explosion for the </a:t>
            </a:r>
            <a:r>
              <a:rPr lang="en-US" dirty="0" smtClean="0"/>
              <a:t>two stops</a:t>
            </a:r>
            <a:r>
              <a:rPr lang="en-US" dirty="0"/>
              <a:t>; the first stop is incomplete.</a:t>
            </a:r>
          </a:p>
        </p:txBody>
      </p:sp>
    </p:spTree>
    <p:extLst>
      <p:ext uri="{BB962C8B-B14F-4D97-AF65-F5344CB8AC3E}">
        <p14:creationId xmlns:p14="http://schemas.microsoft.com/office/powerpoint/2010/main" val="17405403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573206"/>
                <a:ext cx="10515600" cy="5603757"/>
              </a:xfrm>
            </p:spPr>
            <p:txBody>
              <a:bodyPr>
                <a:normAutofit fontScale="92500" lnSpcReduction="10000"/>
              </a:bodyPr>
              <a:lstStyle/>
              <a:p>
                <a:pPr algn="just"/>
                <a:r>
                  <a:rPr lang="en-US" dirty="0"/>
                  <a:t>Now do exactly the same for /</a:t>
                </a:r>
                <a:r>
                  <a:rPr lang="en-US" dirty="0" err="1"/>
                  <a:t>bd</a:t>
                </a:r>
                <a:r>
                  <a:rPr lang="en-US" dirty="0"/>
                  <a:t>/ as in </a:t>
                </a:r>
                <a:r>
                  <a:rPr lang="en-US" dirty="0" smtClean="0"/>
                  <a:t>/</a:t>
                </a:r>
                <a:r>
                  <a:rPr lang="en-US" dirty="0" err="1" smtClean="0"/>
                  <a:t>robd</a:t>
                </a:r>
                <a:r>
                  <a:rPr lang="en-US" dirty="0" smtClean="0"/>
                  <a:t>/ </a:t>
                </a:r>
                <a:r>
                  <a:rPr lang="en-US" dirty="0"/>
                  <a:t>robbed and /</a:t>
                </a:r>
                <a:r>
                  <a:rPr lang="en-US" dirty="0" err="1"/>
                  <a:t>gd</a:t>
                </a:r>
                <a:r>
                  <a:rPr lang="en-US" dirty="0"/>
                  <a:t>/ as </a:t>
                </a:r>
                <a:r>
                  <a:rPr lang="en-US" dirty="0" smtClean="0"/>
                  <a:t>in /</a:t>
                </a:r>
                <a:r>
                  <a:rPr lang="en-US" dirty="0" err="1" smtClean="0"/>
                  <a:t>dragd</a:t>
                </a:r>
                <a:r>
                  <a:rPr lang="en-US" dirty="0" smtClean="0"/>
                  <a:t>/ </a:t>
                </a:r>
                <a:r>
                  <a:rPr lang="en-US" dirty="0"/>
                  <a:t>dragged. Again there is only one explosion, this time a gentle </a:t>
                </a:r>
                <a:r>
                  <a:rPr lang="en-US" dirty="0" smtClean="0"/>
                  <a:t>one for </a:t>
                </a:r>
                <a:r>
                  <a:rPr lang="en-US" dirty="0"/>
                  <a:t>the /d/. If you do make two explosions it will not cause any </a:t>
                </a:r>
                <a:r>
                  <a:rPr lang="en-US" dirty="0" err="1"/>
                  <a:t>mis</a:t>
                </a:r>
                <a:r>
                  <a:rPr lang="en-US" dirty="0"/>
                  <a:t>-understanding, but it will sound </a:t>
                </a:r>
                <a:r>
                  <a:rPr lang="en-US" dirty="0" smtClean="0"/>
                  <a:t>un-English</a:t>
                </a:r>
                <a:r>
                  <a:rPr lang="en-US" dirty="0"/>
                  <a:t>. What is important is </a:t>
                </a:r>
                <a:r>
                  <a:rPr lang="en-US" dirty="0" smtClean="0"/>
                  <a:t>to be </a:t>
                </a:r>
                <a:r>
                  <a:rPr lang="en-US" dirty="0"/>
                  <a:t>sure that the first consonant is properly formed before you take </a:t>
                </a:r>
                <a:r>
                  <a:rPr lang="en-US" dirty="0" smtClean="0"/>
                  <a:t>up the </a:t>
                </a:r>
                <a:r>
                  <a:rPr lang="en-US" dirty="0"/>
                  <a:t>position for the second. If you say </a:t>
                </a:r>
                <a:r>
                  <a:rPr lang="en-US" dirty="0" smtClean="0"/>
                  <a:t>/rod/ </a:t>
                </a:r>
                <a:r>
                  <a:rPr lang="en-US" dirty="0"/>
                  <a:t>instead of </a:t>
                </a:r>
                <a:r>
                  <a:rPr lang="en-US" dirty="0" smtClean="0"/>
                  <a:t>/</a:t>
                </a:r>
                <a:r>
                  <a:rPr lang="en-US" dirty="0" err="1" smtClean="0"/>
                  <a:t>robd</a:t>
                </a:r>
                <a:r>
                  <a:rPr lang="en-US" dirty="0" smtClean="0"/>
                  <a:t>/ </a:t>
                </a:r>
                <a:r>
                  <a:rPr lang="en-US" dirty="0"/>
                  <a:t>or </a:t>
                </a:r>
                <a:r>
                  <a:rPr lang="en-US" dirty="0" smtClean="0"/>
                  <a:t>/</a:t>
                </a:r>
                <a:r>
                  <a:rPr lang="en-US" dirty="0" err="1" smtClean="0"/>
                  <a:t>drad</a:t>
                </a:r>
                <a:r>
                  <a:rPr lang="en-US" dirty="0" smtClean="0"/>
                  <a:t>/ instead </a:t>
                </a:r>
                <a:r>
                  <a:rPr lang="en-US" dirty="0"/>
                  <a:t>of </a:t>
                </a:r>
                <a:r>
                  <a:rPr lang="en-US" dirty="0" smtClean="0"/>
                  <a:t>/</a:t>
                </a:r>
                <a:r>
                  <a:rPr lang="en-US" dirty="0" err="1" smtClean="0"/>
                  <a:t>dragd</a:t>
                </a:r>
                <a:r>
                  <a:rPr lang="en-US" dirty="0" smtClean="0"/>
                  <a:t>/, </a:t>
                </a:r>
                <a:r>
                  <a:rPr lang="en-US" dirty="0"/>
                  <a:t>you will be misunderstood. </a:t>
                </a:r>
                <a:endParaRPr lang="en-US" dirty="0" smtClean="0"/>
              </a:p>
              <a:p>
                <a:pPr algn="just"/>
                <a:r>
                  <a:rPr lang="en-US" dirty="0" smtClean="0"/>
                  <a:t>This </a:t>
                </a:r>
                <a:r>
                  <a:rPr lang="en-US" dirty="0"/>
                  <a:t>‘missing explosion’ happens whenever one stop </a:t>
                </a:r>
                <a:r>
                  <a:rPr lang="en-US" dirty="0" smtClean="0"/>
                  <a:t>consonant (</a:t>
                </a:r>
                <a:r>
                  <a:rPr lang="en-US" dirty="0"/>
                  <a:t>except /</a:t>
                </a:r>
                <a:r>
                  <a:rPr lang="en-US" dirty="0" err="1" smtClean="0"/>
                  <a:t>tʃ</a:t>
                </a:r>
                <a:r>
                  <a:rPr lang="en-US" dirty="0" smtClean="0"/>
                  <a:t>/ </a:t>
                </a:r>
                <a:r>
                  <a:rPr lang="en-US" dirty="0"/>
                  <a:t>and /</a:t>
                </a:r>
                <a:r>
                  <a:rPr lang="en-US" dirty="0" smtClean="0"/>
                  <a:t>d3</a:t>
                </a:r>
                <a:r>
                  <a:rPr lang="en-US" dirty="0"/>
                  <a:t>/) is followed immediately by another (</a:t>
                </a:r>
                <a:r>
                  <a:rPr lang="en-US" dirty="0" smtClean="0"/>
                  <a:t>including/</a:t>
                </a:r>
                <a:r>
                  <a:rPr lang="en-US" dirty="0" err="1" smtClean="0"/>
                  <a:t>tʃ</a:t>
                </a:r>
                <a:r>
                  <a:rPr lang="en-US" dirty="0" smtClean="0"/>
                  <a:t>/ </a:t>
                </a:r>
                <a:r>
                  <a:rPr lang="en-US" dirty="0"/>
                  <a:t>and /</a:t>
                </a:r>
                <a:r>
                  <a:rPr lang="en-US" dirty="0" smtClean="0"/>
                  <a:t>d3</a:t>
                </a:r>
                <a:r>
                  <a:rPr lang="en-US" dirty="0"/>
                  <a:t>/), not only at the end of words but also in the middle </a:t>
                </a:r>
                <a:r>
                  <a:rPr lang="en-US" dirty="0" smtClean="0"/>
                  <a:t>of words</a:t>
                </a:r>
                <a:r>
                  <a:rPr lang="en-US" dirty="0"/>
                  <a:t>, as in </a:t>
                </a:r>
                <a:r>
                  <a:rPr lang="en-US" dirty="0" smtClean="0"/>
                  <a:t>/</a:t>
                </a:r>
                <a:r>
                  <a:rPr lang="en-US" dirty="0" err="1" smtClean="0"/>
                  <a:t>akt</a:t>
                </a:r>
                <a14:m>
                  <m:oMath xmlns:m="http://schemas.openxmlformats.org/officeDocument/2006/math">
                    <m:r>
                      <a:rPr lang="en-US" i="1" smtClean="0">
                        <a:latin typeface="Cambria Math" panose="02040503050406030204" pitchFamily="18" charset="0"/>
                      </a:rPr>
                      <m:t>ə</m:t>
                    </m:r>
                  </m:oMath>
                </a14:m>
                <a:r>
                  <a:rPr lang="en-US" dirty="0" smtClean="0"/>
                  <a:t>/ </a:t>
                </a:r>
                <a:r>
                  <a:rPr lang="en-US" dirty="0"/>
                  <a:t>actor, or between words, as in </a:t>
                </a:r>
                <a:r>
                  <a:rPr lang="en-US" dirty="0" smtClean="0"/>
                  <a:t>/red </a:t>
                </a:r>
                <a:r>
                  <a:rPr lang="en-US" dirty="0" err="1" smtClean="0"/>
                  <a:t>kəut</a:t>
                </a:r>
                <a:r>
                  <a:rPr lang="en-US" dirty="0" smtClean="0"/>
                  <a:t>/ </a:t>
                </a:r>
                <a:r>
                  <a:rPr lang="en-US" dirty="0"/>
                  <a:t>red coat. </a:t>
                </a:r>
                <a:endParaRPr lang="en-US" dirty="0" smtClean="0"/>
              </a:p>
              <a:p>
                <a:pPr algn="just"/>
                <a:r>
                  <a:rPr lang="en-US" dirty="0" smtClean="0"/>
                  <a:t>Here are </a:t>
                </a:r>
                <a:r>
                  <a:rPr lang="en-US" dirty="0"/>
                  <a:t>some examples for practice: </a:t>
                </a:r>
                <a:r>
                  <a:rPr lang="en-US" dirty="0" smtClean="0"/>
                  <a:t>/slept/ slept, /</a:t>
                </a:r>
                <a:r>
                  <a:rPr lang="en-US" dirty="0" err="1" smtClean="0"/>
                  <a:t>rɅbd</a:t>
                </a:r>
                <a:r>
                  <a:rPr lang="en-US" dirty="0" smtClean="0"/>
                  <a:t>/ </a:t>
                </a:r>
                <a:r>
                  <a:rPr lang="en-US" dirty="0"/>
                  <a:t>rubbed </a:t>
                </a:r>
                <a:r>
                  <a:rPr lang="en-US" dirty="0" smtClean="0"/>
                  <a:t>/top dog/ </a:t>
                </a:r>
                <a:r>
                  <a:rPr lang="en-US" dirty="0"/>
                  <a:t>top </a:t>
                </a:r>
                <a:r>
                  <a:rPr lang="en-US" dirty="0" smtClean="0"/>
                  <a:t>dog, /</a:t>
                </a:r>
                <a:r>
                  <a:rPr lang="en-US" dirty="0" err="1" smtClean="0"/>
                  <a:t>raip</a:t>
                </a:r>
                <a:r>
                  <a:rPr lang="en-US" dirty="0" smtClean="0"/>
                  <a:t> </a:t>
                </a:r>
                <a:r>
                  <a:rPr lang="en-US" dirty="0" err="1" smtClean="0"/>
                  <a:t>təma:t</a:t>
                </a:r>
                <a:r>
                  <a:rPr lang="en-US" dirty="0" err="1"/>
                  <a:t>ə</a:t>
                </a:r>
                <a:r>
                  <a:rPr lang="en-US" dirty="0" err="1" smtClean="0"/>
                  <a:t>u</a:t>
                </a:r>
                <a:r>
                  <a:rPr lang="en-US" dirty="0" smtClean="0"/>
                  <a:t>/ </a:t>
                </a:r>
                <a:r>
                  <a:rPr lang="en-US" dirty="0"/>
                  <a:t>ripe </a:t>
                </a:r>
                <a:r>
                  <a:rPr lang="en-US" dirty="0" smtClean="0"/>
                  <a:t>tomato, /</a:t>
                </a:r>
                <a:r>
                  <a:rPr lang="en-US" dirty="0" err="1" smtClean="0"/>
                  <a:t>greit</a:t>
                </a:r>
                <a:r>
                  <a:rPr lang="en-US" dirty="0" smtClean="0"/>
                  <a:t> </a:t>
                </a:r>
                <a:r>
                  <a:rPr lang="en-US" dirty="0" err="1" smtClean="0"/>
                  <a:t>keə</a:t>
                </a:r>
                <a:r>
                  <a:rPr lang="en-US" dirty="0" smtClean="0"/>
                  <a:t>/ </a:t>
                </a:r>
                <a:r>
                  <a:rPr lang="en-US" dirty="0"/>
                  <a:t>great </a:t>
                </a:r>
                <a:r>
                  <a:rPr lang="en-US" dirty="0" smtClean="0"/>
                  <a:t>care, /</a:t>
                </a:r>
                <a:r>
                  <a:rPr lang="en-US" dirty="0" err="1" smtClean="0"/>
                  <a:t>kwait</a:t>
                </a:r>
                <a:r>
                  <a:rPr lang="en-US" dirty="0" smtClean="0"/>
                  <a:t> </a:t>
                </a:r>
                <a:r>
                  <a:rPr lang="en-US" dirty="0" err="1" smtClean="0"/>
                  <a:t>gud</a:t>
                </a:r>
                <a:r>
                  <a:rPr lang="en-US" dirty="0" smtClean="0"/>
                  <a:t>/ </a:t>
                </a:r>
                <a:r>
                  <a:rPr lang="en-US" dirty="0"/>
                  <a:t>quite </a:t>
                </a:r>
                <a:r>
                  <a:rPr lang="en-US" dirty="0" smtClean="0"/>
                  <a:t>good, /</a:t>
                </a:r>
                <a:r>
                  <a:rPr lang="en-US" dirty="0" err="1" smtClean="0"/>
                  <a:t>blak</a:t>
                </a:r>
                <a:r>
                  <a:rPr lang="en-US" dirty="0" smtClean="0"/>
                  <a:t> b3:d / blackbird,  /</a:t>
                </a:r>
                <a:r>
                  <a:rPr lang="en-US" dirty="0" err="1" smtClean="0"/>
                  <a:t>klɅb</a:t>
                </a:r>
                <a:r>
                  <a:rPr lang="en-US" dirty="0" smtClean="0"/>
                  <a:t> tai/ </a:t>
                </a:r>
                <a:r>
                  <a:rPr lang="en-US" dirty="0"/>
                  <a:t>club </a:t>
                </a:r>
                <a:r>
                  <a:rPr lang="en-US" dirty="0" smtClean="0"/>
                  <a:t>tie, /bob </a:t>
                </a:r>
                <a:r>
                  <a:rPr lang="en-US" dirty="0" err="1" smtClean="0"/>
                  <a:t>gudwin</a:t>
                </a:r>
                <a:r>
                  <a:rPr lang="en-US" dirty="0" smtClean="0"/>
                  <a:t>/ </a:t>
                </a:r>
                <a:r>
                  <a:rPr lang="en-US" dirty="0"/>
                  <a:t>Bob </a:t>
                </a:r>
                <a:r>
                  <a:rPr lang="en-US" dirty="0" smtClean="0"/>
                  <a:t>Goodwin.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573206"/>
                <a:ext cx="10515600" cy="5603757"/>
              </a:xfrm>
              <a:blipFill rotWithShape="0">
                <a:blip r:embed="rId2"/>
                <a:stretch>
                  <a:fillRect l="-928" t="-2176" r="-986"/>
                </a:stretch>
              </a:blipFill>
            </p:spPr>
            <p:txBody>
              <a:bodyPr/>
              <a:lstStyle/>
              <a:p>
                <a:r>
                  <a:rPr lang="en-US">
                    <a:noFill/>
                  </a:rPr>
                  <a:t> </a:t>
                </a:r>
              </a:p>
            </p:txBody>
          </p:sp>
        </mc:Fallback>
      </mc:AlternateContent>
    </p:spTree>
    <p:extLst>
      <p:ext uri="{BB962C8B-B14F-4D97-AF65-F5344CB8AC3E}">
        <p14:creationId xmlns:p14="http://schemas.microsoft.com/office/powerpoint/2010/main" val="7886528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Longer consonant sequences:             p.76</a:t>
            </a:r>
            <a:endParaRPr lang="en-US" dirty="0"/>
          </a:p>
        </p:txBody>
      </p:sp>
      <p:sp>
        <p:nvSpPr>
          <p:cNvPr id="3" name="Content Placeholder 2"/>
          <p:cNvSpPr>
            <a:spLocks noGrp="1"/>
          </p:cNvSpPr>
          <p:nvPr>
            <p:ph idx="1"/>
          </p:nvPr>
        </p:nvSpPr>
        <p:spPr/>
        <p:txBody>
          <a:bodyPr>
            <a:normAutofit lnSpcReduction="10000"/>
          </a:bodyPr>
          <a:lstStyle/>
          <a:p>
            <a:pPr algn="just"/>
            <a:r>
              <a:rPr lang="en-US" dirty="0"/>
              <a:t>In phrases one word may end with a consonant sequence and the </a:t>
            </a:r>
            <a:r>
              <a:rPr lang="en-US" dirty="0" smtClean="0"/>
              <a:t>next word </a:t>
            </a:r>
            <a:r>
              <a:rPr lang="en-US" dirty="0"/>
              <a:t>may begin with one, so that longer sequences such as </a:t>
            </a:r>
            <a:r>
              <a:rPr lang="en-US" dirty="0" smtClean="0"/>
              <a:t>/</a:t>
            </a:r>
            <a:r>
              <a:rPr lang="en-US" dirty="0" err="1" smtClean="0"/>
              <a:t>ŋkskl</a:t>
            </a:r>
            <a:r>
              <a:rPr lang="en-US" dirty="0" smtClean="0"/>
              <a:t>/quite </a:t>
            </a:r>
            <a:r>
              <a:rPr lang="en-US" dirty="0"/>
              <a:t>commonly occur, for example </a:t>
            </a:r>
            <a:r>
              <a:rPr lang="en-US" dirty="0" smtClean="0"/>
              <a:t>in /</a:t>
            </a:r>
            <a:r>
              <a:rPr lang="en-US" dirty="0" err="1" smtClean="0"/>
              <a:t>bɑŋks</a:t>
            </a:r>
            <a:r>
              <a:rPr lang="en-US" dirty="0" smtClean="0"/>
              <a:t> </a:t>
            </a:r>
            <a:r>
              <a:rPr lang="en-US" dirty="0" err="1" smtClean="0"/>
              <a:t>kl</a:t>
            </a:r>
            <a:r>
              <a:rPr lang="en-US" dirty="0" err="1"/>
              <a:t>ə</a:t>
            </a:r>
            <a:r>
              <a:rPr lang="en-US" dirty="0" err="1" smtClean="0"/>
              <a:t>uzd</a:t>
            </a:r>
            <a:r>
              <a:rPr lang="en-US" dirty="0" smtClean="0"/>
              <a:t>/ </a:t>
            </a:r>
            <a:r>
              <a:rPr lang="en-US" dirty="0"/>
              <a:t>the </a:t>
            </a:r>
            <a:r>
              <a:rPr lang="en-US" dirty="0" smtClean="0"/>
              <a:t>bank’s closed</a:t>
            </a:r>
            <a:r>
              <a:rPr lang="en-US" dirty="0"/>
              <a:t>. As always there is a smooth passage from each consonant to </a:t>
            </a:r>
            <a:r>
              <a:rPr lang="en-US" dirty="0" smtClean="0"/>
              <a:t>the next</a:t>
            </a:r>
            <a:r>
              <a:rPr lang="en-US" dirty="0"/>
              <a:t>, with no gap. If you have mastered the initial and final sequences</a:t>
            </a:r>
            <a:r>
              <a:rPr lang="en-US" dirty="0" smtClean="0"/>
              <a:t>, the </a:t>
            </a:r>
            <a:r>
              <a:rPr lang="en-US" dirty="0"/>
              <a:t>only difficulty will be to pass smoothly from the last consonant </a:t>
            </a:r>
            <a:r>
              <a:rPr lang="en-US" dirty="0" smtClean="0"/>
              <a:t>of the </a:t>
            </a:r>
            <a:r>
              <a:rPr lang="en-US" dirty="0"/>
              <a:t>final sequence to the first of the initial sequence, with no vowel </a:t>
            </a:r>
            <a:r>
              <a:rPr lang="en-US" dirty="0" smtClean="0"/>
              <a:t>or interval </a:t>
            </a:r>
            <a:r>
              <a:rPr lang="en-US" dirty="0"/>
              <a:t>between. </a:t>
            </a:r>
            <a:endParaRPr lang="en-US" dirty="0" smtClean="0"/>
          </a:p>
          <a:p>
            <a:pPr algn="just"/>
            <a:r>
              <a:rPr lang="en-US" dirty="0" smtClean="0"/>
              <a:t>This </a:t>
            </a:r>
            <a:r>
              <a:rPr lang="en-US" dirty="0"/>
              <a:t>is done, as before, by </a:t>
            </a:r>
            <a:r>
              <a:rPr lang="en-US" dirty="0" smtClean="0"/>
              <a:t>putting the </a:t>
            </a:r>
            <a:r>
              <a:rPr lang="en-US" dirty="0"/>
              <a:t>vocal organs </a:t>
            </a:r>
            <a:r>
              <a:rPr lang="en-US" dirty="0" smtClean="0"/>
              <a:t>in position </a:t>
            </a:r>
            <a:r>
              <a:rPr lang="en-US" dirty="0"/>
              <a:t>for the following consonant during the previous one. </a:t>
            </a:r>
            <a:r>
              <a:rPr lang="en-US" dirty="0" smtClean="0"/>
              <a:t>The examples </a:t>
            </a:r>
            <a:r>
              <a:rPr lang="en-US" dirty="0"/>
              <a:t>below will give you practice in sequences of increasing length </a:t>
            </a:r>
            <a:r>
              <a:rPr lang="en-US" dirty="0" smtClean="0"/>
              <a:t>:</a:t>
            </a:r>
            <a:endParaRPr lang="en-US" dirty="0"/>
          </a:p>
        </p:txBody>
      </p:sp>
    </p:spTree>
    <p:extLst>
      <p:ext uri="{BB962C8B-B14F-4D97-AF65-F5344CB8AC3E}">
        <p14:creationId xmlns:p14="http://schemas.microsoft.com/office/powerpoint/2010/main" val="1417138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91319"/>
            <a:ext cx="10515600" cy="5685644"/>
          </a:xfrm>
        </p:spPr>
        <p:txBody>
          <a:bodyPr>
            <a:normAutofit lnSpcReduction="10000"/>
          </a:bodyPr>
          <a:lstStyle/>
          <a:p>
            <a:pPr marL="0" indent="0">
              <a:buNone/>
            </a:pPr>
            <a:r>
              <a:rPr lang="en-US" sz="4800" dirty="0" smtClean="0"/>
              <a:t>Medial sequences: </a:t>
            </a:r>
          </a:p>
          <a:p>
            <a:pPr marL="0" indent="0">
              <a:buNone/>
            </a:pPr>
            <a:endParaRPr lang="en-US" b="1" dirty="0" smtClean="0"/>
          </a:p>
          <a:p>
            <a:r>
              <a:rPr lang="en-US" b="1" dirty="0" smtClean="0"/>
              <a:t>Three consonants</a:t>
            </a:r>
          </a:p>
          <a:p>
            <a:r>
              <a:rPr lang="en-US" dirty="0" smtClean="0"/>
              <a:t> /be</a:t>
            </a:r>
            <a:r>
              <a:rPr lang="en-US" u="sng" dirty="0" smtClean="0"/>
              <a:t>st m</a:t>
            </a:r>
            <a:r>
              <a:rPr lang="en-US" dirty="0" smtClean="0"/>
              <a:t>an/ </a:t>
            </a:r>
            <a:r>
              <a:rPr lang="en-US" dirty="0"/>
              <a:t>best </a:t>
            </a:r>
            <a:r>
              <a:rPr lang="en-US" dirty="0" smtClean="0"/>
              <a:t>man                     /</a:t>
            </a:r>
            <a:r>
              <a:rPr lang="en-US" dirty="0" err="1" smtClean="0"/>
              <a:t>fiks</a:t>
            </a:r>
            <a:r>
              <a:rPr lang="en-US" dirty="0" smtClean="0"/>
              <a:t> </a:t>
            </a:r>
            <a:r>
              <a:rPr lang="en-US" dirty="0" err="1" smtClean="0"/>
              <a:t>ðis</a:t>
            </a:r>
            <a:r>
              <a:rPr lang="en-US" dirty="0" smtClean="0"/>
              <a:t>/ </a:t>
            </a:r>
            <a:r>
              <a:rPr lang="en-US" dirty="0"/>
              <a:t>fix </a:t>
            </a:r>
            <a:r>
              <a:rPr lang="en-US" dirty="0" smtClean="0"/>
              <a:t>this,        </a:t>
            </a:r>
          </a:p>
          <a:p>
            <a:r>
              <a:rPr lang="en-US" dirty="0" smtClean="0"/>
              <a:t>/</a:t>
            </a:r>
            <a:r>
              <a:rPr lang="el-GR" dirty="0" smtClean="0"/>
              <a:t>θ</a:t>
            </a:r>
            <a:r>
              <a:rPr lang="en-US" dirty="0" err="1" smtClean="0"/>
              <a:t>aŋk</a:t>
            </a:r>
            <a:r>
              <a:rPr lang="en-US" dirty="0" smtClean="0"/>
              <a:t> </a:t>
            </a:r>
            <a:r>
              <a:rPr lang="en-US" dirty="0" err="1"/>
              <a:t>ju</a:t>
            </a:r>
            <a:r>
              <a:rPr lang="en-US" dirty="0" smtClean="0"/>
              <a:t>:/ </a:t>
            </a:r>
            <a:r>
              <a:rPr lang="en-US" dirty="0"/>
              <a:t>thank </a:t>
            </a:r>
            <a:r>
              <a:rPr lang="en-US" dirty="0" smtClean="0"/>
              <a:t>you,                       /</a:t>
            </a:r>
            <a:r>
              <a:rPr lang="en-US" dirty="0" err="1" smtClean="0"/>
              <a:t>Wotʃ</a:t>
            </a:r>
            <a:r>
              <a:rPr lang="en-US" dirty="0" smtClean="0"/>
              <a:t>  </a:t>
            </a:r>
            <a:r>
              <a:rPr lang="en-US" dirty="0" err="1" smtClean="0"/>
              <a:t>krikit</a:t>
            </a:r>
            <a:r>
              <a:rPr lang="en-US" dirty="0" smtClean="0"/>
              <a:t>/ </a:t>
            </a:r>
            <a:r>
              <a:rPr lang="en-US" dirty="0"/>
              <a:t>watch </a:t>
            </a:r>
            <a:r>
              <a:rPr lang="en-US" dirty="0" smtClean="0"/>
              <a:t>cricket                           </a:t>
            </a:r>
          </a:p>
          <a:p>
            <a:r>
              <a:rPr lang="en-US" dirty="0" smtClean="0"/>
              <a:t> /</a:t>
            </a:r>
            <a:r>
              <a:rPr lang="en-US" dirty="0" err="1" smtClean="0"/>
              <a:t>nais</a:t>
            </a:r>
            <a:r>
              <a:rPr lang="en-US" dirty="0" smtClean="0"/>
              <a:t> </a:t>
            </a:r>
            <a:r>
              <a:rPr lang="en-US" dirty="0" err="1" smtClean="0"/>
              <a:t>tju:n</a:t>
            </a:r>
            <a:r>
              <a:rPr lang="en-US" dirty="0" smtClean="0"/>
              <a:t>/ </a:t>
            </a:r>
            <a:r>
              <a:rPr lang="en-US" dirty="0"/>
              <a:t>nice </a:t>
            </a:r>
            <a:r>
              <a:rPr lang="en-US" dirty="0" smtClean="0"/>
              <a:t>tune                      /</a:t>
            </a:r>
            <a:r>
              <a:rPr lang="en-US" dirty="0" err="1" smtClean="0"/>
              <a:t>loŋ</a:t>
            </a:r>
            <a:r>
              <a:rPr lang="en-US" dirty="0" smtClean="0"/>
              <a:t> sk3:t/ </a:t>
            </a:r>
            <a:r>
              <a:rPr lang="en-US" dirty="0"/>
              <a:t>long </a:t>
            </a:r>
            <a:r>
              <a:rPr lang="en-US" dirty="0" smtClean="0"/>
              <a:t>skirt.</a:t>
            </a:r>
          </a:p>
          <a:p>
            <a:r>
              <a:rPr lang="en-US" dirty="0"/>
              <a:t>/</a:t>
            </a:r>
            <a:r>
              <a:rPr lang="en-US" dirty="0" err="1"/>
              <a:t>pehaps</a:t>
            </a:r>
            <a:r>
              <a:rPr lang="en-US" dirty="0"/>
              <a:t> not/ perhaps </a:t>
            </a:r>
            <a:r>
              <a:rPr lang="en-US" dirty="0" smtClean="0"/>
              <a:t>not              </a:t>
            </a:r>
            <a:r>
              <a:rPr lang="en-US" dirty="0"/>
              <a:t>/help mi:/ help me,</a:t>
            </a:r>
            <a:endParaRPr lang="en-US" dirty="0" smtClean="0"/>
          </a:p>
          <a:p>
            <a:r>
              <a:rPr lang="en-US" dirty="0" smtClean="0"/>
              <a:t> </a:t>
            </a:r>
            <a:r>
              <a:rPr lang="en-US" b="1" dirty="0"/>
              <a:t>Four consonants </a:t>
            </a:r>
            <a:endParaRPr lang="en-US" b="1" dirty="0" smtClean="0"/>
          </a:p>
          <a:p>
            <a:r>
              <a:rPr lang="en-US" dirty="0"/>
              <a:t>/</a:t>
            </a:r>
            <a:r>
              <a:rPr lang="en-US" dirty="0" err="1" smtClean="0"/>
              <a:t>nekst</a:t>
            </a:r>
            <a:r>
              <a:rPr lang="en-US" dirty="0" smtClean="0"/>
              <a:t> </a:t>
            </a:r>
            <a:r>
              <a:rPr lang="en-US" dirty="0" err="1" smtClean="0"/>
              <a:t>S</a:t>
            </a:r>
            <a:r>
              <a:rPr lang="en-US" dirty="0" err="1"/>
              <a:t>ʌ</a:t>
            </a:r>
            <a:r>
              <a:rPr lang="en-US" dirty="0" err="1" smtClean="0"/>
              <a:t>ndi</a:t>
            </a:r>
            <a:r>
              <a:rPr lang="en-US" dirty="0" smtClean="0"/>
              <a:t>/ </a:t>
            </a:r>
            <a:r>
              <a:rPr lang="en-US" dirty="0"/>
              <a:t>next </a:t>
            </a:r>
            <a:r>
              <a:rPr lang="en-US" dirty="0" smtClean="0"/>
              <a:t>Sunday,         /</a:t>
            </a:r>
            <a:r>
              <a:rPr lang="en-US" dirty="0" err="1" smtClean="0"/>
              <a:t>botl</a:t>
            </a:r>
            <a:r>
              <a:rPr lang="en-US" b="1" dirty="0" err="1" smtClean="0"/>
              <a:t>̩</a:t>
            </a:r>
            <a:r>
              <a:rPr lang="en-US" dirty="0" err="1" smtClean="0"/>
              <a:t>d</a:t>
            </a:r>
            <a:r>
              <a:rPr lang="en-US" dirty="0" smtClean="0"/>
              <a:t> wain/ </a:t>
            </a:r>
            <a:r>
              <a:rPr lang="en-US" dirty="0"/>
              <a:t>bottled </a:t>
            </a:r>
            <a:r>
              <a:rPr lang="en-US" dirty="0" smtClean="0"/>
              <a:t>wine,   </a:t>
            </a:r>
          </a:p>
          <a:p>
            <a:r>
              <a:rPr lang="en-US" dirty="0" smtClean="0"/>
              <a:t>/</a:t>
            </a:r>
            <a:r>
              <a:rPr lang="en-US" dirty="0" err="1" smtClean="0"/>
              <a:t>va:st</a:t>
            </a:r>
            <a:r>
              <a:rPr lang="en-US" dirty="0" smtClean="0"/>
              <a:t> </a:t>
            </a:r>
            <a:r>
              <a:rPr lang="en-US" dirty="0" err="1" smtClean="0"/>
              <a:t>skeil</a:t>
            </a:r>
            <a:r>
              <a:rPr lang="en-US" dirty="0" smtClean="0"/>
              <a:t>/ </a:t>
            </a:r>
            <a:r>
              <a:rPr lang="en-US" dirty="0"/>
              <a:t>vast </a:t>
            </a:r>
            <a:r>
              <a:rPr lang="en-US" dirty="0" smtClean="0"/>
              <a:t>scale,                /</a:t>
            </a:r>
            <a:r>
              <a:rPr lang="en-US" dirty="0" err="1" smtClean="0"/>
              <a:t>streindʒ</a:t>
            </a:r>
            <a:r>
              <a:rPr lang="en-US" dirty="0" smtClean="0"/>
              <a:t> </a:t>
            </a:r>
            <a:r>
              <a:rPr lang="en-US" dirty="0" err="1" smtClean="0"/>
              <a:t>dri:m</a:t>
            </a:r>
            <a:r>
              <a:rPr lang="en-US" dirty="0" smtClean="0"/>
              <a:t>/ </a:t>
            </a:r>
            <a:r>
              <a:rPr lang="en-US" dirty="0"/>
              <a:t>strange </a:t>
            </a:r>
            <a:r>
              <a:rPr lang="en-US" dirty="0" smtClean="0"/>
              <a:t>dream,  </a:t>
            </a:r>
          </a:p>
          <a:p>
            <a:r>
              <a:rPr lang="en-US" dirty="0" smtClean="0"/>
              <a:t>/</a:t>
            </a:r>
            <a:r>
              <a:rPr lang="en-US" dirty="0" err="1" smtClean="0"/>
              <a:t>smo:l</a:t>
            </a:r>
            <a:r>
              <a:rPr lang="en-US" dirty="0" smtClean="0"/>
              <a:t> </a:t>
            </a:r>
            <a:r>
              <a:rPr lang="en-US" dirty="0" err="1" smtClean="0"/>
              <a:t>skweə</a:t>
            </a:r>
            <a:r>
              <a:rPr lang="en-US" dirty="0" smtClean="0"/>
              <a:t>/ </a:t>
            </a:r>
            <a:r>
              <a:rPr lang="en-US" dirty="0"/>
              <a:t>small </a:t>
            </a:r>
            <a:r>
              <a:rPr lang="en-US" dirty="0" smtClean="0"/>
              <a:t>square       /big </a:t>
            </a:r>
            <a:r>
              <a:rPr lang="en-US" dirty="0" err="1" smtClean="0"/>
              <a:t>spla</a:t>
            </a:r>
            <a:r>
              <a:rPr lang="en-US" dirty="0" err="1"/>
              <a:t>ʃ</a:t>
            </a:r>
            <a:r>
              <a:rPr lang="en-US" dirty="0" smtClean="0"/>
              <a:t>/ </a:t>
            </a:r>
            <a:r>
              <a:rPr lang="en-US" dirty="0"/>
              <a:t>big </a:t>
            </a:r>
            <a:r>
              <a:rPr lang="en-US" dirty="0" smtClean="0"/>
              <a:t>splash. </a:t>
            </a:r>
          </a:p>
          <a:p>
            <a:pPr marL="0" indent="0">
              <a:buNone/>
            </a:pPr>
            <a:endParaRPr lang="en-US" dirty="0"/>
          </a:p>
        </p:txBody>
      </p:sp>
    </p:spTree>
    <p:extLst>
      <p:ext uri="{BB962C8B-B14F-4D97-AF65-F5344CB8AC3E}">
        <p14:creationId xmlns:p14="http://schemas.microsoft.com/office/powerpoint/2010/main" val="31554803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09684"/>
            <a:ext cx="10515600" cy="5467279"/>
          </a:xfrm>
        </p:spPr>
        <p:txBody>
          <a:bodyPr>
            <a:normAutofit/>
          </a:bodyPr>
          <a:lstStyle/>
          <a:p>
            <a:r>
              <a:rPr lang="en-US" b="1" dirty="0"/>
              <a:t>Five consonants </a:t>
            </a:r>
          </a:p>
          <a:p>
            <a:r>
              <a:rPr lang="en-US" dirty="0"/>
              <a:t> /milks </a:t>
            </a:r>
            <a:r>
              <a:rPr lang="en-US" dirty="0" err="1"/>
              <a:t>fri</a:t>
            </a:r>
            <a:r>
              <a:rPr lang="en-US" dirty="0"/>
              <a:t>:/ milk’s free       </a:t>
            </a:r>
            <a:r>
              <a:rPr lang="en-US" dirty="0" smtClean="0"/>
              <a:t>                 </a:t>
            </a:r>
            <a:r>
              <a:rPr lang="en-US" dirty="0"/>
              <a:t>/</a:t>
            </a:r>
            <a:r>
              <a:rPr lang="en-US" dirty="0" err="1"/>
              <a:t>mikst</a:t>
            </a:r>
            <a:r>
              <a:rPr lang="en-US" dirty="0"/>
              <a:t> </a:t>
            </a:r>
            <a:r>
              <a:rPr lang="en-US" dirty="0" err="1"/>
              <a:t>swi:ts</a:t>
            </a:r>
            <a:r>
              <a:rPr lang="en-US" dirty="0"/>
              <a:t>/ mixed sweets</a:t>
            </a:r>
          </a:p>
          <a:p>
            <a:r>
              <a:rPr lang="en-US" dirty="0"/>
              <a:t>/bent </a:t>
            </a:r>
            <a:r>
              <a:rPr lang="en-US" dirty="0" err="1"/>
              <a:t>spriŋ</a:t>
            </a:r>
            <a:r>
              <a:rPr lang="en-US" dirty="0"/>
              <a:t>/ bent spring      </a:t>
            </a:r>
            <a:r>
              <a:rPr lang="en-US" dirty="0" smtClean="0"/>
              <a:t>             </a:t>
            </a:r>
            <a:r>
              <a:rPr lang="en-US" dirty="0"/>
              <a:t>/bent </a:t>
            </a:r>
            <a:r>
              <a:rPr lang="en-US" dirty="0" err="1"/>
              <a:t>skru</a:t>
            </a:r>
            <a:r>
              <a:rPr lang="en-US" dirty="0"/>
              <a:t>:/ bent screw</a:t>
            </a:r>
          </a:p>
          <a:p>
            <a:pPr algn="just"/>
            <a:r>
              <a:rPr lang="en-US" b="1" dirty="0" smtClean="0"/>
              <a:t>Six </a:t>
            </a:r>
            <a:r>
              <a:rPr lang="en-US" b="1" dirty="0"/>
              <a:t>consonants</a:t>
            </a:r>
            <a:r>
              <a:rPr lang="en-US" dirty="0"/>
              <a:t> </a:t>
            </a:r>
            <a:endParaRPr lang="en-US" dirty="0" smtClean="0"/>
          </a:p>
          <a:p>
            <a:pPr algn="just"/>
            <a:r>
              <a:rPr lang="en-US" dirty="0"/>
              <a:t>/</a:t>
            </a:r>
            <a:r>
              <a:rPr lang="en-US" dirty="0" err="1" smtClean="0"/>
              <a:t>nekst</a:t>
            </a:r>
            <a:r>
              <a:rPr lang="en-US" dirty="0" smtClean="0"/>
              <a:t> </a:t>
            </a:r>
            <a:r>
              <a:rPr lang="en-US" dirty="0" err="1"/>
              <a:t>spriŋ</a:t>
            </a:r>
            <a:r>
              <a:rPr lang="en-US" dirty="0"/>
              <a:t> </a:t>
            </a:r>
            <a:r>
              <a:rPr lang="en-US" dirty="0" smtClean="0"/>
              <a:t>/ </a:t>
            </a:r>
            <a:r>
              <a:rPr lang="en-US" dirty="0"/>
              <a:t>next </a:t>
            </a:r>
            <a:r>
              <a:rPr lang="en-US" dirty="0" smtClean="0"/>
              <a:t>Spring                        /hind3d </a:t>
            </a:r>
            <a:r>
              <a:rPr lang="en-US" dirty="0" err="1" smtClean="0"/>
              <a:t>skri:n</a:t>
            </a:r>
            <a:r>
              <a:rPr lang="en-US" dirty="0" smtClean="0"/>
              <a:t>/ </a:t>
            </a:r>
            <a:r>
              <a:rPr lang="en-US" dirty="0"/>
              <a:t>hinged screen </a:t>
            </a:r>
            <a:endParaRPr lang="en-US" dirty="0" smtClean="0"/>
          </a:p>
          <a:p>
            <a:pPr algn="just"/>
            <a:r>
              <a:rPr lang="en-US" dirty="0" smtClean="0"/>
              <a:t>/hi</a:t>
            </a:r>
            <a:r>
              <a:rPr lang="en-US" dirty="0"/>
              <a:t>: </a:t>
            </a:r>
            <a:r>
              <a:rPr lang="az-Cyrl-AZ" dirty="0" smtClean="0"/>
              <a:t>ѳ</a:t>
            </a:r>
            <a:r>
              <a:rPr lang="en-US" dirty="0" smtClean="0"/>
              <a:t>i</a:t>
            </a:r>
            <a:r>
              <a:rPr lang="en-US" u="sng" dirty="0" smtClean="0"/>
              <a:t>nks </a:t>
            </a:r>
            <a:r>
              <a:rPr lang="en-US" u="sng" dirty="0" err="1" smtClean="0"/>
              <a:t>str</a:t>
            </a:r>
            <a:r>
              <a:rPr lang="en-US" dirty="0" err="1" smtClean="0"/>
              <a:t>eit</a:t>
            </a:r>
            <a:r>
              <a:rPr lang="en-US" dirty="0" smtClean="0"/>
              <a:t>/ </a:t>
            </a:r>
            <a:r>
              <a:rPr lang="en-US" dirty="0"/>
              <a:t>he thinks straight </a:t>
            </a:r>
            <a:r>
              <a:rPr lang="en-US" dirty="0" smtClean="0"/>
              <a:t>        /</a:t>
            </a:r>
            <a:r>
              <a:rPr lang="en-US" dirty="0" err="1" smtClean="0"/>
              <a:t>ai</a:t>
            </a:r>
            <a:r>
              <a:rPr lang="en-US" dirty="0" smtClean="0"/>
              <a:t> </a:t>
            </a:r>
            <a:r>
              <a:rPr lang="en-US" dirty="0" err="1"/>
              <a:t>helpt</a:t>
            </a:r>
            <a:r>
              <a:rPr lang="en-US" dirty="0"/>
              <a:t> </a:t>
            </a:r>
            <a:r>
              <a:rPr lang="en-US" dirty="0" err="1" smtClean="0"/>
              <a:t>stjuət</a:t>
            </a:r>
            <a:r>
              <a:rPr lang="en-US" dirty="0" smtClean="0"/>
              <a:t>/ </a:t>
            </a:r>
            <a:r>
              <a:rPr lang="en-US" dirty="0"/>
              <a:t>I helped Stuart </a:t>
            </a:r>
            <a:endParaRPr lang="en-US" dirty="0" smtClean="0"/>
          </a:p>
          <a:p>
            <a:pPr algn="just"/>
            <a:r>
              <a:rPr lang="en-US" dirty="0"/>
              <a:t>/</a:t>
            </a:r>
            <a:r>
              <a:rPr lang="en-US" dirty="0" smtClean="0"/>
              <a:t>a </a:t>
            </a:r>
            <a:r>
              <a:rPr lang="en-US" dirty="0" err="1"/>
              <a:t>fenst</a:t>
            </a:r>
            <a:r>
              <a:rPr lang="en-US" dirty="0"/>
              <a:t> </a:t>
            </a:r>
            <a:r>
              <a:rPr lang="en-US" dirty="0" err="1" smtClean="0"/>
              <a:t>skwe</a:t>
            </a:r>
            <a:r>
              <a:rPr lang="en-US" dirty="0" err="1"/>
              <a:t>ə</a:t>
            </a:r>
            <a:r>
              <a:rPr lang="en-US" dirty="0" smtClean="0"/>
              <a:t>/ </a:t>
            </a:r>
            <a:r>
              <a:rPr lang="en-US" dirty="0"/>
              <a:t>a fenced </a:t>
            </a:r>
            <a:r>
              <a:rPr lang="en-US" dirty="0" smtClean="0"/>
              <a:t>square            /</a:t>
            </a:r>
            <a:r>
              <a:rPr lang="en-US" dirty="0" err="1" smtClean="0"/>
              <a:t>twelf</a:t>
            </a:r>
            <a:r>
              <a:rPr lang="az-Cyrl-AZ" dirty="0" smtClean="0"/>
              <a:t>ѳ</a:t>
            </a:r>
            <a:r>
              <a:rPr lang="en-US" dirty="0" smtClean="0"/>
              <a:t> </a:t>
            </a:r>
            <a:r>
              <a:rPr lang="en-US" dirty="0" err="1" smtClean="0"/>
              <a:t>str</a:t>
            </a:r>
            <a:r>
              <a:rPr lang="en-US" dirty="0" err="1"/>
              <a:t>i</a:t>
            </a:r>
            <a:r>
              <a:rPr lang="en-US" dirty="0" err="1" smtClean="0"/>
              <a:t>:t</a:t>
            </a:r>
            <a:r>
              <a:rPr lang="en-US" dirty="0" smtClean="0"/>
              <a:t>/ </a:t>
            </a:r>
            <a:r>
              <a:rPr lang="en-US" dirty="0"/>
              <a:t>Twelfth </a:t>
            </a:r>
            <a:r>
              <a:rPr lang="en-US" dirty="0" smtClean="0"/>
              <a:t>Street</a:t>
            </a:r>
          </a:p>
          <a:p>
            <a:pPr algn="just"/>
            <a:r>
              <a:rPr lang="en-US" b="1" dirty="0" smtClean="0"/>
              <a:t>Seven </a:t>
            </a:r>
            <a:r>
              <a:rPr lang="en-US" b="1" dirty="0"/>
              <a:t>consonants </a:t>
            </a:r>
            <a:r>
              <a:rPr lang="en-US" dirty="0" smtClean="0"/>
              <a:t> </a:t>
            </a:r>
          </a:p>
          <a:p>
            <a:pPr marL="0" indent="0" algn="just">
              <a:buNone/>
            </a:pPr>
            <a:r>
              <a:rPr lang="en-US" dirty="0" smtClean="0"/>
              <a:t>   /</a:t>
            </a:r>
            <a:r>
              <a:rPr lang="en-US" dirty="0" err="1" smtClean="0"/>
              <a:t>ðə</a:t>
            </a:r>
            <a:r>
              <a:rPr lang="en-US" dirty="0" smtClean="0"/>
              <a:t> </a:t>
            </a:r>
            <a:r>
              <a:rPr lang="en-US" dirty="0" err="1" smtClean="0"/>
              <a:t>te</a:t>
            </a:r>
            <a:r>
              <a:rPr lang="en-US" u="sng" dirty="0" err="1" smtClean="0"/>
              <a:t>ksts</a:t>
            </a:r>
            <a:r>
              <a:rPr lang="en-US" u="sng" dirty="0" smtClean="0"/>
              <a:t> </a:t>
            </a:r>
            <a:r>
              <a:rPr lang="en-US" u="sng" dirty="0" err="1" smtClean="0"/>
              <a:t>stj</a:t>
            </a:r>
            <a:r>
              <a:rPr lang="en-US" dirty="0" err="1" smtClean="0"/>
              <a:t>u:pid</a:t>
            </a:r>
            <a:r>
              <a:rPr lang="en-US" dirty="0" smtClean="0"/>
              <a:t>/  the </a:t>
            </a:r>
            <a:r>
              <a:rPr lang="en-US" dirty="0"/>
              <a:t>text’s </a:t>
            </a:r>
            <a:r>
              <a:rPr lang="en-US" dirty="0" smtClean="0"/>
              <a:t>stupid, </a:t>
            </a:r>
          </a:p>
          <a:p>
            <a:pPr marL="0" indent="0" algn="just">
              <a:buNone/>
            </a:pPr>
            <a:r>
              <a:rPr lang="en-US" dirty="0"/>
              <a:t> </a:t>
            </a:r>
            <a:r>
              <a:rPr lang="en-US" dirty="0" smtClean="0"/>
              <a:t> /</a:t>
            </a:r>
            <a:r>
              <a:rPr lang="en-US" dirty="0" err="1" smtClean="0"/>
              <a:t>ʃi</a:t>
            </a:r>
            <a:r>
              <a:rPr lang="en-US" dirty="0" smtClean="0"/>
              <a:t>: </a:t>
            </a:r>
            <a:r>
              <a:rPr lang="en-US" dirty="0"/>
              <a:t>te</a:t>
            </a:r>
            <a:r>
              <a:rPr lang="en-US" u="sng" dirty="0"/>
              <a:t>mpts </a:t>
            </a:r>
            <a:r>
              <a:rPr lang="en-US" u="sng" dirty="0" err="1" smtClean="0"/>
              <a:t>str</a:t>
            </a:r>
            <a:r>
              <a:rPr lang="en-US" dirty="0" err="1" smtClean="0"/>
              <a:t>eindȜəz</a:t>
            </a:r>
            <a:r>
              <a:rPr lang="en-US" dirty="0" smtClean="0"/>
              <a:t>/  </a:t>
            </a:r>
            <a:r>
              <a:rPr lang="en-US" dirty="0"/>
              <a:t>she tempts strangers </a:t>
            </a:r>
          </a:p>
        </p:txBody>
      </p:sp>
    </p:spTree>
    <p:extLst>
      <p:ext uri="{BB962C8B-B14F-4D97-AF65-F5344CB8AC3E}">
        <p14:creationId xmlns:p14="http://schemas.microsoft.com/office/powerpoint/2010/main" val="38220757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Read them loud </a:t>
            </a:r>
            <a:endParaRPr lang="en-US" dirty="0"/>
          </a:p>
        </p:txBody>
      </p:sp>
      <p:sp>
        <p:nvSpPr>
          <p:cNvPr id="3" name="Content Placeholder 2"/>
          <p:cNvSpPr>
            <a:spLocks noGrp="1"/>
          </p:cNvSpPr>
          <p:nvPr>
            <p:ph idx="1"/>
          </p:nvPr>
        </p:nvSpPr>
        <p:spPr/>
        <p:txBody>
          <a:bodyPr>
            <a:normAutofit/>
          </a:bodyPr>
          <a:lstStyle/>
          <a:p>
            <a:pPr algn="just"/>
            <a:r>
              <a:rPr lang="en-US" sz="3600" dirty="0"/>
              <a:t>Be sure that you can distinguish the following: spy, espy; state</a:t>
            </a:r>
            <a:r>
              <a:rPr lang="en-US" sz="3600" dirty="0" smtClean="0"/>
              <a:t>, estate</a:t>
            </a:r>
            <a:r>
              <a:rPr lang="en-US" sz="3600" dirty="0"/>
              <a:t>; scape, escape; support, sport; succumb, scum; polite, plight</a:t>
            </a:r>
            <a:r>
              <a:rPr lang="en-US" sz="3600" dirty="0" smtClean="0"/>
              <a:t>; terrain</a:t>
            </a:r>
            <a:r>
              <a:rPr lang="en-US" sz="3600" dirty="0"/>
              <a:t>, train; below, blow; strange, estrange; ascribe, scribe</a:t>
            </a:r>
            <a:r>
              <a:rPr lang="en-US" sz="3600" dirty="0" smtClean="0"/>
              <a:t>; esquire</a:t>
            </a:r>
            <a:r>
              <a:rPr lang="en-US" sz="3600" dirty="0"/>
              <a:t>, squire; astute, stewed; ticket, ticked; wrapped, rapid</a:t>
            </a:r>
            <a:r>
              <a:rPr lang="en-US" sz="3600" dirty="0" smtClean="0"/>
              <a:t>, wrap </a:t>
            </a:r>
            <a:r>
              <a:rPr lang="en-US" sz="3600" dirty="0"/>
              <a:t>it.</a:t>
            </a:r>
          </a:p>
        </p:txBody>
      </p:sp>
    </p:spTree>
    <p:extLst>
      <p:ext uri="{BB962C8B-B14F-4D97-AF65-F5344CB8AC3E}">
        <p14:creationId xmlns:p14="http://schemas.microsoft.com/office/powerpoint/2010/main" val="1234813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more </a:t>
            </a:r>
            <a:endParaRPr lang="en-US" dirty="0"/>
          </a:p>
        </p:txBody>
      </p:sp>
      <p:sp>
        <p:nvSpPr>
          <p:cNvPr id="3" name="Content Placeholder 2"/>
          <p:cNvSpPr>
            <a:spLocks noGrp="1"/>
          </p:cNvSpPr>
          <p:nvPr>
            <p:ph idx="1"/>
          </p:nvPr>
        </p:nvSpPr>
        <p:spPr/>
        <p:txBody>
          <a:bodyPr/>
          <a:lstStyle/>
          <a:p>
            <a:r>
              <a:rPr lang="en-US" sz="3200" dirty="0" smtClean="0"/>
              <a:t>Prompt start                plants shrivel                    act stupidly</a:t>
            </a:r>
          </a:p>
          <a:p>
            <a:r>
              <a:rPr lang="en-US" sz="3200" dirty="0" smtClean="0"/>
              <a:t>Long street                   fifth floor                           good student</a:t>
            </a:r>
          </a:p>
          <a:p>
            <a:r>
              <a:rPr lang="en-US" sz="3200" dirty="0" smtClean="0"/>
              <a:t>Change one                  that’s true                         page twenty</a:t>
            </a:r>
          </a:p>
          <a:p>
            <a:r>
              <a:rPr lang="en-US" sz="3200" dirty="0" smtClean="0"/>
              <a:t>Perhaps not                  he thanked them             that’s splendid</a:t>
            </a:r>
          </a:p>
          <a:p>
            <a:endParaRPr lang="en-US" dirty="0"/>
          </a:p>
        </p:txBody>
      </p:sp>
    </p:spTree>
    <p:extLst>
      <p:ext uri="{BB962C8B-B14F-4D97-AF65-F5344CB8AC3E}">
        <p14:creationId xmlns:p14="http://schemas.microsoft.com/office/powerpoint/2010/main" val="19412477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Consonant sequences or consonant clusters</a:t>
            </a:r>
            <a:endParaRPr lang="en-US" b="1" dirty="0"/>
          </a:p>
        </p:txBody>
      </p:sp>
      <p:pic>
        <p:nvPicPr>
          <p:cNvPr id="4" name="Content Placeholder 3"/>
          <p:cNvPicPr>
            <a:picLocks noGrp="1" noChangeAspect="1"/>
          </p:cNvPicPr>
          <p:nvPr>
            <p:ph idx="1"/>
          </p:nvPr>
        </p:nvPicPr>
        <p:blipFill>
          <a:blip r:embed="rId2"/>
          <a:stretch>
            <a:fillRect/>
          </a:stretch>
        </p:blipFill>
        <p:spPr>
          <a:xfrm>
            <a:off x="838200" y="1745280"/>
            <a:ext cx="8158692" cy="5167311"/>
          </a:xfrm>
          <a:prstGeom prst="rect">
            <a:avLst/>
          </a:prstGeom>
        </p:spPr>
      </p:pic>
    </p:spTree>
    <p:extLst>
      <p:ext uri="{BB962C8B-B14F-4D97-AF65-F5344CB8AC3E}">
        <p14:creationId xmlns:p14="http://schemas.microsoft.com/office/powerpoint/2010/main" val="3036665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consonant cluster ? </a:t>
            </a:r>
            <a:endParaRPr lang="en-US" dirty="0"/>
          </a:p>
        </p:txBody>
      </p:sp>
      <p:sp>
        <p:nvSpPr>
          <p:cNvPr id="3" name="Content Placeholder 2"/>
          <p:cNvSpPr>
            <a:spLocks noGrp="1"/>
          </p:cNvSpPr>
          <p:nvPr>
            <p:ph idx="1"/>
          </p:nvPr>
        </p:nvSpPr>
        <p:spPr/>
        <p:txBody>
          <a:bodyPr>
            <a:normAutofit lnSpcReduction="10000"/>
          </a:bodyPr>
          <a:lstStyle/>
          <a:p>
            <a:pPr algn="just"/>
            <a:r>
              <a:rPr lang="en-US" dirty="0" smtClean="0"/>
              <a:t>Consonant :one of a set of sounds in which air from the lungs is seriously obstructed in the mouth, and which occur in similar positions in words. </a:t>
            </a:r>
          </a:p>
          <a:p>
            <a:pPr algn="just"/>
            <a:r>
              <a:rPr lang="en-US" dirty="0"/>
              <a:t>Basically, the </a:t>
            </a:r>
            <a:r>
              <a:rPr lang="en-US" b="1" dirty="0"/>
              <a:t>consonant cluster </a:t>
            </a:r>
            <a:r>
              <a:rPr lang="en-US" dirty="0"/>
              <a:t>is a combination or groups of consonants which come together in a word and have no vowel in between. These consonant clusters are sometimes also called as the consonant </a:t>
            </a:r>
            <a:r>
              <a:rPr lang="en-US" dirty="0" smtClean="0"/>
              <a:t>sequences. </a:t>
            </a:r>
            <a:r>
              <a:rPr lang="en-US" dirty="0"/>
              <a:t>The essential part to consider is while you are reading out the word or the cluster you need to pronounce it individually. You would observe that in some consonant clusters the sounds get reduced or dropped. </a:t>
            </a:r>
            <a:r>
              <a:rPr lang="en-US" dirty="0" smtClean="0"/>
              <a:t>For example, /</a:t>
            </a:r>
            <a:r>
              <a:rPr lang="en-US" dirty="0" err="1" smtClean="0"/>
              <a:t>sp</a:t>
            </a:r>
            <a:r>
              <a:rPr lang="en-US" dirty="0" smtClean="0"/>
              <a:t>/ and /</a:t>
            </a:r>
            <a:r>
              <a:rPr lang="en-US" dirty="0" err="1" smtClean="0"/>
              <a:t>ts</a:t>
            </a:r>
            <a:r>
              <a:rPr lang="en-US" dirty="0" smtClean="0"/>
              <a:t>/ in the word „</a:t>
            </a:r>
            <a:r>
              <a:rPr lang="en-US" u="sng" dirty="0" smtClean="0"/>
              <a:t>sp</a:t>
            </a:r>
            <a:r>
              <a:rPr lang="en-US" dirty="0" smtClean="0"/>
              <a:t>o</a:t>
            </a:r>
            <a:r>
              <a:rPr lang="en-US" u="sng" dirty="0" smtClean="0"/>
              <a:t>ts</a:t>
            </a:r>
            <a:r>
              <a:rPr lang="en-US" dirty="0" smtClean="0"/>
              <a:t>‟ or /</a:t>
            </a:r>
            <a:r>
              <a:rPr lang="en-US" dirty="0" err="1" smtClean="0"/>
              <a:t>spr</a:t>
            </a:r>
            <a:r>
              <a:rPr lang="en-US" dirty="0" smtClean="0"/>
              <a:t>/ in the word „spring‟.</a:t>
            </a:r>
            <a:endParaRPr lang="en-US" dirty="0"/>
          </a:p>
        </p:txBody>
      </p:sp>
    </p:spTree>
    <p:extLst>
      <p:ext uri="{BB962C8B-B14F-4D97-AF65-F5344CB8AC3E}">
        <p14:creationId xmlns:p14="http://schemas.microsoft.com/office/powerpoint/2010/main" val="24871649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Consonant Clusters in English </a:t>
            </a:r>
            <a:endParaRPr lang="en-US" dirty="0"/>
          </a:p>
        </p:txBody>
      </p:sp>
      <p:sp>
        <p:nvSpPr>
          <p:cNvPr id="3" name="Content Placeholder 2"/>
          <p:cNvSpPr>
            <a:spLocks noGrp="1"/>
          </p:cNvSpPr>
          <p:nvPr>
            <p:ph idx="1"/>
          </p:nvPr>
        </p:nvSpPr>
        <p:spPr>
          <a:xfrm>
            <a:off x="838200" y="1825624"/>
            <a:ext cx="10515600" cy="4575175"/>
          </a:xfrm>
        </p:spPr>
        <p:txBody>
          <a:bodyPr>
            <a:normAutofit/>
          </a:bodyPr>
          <a:lstStyle/>
          <a:p>
            <a:pPr algn="just"/>
            <a:r>
              <a:rPr lang="en-US" dirty="0" smtClean="0"/>
              <a:t>So as to give a complete picture of initial (onset) and final (coda) clusters in English, which offers the practical list of some consonant clusters in English. The word, i.e. the syllable in English can begin with a vowel, with one, two or three consonants. No word in English begins with more than three consonants, thus the maximum number of segments in the word-initial consonant cluster is three.</a:t>
            </a:r>
          </a:p>
          <a:p>
            <a:pPr algn="just"/>
            <a:endParaRPr lang="en-US" dirty="0" smtClean="0"/>
          </a:p>
          <a:p>
            <a:pPr algn="just"/>
            <a:r>
              <a:rPr lang="en-US" dirty="0" smtClean="0"/>
              <a:t>At the beginning of English words (syllables), in many cases, the first element is /s/ and the second consonant is approximant /l, r, w, j/ </a:t>
            </a:r>
            <a:endParaRPr lang="en-US" dirty="0"/>
          </a:p>
        </p:txBody>
      </p:sp>
    </p:spTree>
    <p:extLst>
      <p:ext uri="{BB962C8B-B14F-4D97-AF65-F5344CB8AC3E}">
        <p14:creationId xmlns:p14="http://schemas.microsoft.com/office/powerpoint/2010/main" val="2234234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Positions of consonant clusters: </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1. Initial Clusters in English : </a:t>
            </a:r>
          </a:p>
          <a:p>
            <a:pPr marL="0" indent="0">
              <a:buNone/>
            </a:pPr>
            <a:r>
              <a:rPr lang="en-US" dirty="0" smtClean="0"/>
              <a:t>2. Medial Clusters in English: </a:t>
            </a:r>
          </a:p>
          <a:p>
            <a:pPr marL="0" indent="0">
              <a:buNone/>
            </a:pPr>
            <a:r>
              <a:rPr lang="en-US" dirty="0" smtClean="0"/>
              <a:t>3. Final Clusters in English :</a:t>
            </a:r>
            <a:endParaRPr lang="en-US" dirty="0"/>
          </a:p>
        </p:txBody>
      </p:sp>
      <p:pic>
        <p:nvPicPr>
          <p:cNvPr id="4" name="Picture 3"/>
          <p:cNvPicPr>
            <a:picLocks noChangeAspect="1"/>
          </p:cNvPicPr>
          <p:nvPr/>
        </p:nvPicPr>
        <p:blipFill>
          <a:blip r:embed="rId2"/>
          <a:stretch>
            <a:fillRect/>
          </a:stretch>
        </p:blipFill>
        <p:spPr>
          <a:xfrm>
            <a:off x="5527343" y="1924455"/>
            <a:ext cx="6280947" cy="4706336"/>
          </a:xfrm>
          <a:prstGeom prst="rect">
            <a:avLst/>
          </a:prstGeom>
        </p:spPr>
      </p:pic>
    </p:spTree>
    <p:extLst>
      <p:ext uri="{BB962C8B-B14F-4D97-AF65-F5344CB8AC3E}">
        <p14:creationId xmlns:p14="http://schemas.microsoft.com/office/powerpoint/2010/main" val="16093652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Initial Clusters in English: cc-</a:t>
            </a:r>
            <a:endParaRPr lang="en-US" dirty="0"/>
          </a:p>
        </p:txBody>
      </p:sp>
      <p:sp>
        <p:nvSpPr>
          <p:cNvPr id="6" name="Content Placeholder 5"/>
          <p:cNvSpPr>
            <a:spLocks noGrp="1"/>
          </p:cNvSpPr>
          <p:nvPr>
            <p:ph idx="1"/>
          </p:nvPr>
        </p:nvSpPr>
        <p:spPr>
          <a:xfrm>
            <a:off x="838200" y="1690688"/>
            <a:ext cx="10515600" cy="4764703"/>
          </a:xfrm>
        </p:spPr>
        <p:txBody>
          <a:bodyPr>
            <a:normAutofit lnSpcReduction="10000"/>
          </a:bodyPr>
          <a:lstStyle/>
          <a:p>
            <a:pPr marL="0" indent="0">
              <a:buNone/>
            </a:pPr>
            <a:r>
              <a:rPr lang="en-US" dirty="0" smtClean="0"/>
              <a:t>These are of two main kinds:</a:t>
            </a:r>
          </a:p>
          <a:p>
            <a:pPr marL="0" indent="0">
              <a:buNone/>
            </a:pPr>
            <a:r>
              <a:rPr lang="en-US" dirty="0" smtClean="0"/>
              <a:t>1. ‘s’  + one of /</a:t>
            </a:r>
            <a:r>
              <a:rPr lang="en-US" dirty="0" err="1" smtClean="0"/>
              <a:t>p,t,k,f,m,n,l,w,j</a:t>
            </a:r>
            <a:r>
              <a:rPr lang="en-US" dirty="0" smtClean="0"/>
              <a:t>/ </a:t>
            </a:r>
          </a:p>
          <a:p>
            <a:r>
              <a:rPr lang="en-US" dirty="0" err="1" smtClean="0"/>
              <a:t>Eg</a:t>
            </a:r>
            <a:r>
              <a:rPr lang="en-US" dirty="0" smtClean="0"/>
              <a:t>: spy. Stay ,sky, sphere, small, snow, sleep, swear, suit. </a:t>
            </a:r>
          </a:p>
          <a:p>
            <a:pPr marL="0" indent="0">
              <a:buNone/>
            </a:pPr>
            <a:endParaRPr lang="en-US" dirty="0" smtClean="0"/>
          </a:p>
          <a:p>
            <a:pPr marL="0" indent="0">
              <a:buNone/>
            </a:pPr>
            <a:r>
              <a:rPr lang="en-US" dirty="0" smtClean="0"/>
              <a:t>2. one of /</a:t>
            </a:r>
            <a:r>
              <a:rPr lang="en-US" dirty="0" err="1" smtClean="0"/>
              <a:t>p,t,k,b,d,g,f</a:t>
            </a:r>
            <a:r>
              <a:rPr lang="en-US" dirty="0" smtClean="0"/>
              <a:t>,</a:t>
            </a:r>
            <a:r>
              <a:rPr lang="el-GR" dirty="0" smtClean="0"/>
              <a:t>ϴ</a:t>
            </a:r>
            <a:r>
              <a:rPr lang="en-US" dirty="0" smtClean="0"/>
              <a:t>,</a:t>
            </a:r>
            <a:r>
              <a:rPr lang="en-US" dirty="0" err="1" smtClean="0"/>
              <a:t>ʃ,v,m,n,h</a:t>
            </a:r>
            <a:r>
              <a:rPr lang="en-US" dirty="0" smtClean="0"/>
              <a:t>/ + one of /</a:t>
            </a:r>
            <a:r>
              <a:rPr lang="en-US" dirty="0" err="1" smtClean="0"/>
              <a:t>l,w,r,j</a:t>
            </a:r>
            <a:r>
              <a:rPr lang="en-US" dirty="0" smtClean="0"/>
              <a:t>/</a:t>
            </a:r>
          </a:p>
          <a:p>
            <a:pPr marL="0" indent="0">
              <a:buNone/>
            </a:pPr>
            <a:r>
              <a:rPr lang="en-US" i="1" dirty="0" smtClean="0"/>
              <a:t>But not all of these sequences are found (e.g.*pw, *dl,  do not occur in initial position)</a:t>
            </a:r>
          </a:p>
          <a:p>
            <a:r>
              <a:rPr lang="en-US" dirty="0" smtClean="0"/>
              <a:t>/p/+ /</a:t>
            </a:r>
            <a:r>
              <a:rPr lang="en-US" dirty="0" err="1" smtClean="0"/>
              <a:t>l,r,j</a:t>
            </a:r>
            <a:r>
              <a:rPr lang="en-US" dirty="0" smtClean="0"/>
              <a:t>/= play, pray, pure</a:t>
            </a:r>
          </a:p>
          <a:p>
            <a:r>
              <a:rPr lang="en-US" dirty="0" smtClean="0"/>
              <a:t>/t/ + /</a:t>
            </a:r>
            <a:r>
              <a:rPr lang="en-US" dirty="0" err="1" smtClean="0"/>
              <a:t>r,w,j</a:t>
            </a:r>
            <a:r>
              <a:rPr lang="en-US" dirty="0" smtClean="0"/>
              <a:t>/= try, twice, tune</a:t>
            </a:r>
          </a:p>
          <a:p>
            <a:r>
              <a:rPr lang="en-US" dirty="0" smtClean="0"/>
              <a:t>/k/ + /</a:t>
            </a:r>
            <a:r>
              <a:rPr lang="en-US" dirty="0" err="1" smtClean="0"/>
              <a:t>l,r,w,j</a:t>
            </a:r>
            <a:r>
              <a:rPr lang="en-US" dirty="0" smtClean="0"/>
              <a:t>/ =climb, cry, quite, cure</a:t>
            </a:r>
          </a:p>
          <a:p>
            <a:endParaRPr lang="en-US" dirty="0"/>
          </a:p>
        </p:txBody>
      </p:sp>
    </p:spTree>
    <p:extLst>
      <p:ext uri="{BB962C8B-B14F-4D97-AF65-F5344CB8AC3E}">
        <p14:creationId xmlns:p14="http://schemas.microsoft.com/office/powerpoint/2010/main" val="28421399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740" y="351478"/>
            <a:ext cx="10480344" cy="1081537"/>
          </a:xfrm>
        </p:spPr>
        <p:txBody>
          <a:bodyPr>
            <a:normAutofit/>
          </a:bodyPr>
          <a:lstStyle/>
          <a:p>
            <a:r>
              <a:rPr lang="en-US" sz="4000" dirty="0" smtClean="0"/>
              <a:t>Sequences of two consonants initially </a:t>
            </a:r>
            <a:endParaRPr lang="en-US" sz="4000" dirty="0"/>
          </a:p>
        </p:txBody>
      </p:sp>
      <p:sp>
        <p:nvSpPr>
          <p:cNvPr id="3" name="Content Placeholder 2"/>
          <p:cNvSpPr>
            <a:spLocks noGrp="1"/>
          </p:cNvSpPr>
          <p:nvPr>
            <p:ph idx="1"/>
          </p:nvPr>
        </p:nvSpPr>
        <p:spPr>
          <a:xfrm>
            <a:off x="838200" y="1528549"/>
            <a:ext cx="10515600" cy="4817660"/>
          </a:xfrm>
        </p:spPr>
        <p:txBody>
          <a:bodyPr>
            <a:normAutofit lnSpcReduction="10000"/>
          </a:bodyPr>
          <a:lstStyle/>
          <a:p>
            <a:pPr marL="0" indent="0">
              <a:buNone/>
            </a:pPr>
            <a:r>
              <a:rPr lang="en-US" dirty="0" smtClean="0"/>
              <a:t>one </a:t>
            </a:r>
            <a:r>
              <a:rPr lang="en-US" dirty="0"/>
              <a:t>of /</a:t>
            </a:r>
            <a:r>
              <a:rPr lang="en-US" dirty="0" err="1"/>
              <a:t>p,t,k,b,d,g,f</a:t>
            </a:r>
            <a:r>
              <a:rPr lang="en-US" dirty="0"/>
              <a:t>,</a:t>
            </a:r>
            <a:r>
              <a:rPr lang="el-GR" dirty="0"/>
              <a:t>ϴ</a:t>
            </a:r>
            <a:r>
              <a:rPr lang="en-US" dirty="0"/>
              <a:t>,</a:t>
            </a:r>
            <a:r>
              <a:rPr lang="en-US" dirty="0" err="1"/>
              <a:t>ʃ,v,m,n,h</a:t>
            </a:r>
            <a:r>
              <a:rPr lang="en-US" dirty="0"/>
              <a:t>/ + one of /</a:t>
            </a:r>
            <a:r>
              <a:rPr lang="en-US" dirty="0" err="1"/>
              <a:t>l,w,r,j</a:t>
            </a:r>
            <a:r>
              <a:rPr lang="en-US" dirty="0"/>
              <a:t>/</a:t>
            </a:r>
          </a:p>
          <a:p>
            <a:r>
              <a:rPr lang="en-US" dirty="0" smtClean="0"/>
              <a:t>/b/ + /</a:t>
            </a:r>
            <a:r>
              <a:rPr lang="en-US" dirty="0" err="1" smtClean="0"/>
              <a:t>l,r,j</a:t>
            </a:r>
            <a:r>
              <a:rPr lang="en-US" dirty="0" smtClean="0"/>
              <a:t>/ = blow, bread, beauty</a:t>
            </a:r>
          </a:p>
          <a:p>
            <a:r>
              <a:rPr lang="en-US" dirty="0" smtClean="0"/>
              <a:t>/d/ + /</a:t>
            </a:r>
            <a:r>
              <a:rPr lang="en-US" dirty="0" err="1" smtClean="0"/>
              <a:t>r,w,j</a:t>
            </a:r>
            <a:r>
              <a:rPr lang="en-US" dirty="0" smtClean="0"/>
              <a:t>/ = dress, dwell(rare), duty</a:t>
            </a:r>
          </a:p>
          <a:p>
            <a:r>
              <a:rPr lang="en-US" dirty="0" smtClean="0"/>
              <a:t>/g/ +/</a:t>
            </a:r>
            <a:r>
              <a:rPr lang="en-US" dirty="0" err="1" smtClean="0"/>
              <a:t>l,r</a:t>
            </a:r>
            <a:r>
              <a:rPr lang="en-US" dirty="0" smtClean="0"/>
              <a:t>/ = glass, green</a:t>
            </a:r>
          </a:p>
          <a:p>
            <a:r>
              <a:rPr lang="en-US" dirty="0" smtClean="0"/>
              <a:t>/f/ + /</a:t>
            </a:r>
            <a:r>
              <a:rPr lang="en-US" dirty="0" err="1" smtClean="0"/>
              <a:t>l,r,j</a:t>
            </a:r>
            <a:r>
              <a:rPr lang="en-US" dirty="0" smtClean="0"/>
              <a:t>/ =fly, from, few</a:t>
            </a:r>
          </a:p>
          <a:p>
            <a:r>
              <a:rPr lang="en-US" dirty="0" smtClean="0"/>
              <a:t>/</a:t>
            </a:r>
            <a:r>
              <a:rPr lang="az-Cyrl-AZ" dirty="0" smtClean="0"/>
              <a:t>ѳ</a:t>
            </a:r>
            <a:r>
              <a:rPr lang="en-US" dirty="0" smtClean="0"/>
              <a:t>/ + /</a:t>
            </a:r>
            <a:r>
              <a:rPr lang="en-US" dirty="0" err="1" smtClean="0"/>
              <a:t>r,w</a:t>
            </a:r>
            <a:r>
              <a:rPr lang="en-US" dirty="0" smtClean="0"/>
              <a:t>/ =throw, thwart (rare) </a:t>
            </a:r>
          </a:p>
          <a:p>
            <a:r>
              <a:rPr lang="en-US" dirty="0" smtClean="0"/>
              <a:t>/ʃ/ + /r/ = shriek</a:t>
            </a:r>
          </a:p>
          <a:p>
            <a:r>
              <a:rPr lang="en-US" dirty="0" smtClean="0"/>
              <a:t>/m/ + /j/ = music, mute</a:t>
            </a:r>
          </a:p>
          <a:p>
            <a:r>
              <a:rPr lang="en-US" dirty="0" smtClean="0"/>
              <a:t>/n/ + /j/ = new</a:t>
            </a:r>
          </a:p>
          <a:p>
            <a:r>
              <a:rPr lang="en-US" dirty="0" smtClean="0"/>
              <a:t>/h/ + /j/ =huge, human</a:t>
            </a:r>
            <a:endParaRPr lang="en-US" dirty="0"/>
          </a:p>
          <a:p>
            <a:endParaRPr lang="en-US" dirty="0"/>
          </a:p>
        </p:txBody>
      </p:sp>
    </p:spTree>
    <p:extLst>
      <p:ext uri="{BB962C8B-B14F-4D97-AF65-F5344CB8AC3E}">
        <p14:creationId xmlns:p14="http://schemas.microsoft.com/office/powerpoint/2010/main" val="34470989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Initial sequences: </a:t>
            </a:r>
            <a:endParaRPr lang="en-US" dirty="0"/>
          </a:p>
        </p:txBody>
      </p:sp>
      <p:sp>
        <p:nvSpPr>
          <p:cNvPr id="3" name="Content Placeholder 2"/>
          <p:cNvSpPr>
            <a:spLocks noGrp="1"/>
          </p:cNvSpPr>
          <p:nvPr>
            <p:ph idx="1"/>
          </p:nvPr>
        </p:nvSpPr>
        <p:spPr/>
        <p:txBody>
          <a:bodyPr>
            <a:normAutofit fontScale="92500"/>
          </a:bodyPr>
          <a:lstStyle/>
          <a:p>
            <a:pPr algn="just"/>
            <a:r>
              <a:rPr lang="en-US" dirty="0" smtClean="0"/>
              <a:t>Start with /</a:t>
            </a:r>
            <a:r>
              <a:rPr lang="en-US" dirty="0" err="1" smtClean="0"/>
              <a:t>sp</a:t>
            </a:r>
            <a:r>
              <a:rPr lang="en-US" dirty="0" smtClean="0"/>
              <a:t>/: say a long /s/, then gradually close the lips for / p/ until they stop the /s-/sound. </a:t>
            </a:r>
          </a:p>
          <a:p>
            <a:pPr algn="just"/>
            <a:r>
              <a:rPr lang="en-US" dirty="0" smtClean="0"/>
              <a:t>spy /</a:t>
            </a:r>
            <a:r>
              <a:rPr lang="en-US" dirty="0" err="1" smtClean="0"/>
              <a:t>spai</a:t>
            </a:r>
            <a:r>
              <a:rPr lang="en-US" dirty="0" smtClean="0"/>
              <a:t>/ , spur /</a:t>
            </a:r>
            <a:r>
              <a:rPr lang="en-US" dirty="0" err="1" smtClean="0"/>
              <a:t>sp</a:t>
            </a:r>
            <a:r>
              <a:rPr lang="en-US" dirty="0" smtClean="0"/>
              <a:t>Ვ;/, spear/</a:t>
            </a:r>
            <a:r>
              <a:rPr lang="en-US" dirty="0" err="1" smtClean="0"/>
              <a:t>spiə</a:t>
            </a:r>
            <a:r>
              <a:rPr lang="en-US" dirty="0" smtClean="0"/>
              <a:t>/, spare /</a:t>
            </a:r>
            <a:r>
              <a:rPr lang="en-US" dirty="0" err="1" smtClean="0"/>
              <a:t>speə</a:t>
            </a:r>
            <a:r>
              <a:rPr lang="en-US" dirty="0" smtClean="0"/>
              <a:t>/.</a:t>
            </a:r>
          </a:p>
          <a:p>
            <a:pPr algn="just"/>
            <a:r>
              <a:rPr lang="en-US" dirty="0" smtClean="0"/>
              <a:t> Do not say *</a:t>
            </a:r>
            <a:r>
              <a:rPr lang="en-US" dirty="0" err="1" smtClean="0"/>
              <a:t>əspai</a:t>
            </a:r>
            <a:r>
              <a:rPr lang="en-US" dirty="0" smtClean="0"/>
              <a:t> or *</a:t>
            </a:r>
            <a:r>
              <a:rPr lang="en-US" dirty="0" err="1" smtClean="0"/>
              <a:t>səpai</a:t>
            </a:r>
            <a:r>
              <a:rPr lang="en-US" dirty="0" smtClean="0"/>
              <a:t>. Start with /s/ and halt it by closing the lips.</a:t>
            </a:r>
          </a:p>
          <a:p>
            <a:pPr algn="just"/>
            <a:r>
              <a:rPr lang="en-US" dirty="0" smtClean="0"/>
              <a:t> /</a:t>
            </a:r>
            <a:r>
              <a:rPr lang="en-US" dirty="0" err="1" smtClean="0"/>
              <a:t>st</a:t>
            </a:r>
            <a:r>
              <a:rPr lang="en-US" dirty="0" smtClean="0"/>
              <a:t>/ and /</a:t>
            </a:r>
            <a:r>
              <a:rPr lang="en-US" dirty="0" err="1" smtClean="0"/>
              <a:t>sk</a:t>
            </a:r>
            <a:r>
              <a:rPr lang="en-US" dirty="0" smtClean="0"/>
              <a:t>/ are begun by making a long /s/ and halting it by raising the tongue-tip (for /</a:t>
            </a:r>
            <a:r>
              <a:rPr lang="en-US" dirty="0" err="1" smtClean="0"/>
              <a:t>st</a:t>
            </a:r>
            <a:r>
              <a:rPr lang="en-US" dirty="0" smtClean="0"/>
              <a:t>/) or tongue-back (for /</a:t>
            </a:r>
            <a:r>
              <a:rPr lang="en-US" dirty="0" err="1" smtClean="0"/>
              <a:t>sk</a:t>
            </a:r>
            <a:r>
              <a:rPr lang="en-US" dirty="0" smtClean="0"/>
              <a:t>/) to cut off the friction. Try: </a:t>
            </a:r>
          </a:p>
          <a:p>
            <a:pPr algn="just"/>
            <a:r>
              <a:rPr lang="en-US" dirty="0" smtClean="0"/>
              <a:t>stay /</a:t>
            </a:r>
            <a:r>
              <a:rPr lang="en-US" dirty="0" err="1" smtClean="0"/>
              <a:t>stei</a:t>
            </a:r>
            <a:r>
              <a:rPr lang="en-US" dirty="0" smtClean="0"/>
              <a:t>/, store /</a:t>
            </a:r>
            <a:r>
              <a:rPr lang="en-US" dirty="0" err="1" smtClean="0"/>
              <a:t>sto</a:t>
            </a:r>
            <a:r>
              <a:rPr lang="en-US" dirty="0" smtClean="0"/>
              <a:t>:/, star /</a:t>
            </a:r>
            <a:r>
              <a:rPr lang="en-US" dirty="0" err="1" smtClean="0"/>
              <a:t>sta</a:t>
            </a:r>
            <a:r>
              <a:rPr lang="en-US" dirty="0" smtClean="0"/>
              <a:t>:/, steer /</a:t>
            </a:r>
            <a:r>
              <a:rPr lang="en-US" dirty="0" err="1" smtClean="0"/>
              <a:t>stiə</a:t>
            </a:r>
            <a:r>
              <a:rPr lang="en-US" dirty="0" smtClean="0"/>
              <a:t>/</a:t>
            </a:r>
          </a:p>
          <a:p>
            <a:pPr algn="just"/>
            <a:r>
              <a:rPr lang="en-US" dirty="0" smtClean="0"/>
              <a:t>sky /</a:t>
            </a:r>
            <a:r>
              <a:rPr lang="en-US" dirty="0" err="1" smtClean="0"/>
              <a:t>skai</a:t>
            </a:r>
            <a:r>
              <a:rPr lang="en-US" dirty="0" smtClean="0"/>
              <a:t>/, scar /</a:t>
            </a:r>
            <a:r>
              <a:rPr lang="en-US" dirty="0" err="1" smtClean="0"/>
              <a:t>ska</a:t>
            </a:r>
            <a:r>
              <a:rPr lang="en-US" dirty="0" smtClean="0"/>
              <a:t>:/, score /</a:t>
            </a:r>
            <a:r>
              <a:rPr lang="en-US" dirty="0" err="1" smtClean="0"/>
              <a:t>sko</a:t>
            </a:r>
            <a:r>
              <a:rPr lang="en-US" dirty="0" smtClean="0"/>
              <a:t>:/, scare /</a:t>
            </a:r>
            <a:r>
              <a:rPr lang="en-US" dirty="0" err="1" smtClean="0"/>
              <a:t>skeə</a:t>
            </a:r>
            <a:r>
              <a:rPr lang="en-US" dirty="0" smtClean="0"/>
              <a:t>/.</a:t>
            </a:r>
          </a:p>
          <a:p>
            <a:pPr algn="just"/>
            <a:r>
              <a:rPr lang="en-US" dirty="0" smtClean="0"/>
              <a:t> Do not say /*</a:t>
            </a:r>
            <a:r>
              <a:rPr lang="en-US" dirty="0" err="1" smtClean="0"/>
              <a:t>əstei</a:t>
            </a:r>
            <a:r>
              <a:rPr lang="en-US" dirty="0" smtClean="0"/>
              <a:t>/ or /*</a:t>
            </a:r>
            <a:r>
              <a:rPr lang="en-US" dirty="0" err="1" smtClean="0"/>
              <a:t>sətei</a:t>
            </a:r>
            <a:r>
              <a:rPr lang="en-US" dirty="0" smtClean="0"/>
              <a:t>/.</a:t>
            </a:r>
          </a:p>
          <a:p>
            <a:pPr marL="0" indent="0" algn="just">
              <a:buNone/>
            </a:pPr>
            <a:endParaRPr lang="en-US" dirty="0"/>
          </a:p>
        </p:txBody>
      </p:sp>
    </p:spTree>
    <p:extLst>
      <p:ext uri="{BB962C8B-B14F-4D97-AF65-F5344CB8AC3E}">
        <p14:creationId xmlns:p14="http://schemas.microsoft.com/office/powerpoint/2010/main" val="42167657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Onset and coda </a:t>
            </a:r>
            <a:endParaRPr lang="en-US" b="1" dirty="0"/>
          </a:p>
        </p:txBody>
      </p:sp>
      <p:graphicFrame>
        <p:nvGraphicFramePr>
          <p:cNvPr id="5" name="Table 4"/>
          <p:cNvGraphicFramePr>
            <a:graphicFrameLocks noGrp="1"/>
          </p:cNvGraphicFramePr>
          <p:nvPr>
            <p:extLst>
              <p:ext uri="{D42A27DB-BD31-4B8C-83A1-F6EECF244321}">
                <p14:modId xmlns:p14="http://schemas.microsoft.com/office/powerpoint/2010/main" val="22162040"/>
              </p:ext>
            </p:extLst>
          </p:nvPr>
        </p:nvGraphicFramePr>
        <p:xfrm>
          <a:off x="668740" y="1965280"/>
          <a:ext cx="4667534" cy="4476464"/>
        </p:xfrm>
        <a:graphic>
          <a:graphicData uri="http://schemas.openxmlformats.org/drawingml/2006/table">
            <a:tbl>
              <a:tblPr firstRow="1" bandRow="1">
                <a:tableStyleId>{5C22544A-7EE6-4342-B048-85BDC9FD1C3A}</a:tableStyleId>
              </a:tblPr>
              <a:tblGrid>
                <a:gridCol w="4667534"/>
              </a:tblGrid>
              <a:tr h="4476464">
                <a:tc>
                  <a:txBody>
                    <a:bodyPr/>
                    <a:lstStyle/>
                    <a:p>
                      <a:pPr marL="342900" indent="-342900" algn="just">
                        <a:buAutoNum type="arabicPeriod"/>
                      </a:pPr>
                      <a:r>
                        <a:rPr lang="en-US" sz="2800" b="0" dirty="0" smtClean="0">
                          <a:solidFill>
                            <a:schemeClr val="tx1"/>
                          </a:solidFill>
                        </a:rPr>
                        <a:t>Onset: the part of a syllable</a:t>
                      </a:r>
                      <a:r>
                        <a:rPr lang="en-US" sz="2800" b="0" baseline="0" dirty="0" smtClean="0">
                          <a:solidFill>
                            <a:schemeClr val="tx1"/>
                          </a:solidFill>
                        </a:rPr>
                        <a:t> that comes before its vowel or nucleus, e.g. /</a:t>
                      </a:r>
                      <a:r>
                        <a:rPr lang="en-US" sz="2800" b="0" baseline="0" dirty="0" err="1" smtClean="0">
                          <a:solidFill>
                            <a:schemeClr val="tx1"/>
                          </a:solidFill>
                        </a:rPr>
                        <a:t>st</a:t>
                      </a:r>
                      <a:r>
                        <a:rPr lang="en-US" sz="2800" b="0" baseline="0" dirty="0" smtClean="0">
                          <a:solidFill>
                            <a:schemeClr val="tx1"/>
                          </a:solidFill>
                        </a:rPr>
                        <a:t>-/ in </a:t>
                      </a:r>
                      <a:r>
                        <a:rPr lang="en-US" sz="2800" b="0" u="sng" baseline="0" dirty="0" smtClean="0">
                          <a:solidFill>
                            <a:schemeClr val="tx1"/>
                          </a:solidFill>
                        </a:rPr>
                        <a:t>st</a:t>
                      </a:r>
                      <a:r>
                        <a:rPr lang="en-US" sz="2800" b="0" baseline="0" dirty="0" smtClean="0">
                          <a:solidFill>
                            <a:schemeClr val="tx1"/>
                          </a:solidFill>
                        </a:rPr>
                        <a:t>eam.</a:t>
                      </a:r>
                      <a:endParaRPr lang="en-US" sz="2800" b="0" dirty="0" smtClean="0">
                        <a:solidFill>
                          <a:schemeClr val="tx1"/>
                        </a:solidFill>
                      </a:endParaRPr>
                    </a:p>
                    <a:p>
                      <a:pPr marL="342900" indent="-342900" algn="just">
                        <a:buAutoNum type="arabicPeriod"/>
                      </a:pPr>
                      <a:endParaRPr lang="en-US" sz="2800" b="0" dirty="0" smtClean="0">
                        <a:solidFill>
                          <a:schemeClr val="tx1"/>
                        </a:solidFill>
                      </a:endParaRPr>
                    </a:p>
                    <a:p>
                      <a:pPr marL="342900" indent="-342900" algn="just">
                        <a:buAutoNum type="arabicPeriod"/>
                      </a:pPr>
                      <a:endParaRPr lang="en-US" sz="2800" b="0" dirty="0" smtClean="0">
                        <a:solidFill>
                          <a:schemeClr val="tx1"/>
                        </a:solidFill>
                      </a:endParaRPr>
                    </a:p>
                    <a:p>
                      <a:pPr marL="342900" indent="-342900" algn="just">
                        <a:buAutoNum type="arabicPeriod"/>
                      </a:pPr>
                      <a:r>
                        <a:rPr lang="en-US" sz="2800" b="0" dirty="0" smtClean="0">
                          <a:solidFill>
                            <a:schemeClr val="tx1"/>
                          </a:solidFill>
                        </a:rPr>
                        <a:t>Coda</a:t>
                      </a:r>
                      <a:r>
                        <a:rPr lang="en-US" sz="2800" b="0" baseline="0" dirty="0" smtClean="0">
                          <a:solidFill>
                            <a:schemeClr val="tx1"/>
                          </a:solidFill>
                        </a:rPr>
                        <a:t>: the part of the syllable that comes after its vowel, the nucleus, e.g. /-</a:t>
                      </a:r>
                      <a:r>
                        <a:rPr lang="en-US" sz="2800" b="0" baseline="0" dirty="0" err="1" smtClean="0">
                          <a:solidFill>
                            <a:schemeClr val="tx1"/>
                          </a:solidFill>
                        </a:rPr>
                        <a:t>st</a:t>
                      </a:r>
                      <a:r>
                        <a:rPr lang="en-US" sz="2800" b="0" baseline="0" dirty="0" smtClean="0">
                          <a:solidFill>
                            <a:schemeClr val="tx1"/>
                          </a:solidFill>
                        </a:rPr>
                        <a:t>/ in be</a:t>
                      </a:r>
                      <a:r>
                        <a:rPr lang="en-US" sz="2800" b="0" u="sng" baseline="0" dirty="0" smtClean="0">
                          <a:solidFill>
                            <a:schemeClr val="tx1"/>
                          </a:solidFill>
                        </a:rPr>
                        <a:t>st.</a:t>
                      </a:r>
                      <a:endParaRPr lang="en-US" sz="2800" b="0" u="sng" dirty="0">
                        <a:solidFill>
                          <a:schemeClr val="tx1"/>
                        </a:solidFill>
                      </a:endParaRPr>
                    </a:p>
                  </a:txBody>
                  <a:tcPr>
                    <a:solidFill>
                      <a:schemeClr val="bg1"/>
                    </a:solidFill>
                  </a:tcPr>
                </a:tc>
              </a:tr>
            </a:tbl>
          </a:graphicData>
        </a:graphic>
      </p:graphicFrame>
      <p:pic>
        <p:nvPicPr>
          <p:cNvPr id="6" name="Content Placeholder 5"/>
          <p:cNvPicPr>
            <a:picLocks noGrp="1" noChangeAspect="1"/>
          </p:cNvPicPr>
          <p:nvPr>
            <p:ph idx="1"/>
          </p:nvPr>
        </p:nvPicPr>
        <p:blipFill>
          <a:blip r:embed="rId2"/>
          <a:stretch>
            <a:fillRect/>
          </a:stretch>
        </p:blipFill>
        <p:spPr>
          <a:xfrm>
            <a:off x="6469040" y="1922704"/>
            <a:ext cx="5066965" cy="3760751"/>
          </a:xfrm>
          <a:prstGeom prst="rect">
            <a:avLst/>
          </a:prstGeom>
        </p:spPr>
      </p:pic>
    </p:spTree>
    <p:extLst>
      <p:ext uri="{BB962C8B-B14F-4D97-AF65-F5344CB8AC3E}">
        <p14:creationId xmlns:p14="http://schemas.microsoft.com/office/powerpoint/2010/main" val="12814475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25529</TotalTime>
  <Words>1979</Words>
  <Application>Microsoft Office PowerPoint</Application>
  <PresentationFormat>Widescreen</PresentationFormat>
  <Paragraphs>100</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Cambria Math</vt:lpstr>
      <vt:lpstr>Office Theme</vt:lpstr>
      <vt:lpstr>Consonant sequences</vt:lpstr>
      <vt:lpstr>Consonant sequences or consonant clusters</vt:lpstr>
      <vt:lpstr>What is consonant cluster ? </vt:lpstr>
      <vt:lpstr>The Consonant Clusters in English </vt:lpstr>
      <vt:lpstr>Positions of consonant clusters: </vt:lpstr>
      <vt:lpstr>1. Initial Clusters in English: cc-</vt:lpstr>
      <vt:lpstr>Sequences of two consonants initially </vt:lpstr>
      <vt:lpstr>1. Initial sequences: </vt:lpstr>
      <vt:lpstr>Onset and coda </vt:lpstr>
      <vt:lpstr>S+/f, m, n, l/</vt:lpstr>
      <vt:lpstr>Sequences of three consonants initially: ccc- </vt:lpstr>
      <vt:lpstr>Final sequences </vt:lpstr>
      <vt:lpstr>PowerPoint Presentation</vt:lpstr>
      <vt:lpstr>Longer consonant sequences:             p.76</vt:lpstr>
      <vt:lpstr>PowerPoint Presentation</vt:lpstr>
      <vt:lpstr>PowerPoint Presentation</vt:lpstr>
      <vt:lpstr>Exercise: Read them loud </vt:lpstr>
      <vt:lpstr>Practice more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Consonant sequences</dc:title>
  <dc:creator>S i n o</dc:creator>
  <cp:lastModifiedBy>S i n o</cp:lastModifiedBy>
  <cp:revision>36</cp:revision>
  <dcterms:created xsi:type="dcterms:W3CDTF">2022-04-03T05:41:43Z</dcterms:created>
  <dcterms:modified xsi:type="dcterms:W3CDTF">2022-05-03T19:28:10Z</dcterms:modified>
</cp:coreProperties>
</file>