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5" r:id="rId9"/>
    <p:sldId id="266" r:id="rId10"/>
    <p:sldId id="267" r:id="rId11"/>
    <p:sldId id="268" r:id="rId12"/>
    <p:sldId id="270" r:id="rId13"/>
    <p:sldId id="273" r:id="rId14"/>
    <p:sldId id="274" r:id="rId15"/>
    <p:sldId id="275"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3" autoAdjust="0"/>
  </p:normalViewPr>
  <p:slideViewPr>
    <p:cSldViewPr snapToGrid="0">
      <p:cViewPr varScale="1">
        <p:scale>
          <a:sx n="62" d="100"/>
          <a:sy n="62" d="100"/>
        </p:scale>
        <p:origin x="10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192A3C-8F5F-4E05-8EC2-3C9314C671A9}"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150262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92A3C-8F5F-4E05-8EC2-3C9314C671A9}"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216176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92A3C-8F5F-4E05-8EC2-3C9314C671A9}"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308259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92A3C-8F5F-4E05-8EC2-3C9314C671A9}"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375574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92A3C-8F5F-4E05-8EC2-3C9314C671A9}"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191866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192A3C-8F5F-4E05-8EC2-3C9314C671A9}"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124178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192A3C-8F5F-4E05-8EC2-3C9314C671A9}" type="datetimeFigureOut">
              <a:rPr lang="en-US" smtClean="0"/>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345745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192A3C-8F5F-4E05-8EC2-3C9314C671A9}" type="datetimeFigureOut">
              <a:rPr lang="en-US" smtClean="0"/>
              <a:t>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297453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92A3C-8F5F-4E05-8EC2-3C9314C671A9}" type="datetimeFigureOut">
              <a:rPr lang="en-US" smtClean="0"/>
              <a:t>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428645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92A3C-8F5F-4E05-8EC2-3C9314C671A9}"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217320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92A3C-8F5F-4E05-8EC2-3C9314C671A9}"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A196A-6AAF-40D6-A0BF-CEAE67121975}" type="slidenum">
              <a:rPr lang="en-US" smtClean="0"/>
              <a:t>‹#›</a:t>
            </a:fld>
            <a:endParaRPr lang="en-US"/>
          </a:p>
        </p:txBody>
      </p:sp>
    </p:spTree>
    <p:extLst>
      <p:ext uri="{BB962C8B-B14F-4D97-AF65-F5344CB8AC3E}">
        <p14:creationId xmlns:p14="http://schemas.microsoft.com/office/powerpoint/2010/main" val="362280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92A3C-8F5F-4E05-8EC2-3C9314C671A9}" type="datetimeFigureOut">
              <a:rPr lang="en-US" smtClean="0"/>
              <a:t>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A196A-6AAF-40D6-A0BF-CEAE67121975}" type="slidenum">
              <a:rPr lang="en-US" smtClean="0"/>
              <a:t>‹#›</a:t>
            </a:fld>
            <a:endParaRPr lang="en-US"/>
          </a:p>
        </p:txBody>
      </p:sp>
    </p:spTree>
    <p:extLst>
      <p:ext uri="{BB962C8B-B14F-4D97-AF65-F5344CB8AC3E}">
        <p14:creationId xmlns:p14="http://schemas.microsoft.com/office/powerpoint/2010/main" val="1748263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Syllable</a:t>
            </a:r>
            <a:endParaRPr lang="en-US" dirty="0"/>
          </a:p>
        </p:txBody>
      </p:sp>
      <p:sp>
        <p:nvSpPr>
          <p:cNvPr id="3" name="Subtitle 2"/>
          <p:cNvSpPr>
            <a:spLocks noGrp="1"/>
          </p:cNvSpPr>
          <p:nvPr>
            <p:ph type="subTitle" idx="1"/>
          </p:nvPr>
        </p:nvSpPr>
        <p:spPr/>
        <p:txBody>
          <a:bodyPr/>
          <a:lstStyle/>
          <a:p>
            <a:r>
              <a:rPr lang="en-US" dirty="0" smtClean="0"/>
              <a:t>Prepared by </a:t>
            </a:r>
          </a:p>
          <a:p>
            <a:r>
              <a:rPr lang="en-US" dirty="0" smtClean="0"/>
              <a:t>Assist. Instructor </a:t>
            </a:r>
            <a:r>
              <a:rPr lang="en-US" dirty="0" err="1" smtClean="0"/>
              <a:t>Hajan</a:t>
            </a:r>
            <a:r>
              <a:rPr lang="en-US" dirty="0" smtClean="0"/>
              <a:t> M </a:t>
            </a:r>
            <a:r>
              <a:rPr lang="en-US" dirty="0" err="1" smtClean="0"/>
              <a:t>Ma’ruf</a:t>
            </a:r>
            <a:endParaRPr lang="en-US" dirty="0" smtClean="0"/>
          </a:p>
          <a:p>
            <a:endParaRPr lang="en-US" dirty="0"/>
          </a:p>
        </p:txBody>
      </p:sp>
    </p:spTree>
    <p:extLst>
      <p:ext uri="{BB962C8B-B14F-4D97-AF65-F5344CB8AC3E}">
        <p14:creationId xmlns:p14="http://schemas.microsoft.com/office/powerpoint/2010/main" val="2631159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consonants: </a:t>
            </a:r>
            <a:r>
              <a:rPr lang="en-US" dirty="0" err="1" smtClean="0"/>
              <a:t>c+c</a:t>
            </a:r>
            <a:endParaRPr lang="en-US" dirty="0"/>
          </a:p>
        </p:txBody>
      </p:sp>
      <p:pic>
        <p:nvPicPr>
          <p:cNvPr id="4" name="Content Placeholder 3"/>
          <p:cNvPicPr>
            <a:picLocks noGrp="1" noChangeAspect="1"/>
          </p:cNvPicPr>
          <p:nvPr>
            <p:ph idx="1"/>
          </p:nvPr>
        </p:nvPicPr>
        <p:blipFill>
          <a:blip r:embed="rId2"/>
          <a:stretch>
            <a:fillRect/>
          </a:stretch>
        </p:blipFill>
        <p:spPr>
          <a:xfrm>
            <a:off x="838200" y="2262751"/>
            <a:ext cx="10515600" cy="3375318"/>
          </a:xfrm>
          <a:prstGeom prst="rect">
            <a:avLst/>
          </a:prstGeom>
        </p:spPr>
      </p:pic>
    </p:spTree>
    <p:extLst>
      <p:ext uri="{BB962C8B-B14F-4D97-AF65-F5344CB8AC3E}">
        <p14:creationId xmlns:p14="http://schemas.microsoft.com/office/powerpoint/2010/main" val="3740162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Sequences of three consonants initially: ccc-</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The first sound must be </a:t>
            </a:r>
            <a:r>
              <a:rPr lang="en-US" b="1" dirty="0" smtClean="0"/>
              <a:t>/s/ + /</a:t>
            </a:r>
            <a:r>
              <a:rPr lang="en-US" b="1" dirty="0" err="1" smtClean="0"/>
              <a:t>p,t,k</a:t>
            </a:r>
            <a:r>
              <a:rPr lang="en-US" b="1" dirty="0" smtClean="0"/>
              <a:t>/ + /</a:t>
            </a:r>
            <a:r>
              <a:rPr lang="en-US" b="1" dirty="0" err="1" smtClean="0"/>
              <a:t>r,I,j,w</a:t>
            </a:r>
            <a:r>
              <a:rPr lang="en-US" b="1" dirty="0" smtClean="0"/>
              <a:t>/</a:t>
            </a:r>
          </a:p>
          <a:p>
            <a:pPr marL="0" indent="0" algn="just">
              <a:buNone/>
            </a:pPr>
            <a:r>
              <a:rPr lang="en-US" dirty="0" smtClean="0"/>
              <a:t>These are /</a:t>
            </a:r>
            <a:r>
              <a:rPr lang="en-US" dirty="0" err="1" smtClean="0"/>
              <a:t>spr</a:t>
            </a:r>
            <a:r>
              <a:rPr lang="en-US" dirty="0" smtClean="0"/>
              <a:t>, </a:t>
            </a:r>
            <a:r>
              <a:rPr lang="en-US" dirty="0" err="1" smtClean="0"/>
              <a:t>str</a:t>
            </a:r>
            <a:r>
              <a:rPr lang="en-US" dirty="0" smtClean="0"/>
              <a:t>, </a:t>
            </a:r>
            <a:r>
              <a:rPr lang="en-US" dirty="0" err="1" smtClean="0"/>
              <a:t>skr</a:t>
            </a:r>
            <a:r>
              <a:rPr lang="en-US" dirty="0" smtClean="0"/>
              <a:t>, </a:t>
            </a:r>
            <a:r>
              <a:rPr lang="en-US" dirty="0" err="1" smtClean="0"/>
              <a:t>spj</a:t>
            </a:r>
            <a:r>
              <a:rPr lang="en-US" dirty="0" smtClean="0"/>
              <a:t>, </a:t>
            </a:r>
            <a:r>
              <a:rPr lang="en-US" dirty="0" err="1" smtClean="0"/>
              <a:t>stj</a:t>
            </a:r>
            <a:r>
              <a:rPr lang="en-US" dirty="0" smtClean="0"/>
              <a:t>, </a:t>
            </a:r>
            <a:r>
              <a:rPr lang="en-US" dirty="0" err="1" smtClean="0"/>
              <a:t>skj</a:t>
            </a:r>
            <a:r>
              <a:rPr lang="en-US" dirty="0" smtClean="0"/>
              <a:t>, </a:t>
            </a:r>
            <a:r>
              <a:rPr lang="en-US" dirty="0" err="1" smtClean="0"/>
              <a:t>spl</a:t>
            </a:r>
            <a:r>
              <a:rPr lang="en-US" dirty="0" smtClean="0"/>
              <a:t>, </a:t>
            </a:r>
            <a:r>
              <a:rPr lang="en-US" dirty="0" err="1" smtClean="0"/>
              <a:t>skw</a:t>
            </a:r>
            <a:r>
              <a:rPr lang="en-US" dirty="0" smtClean="0"/>
              <a:t>/ and are a combination of the /</a:t>
            </a:r>
            <a:r>
              <a:rPr lang="en-US" dirty="0" err="1" smtClean="0"/>
              <a:t>sp</a:t>
            </a:r>
            <a:r>
              <a:rPr lang="en-US" dirty="0" smtClean="0"/>
              <a:t>/ type of sequence and the /</a:t>
            </a:r>
            <a:r>
              <a:rPr lang="en-US" dirty="0" err="1" smtClean="0"/>
              <a:t>pr</a:t>
            </a:r>
            <a:r>
              <a:rPr lang="en-US" dirty="0" smtClean="0"/>
              <a:t>/ type. </a:t>
            </a:r>
          </a:p>
          <a:p>
            <a:pPr algn="just"/>
            <a:endParaRPr lang="en-US" dirty="0" smtClean="0"/>
          </a:p>
          <a:p>
            <a:pPr marL="0" indent="0" algn="just">
              <a:buNone/>
            </a:pPr>
            <a:r>
              <a:rPr lang="en-US" dirty="0" smtClean="0"/>
              <a:t>Examples: /</a:t>
            </a:r>
            <a:r>
              <a:rPr lang="en-US" dirty="0" err="1" smtClean="0"/>
              <a:t>spred</a:t>
            </a:r>
            <a:r>
              <a:rPr lang="en-US" dirty="0" smtClean="0"/>
              <a:t>/ spread, /</a:t>
            </a:r>
            <a:r>
              <a:rPr lang="en-US" dirty="0" err="1" smtClean="0"/>
              <a:t>stju:pid</a:t>
            </a:r>
            <a:r>
              <a:rPr lang="en-US" dirty="0" smtClean="0"/>
              <a:t>/ stupid, /</a:t>
            </a:r>
            <a:r>
              <a:rPr lang="en-US" dirty="0" err="1" smtClean="0"/>
              <a:t>streit</a:t>
            </a:r>
            <a:r>
              <a:rPr lang="en-US" dirty="0" smtClean="0"/>
              <a:t>/ straight, /</a:t>
            </a:r>
            <a:r>
              <a:rPr lang="en-US" dirty="0" err="1" smtClean="0"/>
              <a:t>skjuə</a:t>
            </a:r>
            <a:r>
              <a:rPr lang="en-US" dirty="0" smtClean="0"/>
              <a:t>/ skewer /</a:t>
            </a:r>
            <a:r>
              <a:rPr lang="en-US" dirty="0" err="1" smtClean="0"/>
              <a:t>skru</a:t>
            </a:r>
            <a:r>
              <a:rPr lang="en-US" dirty="0" smtClean="0"/>
              <a:t>:/ screw, /splendid/ splendid, /</a:t>
            </a:r>
            <a:r>
              <a:rPr lang="en-US" dirty="0" err="1" smtClean="0"/>
              <a:t>spjuəriəs</a:t>
            </a:r>
            <a:r>
              <a:rPr lang="en-US" dirty="0" smtClean="0"/>
              <a:t>/ spurious, /</a:t>
            </a:r>
            <a:r>
              <a:rPr lang="en-US" dirty="0" err="1" smtClean="0"/>
              <a:t>skwea</a:t>
            </a:r>
            <a:r>
              <a:rPr lang="en-US" dirty="0" smtClean="0"/>
              <a:t>/ square. </a:t>
            </a:r>
          </a:p>
          <a:p>
            <a:pPr marL="0" indent="0" algn="just">
              <a:buNone/>
            </a:pPr>
            <a:r>
              <a:rPr lang="en-US" dirty="0" smtClean="0"/>
              <a:t> </a:t>
            </a:r>
            <a:r>
              <a:rPr lang="en-US" b="1" dirty="0" smtClean="0"/>
              <a:t>The sequence /</a:t>
            </a:r>
            <a:r>
              <a:rPr lang="en-US" b="1" dirty="0" err="1" smtClean="0"/>
              <a:t>spj</a:t>
            </a:r>
            <a:r>
              <a:rPr lang="en-US" b="1" dirty="0" smtClean="0"/>
              <a:t>/ is rare.</a:t>
            </a:r>
          </a:p>
        </p:txBody>
      </p:sp>
    </p:spTree>
    <p:extLst>
      <p:ext uri="{BB962C8B-B14F-4D97-AF65-F5344CB8AC3E}">
        <p14:creationId xmlns:p14="http://schemas.microsoft.com/office/powerpoint/2010/main" val="3908697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8201" y="3395106"/>
            <a:ext cx="10646044" cy="2370264"/>
          </a:xfrm>
          <a:prstGeom prst="rect">
            <a:avLst/>
          </a:prstGeom>
        </p:spPr>
      </p:pic>
      <p:pic>
        <p:nvPicPr>
          <p:cNvPr id="5" name="Picture 4"/>
          <p:cNvPicPr>
            <a:picLocks noChangeAspect="1"/>
          </p:cNvPicPr>
          <p:nvPr/>
        </p:nvPicPr>
        <p:blipFill>
          <a:blip r:embed="rId3"/>
          <a:stretch>
            <a:fillRect/>
          </a:stretch>
        </p:blipFill>
        <p:spPr>
          <a:xfrm>
            <a:off x="838202" y="729236"/>
            <a:ext cx="10646044" cy="2279119"/>
          </a:xfrm>
          <a:prstGeom prst="rect">
            <a:avLst/>
          </a:prstGeom>
        </p:spPr>
      </p:pic>
    </p:spTree>
    <p:extLst>
      <p:ext uri="{BB962C8B-B14F-4D97-AF65-F5344CB8AC3E}">
        <p14:creationId xmlns:p14="http://schemas.microsoft.com/office/powerpoint/2010/main" val="890706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Syllable division</a:t>
            </a:r>
          </a:p>
        </p:txBody>
      </p:sp>
      <p:sp>
        <p:nvSpPr>
          <p:cNvPr id="3" name="Content Placeholder 2"/>
          <p:cNvSpPr>
            <a:spLocks noGrp="1"/>
          </p:cNvSpPr>
          <p:nvPr>
            <p:ph idx="1"/>
          </p:nvPr>
        </p:nvSpPr>
        <p:spPr/>
        <p:txBody>
          <a:bodyPr/>
          <a:lstStyle/>
          <a:p>
            <a:pPr marL="0" indent="0" algn="just">
              <a:buNone/>
            </a:pPr>
            <a:r>
              <a:rPr lang="en-US" dirty="0"/>
              <a:t>There are still problems with the description of the syllable: an unanswered question </a:t>
            </a:r>
            <a:r>
              <a:rPr lang="en-US" dirty="0" smtClean="0"/>
              <a:t>is </a:t>
            </a:r>
            <a:r>
              <a:rPr lang="en-US" dirty="0"/>
              <a:t>how we decide on the division between syllables when we find a connected sequence of </a:t>
            </a:r>
            <a:r>
              <a:rPr lang="en-US" dirty="0" smtClean="0"/>
              <a:t>them </a:t>
            </a:r>
            <a:r>
              <a:rPr lang="en-US" dirty="0"/>
              <a:t>as we usually do in normal speech. It often happens that one or more </a:t>
            </a:r>
            <a:r>
              <a:rPr lang="en-US" dirty="0" smtClean="0"/>
              <a:t>consonants from </a:t>
            </a:r>
            <a:r>
              <a:rPr lang="en-US" dirty="0"/>
              <a:t>the end of one word combine with one or more at the beginning of the following word, resulting in a consonant sequence that could not occur in a single syllable. </a:t>
            </a:r>
            <a:endParaRPr lang="en-US" dirty="0" smtClean="0"/>
          </a:p>
          <a:p>
            <a:pPr algn="just"/>
            <a:r>
              <a:rPr lang="en-US" dirty="0" smtClean="0"/>
              <a:t>For </a:t>
            </a:r>
            <a:r>
              <a:rPr lang="en-US" dirty="0"/>
              <a:t>example, ‘walked through’ </a:t>
            </a:r>
            <a:r>
              <a:rPr lang="en-US" dirty="0" smtClean="0"/>
              <a:t>/</a:t>
            </a:r>
            <a:r>
              <a:rPr lang="en-US" dirty="0" err="1" smtClean="0"/>
              <a:t>waikt</a:t>
            </a:r>
            <a:r>
              <a:rPr lang="en-US" dirty="0" smtClean="0"/>
              <a:t> </a:t>
            </a:r>
            <a:r>
              <a:rPr lang="az-Cyrl-AZ" dirty="0" smtClean="0"/>
              <a:t>ѳ</a:t>
            </a:r>
            <a:r>
              <a:rPr lang="en-US" dirty="0" err="1" smtClean="0"/>
              <a:t>ru</a:t>
            </a:r>
            <a:r>
              <a:rPr lang="en-US" dirty="0" smtClean="0"/>
              <a:t>:/ </a:t>
            </a:r>
            <a:r>
              <a:rPr lang="en-US" dirty="0"/>
              <a:t>gives us the consonant sequence </a:t>
            </a:r>
            <a:r>
              <a:rPr lang="en-US" dirty="0" smtClean="0"/>
              <a:t>-</a:t>
            </a:r>
            <a:r>
              <a:rPr lang="en-US" dirty="0" err="1" smtClean="0"/>
              <a:t>kt</a:t>
            </a:r>
            <a:r>
              <a:rPr lang="az-Cyrl-AZ" dirty="0" smtClean="0"/>
              <a:t>ѳ</a:t>
            </a:r>
            <a:r>
              <a:rPr lang="en-US" dirty="0" smtClean="0"/>
              <a:t>r-.</a:t>
            </a:r>
            <a:endParaRPr lang="en-US" dirty="0"/>
          </a:p>
        </p:txBody>
      </p:sp>
    </p:spTree>
    <p:extLst>
      <p:ext uri="{BB962C8B-B14F-4D97-AF65-F5344CB8AC3E}">
        <p14:creationId xmlns:p14="http://schemas.microsoft.com/office/powerpoint/2010/main" val="422416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2407"/>
            <a:ext cx="10515600" cy="5324556"/>
          </a:xfrm>
        </p:spPr>
        <p:txBody>
          <a:bodyPr>
            <a:normAutofit/>
          </a:bodyPr>
          <a:lstStyle/>
          <a:p>
            <a:pPr marL="0" indent="0" algn="just">
              <a:buNone/>
            </a:pPr>
            <a:r>
              <a:rPr lang="en-US" dirty="0"/>
              <a:t>We will begin by looking at two words that are simple examples of the problem of </a:t>
            </a:r>
            <a:r>
              <a:rPr lang="en-US" dirty="0" smtClean="0"/>
              <a:t>dividing </a:t>
            </a:r>
            <a:r>
              <a:rPr lang="en-US" dirty="0"/>
              <a:t>adjoining syllables. Most English speakers feel that the word ‘morning’ </a:t>
            </a:r>
            <a:r>
              <a:rPr lang="en-US" dirty="0" err="1" smtClean="0"/>
              <a:t>mo:niŋ</a:t>
            </a:r>
            <a:r>
              <a:rPr lang="en-US" dirty="0" smtClean="0"/>
              <a:t>) consists </a:t>
            </a:r>
            <a:r>
              <a:rPr lang="en-US" dirty="0"/>
              <a:t>of two syllables, but we need a way of deciding whether the division into syllables </a:t>
            </a:r>
            <a:r>
              <a:rPr lang="en-US" dirty="0" smtClean="0"/>
              <a:t>should </a:t>
            </a:r>
            <a:r>
              <a:rPr lang="en-US" dirty="0"/>
              <a:t>be </a:t>
            </a:r>
            <a:r>
              <a:rPr lang="en-US" dirty="0" smtClean="0"/>
              <a:t>‘</a:t>
            </a:r>
            <a:r>
              <a:rPr lang="en-US" dirty="0" err="1" smtClean="0"/>
              <a:t>mo</a:t>
            </a:r>
            <a:r>
              <a:rPr lang="en-US" dirty="0" smtClean="0"/>
              <a:t>: and </a:t>
            </a:r>
            <a:r>
              <a:rPr lang="en-US" dirty="0" err="1" smtClean="0"/>
              <a:t>niŋ</a:t>
            </a:r>
            <a:r>
              <a:rPr lang="en-US" dirty="0" smtClean="0"/>
              <a:t>’, </a:t>
            </a:r>
            <a:r>
              <a:rPr lang="en-US" dirty="0"/>
              <a:t>or </a:t>
            </a:r>
            <a:r>
              <a:rPr lang="en-US" dirty="0" smtClean="0"/>
              <a:t>‘</a:t>
            </a:r>
            <a:r>
              <a:rPr lang="en-US" dirty="0" err="1" smtClean="0"/>
              <a:t>mo:n</a:t>
            </a:r>
            <a:r>
              <a:rPr lang="en-US" dirty="0" smtClean="0"/>
              <a:t> and </a:t>
            </a:r>
            <a:r>
              <a:rPr lang="en-US" dirty="0" err="1" smtClean="0"/>
              <a:t>iŋ</a:t>
            </a:r>
            <a:r>
              <a:rPr lang="en-US" dirty="0" smtClean="0"/>
              <a:t>’. </a:t>
            </a:r>
          </a:p>
          <a:p>
            <a:pPr marL="0" indent="0" algn="just">
              <a:buNone/>
            </a:pPr>
            <a:r>
              <a:rPr lang="en-US" dirty="0" smtClean="0"/>
              <a:t>A </a:t>
            </a:r>
            <a:r>
              <a:rPr lang="en-US" dirty="0"/>
              <a:t>more difficult case is the word ‘extra’ </a:t>
            </a:r>
            <a:r>
              <a:rPr lang="en-US" dirty="0" smtClean="0"/>
              <a:t>/</a:t>
            </a:r>
            <a:r>
              <a:rPr lang="en-US" dirty="0" err="1" smtClean="0"/>
              <a:t>ekstra</a:t>
            </a:r>
            <a:r>
              <a:rPr lang="en-US" dirty="0" smtClean="0"/>
              <a:t>/. One </a:t>
            </a:r>
            <a:r>
              <a:rPr lang="en-US" dirty="0"/>
              <a:t>problem is that by some definitions the s in the middle, between k and t, could </a:t>
            </a:r>
            <a:r>
              <a:rPr lang="en-US" dirty="0" smtClean="0"/>
              <a:t>be </a:t>
            </a:r>
            <a:r>
              <a:rPr lang="en-US" dirty="0"/>
              <a:t>counted as a syllable, which most English speakers would reject. They feel that the </a:t>
            </a:r>
            <a:r>
              <a:rPr lang="en-US" dirty="0" smtClean="0"/>
              <a:t>word </a:t>
            </a:r>
            <a:r>
              <a:rPr lang="en-US" dirty="0"/>
              <a:t>has two syllables. However, the more controversial issue relates to where the two </a:t>
            </a:r>
            <a:r>
              <a:rPr lang="en-US" dirty="0" smtClean="0"/>
              <a:t>syllables </a:t>
            </a:r>
            <a:r>
              <a:rPr lang="en-US" dirty="0"/>
              <a:t>are to be divided; the possibilities are (using the symbol . to signify a syllable </a:t>
            </a:r>
            <a:r>
              <a:rPr lang="en-US" dirty="0" smtClean="0"/>
              <a:t>boundary</a:t>
            </a:r>
            <a:r>
              <a:rPr lang="en-US" dirty="0"/>
              <a:t>):</a:t>
            </a:r>
          </a:p>
          <a:p>
            <a:pPr marL="0" indent="0" algn="just">
              <a:buNone/>
            </a:pPr>
            <a:r>
              <a:rPr lang="en-US" dirty="0"/>
              <a:t>i) </a:t>
            </a:r>
            <a:r>
              <a:rPr lang="en-US" dirty="0" err="1" smtClean="0"/>
              <a:t>e.kstra</a:t>
            </a:r>
            <a:r>
              <a:rPr lang="en-US" dirty="0" smtClean="0"/>
              <a:t>           ii</a:t>
            </a:r>
            <a:r>
              <a:rPr lang="en-US" dirty="0"/>
              <a:t>) </a:t>
            </a:r>
            <a:r>
              <a:rPr lang="en-US" dirty="0" err="1" smtClean="0"/>
              <a:t>ek.stra</a:t>
            </a:r>
            <a:r>
              <a:rPr lang="en-US" dirty="0" smtClean="0"/>
              <a:t>           iii</a:t>
            </a:r>
            <a:r>
              <a:rPr lang="en-US" dirty="0"/>
              <a:t>) </a:t>
            </a:r>
            <a:r>
              <a:rPr lang="en-US" dirty="0" err="1" smtClean="0"/>
              <a:t>eks.tra</a:t>
            </a:r>
            <a:r>
              <a:rPr lang="en-US" dirty="0" smtClean="0"/>
              <a:t>         iv</a:t>
            </a:r>
            <a:r>
              <a:rPr lang="en-US" dirty="0"/>
              <a:t>) </a:t>
            </a:r>
            <a:r>
              <a:rPr lang="en-US" dirty="0" err="1" smtClean="0"/>
              <a:t>ekst.ra</a:t>
            </a:r>
            <a:r>
              <a:rPr lang="en-US" dirty="0" smtClean="0"/>
              <a:t>           v</a:t>
            </a:r>
            <a:r>
              <a:rPr lang="en-US" dirty="0"/>
              <a:t>) </a:t>
            </a:r>
            <a:r>
              <a:rPr lang="en-US" dirty="0" err="1"/>
              <a:t>ekstr.a</a:t>
            </a:r>
            <a:endParaRPr lang="en-US" dirty="0"/>
          </a:p>
          <a:p>
            <a:pPr algn="just"/>
            <a:endParaRPr lang="en-US" dirty="0"/>
          </a:p>
        </p:txBody>
      </p:sp>
    </p:spTree>
    <p:extLst>
      <p:ext uri="{BB962C8B-B14F-4D97-AF65-F5344CB8AC3E}">
        <p14:creationId xmlns:p14="http://schemas.microsoft.com/office/powerpoint/2010/main" val="1352909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7940"/>
            <a:ext cx="10515600" cy="5619024"/>
          </a:xfrm>
        </p:spPr>
        <p:txBody>
          <a:bodyPr>
            <a:normAutofit lnSpcReduction="10000"/>
          </a:bodyPr>
          <a:lstStyle/>
          <a:p>
            <a:pPr marL="0" indent="0" algn="just">
              <a:buNone/>
            </a:pPr>
            <a:r>
              <a:rPr lang="en-US" dirty="0"/>
              <a:t>How can we decide on the division? No single rule will tell us what to do without bringing up problems. One of the most widely accepted guidelines is what is known as the maximal onsets principle. This principle states that where two syllables are to be divided, any consonants between them should be attached to the right-hand syllable, not the left, as far as possible. </a:t>
            </a:r>
            <a:endParaRPr lang="en-US" dirty="0" smtClean="0"/>
          </a:p>
          <a:p>
            <a:pPr marL="0" indent="0" algn="just">
              <a:buNone/>
            </a:pPr>
            <a:r>
              <a:rPr lang="en-US" dirty="0" smtClean="0"/>
              <a:t>In </a:t>
            </a:r>
            <a:r>
              <a:rPr lang="en-US" dirty="0"/>
              <a:t>our first example above, ‘morning’ would thus be divided as </a:t>
            </a:r>
            <a:r>
              <a:rPr lang="en-US" dirty="0" err="1"/>
              <a:t>mo</a:t>
            </a:r>
            <a:r>
              <a:rPr lang="en-US" dirty="0"/>
              <a:t>: .</a:t>
            </a:r>
            <a:r>
              <a:rPr lang="en-US" dirty="0" err="1" smtClean="0"/>
              <a:t>niŋ</a:t>
            </a:r>
            <a:r>
              <a:rPr lang="en-US" dirty="0" smtClean="0"/>
              <a:t>). </a:t>
            </a:r>
            <a:r>
              <a:rPr lang="en-US" dirty="0"/>
              <a:t>If we just followed this rule, we would have to divide ‘extra’ as (i) </a:t>
            </a:r>
            <a:r>
              <a:rPr lang="en-US" dirty="0" err="1"/>
              <a:t>e.kstra</a:t>
            </a:r>
            <a:r>
              <a:rPr lang="en-US" dirty="0"/>
              <a:t>, but we know that an English syllable cannot begin with </a:t>
            </a:r>
            <a:r>
              <a:rPr lang="en-US" dirty="0" err="1"/>
              <a:t>kstr</a:t>
            </a:r>
            <a:r>
              <a:rPr lang="en-US" dirty="0"/>
              <a:t>. Our rule must therefore state that consonants are assigned to the right-hand syllable as far as possible within </a:t>
            </a:r>
            <a:r>
              <a:rPr lang="en-US" i="1" dirty="0"/>
              <a:t>the restrictions governing syllable onsets and </a:t>
            </a:r>
            <a:r>
              <a:rPr lang="en-US" i="1" dirty="0" smtClean="0"/>
              <a:t>codas</a:t>
            </a:r>
            <a:r>
              <a:rPr lang="en-US" dirty="0"/>
              <a:t>. This means that we must reject (i) </a:t>
            </a:r>
            <a:r>
              <a:rPr lang="en-US" dirty="0" err="1"/>
              <a:t>e.kstra</a:t>
            </a:r>
            <a:r>
              <a:rPr lang="en-US" dirty="0"/>
              <a:t> because of its impossible onset, and (v) </a:t>
            </a:r>
            <a:r>
              <a:rPr lang="en-US" dirty="0" err="1"/>
              <a:t>ekstr.a</a:t>
            </a:r>
            <a:r>
              <a:rPr lang="en-US" dirty="0"/>
              <a:t> because of its impossible coda. We then have to choose between (ii), (iii) and (iv). The maximal onsets rule makes us choose (ii). </a:t>
            </a:r>
          </a:p>
        </p:txBody>
      </p:sp>
    </p:spTree>
    <p:extLst>
      <p:ext uri="{BB962C8B-B14F-4D97-AF65-F5344CB8AC3E}">
        <p14:creationId xmlns:p14="http://schemas.microsoft.com/office/powerpoint/2010/main" val="3461565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1444"/>
            <a:ext cx="10515600" cy="5665519"/>
          </a:xfrm>
        </p:spPr>
        <p:txBody>
          <a:bodyPr>
            <a:normAutofit/>
          </a:bodyPr>
          <a:lstStyle/>
          <a:p>
            <a:pPr marL="0" indent="0" algn="just">
              <a:buNone/>
            </a:pPr>
            <a:r>
              <a:rPr lang="en-US" dirty="0"/>
              <a:t>There are, though, many problems still remaining. How should we divide words like ‘better’ </a:t>
            </a:r>
            <a:r>
              <a:rPr lang="en-US" dirty="0" smtClean="0"/>
              <a:t>/</a:t>
            </a:r>
            <a:r>
              <a:rPr lang="en-US" dirty="0" err="1" smtClean="0"/>
              <a:t>betə</a:t>
            </a:r>
            <a:r>
              <a:rPr lang="en-US" dirty="0" smtClean="0"/>
              <a:t>/? </a:t>
            </a:r>
            <a:r>
              <a:rPr lang="en-US" dirty="0"/>
              <a:t>The maximal onsets principle tells us to put the t on the right-hand syllable, giving </a:t>
            </a:r>
            <a:r>
              <a:rPr lang="en-US" dirty="0" smtClean="0"/>
              <a:t>/</a:t>
            </a:r>
            <a:r>
              <a:rPr lang="en-US" dirty="0" err="1" smtClean="0"/>
              <a:t>be.tə</a:t>
            </a:r>
            <a:r>
              <a:rPr lang="en-US" dirty="0" smtClean="0"/>
              <a:t>/, </a:t>
            </a:r>
            <a:r>
              <a:rPr lang="en-US" dirty="0"/>
              <a:t>but that means that the first syllable is </a:t>
            </a:r>
            <a:r>
              <a:rPr lang="en-US" dirty="0" err="1"/>
              <a:t>analysed</a:t>
            </a:r>
            <a:r>
              <a:rPr lang="en-US" dirty="0"/>
              <a:t> as </a:t>
            </a:r>
            <a:r>
              <a:rPr lang="en-US" dirty="0" smtClean="0"/>
              <a:t>be. However</a:t>
            </a:r>
            <a:r>
              <a:rPr lang="en-US" dirty="0"/>
              <a:t>, we never find isolated syllables ending with one of the vowels i, e, </a:t>
            </a:r>
            <a:r>
              <a:rPr lang="en-US" dirty="0" smtClean="0">
                <a:latin typeface="Calibri" panose="020F0502020204030204" pitchFamily="34" charset="0"/>
                <a:cs typeface="Calibri" panose="020F0502020204030204" pitchFamily="34" charset="0"/>
              </a:rPr>
              <a:t>Ʌ</a:t>
            </a:r>
            <a:r>
              <a:rPr lang="en-US" dirty="0" smtClean="0"/>
              <a:t>, </a:t>
            </a:r>
            <a:r>
              <a:rPr lang="en-US" dirty="0"/>
              <a:t>a </a:t>
            </a:r>
            <a:r>
              <a:rPr lang="en-US" dirty="0" smtClean="0"/>
              <a:t>,o, </a:t>
            </a:r>
            <a:r>
              <a:rPr lang="en-US" dirty="0"/>
              <a:t>u, so this division is not possible. The maximal onsets principle must therefore also be modified to allow a consonant to be assigned to the left syllable if that prevents one of the vowels i, e, </a:t>
            </a:r>
            <a:r>
              <a:rPr lang="en-US" dirty="0">
                <a:latin typeface="Calibri" panose="020F0502020204030204" pitchFamily="34" charset="0"/>
                <a:cs typeface="Calibri" panose="020F0502020204030204" pitchFamily="34" charset="0"/>
              </a:rPr>
              <a:t>Ʌ</a:t>
            </a:r>
            <a:r>
              <a:rPr lang="en-US" dirty="0" smtClean="0"/>
              <a:t>, </a:t>
            </a:r>
            <a:r>
              <a:rPr lang="en-US" dirty="0"/>
              <a:t>a </a:t>
            </a:r>
            <a:r>
              <a:rPr lang="en-US" dirty="0" smtClean="0"/>
              <a:t>, o, </a:t>
            </a:r>
            <a:r>
              <a:rPr lang="en-US" dirty="0"/>
              <a:t>u from occurring at the end of a syllable. We can then </a:t>
            </a:r>
            <a:r>
              <a:rPr lang="en-US" dirty="0" err="1"/>
              <a:t>analyse</a:t>
            </a:r>
            <a:r>
              <a:rPr lang="en-US" dirty="0"/>
              <a:t> the word as bet .a, which seems more satisfactory. There are words like ‘carry’ </a:t>
            </a:r>
            <a:r>
              <a:rPr lang="en-US" dirty="0" smtClean="0"/>
              <a:t>/</a:t>
            </a:r>
            <a:r>
              <a:rPr lang="en-US" dirty="0" err="1" smtClean="0"/>
              <a:t>kari</a:t>
            </a:r>
            <a:r>
              <a:rPr lang="en-US" dirty="0" smtClean="0"/>
              <a:t>/ </a:t>
            </a:r>
            <a:r>
              <a:rPr lang="en-US" dirty="0"/>
              <a:t>which still give us problems: if we divide the word as </a:t>
            </a:r>
            <a:r>
              <a:rPr lang="en-US" dirty="0" err="1" smtClean="0"/>
              <a:t>ka.ri</a:t>
            </a:r>
            <a:r>
              <a:rPr lang="en-US" dirty="0"/>
              <a:t>, we get a syllable-final </a:t>
            </a:r>
            <a:r>
              <a:rPr lang="en-US" dirty="0" smtClean="0"/>
              <a:t>a, </a:t>
            </a:r>
            <a:r>
              <a:rPr lang="en-US" dirty="0"/>
              <a:t>but if we divide it as </a:t>
            </a:r>
            <a:r>
              <a:rPr lang="en-US" dirty="0" err="1" smtClean="0"/>
              <a:t>kar.i</a:t>
            </a:r>
            <a:r>
              <a:rPr lang="en-US" dirty="0" smtClean="0"/>
              <a:t> </a:t>
            </a:r>
            <a:r>
              <a:rPr lang="en-US" dirty="0"/>
              <a:t>we have a syllable-final r, and both of these are non-occurring in BBC pronunciation. </a:t>
            </a:r>
          </a:p>
        </p:txBody>
      </p:sp>
    </p:spTree>
    <p:extLst>
      <p:ext uri="{BB962C8B-B14F-4D97-AF65-F5344CB8AC3E}">
        <p14:creationId xmlns:p14="http://schemas.microsoft.com/office/powerpoint/2010/main" val="3190071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We have to decide on the lesser of two evils here, and the preferable solution is to divide the word as </a:t>
            </a:r>
            <a:r>
              <a:rPr lang="en-US" dirty="0" err="1"/>
              <a:t>kar.i</a:t>
            </a:r>
            <a:r>
              <a:rPr lang="en-US" dirty="0"/>
              <a:t> on the grounds that in the many </a:t>
            </a:r>
            <a:r>
              <a:rPr lang="en-US" dirty="0" err="1"/>
              <a:t>rhotic</a:t>
            </a:r>
            <a:r>
              <a:rPr lang="en-US" dirty="0"/>
              <a:t> accents of English this division would be the natural one to make. </a:t>
            </a:r>
          </a:p>
          <a:p>
            <a:pPr marL="0" indent="0" algn="just">
              <a:buNone/>
            </a:pPr>
            <a:r>
              <a:rPr lang="en-US" dirty="0" smtClean="0"/>
              <a:t>One </a:t>
            </a:r>
            <a:r>
              <a:rPr lang="en-US" dirty="0"/>
              <a:t>further possible solution should be mentioned: when one consonant stands between vowels and it is difficult to assign the consonant to one syllable or the other - as in ‘better’ and ‘carry’ - we could say that the consonant belongs to both syllables. The term used by phonologists for a consonant in this situation is </a:t>
            </a:r>
            <a:r>
              <a:rPr lang="en-US" b="1" dirty="0" err="1"/>
              <a:t>ambisyllabic</a:t>
            </a:r>
            <a:r>
              <a:rPr lang="en-US" dirty="0"/>
              <a:t>.</a:t>
            </a:r>
          </a:p>
        </p:txBody>
      </p:sp>
    </p:spTree>
    <p:extLst>
      <p:ext uri="{BB962C8B-B14F-4D97-AF65-F5344CB8AC3E}">
        <p14:creationId xmlns:p14="http://schemas.microsoft.com/office/powerpoint/2010/main" val="106414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exercise </a:t>
            </a:r>
          </a:p>
        </p:txBody>
      </p:sp>
      <p:sp>
        <p:nvSpPr>
          <p:cNvPr id="3" name="Content Placeholder 2"/>
          <p:cNvSpPr>
            <a:spLocks noGrp="1"/>
          </p:cNvSpPr>
          <p:nvPr>
            <p:ph idx="1"/>
          </p:nvPr>
        </p:nvSpPr>
        <p:spPr>
          <a:xfrm>
            <a:off x="838200" y="1456841"/>
            <a:ext cx="10515600" cy="4720122"/>
          </a:xfrm>
        </p:spPr>
        <p:txBody>
          <a:bodyPr>
            <a:normAutofit lnSpcReduction="10000"/>
          </a:bodyPr>
          <a:lstStyle/>
          <a:p>
            <a:pPr algn="just"/>
            <a:r>
              <a:rPr lang="en-US" dirty="0" smtClean="0"/>
              <a:t>Using </a:t>
            </a:r>
            <a:r>
              <a:rPr lang="en-US" dirty="0"/>
              <a:t>the analysis of the word ‘</a:t>
            </a:r>
            <a:r>
              <a:rPr lang="en-US" b="1" dirty="0"/>
              <a:t>cramped</a:t>
            </a:r>
            <a:r>
              <a:rPr lang="en-US" dirty="0"/>
              <a:t>’ given below as a model, </a:t>
            </a:r>
            <a:r>
              <a:rPr lang="en-US" dirty="0" err="1"/>
              <a:t>analyse</a:t>
            </a:r>
            <a:r>
              <a:rPr lang="en-US" dirty="0"/>
              <a:t> the structure of the following one-syllable English words</a:t>
            </a:r>
            <a:r>
              <a:rPr lang="en-US" dirty="0" smtClean="0"/>
              <a:t>:</a:t>
            </a:r>
          </a:p>
          <a:p>
            <a:pPr algn="just"/>
            <a:endParaRPr lang="en-US" dirty="0"/>
          </a:p>
          <a:p>
            <a:pPr marL="0" indent="0" algn="just">
              <a:buNone/>
            </a:pPr>
            <a:r>
              <a:rPr lang="en-US" dirty="0" smtClean="0"/>
              <a:t>                       Post- </a:t>
            </a:r>
            <a:r>
              <a:rPr lang="en-US" dirty="0"/>
              <a:t>Pre- </a:t>
            </a:r>
            <a:r>
              <a:rPr lang="en-US" dirty="0" err="1" smtClean="0"/>
              <a:t>PostaInitial</a:t>
            </a:r>
            <a:r>
              <a:rPr lang="en-US" dirty="0" smtClean="0"/>
              <a:t> </a:t>
            </a:r>
            <a:r>
              <a:rPr lang="en-US" dirty="0"/>
              <a:t>initial final </a:t>
            </a:r>
            <a:r>
              <a:rPr lang="en-US" dirty="0" err="1"/>
              <a:t>Final</a:t>
            </a:r>
            <a:r>
              <a:rPr lang="en-US" dirty="0"/>
              <a:t> </a:t>
            </a:r>
            <a:r>
              <a:rPr lang="en-US" dirty="0" err="1"/>
              <a:t>final</a:t>
            </a:r>
            <a:r>
              <a:rPr lang="en-US" dirty="0"/>
              <a:t> </a:t>
            </a:r>
            <a:r>
              <a:rPr lang="en-US" dirty="0" smtClean="0"/>
              <a:t>    </a:t>
            </a:r>
          </a:p>
          <a:p>
            <a:pPr marL="0" indent="0" algn="just">
              <a:buNone/>
            </a:pPr>
            <a:r>
              <a:rPr lang="en-US" dirty="0"/>
              <a:t> </a:t>
            </a:r>
            <a:r>
              <a:rPr lang="en-US" dirty="0" smtClean="0"/>
              <a:t>   </a:t>
            </a:r>
            <a:r>
              <a:rPr lang="en-US" dirty="0"/>
              <a:t>‘cramped’ </a:t>
            </a:r>
            <a:r>
              <a:rPr lang="en-US" dirty="0" smtClean="0"/>
              <a:t>        [ k   </a:t>
            </a:r>
            <a:r>
              <a:rPr lang="en-US" dirty="0"/>
              <a:t>r </a:t>
            </a:r>
            <a:r>
              <a:rPr lang="en-US" dirty="0" smtClean="0"/>
              <a:t>]              a                [m    </a:t>
            </a:r>
            <a:r>
              <a:rPr lang="en-US" dirty="0"/>
              <a:t>p </a:t>
            </a:r>
            <a:r>
              <a:rPr lang="en-US" dirty="0" smtClean="0"/>
              <a:t>   t]   </a:t>
            </a:r>
          </a:p>
          <a:p>
            <a:pPr marL="0" indent="0" algn="just">
              <a:buNone/>
            </a:pPr>
            <a:r>
              <a:rPr lang="en-US" dirty="0"/>
              <a:t> </a:t>
            </a:r>
            <a:r>
              <a:rPr lang="en-US" dirty="0" smtClean="0"/>
              <a:t>                              Onset             Peak            Coda</a:t>
            </a:r>
          </a:p>
          <a:p>
            <a:pPr marL="514350" indent="-514350" algn="just">
              <a:buAutoNum type="alphaLcParenR"/>
            </a:pPr>
            <a:r>
              <a:rPr lang="en-US" dirty="0" smtClean="0"/>
              <a:t>Squealed</a:t>
            </a:r>
          </a:p>
          <a:p>
            <a:pPr marL="0" indent="0" algn="just">
              <a:buNone/>
            </a:pPr>
            <a:r>
              <a:rPr lang="en-US" dirty="0" smtClean="0"/>
              <a:t>b) eighths </a:t>
            </a:r>
          </a:p>
          <a:p>
            <a:pPr marL="0" indent="0" algn="just">
              <a:buNone/>
            </a:pPr>
            <a:r>
              <a:rPr lang="en-US" dirty="0" smtClean="0"/>
              <a:t>c) splash </a:t>
            </a:r>
          </a:p>
          <a:p>
            <a:pPr marL="0" indent="0" algn="just">
              <a:buNone/>
            </a:pPr>
            <a:r>
              <a:rPr lang="en-US" dirty="0" smtClean="0"/>
              <a:t>d) texts </a:t>
            </a:r>
            <a:endParaRPr lang="en-US" dirty="0"/>
          </a:p>
        </p:txBody>
      </p:sp>
    </p:spTree>
    <p:extLst>
      <p:ext uri="{BB962C8B-B14F-4D97-AF65-F5344CB8AC3E}">
        <p14:creationId xmlns:p14="http://schemas.microsoft.com/office/powerpoint/2010/main" val="4058283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syllable </a:t>
            </a:r>
            <a:endParaRPr lang="en-US" dirty="0"/>
          </a:p>
        </p:txBody>
      </p:sp>
      <p:sp>
        <p:nvSpPr>
          <p:cNvPr id="3" name="Content Placeholder 2"/>
          <p:cNvSpPr>
            <a:spLocks noGrp="1"/>
          </p:cNvSpPr>
          <p:nvPr>
            <p:ph idx="1"/>
          </p:nvPr>
        </p:nvSpPr>
        <p:spPr/>
        <p:txBody>
          <a:bodyPr/>
          <a:lstStyle/>
          <a:p>
            <a:pPr marL="0" indent="0" algn="just">
              <a:buNone/>
            </a:pPr>
            <a:r>
              <a:rPr lang="en-US" dirty="0" smtClean="0"/>
              <a:t>The syllable is a very important unit. Most people seem to believe that, even if they cannot define what a syllable is, they can count how many syllables there are in a given word or sentence. If they are asked to do this they often tap their finger as they count, which illustrates the syllable’s importance in the rhythm of speech. As a matter of fact, if one tries the experiment of asking English speakers to count the syllables in, say, a recorded sentence, there is often a considerable amount of disagreement. </a:t>
            </a:r>
            <a:endParaRPr lang="en-US" dirty="0"/>
          </a:p>
        </p:txBody>
      </p:sp>
    </p:spTree>
    <p:extLst>
      <p:ext uri="{BB962C8B-B14F-4D97-AF65-F5344CB8AC3E}">
        <p14:creationId xmlns:p14="http://schemas.microsoft.com/office/powerpoint/2010/main" val="3264995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a:t>
            </a:r>
            <a:r>
              <a:rPr lang="en-US" dirty="0" smtClean="0"/>
              <a:t>of </a:t>
            </a:r>
            <a:r>
              <a:rPr lang="en-US" dirty="0" smtClean="0"/>
              <a:t>the syllable </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When we looked at the nature of vowels and consonants in Chapter 1 it was shown that one could decide whether a particular sound was a vowel or a consonant on phonetic grounds (in relation to how much they obstructed the airflow) or on phonological grounds (vowels and consonants having different distributions).</a:t>
            </a:r>
          </a:p>
          <a:p>
            <a:pPr marL="0" indent="0" algn="just">
              <a:buNone/>
            </a:pPr>
            <a:r>
              <a:rPr lang="en-US" dirty="0" smtClean="0"/>
              <a:t> We find a similar situation with the syllable, in that it may be defined both phonetically and phonologically. Phonetically (i.e. in relation to the way we produce them and the way they sound), syllables are usually described as consisting of a </a:t>
            </a:r>
            <a:r>
              <a:rPr lang="en-US" dirty="0" err="1" smtClean="0"/>
              <a:t>centre</a:t>
            </a:r>
            <a:r>
              <a:rPr lang="en-US" dirty="0" smtClean="0"/>
              <a:t> which has little or no obstruction to airflow and which sounds comparatively loud; before and after this </a:t>
            </a:r>
            <a:r>
              <a:rPr lang="en-US" dirty="0" err="1" smtClean="0"/>
              <a:t>centre</a:t>
            </a:r>
            <a:r>
              <a:rPr lang="en-US" dirty="0" smtClean="0"/>
              <a:t> (i.e. at the beginning and end of the syllable), there will be greater obstruction to airflow and/or less loud sound. </a:t>
            </a:r>
            <a:endParaRPr lang="en-US" dirty="0"/>
          </a:p>
        </p:txBody>
      </p:sp>
    </p:spTree>
    <p:extLst>
      <p:ext uri="{BB962C8B-B14F-4D97-AF65-F5344CB8AC3E}">
        <p14:creationId xmlns:p14="http://schemas.microsoft.com/office/powerpoint/2010/main" val="75415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now look at some examples:</a:t>
            </a:r>
            <a:endParaRPr lang="en-US" dirty="0"/>
          </a:p>
        </p:txBody>
      </p:sp>
      <p:sp>
        <p:nvSpPr>
          <p:cNvPr id="3" name="Content Placeholder 2"/>
          <p:cNvSpPr>
            <a:spLocks noGrp="1"/>
          </p:cNvSpPr>
          <p:nvPr>
            <p:ph idx="1"/>
          </p:nvPr>
        </p:nvSpPr>
        <p:spPr>
          <a:xfrm>
            <a:off x="838200" y="1487606"/>
            <a:ext cx="10515600" cy="4689357"/>
          </a:xfrm>
        </p:spPr>
        <p:txBody>
          <a:bodyPr>
            <a:normAutofit fontScale="92500" lnSpcReduction="20000"/>
          </a:bodyPr>
          <a:lstStyle/>
          <a:p>
            <a:pPr marL="0" indent="0" algn="just">
              <a:buNone/>
            </a:pPr>
            <a:r>
              <a:rPr lang="en-US" dirty="0" smtClean="0"/>
              <a:t>i) What we will call a </a:t>
            </a:r>
            <a:r>
              <a:rPr lang="en-US" b="1" dirty="0" smtClean="0"/>
              <a:t>minimum</a:t>
            </a:r>
            <a:r>
              <a:rPr lang="en-US" dirty="0" smtClean="0"/>
              <a:t> </a:t>
            </a:r>
            <a:r>
              <a:rPr lang="en-US" b="1" dirty="0" smtClean="0"/>
              <a:t>syllable</a:t>
            </a:r>
            <a:r>
              <a:rPr lang="en-US" dirty="0" smtClean="0"/>
              <a:t> is a single vowel in isolation (e.g. the words ‘are’ a:, ‘or’ o:, ‘err’ 3:). These are preceded and followed by silence. </a:t>
            </a:r>
          </a:p>
          <a:p>
            <a:pPr marL="0" indent="0" algn="just">
              <a:buNone/>
            </a:pPr>
            <a:r>
              <a:rPr lang="en-US" dirty="0" smtClean="0"/>
              <a:t>Isolated sounds such as m, which we sometimes produce to indicate agreement, or ʃ , to ask for silence, must also be regarded as syllables. </a:t>
            </a:r>
          </a:p>
          <a:p>
            <a:pPr marL="0" indent="0" algn="just">
              <a:buNone/>
            </a:pPr>
            <a:endParaRPr lang="en-US" dirty="0" smtClean="0"/>
          </a:p>
          <a:p>
            <a:pPr marL="0" indent="0" algn="just">
              <a:buNone/>
            </a:pPr>
            <a:r>
              <a:rPr lang="en-US" dirty="0" smtClean="0"/>
              <a:t>ii) Some syllables have an </a:t>
            </a:r>
            <a:r>
              <a:rPr lang="en-US" b="1" dirty="0" smtClean="0"/>
              <a:t>onset</a:t>
            </a:r>
            <a:r>
              <a:rPr lang="en-US" dirty="0" smtClean="0"/>
              <a:t> - that is, instead of silence, they have one or more consonants preceding the </a:t>
            </a:r>
            <a:r>
              <a:rPr lang="en-US" dirty="0" err="1" smtClean="0"/>
              <a:t>centre</a:t>
            </a:r>
            <a:r>
              <a:rPr lang="en-US" dirty="0" smtClean="0"/>
              <a:t> of the syllable: ‘bar’ </a:t>
            </a:r>
            <a:r>
              <a:rPr lang="en-US" dirty="0" err="1" smtClean="0"/>
              <a:t>ba</a:t>
            </a:r>
            <a:r>
              <a:rPr lang="en-US" dirty="0" smtClean="0"/>
              <a:t>: ‘key’ </a:t>
            </a:r>
            <a:r>
              <a:rPr lang="en-US" dirty="0" err="1" smtClean="0"/>
              <a:t>ki</a:t>
            </a:r>
            <a:r>
              <a:rPr lang="en-US" dirty="0" smtClean="0"/>
              <a:t>: ‘more’ </a:t>
            </a:r>
            <a:r>
              <a:rPr lang="en-US" dirty="0" err="1" smtClean="0"/>
              <a:t>mo</a:t>
            </a:r>
            <a:r>
              <a:rPr lang="en-US" dirty="0" smtClean="0"/>
              <a:t>: </a:t>
            </a:r>
          </a:p>
          <a:p>
            <a:pPr marL="0" indent="0" algn="just">
              <a:buNone/>
            </a:pPr>
            <a:endParaRPr lang="en-US" dirty="0" smtClean="0"/>
          </a:p>
          <a:p>
            <a:pPr marL="0" indent="0" algn="just">
              <a:buNone/>
            </a:pPr>
            <a:r>
              <a:rPr lang="en-US" dirty="0" smtClean="0"/>
              <a:t>iii) Syllables may have no onset but have a </a:t>
            </a:r>
            <a:r>
              <a:rPr lang="en-US" b="1" dirty="0" smtClean="0"/>
              <a:t>coda</a:t>
            </a:r>
            <a:r>
              <a:rPr lang="en-US" dirty="0" smtClean="0"/>
              <a:t> - that is, they end with one or more consonants: ‘am’ am ‘ought’ o:t ‘ease’ i:z </a:t>
            </a:r>
          </a:p>
          <a:p>
            <a:pPr marL="0" indent="0" algn="just">
              <a:buNone/>
            </a:pPr>
            <a:endParaRPr lang="en-US" dirty="0" smtClean="0"/>
          </a:p>
          <a:p>
            <a:pPr marL="0" indent="0" algn="just">
              <a:buNone/>
            </a:pPr>
            <a:r>
              <a:rPr lang="en-US" dirty="0" smtClean="0"/>
              <a:t>iv) Some syllables have both onset and coda: ‘ran’ /ran/,  ‘sat’ /sat/,  ‘fill’ /fil/</a:t>
            </a:r>
            <a:endParaRPr lang="en-US" dirty="0"/>
          </a:p>
        </p:txBody>
      </p:sp>
    </p:spTree>
    <p:extLst>
      <p:ext uri="{BB962C8B-B14F-4D97-AF65-F5344CB8AC3E}">
        <p14:creationId xmlns:p14="http://schemas.microsoft.com/office/powerpoint/2010/main" val="1497990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60060"/>
            <a:ext cx="10515600" cy="5016903"/>
          </a:xfrm>
        </p:spPr>
        <p:txBody>
          <a:bodyPr>
            <a:normAutofit lnSpcReduction="10000"/>
          </a:bodyPr>
          <a:lstStyle/>
          <a:p>
            <a:pPr marL="0" indent="0" algn="just">
              <a:buNone/>
            </a:pPr>
            <a:r>
              <a:rPr lang="en-US" dirty="0" smtClean="0"/>
              <a:t>This is one way of looking at syllables. Looking at them from the phonological point of view is quite different. What this involves is looking at the possible combinations of English phonemes; the study of the possible phoneme combinations of a language is called </a:t>
            </a:r>
            <a:r>
              <a:rPr lang="en-US" b="1" dirty="0" err="1" smtClean="0"/>
              <a:t>phonotactics</a:t>
            </a:r>
            <a:r>
              <a:rPr lang="en-US" dirty="0" smtClean="0"/>
              <a:t>. It is simplest to start by looking at what can occur in initial position - in other words, what can occur at the beginning of the first word when we begin to speak after a pause. We find that the word can begin with a vowel, or with one, two or three consonants.</a:t>
            </a:r>
          </a:p>
          <a:p>
            <a:pPr algn="just">
              <a:buFont typeface="Wingdings" panose="05000000000000000000" pitchFamily="2" charset="2"/>
              <a:buChar char="ü"/>
            </a:pPr>
            <a:r>
              <a:rPr lang="en-US" dirty="0" smtClean="0"/>
              <a:t>No word begins with more than three consonants. In the same way, we can look at how a word ends when it is the last word spoken before a pause; it can end with a vowel, or with one, two, three or (in a small number of cases) four consonants. </a:t>
            </a:r>
          </a:p>
          <a:p>
            <a:pPr algn="just">
              <a:buFont typeface="Wingdings" panose="05000000000000000000" pitchFamily="2" charset="2"/>
              <a:buChar char="ü"/>
            </a:pPr>
            <a:r>
              <a:rPr lang="en-US" dirty="0" smtClean="0"/>
              <a:t>No current word ends with more than four consonants. </a:t>
            </a:r>
            <a:endParaRPr lang="en-US" dirty="0"/>
          </a:p>
        </p:txBody>
      </p:sp>
    </p:spTree>
    <p:extLst>
      <p:ext uri="{BB962C8B-B14F-4D97-AF65-F5344CB8AC3E}">
        <p14:creationId xmlns:p14="http://schemas.microsoft.com/office/powerpoint/2010/main" val="318258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 f the English syllable</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Let us now look in more detail at syllable onsets. If the first syllable of the word in question begins with a vowel (any vowel may occur, though u is rare) we say that this initial syllable has a </a:t>
            </a:r>
            <a:r>
              <a:rPr lang="en-US" b="1" dirty="0" smtClean="0"/>
              <a:t>zero</a:t>
            </a:r>
            <a:r>
              <a:rPr lang="en-US" dirty="0" smtClean="0"/>
              <a:t> </a:t>
            </a:r>
            <a:r>
              <a:rPr lang="en-US" b="1" dirty="0" smtClean="0"/>
              <a:t>onset</a:t>
            </a:r>
            <a:r>
              <a:rPr lang="en-US" dirty="0" smtClean="0"/>
              <a:t>. If the syllable begins with one consonant, that initial consonant may be any consonant phoneme except ŋ ; 3 is rare.</a:t>
            </a:r>
          </a:p>
          <a:p>
            <a:pPr marL="0" indent="0" algn="just">
              <a:buNone/>
            </a:pPr>
            <a:r>
              <a:rPr lang="en-US" dirty="0" smtClean="0"/>
              <a:t>We now look at syllables beginning with two consonants. When we have two or more consonants together we call them a </a:t>
            </a:r>
            <a:r>
              <a:rPr lang="en-US" b="1" dirty="0" smtClean="0"/>
              <a:t>consonant</a:t>
            </a:r>
            <a:r>
              <a:rPr lang="en-US" dirty="0" smtClean="0"/>
              <a:t> </a:t>
            </a:r>
            <a:r>
              <a:rPr lang="en-US" b="1" dirty="0" smtClean="0"/>
              <a:t>cluster</a:t>
            </a:r>
            <a:r>
              <a:rPr lang="en-US" dirty="0" smtClean="0"/>
              <a:t>. </a:t>
            </a:r>
          </a:p>
        </p:txBody>
      </p:sp>
    </p:spTree>
    <p:extLst>
      <p:ext uri="{BB962C8B-B14F-4D97-AF65-F5344CB8AC3E}">
        <p14:creationId xmlns:p14="http://schemas.microsoft.com/office/powerpoint/2010/main" val="533551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Positions of consonant clusters: </a:t>
            </a:r>
            <a:endParaRPr lang="en-US" dirty="0"/>
          </a:p>
        </p:txBody>
      </p:sp>
      <p:sp>
        <p:nvSpPr>
          <p:cNvPr id="3" name="Content Placeholder 2"/>
          <p:cNvSpPr>
            <a:spLocks noGrp="1"/>
          </p:cNvSpPr>
          <p:nvPr>
            <p:ph idx="1"/>
          </p:nvPr>
        </p:nvSpPr>
        <p:spPr/>
        <p:txBody>
          <a:bodyPr/>
          <a:lstStyle/>
          <a:p>
            <a:pPr marL="0" indent="0">
              <a:buNone/>
            </a:pPr>
            <a:r>
              <a:rPr lang="en-US" dirty="0" smtClean="0"/>
              <a:t>1. Initial Clusters in English : </a:t>
            </a:r>
          </a:p>
          <a:p>
            <a:pPr marL="0" indent="0">
              <a:buNone/>
            </a:pPr>
            <a:r>
              <a:rPr lang="en-US" dirty="0" smtClean="0"/>
              <a:t>2. Medial Clusters in English: </a:t>
            </a:r>
          </a:p>
          <a:p>
            <a:pPr marL="0" indent="0">
              <a:buNone/>
            </a:pPr>
            <a:r>
              <a:rPr lang="en-US" dirty="0" smtClean="0"/>
              <a:t>3. Final Clusters in English :</a:t>
            </a:r>
          </a:p>
          <a:p>
            <a:endParaRPr lang="en-US" dirty="0"/>
          </a:p>
        </p:txBody>
      </p:sp>
    </p:spTree>
    <p:extLst>
      <p:ext uri="{BB962C8B-B14F-4D97-AF65-F5344CB8AC3E}">
        <p14:creationId xmlns:p14="http://schemas.microsoft.com/office/powerpoint/2010/main" val="4109914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two-consonant clusters are of two sorts in English. </a:t>
            </a:r>
            <a:endParaRPr lang="en-US" dirty="0"/>
          </a:p>
        </p:txBody>
      </p:sp>
      <p:sp>
        <p:nvSpPr>
          <p:cNvPr id="5" name="Content Placeholder 4"/>
          <p:cNvSpPr>
            <a:spLocks noGrp="1"/>
          </p:cNvSpPr>
          <p:nvPr>
            <p:ph idx="1"/>
          </p:nvPr>
        </p:nvSpPr>
        <p:spPr/>
        <p:txBody>
          <a:bodyPr>
            <a:normAutofit fontScale="92500" lnSpcReduction="20000"/>
          </a:bodyPr>
          <a:lstStyle/>
          <a:p>
            <a:pPr marL="0" indent="0">
              <a:buNone/>
            </a:pPr>
            <a:r>
              <a:rPr lang="en-US" dirty="0" smtClean="0"/>
              <a:t>These are of two main kinds: </a:t>
            </a:r>
          </a:p>
          <a:p>
            <a:pPr marL="0" indent="0">
              <a:buNone/>
            </a:pPr>
            <a:r>
              <a:rPr lang="en-US" dirty="0" smtClean="0"/>
              <a:t>1. ‘s’  + one of /</a:t>
            </a:r>
            <a:r>
              <a:rPr lang="en-US" dirty="0" err="1" smtClean="0"/>
              <a:t>p,t,k,f,m,n,l,w,j</a:t>
            </a:r>
            <a:r>
              <a:rPr lang="en-US" dirty="0" smtClean="0"/>
              <a:t>/ </a:t>
            </a:r>
          </a:p>
          <a:p>
            <a:r>
              <a:rPr lang="en-US" dirty="0" err="1" smtClean="0"/>
              <a:t>Eg</a:t>
            </a:r>
            <a:r>
              <a:rPr lang="en-US" dirty="0" smtClean="0"/>
              <a:t>: spy. Stay ,sky, sphere, small, snow, sleep, swear, suit. </a:t>
            </a:r>
          </a:p>
          <a:p>
            <a:r>
              <a:rPr lang="en-US" dirty="0" smtClean="0"/>
              <a:t>sting’ /</a:t>
            </a:r>
            <a:r>
              <a:rPr lang="en-US" dirty="0" err="1" smtClean="0"/>
              <a:t>stiŋ</a:t>
            </a:r>
            <a:r>
              <a:rPr lang="en-US" dirty="0" smtClean="0"/>
              <a:t>/, ‘sway’ /</a:t>
            </a:r>
            <a:r>
              <a:rPr lang="en-US" dirty="0" err="1" smtClean="0"/>
              <a:t>swei</a:t>
            </a:r>
            <a:r>
              <a:rPr lang="en-US" dirty="0" smtClean="0"/>
              <a:t>/, ‘smoke’ /</a:t>
            </a:r>
            <a:r>
              <a:rPr lang="en-US" dirty="0" err="1" smtClean="0"/>
              <a:t>sməuk</a:t>
            </a:r>
            <a:r>
              <a:rPr lang="en-US" dirty="0" smtClean="0"/>
              <a:t>/.</a:t>
            </a:r>
          </a:p>
          <a:p>
            <a:pPr marL="0" indent="0">
              <a:buNone/>
            </a:pPr>
            <a:endParaRPr lang="en-US" dirty="0" smtClean="0"/>
          </a:p>
          <a:p>
            <a:pPr marL="0" indent="0">
              <a:buNone/>
            </a:pPr>
            <a:r>
              <a:rPr lang="en-US" dirty="0" smtClean="0"/>
              <a:t>2. one of /</a:t>
            </a:r>
            <a:r>
              <a:rPr lang="en-US" dirty="0" err="1" smtClean="0"/>
              <a:t>p,t,k,b,d,g,f</a:t>
            </a:r>
            <a:r>
              <a:rPr lang="en-US" dirty="0" smtClean="0"/>
              <a:t>,</a:t>
            </a:r>
            <a:r>
              <a:rPr lang="el-GR" dirty="0" smtClean="0"/>
              <a:t>ϴ</a:t>
            </a:r>
            <a:r>
              <a:rPr lang="en-US" dirty="0" smtClean="0"/>
              <a:t>,</a:t>
            </a:r>
            <a:r>
              <a:rPr lang="en-US" dirty="0" err="1" smtClean="0"/>
              <a:t>ʃ,v,m,n,h</a:t>
            </a:r>
            <a:r>
              <a:rPr lang="en-US" dirty="0" smtClean="0"/>
              <a:t>/ + one of /</a:t>
            </a:r>
            <a:r>
              <a:rPr lang="en-US" dirty="0" err="1" smtClean="0"/>
              <a:t>l,w,r,j</a:t>
            </a:r>
            <a:r>
              <a:rPr lang="en-US" dirty="0" smtClean="0"/>
              <a:t>/: </a:t>
            </a:r>
          </a:p>
          <a:p>
            <a:pPr marL="0" indent="0">
              <a:buNone/>
            </a:pPr>
            <a:r>
              <a:rPr lang="en-US" i="1" dirty="0" smtClean="0"/>
              <a:t>But not all of these sequences are found (e.g.*pw, *dl,  do not occur in initial position)</a:t>
            </a:r>
          </a:p>
          <a:p>
            <a:r>
              <a:rPr lang="en-US" dirty="0" smtClean="0"/>
              <a:t>/p/+ /</a:t>
            </a:r>
            <a:r>
              <a:rPr lang="en-US" dirty="0" err="1" smtClean="0"/>
              <a:t>l,r,j</a:t>
            </a:r>
            <a:r>
              <a:rPr lang="en-US" dirty="0" smtClean="0"/>
              <a:t>/= play, pray, pure</a:t>
            </a:r>
          </a:p>
          <a:p>
            <a:r>
              <a:rPr lang="en-US" dirty="0" smtClean="0"/>
              <a:t>/t/ + /</a:t>
            </a:r>
            <a:r>
              <a:rPr lang="en-US" dirty="0" err="1" smtClean="0"/>
              <a:t>r,w,j</a:t>
            </a:r>
            <a:r>
              <a:rPr lang="en-US" dirty="0" smtClean="0"/>
              <a:t>/= try, twice, tune</a:t>
            </a:r>
          </a:p>
          <a:p>
            <a:r>
              <a:rPr lang="en-US" dirty="0" smtClean="0"/>
              <a:t>/k/ + /</a:t>
            </a:r>
            <a:r>
              <a:rPr lang="en-US" dirty="0" err="1" smtClean="0"/>
              <a:t>l,r,w,j</a:t>
            </a:r>
            <a:r>
              <a:rPr lang="en-US" dirty="0" smtClean="0"/>
              <a:t>/ =climb, cry, quite, cure</a:t>
            </a:r>
          </a:p>
          <a:p>
            <a:endParaRPr lang="en-US" dirty="0" smtClean="0"/>
          </a:p>
          <a:p>
            <a:endParaRPr lang="en-US" dirty="0"/>
          </a:p>
        </p:txBody>
      </p:sp>
    </p:spTree>
    <p:extLst>
      <p:ext uri="{BB962C8B-B14F-4D97-AF65-F5344CB8AC3E}">
        <p14:creationId xmlns:p14="http://schemas.microsoft.com/office/powerpoint/2010/main" val="2000045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Sequences of two consonants initially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of /</a:t>
            </a:r>
            <a:r>
              <a:rPr lang="en-US" dirty="0" err="1" smtClean="0"/>
              <a:t>p,t,k,b,d,g,f</a:t>
            </a:r>
            <a:r>
              <a:rPr lang="en-US" dirty="0" smtClean="0"/>
              <a:t>,</a:t>
            </a:r>
            <a:r>
              <a:rPr lang="el-GR" dirty="0" smtClean="0"/>
              <a:t>ϴ,</a:t>
            </a:r>
            <a:r>
              <a:rPr lang="en-US" dirty="0" err="1" smtClean="0"/>
              <a:t>ʃ,v,m,n,h</a:t>
            </a:r>
            <a:r>
              <a:rPr lang="en-US" dirty="0" smtClean="0"/>
              <a:t>/ + one of /</a:t>
            </a:r>
            <a:r>
              <a:rPr lang="en-US" dirty="0" err="1" smtClean="0"/>
              <a:t>l,w,r,j</a:t>
            </a:r>
            <a:r>
              <a:rPr lang="en-US" dirty="0" smtClean="0"/>
              <a:t>/</a:t>
            </a:r>
          </a:p>
          <a:p>
            <a:r>
              <a:rPr lang="en-US" dirty="0" smtClean="0"/>
              <a:t>/b/ + /</a:t>
            </a:r>
            <a:r>
              <a:rPr lang="en-US" dirty="0" err="1" smtClean="0"/>
              <a:t>l,r,j</a:t>
            </a:r>
            <a:r>
              <a:rPr lang="en-US" dirty="0" smtClean="0"/>
              <a:t>/ = blow, bread, beauty</a:t>
            </a:r>
          </a:p>
          <a:p>
            <a:r>
              <a:rPr lang="en-US" dirty="0" smtClean="0"/>
              <a:t>/d/ + /</a:t>
            </a:r>
            <a:r>
              <a:rPr lang="en-US" dirty="0" err="1" smtClean="0"/>
              <a:t>r,w,j</a:t>
            </a:r>
            <a:r>
              <a:rPr lang="en-US" dirty="0" smtClean="0"/>
              <a:t>/ = dress, dwell(rare), duty</a:t>
            </a:r>
          </a:p>
          <a:p>
            <a:r>
              <a:rPr lang="en-US" dirty="0" smtClean="0"/>
              <a:t>/g/ +/</a:t>
            </a:r>
            <a:r>
              <a:rPr lang="en-US" dirty="0" err="1" smtClean="0"/>
              <a:t>l,r</a:t>
            </a:r>
            <a:r>
              <a:rPr lang="en-US" dirty="0" smtClean="0"/>
              <a:t>/ = glass, green</a:t>
            </a:r>
          </a:p>
          <a:p>
            <a:r>
              <a:rPr lang="en-US" dirty="0" smtClean="0"/>
              <a:t>/f/ + /</a:t>
            </a:r>
            <a:r>
              <a:rPr lang="en-US" dirty="0" err="1" smtClean="0"/>
              <a:t>l,r,j</a:t>
            </a:r>
            <a:r>
              <a:rPr lang="en-US" dirty="0" smtClean="0"/>
              <a:t>/ =fly, from, few</a:t>
            </a:r>
          </a:p>
          <a:p>
            <a:r>
              <a:rPr lang="en-US" dirty="0" smtClean="0"/>
              <a:t>/</a:t>
            </a:r>
            <a:r>
              <a:rPr lang="az-Cyrl-AZ" dirty="0" smtClean="0"/>
              <a:t>ѳ/ + /</a:t>
            </a:r>
            <a:r>
              <a:rPr lang="en-US" dirty="0" err="1" smtClean="0"/>
              <a:t>r,w</a:t>
            </a:r>
            <a:r>
              <a:rPr lang="en-US" dirty="0" smtClean="0"/>
              <a:t>/ =throw, thwart (rare) </a:t>
            </a:r>
          </a:p>
          <a:p>
            <a:r>
              <a:rPr lang="en-US" dirty="0" smtClean="0"/>
              <a:t>/ʃ/ + /r/ = shriek</a:t>
            </a:r>
          </a:p>
          <a:p>
            <a:r>
              <a:rPr lang="en-US" dirty="0" smtClean="0"/>
              <a:t>/m/ + /j/ = music, mute</a:t>
            </a:r>
          </a:p>
          <a:p>
            <a:r>
              <a:rPr lang="en-US" dirty="0" smtClean="0"/>
              <a:t>/n/ + /j/ = new</a:t>
            </a:r>
          </a:p>
          <a:p>
            <a:r>
              <a:rPr lang="en-US" dirty="0" smtClean="0"/>
              <a:t>/h/ + /j/ =huge, human</a:t>
            </a:r>
          </a:p>
          <a:p>
            <a:endParaRPr lang="en-US" dirty="0"/>
          </a:p>
        </p:txBody>
      </p:sp>
    </p:spTree>
    <p:extLst>
      <p:ext uri="{BB962C8B-B14F-4D97-AF65-F5344CB8AC3E}">
        <p14:creationId xmlns:p14="http://schemas.microsoft.com/office/powerpoint/2010/main" val="335411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11166</TotalTime>
  <Words>1975</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The Syllable</vt:lpstr>
      <vt:lpstr>The syllable </vt:lpstr>
      <vt:lpstr>The nature of the syllable </vt:lpstr>
      <vt:lpstr>We will now look at some examples:</vt:lpstr>
      <vt:lpstr>PowerPoint Presentation</vt:lpstr>
      <vt:lpstr>The structure o f the English syllable</vt:lpstr>
      <vt:lpstr>Positions of consonant clusters: </vt:lpstr>
      <vt:lpstr>Initial two-consonant clusters are of two sorts in English. </vt:lpstr>
      <vt:lpstr>Sequences of two consonants initially </vt:lpstr>
      <vt:lpstr>Two consonants: c+c</vt:lpstr>
      <vt:lpstr>Sequences of three consonants initially: ccc- </vt:lpstr>
      <vt:lpstr>PowerPoint Presentation</vt:lpstr>
      <vt:lpstr>Syllable division</vt:lpstr>
      <vt:lpstr>PowerPoint Presentation</vt:lpstr>
      <vt:lpstr>PowerPoint Presentation</vt:lpstr>
      <vt:lpstr>PowerPoint Presentation</vt:lpstr>
      <vt:lpstr>PowerPoint Presentation</vt:lpstr>
      <vt:lpstr>Written exercise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Syllable</dc:title>
  <dc:creator>S i n o</dc:creator>
  <cp:lastModifiedBy>S i n o</cp:lastModifiedBy>
  <cp:revision>19</cp:revision>
  <dcterms:created xsi:type="dcterms:W3CDTF">2022-12-30T20:11:45Z</dcterms:created>
  <dcterms:modified xsi:type="dcterms:W3CDTF">2023-01-16T14:18:25Z</dcterms:modified>
</cp:coreProperties>
</file>